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794" r:id="rId2"/>
    <p:sldId id="1098" r:id="rId3"/>
    <p:sldId id="1134" r:id="rId4"/>
    <p:sldId id="797" r:id="rId5"/>
    <p:sldId id="1099" r:id="rId6"/>
    <p:sldId id="1116" r:id="rId7"/>
    <p:sldId id="1126" r:id="rId8"/>
    <p:sldId id="1129" r:id="rId9"/>
    <p:sldId id="1306" r:id="rId10"/>
    <p:sldId id="1117" r:id="rId11"/>
    <p:sldId id="798" r:id="rId12"/>
    <p:sldId id="1118" r:id="rId13"/>
    <p:sldId id="1135" r:id="rId14"/>
    <p:sldId id="1138" r:id="rId15"/>
    <p:sldId id="1120" r:id="rId16"/>
    <p:sldId id="800" r:id="rId17"/>
    <p:sldId id="796" r:id="rId18"/>
    <p:sldId id="1121" r:id="rId19"/>
    <p:sldId id="1137" r:id="rId20"/>
    <p:sldId id="802" r:id="rId21"/>
    <p:sldId id="804" r:id="rId22"/>
    <p:sldId id="805" r:id="rId23"/>
    <p:sldId id="1140" r:id="rId24"/>
    <p:sldId id="806" r:id="rId25"/>
    <p:sldId id="807" r:id="rId26"/>
    <p:sldId id="808" r:id="rId27"/>
    <p:sldId id="1141" r:id="rId28"/>
    <p:sldId id="809" r:id="rId29"/>
    <p:sldId id="1109" r:id="rId30"/>
    <p:sldId id="578" r:id="rId31"/>
    <p:sldId id="579" r:id="rId32"/>
    <p:sldId id="1105" r:id="rId33"/>
    <p:sldId id="584" r:id="rId34"/>
    <p:sldId id="586" r:id="rId35"/>
    <p:sldId id="1197" r:id="rId36"/>
    <p:sldId id="587" r:id="rId37"/>
    <p:sldId id="810" r:id="rId38"/>
    <p:sldId id="811" r:id="rId39"/>
    <p:sldId id="1130" r:id="rId40"/>
    <p:sldId id="1156" r:id="rId41"/>
    <p:sldId id="520" r:id="rId42"/>
    <p:sldId id="1159" r:id="rId43"/>
    <p:sldId id="528" r:id="rId44"/>
    <p:sldId id="1163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388" autoAdjust="0"/>
  </p:normalViewPr>
  <p:slideViewPr>
    <p:cSldViewPr>
      <p:cViewPr varScale="1">
        <p:scale>
          <a:sx n="65" d="100"/>
          <a:sy n="65" d="100"/>
        </p:scale>
        <p:origin x="13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540F-2434-43A9-98F9-B63F78311139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A5C1-C2B5-4012-82AC-1F674628F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0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C2C2-E748-4672-8CD2-121B979FCFFE}" type="datetime1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26A3-BFC0-45BF-9EB9-3ED7C3A213F7}" type="datetime1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5D3B-8921-45FC-AE10-F6015400097C}" type="datetime1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42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7B2C-322A-407B-B80C-5F44DB8DD685}" type="datetime1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4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4DE2-9DB1-4543-9427-452934104331}" type="datetime1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1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C437-92A3-4D7D-B3BD-4705A42D890F}" type="datetime1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72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9B8D-5056-4506-8AC5-27347F267DEF}" type="datetime1">
              <a:rPr lang="pt-BR" smtClean="0"/>
              <a:t>23/03/2026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75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D50-B916-4937-891D-00D60CB3056C}" type="datetime1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6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AAC8-2C46-40B8-981A-2FBEC6CD35DE}" type="datetime1">
              <a:rPr lang="pt-BR" smtClean="0"/>
              <a:t>23/03/2026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67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F185-1E72-4F94-8EDF-C35894C185D1}" type="datetime1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86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785B-6E69-49A2-8E73-7FAD0656C3D3}" type="datetime1">
              <a:rPr lang="pt-BR" smtClean="0"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3378-AB13-4916-B37C-9149618A1366}" type="datetime1">
              <a:rPr lang="pt-BR" smtClean="0"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B4DA-6B1F-416D-9A3C-9707AD3604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50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jsp.jus.br/Download/JuizadosEspeciais/EnunciadosColegio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ítulo 1"/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i="1" spc="-1" dirty="0">
                <a:latin typeface="Calibri"/>
              </a:rPr>
              <a:t>AGRAVO DE INSTRUMENTO </a:t>
            </a:r>
            <a:r>
              <a:rPr lang="pt-BR" sz="2000" b="1" i="1" spc="-1" dirty="0" err="1">
                <a:latin typeface="Calibri"/>
              </a:rPr>
              <a:t>Arts</a:t>
            </a:r>
            <a:r>
              <a:rPr lang="pt-BR" sz="2000" b="1" i="1" spc="-1" dirty="0">
                <a:latin typeface="Calibri"/>
              </a:rPr>
              <a:t>. 1.015 / 1.020 CPC</a:t>
            </a:r>
          </a:p>
          <a:p>
            <a:pPr algn="ctr"/>
            <a:r>
              <a:rPr lang="pt-BR" sz="2000" b="1" i="1" spc="-1" dirty="0">
                <a:latin typeface="Calibri"/>
              </a:rPr>
              <a:t>AGRAVO INTERNO Art. 1.021 CPC</a:t>
            </a:r>
          </a:p>
          <a:p>
            <a:pPr algn="ctr"/>
            <a:endParaRPr lang="pt-BR" sz="4000" b="1" i="1" spc="-1" dirty="0">
              <a:latin typeface="Calibri"/>
            </a:endParaRPr>
          </a:p>
          <a:p>
            <a:pPr algn="ctr"/>
            <a:endParaRPr lang="pt-BR" sz="4000" b="1" i="1" spc="-1" dirty="0">
              <a:latin typeface="Calibri"/>
            </a:endParaRPr>
          </a:p>
          <a:p>
            <a:pPr algn="ctr"/>
            <a:endParaRPr lang="pt-BR" sz="4000" b="1" i="1" spc="-1" dirty="0">
              <a:latin typeface="Calibri"/>
            </a:endParaRPr>
          </a:p>
          <a:p>
            <a:pPr algn="ctr"/>
            <a:endParaRPr lang="pt-BR" sz="4000" b="1" i="1" spc="-1" dirty="0">
              <a:latin typeface="Calibri"/>
            </a:endParaRPr>
          </a:p>
          <a:p>
            <a:pPr algn="ctr"/>
            <a:r>
              <a:rPr lang="pt-BR" sz="4000" b="1" i="1" spc="-1" dirty="0">
                <a:latin typeface="Calibri"/>
              </a:rPr>
              <a:t>-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722736-9A79-A48A-5B8B-98BB0E3D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3998" cy="40792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6CD287-599E-A99D-C058-B209522D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8649907" cy="409632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EAC6125-5B57-94F2-3946-C608564D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6E504E-14E8-3790-3EAB-B8663C799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839" y="709689"/>
            <a:ext cx="962159" cy="371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3FD5A-12B7-4653-D7D8-499BB3004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66738B28-E30F-544B-6CBA-5C7EB53F8A46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V - </a:t>
            </a:r>
            <a:r>
              <a:rPr lang="pt-BR" sz="3200" b="1" u="sng" strike="noStrike" spc="-1" dirty="0">
                <a:latin typeface="Calibri"/>
                <a:ea typeface="DejaVu Sans"/>
              </a:rPr>
              <a:t>rejeição</a:t>
            </a:r>
            <a:r>
              <a:rPr lang="pt-BR" sz="3200" b="0" strike="noStrike" spc="-1" dirty="0">
                <a:latin typeface="Calibri"/>
                <a:ea typeface="DejaVu Sans"/>
              </a:rPr>
              <a:t> do pedido de gratuidade da justiça ou acolhimento do pedido de sua </a:t>
            </a:r>
            <a:r>
              <a:rPr lang="pt-BR" sz="3200" b="1" u="sng" strike="noStrike" spc="-1" dirty="0">
                <a:latin typeface="Calibri"/>
                <a:ea typeface="DejaVu Sans"/>
              </a:rPr>
              <a:t>revogação</a:t>
            </a:r>
            <a:r>
              <a:rPr lang="pt-BR" sz="3200" b="0" strike="noStrike" spc="-1" dirty="0">
                <a:latin typeface="Calibri"/>
                <a:ea typeface="DejaVu Sans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</a:t>
            </a:r>
            <a:r>
              <a:rPr lang="pt-BR" sz="2400" b="0" strike="noStrike" spc="-1" dirty="0">
                <a:latin typeface="Calibri"/>
                <a:ea typeface="DejaVu Sans"/>
              </a:rPr>
              <a:t>Art. 101. Contra a decisão que indeferir a gratuidade ou a que acolher pedido de sua revogação </a:t>
            </a:r>
            <a:r>
              <a:rPr lang="pt-BR" sz="2400" b="1" u="sng" strike="noStrike" spc="-1" dirty="0">
                <a:latin typeface="Calibri"/>
                <a:ea typeface="DejaVu Sans"/>
              </a:rPr>
              <a:t>caberá agravo de instrumento</a:t>
            </a:r>
            <a:r>
              <a:rPr lang="pt-BR" sz="2400" b="0" strike="noStrike" spc="-1" dirty="0">
                <a:latin typeface="Calibri"/>
                <a:ea typeface="DejaVu Sans"/>
              </a:rPr>
              <a:t>, exceto quando a questão for resolvida na sentença, contra a qual </a:t>
            </a:r>
            <a:r>
              <a:rPr lang="pt-BR" sz="2400" b="1" u="sng" strike="noStrike" spc="-1" dirty="0">
                <a:latin typeface="Calibri"/>
                <a:ea typeface="DejaVu Sans"/>
              </a:rPr>
              <a:t>caberá apelação</a:t>
            </a:r>
            <a:r>
              <a:rPr lang="pt-BR" sz="2400" b="0" strike="noStrike" spc="-1" dirty="0">
                <a:latin typeface="Calibri"/>
                <a:ea typeface="DejaVu Sans"/>
              </a:rPr>
              <a:t>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7BAB69F-DA98-AB70-191A-C79DF50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F39BA3-FBD3-B360-F505-B644AE60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3" y="2612638"/>
            <a:ext cx="8659433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2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796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VI - exibição ou posse de documento ou coisa;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 </a:t>
            </a:r>
            <a:r>
              <a:rPr lang="pt-BR" sz="2600" b="0" i="1" strike="noStrike" spc="-1" dirty="0">
                <a:latin typeface="Calibri"/>
                <a:ea typeface="DejaVu Sans"/>
              </a:rPr>
              <a:t>“meio de prova que pod</a:t>
            </a:r>
            <a:r>
              <a:rPr lang="pt-BR" sz="2600" i="1" spc="-1" dirty="0">
                <a:latin typeface="Calibri"/>
                <a:ea typeface="DejaVu Sans"/>
              </a:rPr>
              <a:t>e ser requerida na fase probatória ou por meio de tutela provisória através de um incidente, art. 356 CPC”</a:t>
            </a:r>
            <a:endParaRPr lang="pt-BR" sz="2600" b="0" i="1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9D7F641-1D8B-2714-567E-6C2AC874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11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2E7380-3954-C10C-17AC-0C64D2BC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3965"/>
            <a:ext cx="9144000" cy="24706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781EB0-2FA6-F23D-30F1-87B81732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812439"/>
            <a:ext cx="6732240" cy="1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ED44B-1026-AE37-D9B8-944C8C410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BA40618B-6F7C-1606-3CC6-E5443EF57918}"/>
              </a:ext>
            </a:extLst>
          </p:cNvPr>
          <p:cNvSpPr/>
          <p:nvPr/>
        </p:nvSpPr>
        <p:spPr>
          <a:xfrm>
            <a:off x="1" y="0"/>
            <a:ext cx="9144000" cy="6796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VII - </a:t>
            </a:r>
            <a:r>
              <a:rPr lang="pt-BR" sz="3200" b="1" u="sng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EXCLUSÃO</a:t>
            </a:r>
            <a:r>
              <a:rPr lang="pt-BR" sz="3200" b="0" strike="noStrike" spc="-1" dirty="0">
                <a:latin typeface="Calibri"/>
                <a:ea typeface="DejaVu Sans"/>
              </a:rPr>
              <a:t> de litisconsorte; </a:t>
            </a:r>
            <a:endParaRPr lang="pt-BR" sz="11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1100" i="0" spc="-1" dirty="0">
                <a:effectLst/>
                <a:latin typeface="Calibri"/>
              </a:rPr>
              <a:t>		</a:t>
            </a:r>
            <a:r>
              <a:rPr lang="pt-BR" sz="2200" b="1" i="0" spc="-1" dirty="0">
                <a:effectLst/>
                <a:latin typeface="Calibri"/>
              </a:rPr>
              <a:t>LITISCONSORTE= </a:t>
            </a:r>
            <a:r>
              <a:rPr lang="pt-BR" sz="2200" spc="-1" dirty="0">
                <a:latin typeface="Arial" panose="020B0604020202020204" pitchFamily="34" charset="0"/>
              </a:rPr>
              <a:t>a</a:t>
            </a:r>
            <a:r>
              <a:rPr lang="pt-BR" sz="2200" b="0" i="0" dirty="0">
                <a:effectLst/>
                <a:latin typeface="Arial" panose="020B0604020202020204" pitchFamily="34" charset="0"/>
              </a:rPr>
              <a:t>rt. 113. </a:t>
            </a:r>
            <a:r>
              <a:rPr lang="pt-BR" sz="2200" b="1" i="0" dirty="0">
                <a:effectLst/>
                <a:latin typeface="Arial" panose="020B0604020202020204" pitchFamily="34" charset="0"/>
              </a:rPr>
              <a:t>Duas ou mais pessoas podem litigar, no mesmo processo</a:t>
            </a:r>
            <a:r>
              <a:rPr lang="pt-BR" sz="2200" b="0" i="0" dirty="0">
                <a:effectLst/>
                <a:latin typeface="Arial" panose="020B0604020202020204" pitchFamily="34" charset="0"/>
              </a:rPr>
              <a:t>, em conjunto, ativa ou passivamente, quando tiver </a:t>
            </a:r>
            <a:r>
              <a:rPr lang="pt-BR" sz="2200" b="1" i="0" dirty="0">
                <a:effectLst/>
                <a:latin typeface="Arial" panose="020B0604020202020204" pitchFamily="34" charset="0"/>
              </a:rPr>
              <a:t>conexão</a:t>
            </a:r>
            <a:r>
              <a:rPr lang="pt-BR" sz="2200" b="0" i="0" dirty="0">
                <a:effectLst/>
                <a:latin typeface="Arial" panose="020B0604020202020204" pitchFamily="34" charset="0"/>
              </a:rPr>
              <a:t>, afinidade, comunhão de direitos...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2200" b="0" i="0" dirty="0"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1800" b="1" u="sng" spc="-1" dirty="0">
                <a:solidFill>
                  <a:srgbClr val="FF0000"/>
                </a:solidFill>
                <a:latin typeface="Calibri"/>
                <a:ea typeface="DejaVu Sans"/>
              </a:rPr>
              <a:t>INCLUSÃO NÃO É AGRAGÁVEL</a:t>
            </a:r>
            <a:endParaRPr lang="pt-BR" sz="18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C837B73-D72A-4FE2-C176-F9756801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12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33DD72-5DE2-2E2F-E48F-71A175BA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584464"/>
            <a:ext cx="6292425" cy="205121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0E9ADBE-00D7-126F-C08D-1FD82E09F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635681"/>
            <a:ext cx="6538075" cy="17719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D8E140D-49E6-3733-13F0-105EFBF2F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15" y="6221495"/>
            <a:ext cx="3915321" cy="4286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F1102E8-ED3F-765A-1522-136F16EDE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6593823"/>
            <a:ext cx="2525038" cy="2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791A2-F479-74FF-6FC0-82F735D9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21EE955B-340C-13C0-24E6-44787F70998D}"/>
              </a:ext>
            </a:extLst>
          </p:cNvPr>
          <p:cNvSpPr/>
          <p:nvPr/>
        </p:nvSpPr>
        <p:spPr>
          <a:xfrm>
            <a:off x="1" y="0"/>
            <a:ext cx="9144000" cy="6796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IX - </a:t>
            </a:r>
            <a:r>
              <a:rPr lang="pt-BR" sz="3200" b="1" u="sng" strike="noStrike" spc="-1" dirty="0">
                <a:latin typeface="Calibri"/>
                <a:ea typeface="DejaVu Sans"/>
              </a:rPr>
              <a:t>admissão</a:t>
            </a:r>
            <a:r>
              <a:rPr lang="pt-BR" sz="3200" b="0" strike="noStrike" spc="-1" dirty="0">
                <a:latin typeface="Calibri"/>
                <a:ea typeface="DejaVu Sans"/>
              </a:rPr>
              <a:t> ou </a:t>
            </a:r>
            <a:r>
              <a:rPr lang="pt-BR" sz="3200" b="1" u="sng" strike="noStrike" spc="-1" dirty="0">
                <a:latin typeface="Calibri"/>
                <a:ea typeface="DejaVu Sans"/>
              </a:rPr>
              <a:t>inadmissão</a:t>
            </a:r>
            <a:r>
              <a:rPr lang="pt-BR" sz="3200" b="0" strike="noStrike" spc="-1" dirty="0">
                <a:latin typeface="Calibri"/>
                <a:ea typeface="DejaVu Sans"/>
              </a:rPr>
              <a:t> de intervenção de terceiros;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 err="1">
                <a:latin typeface="Calibri"/>
                <a:ea typeface="DejaVu Sans"/>
              </a:rPr>
              <a:t>A-DICA</a:t>
            </a:r>
            <a:r>
              <a:rPr lang="pt-BR" sz="3200" spc="-1" dirty="0">
                <a:latin typeface="Calibri"/>
                <a:ea typeface="DejaVu Sans"/>
              </a:rPr>
              <a:t>: </a:t>
            </a:r>
            <a:r>
              <a:rPr lang="pt-BR" sz="1800" b="0" strike="noStrike" spc="-1" dirty="0">
                <a:latin typeface="Calibri"/>
                <a:ea typeface="DejaVu Sans"/>
              </a:rPr>
              <a:t>A= assistência	</a:t>
            </a:r>
            <a:r>
              <a:rPr lang="pt-BR" sz="1800" spc="-1" dirty="0">
                <a:latin typeface="Calibri"/>
                <a:ea typeface="DejaVu Sans"/>
              </a:rPr>
              <a:t>D= denunciação da lide   </a:t>
            </a:r>
            <a:r>
              <a:rPr lang="pt-BR" sz="1800" b="0" strike="noStrike" spc="-1" dirty="0">
                <a:latin typeface="Calibri"/>
                <a:ea typeface="DejaVu Sans"/>
              </a:rPr>
              <a:t>I= incidente de desconsideração da pers. Jurídica   </a:t>
            </a:r>
            <a:r>
              <a:rPr lang="pt-BR" sz="1800" spc="-1" dirty="0">
                <a:latin typeface="Calibri"/>
                <a:ea typeface="DejaVu Sans"/>
              </a:rPr>
              <a:t>C= chamamento ao processo      </a:t>
            </a:r>
            <a:r>
              <a:rPr lang="pt-BR" sz="1800" b="0" strike="noStrike" spc="-1" dirty="0">
                <a:latin typeface="Calibri"/>
                <a:ea typeface="DejaVu Sans"/>
              </a:rPr>
              <a:t>A= </a:t>
            </a:r>
            <a:r>
              <a:rPr lang="pt-BR" sz="1800" b="0" i="1" strike="noStrike" spc="-1" dirty="0">
                <a:latin typeface="Calibri"/>
                <a:ea typeface="DejaVu Sans"/>
              </a:rPr>
              <a:t>amicus </a:t>
            </a:r>
            <a:r>
              <a:rPr lang="pt-BR" sz="1800" b="0" i="1" strike="noStrike" spc="-1" dirty="0" err="1">
                <a:latin typeface="Calibri"/>
                <a:ea typeface="DejaVu Sans"/>
              </a:rPr>
              <a:t>curie</a:t>
            </a:r>
            <a:endParaRPr lang="pt-BR" sz="1800" b="0" i="1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i="1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b="0" strike="noStrike" spc="-1" dirty="0">
                <a:latin typeface="Calibri"/>
                <a:ea typeface="DejaVu Sans"/>
              </a:rPr>
              <a:t>	</a:t>
            </a:r>
            <a:endParaRPr lang="pt-BR" sz="18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BB9D86-3431-3BF0-6ED9-98733D35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13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6F2504-500F-F816-17FA-AB0958BB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68715"/>
            <a:ext cx="9144000" cy="36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8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40978-E3FC-349F-4827-534664AC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023EADDC-DFF3-D8F4-0ACF-DB5DFFB9F136}"/>
              </a:ext>
            </a:extLst>
          </p:cNvPr>
          <p:cNvSpPr/>
          <p:nvPr/>
        </p:nvSpPr>
        <p:spPr>
          <a:xfrm>
            <a:off x="1" y="0"/>
            <a:ext cx="9144000" cy="6796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b="0" strike="noStrike" spc="-1" dirty="0">
                <a:latin typeface="Calibri"/>
                <a:ea typeface="DejaVu Sans"/>
              </a:rPr>
              <a:t>X - concessão, modificação ou revogação do </a:t>
            </a:r>
            <a:r>
              <a:rPr lang="pt-BR" sz="3600" strike="noStrike" spc="-1" dirty="0">
                <a:latin typeface="Calibri"/>
                <a:ea typeface="DejaVu Sans"/>
              </a:rPr>
              <a:t>efeito suspensivo aos </a:t>
            </a:r>
            <a:r>
              <a:rPr lang="pt-BR" sz="3600" b="1" strike="noStrike" spc="-1" dirty="0">
                <a:latin typeface="Calibri"/>
                <a:ea typeface="DejaVu Sans"/>
              </a:rPr>
              <a:t>embargos à execução</a:t>
            </a:r>
            <a:r>
              <a:rPr lang="pt-BR" sz="3600" strike="noStrike" spc="-1" dirty="0">
                <a:latin typeface="Calibri"/>
                <a:ea typeface="DejaVu Sans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600" i="0" spc="-1" dirty="0">
              <a:effectLst/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spc="-1" dirty="0">
                <a:latin typeface="Agency FB" panose="020B0503020202020204" pitchFamily="34" charset="0"/>
              </a:rPr>
              <a:t>		Os embargos à execução são um meio de defesa do executado em um processo de execução. Têm natureza de ação autônoma (petição inicial). Quando o devedor apresenta embargos à execução, ele está tentando se defender. Mas, em regra, a execução continua normalmente (penhora, leilão etc.).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spc="-1" dirty="0">
                <a:latin typeface="Agency FB" panose="020B0503020202020204" pitchFamily="34" charset="0"/>
              </a:rPr>
              <a:t>👉 O efeito suspensivo é o que faz a execução ficar parada enquanto o juiz analisa os embargos.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spc="-1" dirty="0"/>
              <a:t>		REGRA GERAL: precisa requerer a suspensão.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1800" b="0" i="0" dirty="0">
                <a:effectLst/>
                <a:latin typeface="Arial" panose="020B0604020202020204" pitchFamily="34" charset="0"/>
              </a:rPr>
              <a:t>Art. 919. </a:t>
            </a:r>
            <a:r>
              <a:rPr lang="pt-BR" sz="1800" b="1" i="0" dirty="0">
                <a:effectLst/>
                <a:latin typeface="Arial" panose="020B0604020202020204" pitchFamily="34" charset="0"/>
              </a:rPr>
              <a:t>Os embargos à execução não terão efeito suspensivo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.  § 1º O juiz </a:t>
            </a:r>
            <a:r>
              <a:rPr lang="pt-BR" sz="1800" b="1" i="0" dirty="0">
                <a:effectLst/>
                <a:latin typeface="Arial" panose="020B0604020202020204" pitchFamily="34" charset="0"/>
              </a:rPr>
              <a:t>poderá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, a </a:t>
            </a:r>
            <a:r>
              <a:rPr lang="pt-BR" sz="1800" b="1" i="0" u="sng" dirty="0">
                <a:effectLst/>
                <a:latin typeface="Arial" panose="020B0604020202020204" pitchFamily="34" charset="0"/>
              </a:rPr>
              <a:t>requerimento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 do embargante, atribuir efeito suspensivo aos embargos quando verificados os requisitos para a concessão da tutela provisória e desde que a execução já </a:t>
            </a:r>
            <a:r>
              <a:rPr lang="pt-BR" sz="1800" b="1" i="0" u="sng" dirty="0">
                <a:effectLst/>
                <a:latin typeface="Arial" panose="020B0604020202020204" pitchFamily="34" charset="0"/>
              </a:rPr>
              <a:t>esteja garantida</a:t>
            </a:r>
            <a:r>
              <a:rPr lang="pt-BR" sz="1800" b="0" i="0" dirty="0">
                <a:effectLst/>
                <a:latin typeface="Arial" panose="020B0604020202020204" pitchFamily="34" charset="0"/>
              </a:rPr>
              <a:t> por penhora, depósito ou caução suficientes.</a:t>
            </a:r>
            <a:endParaRPr lang="pt-BR" sz="18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C118913-B3DA-F3D3-B28A-A65F0E7D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9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3EFFA-81EF-6873-AD90-9EF93226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B5ABFB9C-B16B-44FF-916A-44557C335797}"/>
              </a:ext>
            </a:extLst>
          </p:cNvPr>
          <p:cNvSpPr/>
          <p:nvPr/>
        </p:nvSpPr>
        <p:spPr>
          <a:xfrm>
            <a:off x="1" y="0"/>
            <a:ext cx="9144000" cy="6796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b="0" strike="noStrike" spc="-1" dirty="0">
                <a:latin typeface="Calibri"/>
                <a:ea typeface="DejaVu Sans"/>
              </a:rPr>
              <a:t>XI - </a:t>
            </a:r>
            <a:r>
              <a:rPr lang="pt-BR" sz="3600" b="1" strike="noStrike" spc="-1" dirty="0">
                <a:latin typeface="Calibri"/>
                <a:ea typeface="DejaVu Sans"/>
              </a:rPr>
              <a:t>redistribuição do ônus</a:t>
            </a:r>
            <a:r>
              <a:rPr lang="pt-BR" sz="3600" b="0" strike="noStrike" spc="-1" dirty="0">
                <a:latin typeface="Calibri"/>
                <a:ea typeface="DejaVu Sans"/>
              </a:rPr>
              <a:t> da prova nos termos do art. 373, § 1º do CPC;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b="0" strike="noStrike" spc="-1" dirty="0">
                <a:highlight>
                  <a:srgbClr val="FFFF00"/>
                </a:highlight>
                <a:latin typeface="Calibri"/>
                <a:ea typeface="DejaVu Sans"/>
              </a:rPr>
              <a:t>	SANEAMENTO </a:t>
            </a:r>
            <a:r>
              <a:rPr lang="pt-BR" sz="3600" b="1" strike="noStrike" spc="-1" dirty="0">
                <a:highlight>
                  <a:srgbClr val="FFFF00"/>
                </a:highlight>
                <a:latin typeface="Calibri"/>
                <a:ea typeface="DejaVu Sans"/>
              </a:rPr>
              <a:t>ART. 357</a:t>
            </a:r>
            <a:r>
              <a:rPr lang="pt-BR" sz="3600" b="1" spc="-1" dirty="0">
                <a:highlight>
                  <a:srgbClr val="FFFF00"/>
                </a:highlight>
                <a:latin typeface="Calibri"/>
              </a:rPr>
              <a:t>, III</a:t>
            </a:r>
            <a:r>
              <a:rPr lang="pt-BR" sz="3600" spc="-1" dirty="0">
                <a:latin typeface="Calibri"/>
              </a:rPr>
              <a:t> inversão do ônus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000" spc="-1" dirty="0">
                <a:latin typeface="Calibri"/>
                <a:ea typeface="DejaVu Sans"/>
              </a:rPr>
              <a:t>	</a:t>
            </a:r>
            <a:r>
              <a:rPr lang="pt-BR" sz="2600" b="1" u="sng" spc="-1" dirty="0">
                <a:solidFill>
                  <a:srgbClr val="FF0000"/>
                </a:solidFill>
                <a:latin typeface="Calibri"/>
              </a:rPr>
              <a:t>DESPACHO SANEADOR</a:t>
            </a:r>
            <a:r>
              <a:rPr lang="pt-BR" sz="2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600" b="1" spc="-1" dirty="0">
                <a:latin typeface="Calibri"/>
                <a:ea typeface="DejaVu Sans"/>
              </a:rPr>
              <a:t>NÃO COMPORTA AGRAVO, EXCETO SE INVERTER O ÔNUS DA PROVA CONFORME ART. 1.015, XI: 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200" spc="-1" dirty="0">
                <a:latin typeface="Calibri"/>
                <a:ea typeface="DejaVu Sans"/>
              </a:rPr>
              <a:t>Art. 373. O ônus da </a:t>
            </a:r>
            <a:r>
              <a:rPr lang="pt-BR" sz="2200" b="1" spc="-1" dirty="0">
                <a:latin typeface="Calibri"/>
                <a:ea typeface="DejaVu Sans"/>
              </a:rPr>
              <a:t>prova incumbe</a:t>
            </a:r>
            <a:r>
              <a:rPr lang="pt-BR" sz="2200" spc="-1" dirty="0">
                <a:latin typeface="Calibri"/>
                <a:ea typeface="DejaVu Sans"/>
              </a:rPr>
              <a:t>:  I - ao autor, quanto ao fato constitutivo de seu direito; II - ao réu, quanto à existência de fato impeditivo, modificativo ou extintivo do direito do autor. </a:t>
            </a:r>
            <a:r>
              <a:rPr lang="pt-BR" sz="2200" b="0" strike="noStrike" spc="-1" dirty="0">
                <a:latin typeface="Calibri"/>
                <a:ea typeface="DejaVu Sans"/>
              </a:rPr>
              <a:t>	</a:t>
            </a:r>
            <a:r>
              <a:rPr lang="pt-BR" sz="2200" b="1" strike="noStrike" spc="-1" dirty="0">
                <a:latin typeface="Calibri"/>
                <a:ea typeface="DejaVu Sans"/>
              </a:rPr>
              <a:t>Obs</a:t>
            </a:r>
            <a:r>
              <a:rPr lang="pt-BR" sz="2200" b="0" strike="noStrike" spc="-1" dirty="0">
                <a:latin typeface="Calibri"/>
                <a:ea typeface="DejaVu Sans"/>
              </a:rPr>
              <a:t>.: decisão do juiz que inverte o ônus da prova como a que não o inverte! </a:t>
            </a:r>
            <a:r>
              <a:rPr lang="pt-BR" sz="2200" spc="-1" dirty="0">
                <a:latin typeface="Calibri"/>
                <a:ea typeface="DejaVu Sans"/>
              </a:rPr>
              <a:t>EXEMPLO: CDC</a:t>
            </a:r>
            <a:endParaRPr lang="pt-BR" sz="18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F90C3AB-1FBA-CF75-5385-88F30045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15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67905D-184D-1218-37C8-9088EE531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193454"/>
            <a:ext cx="6011114" cy="17623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CA8AF9-C481-6269-9C61-01A9899D0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6171818"/>
            <a:ext cx="5258534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Art. 1.015. Cabe </a:t>
            </a:r>
            <a:r>
              <a:rPr lang="pt-BR" sz="3200" b="0" u="sng" strike="noStrike" spc="-1" dirty="0">
                <a:latin typeface="Calibri"/>
                <a:ea typeface="DejaVu Sans"/>
              </a:rPr>
              <a:t>agravo de instrumento</a:t>
            </a:r>
            <a:r>
              <a:rPr lang="pt-BR" sz="3200" b="0" strike="noStrike" spc="-1" dirty="0">
                <a:latin typeface="Calibri"/>
                <a:ea typeface="DejaVu Sans"/>
              </a:rPr>
              <a:t>: ...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b="0" strike="noStrike" spc="-1" dirty="0">
                <a:latin typeface="Calibri"/>
                <a:ea typeface="DejaVu Sans"/>
              </a:rPr>
              <a:t>Parágrafo único. </a:t>
            </a:r>
            <a:r>
              <a:rPr lang="pt-BR" sz="3600" b="1" u="sng" strike="noStrike" spc="-1" dirty="0">
                <a:latin typeface="Calibri"/>
                <a:ea typeface="DejaVu Sans"/>
              </a:rPr>
              <a:t>Também</a:t>
            </a:r>
            <a:r>
              <a:rPr lang="pt-BR" sz="3600" b="0" strike="noStrike" spc="-1" dirty="0">
                <a:latin typeface="Calibri"/>
                <a:ea typeface="DejaVu Sans"/>
              </a:rPr>
              <a:t> caberá agravo de instrumento contra </a:t>
            </a:r>
            <a:r>
              <a:rPr lang="pt-BR" sz="3600" b="0" u="sng" strike="noStrike" spc="-1" dirty="0">
                <a:latin typeface="Calibri"/>
                <a:ea typeface="DejaVu Sans"/>
              </a:rPr>
              <a:t>decisões interlocutórias</a:t>
            </a:r>
            <a:r>
              <a:rPr lang="pt-BR" sz="3600" b="0" strike="noStrike" spc="-1" dirty="0">
                <a:latin typeface="Calibri"/>
                <a:ea typeface="DejaVu Sans"/>
              </a:rPr>
              <a:t> proferidas na fase de </a:t>
            </a:r>
            <a:r>
              <a:rPr lang="pt-BR" sz="3600" b="1" u="sng" strike="noStrike" spc="-1" dirty="0">
                <a:latin typeface="Calibri"/>
                <a:ea typeface="DejaVu Sans"/>
              </a:rPr>
              <a:t>LIQUIDAÇÃO DE SENTENÇA</a:t>
            </a:r>
            <a:r>
              <a:rPr lang="pt-BR" sz="3600" b="1" strike="noStrike" spc="-1" dirty="0">
                <a:latin typeface="Calibri"/>
                <a:ea typeface="DejaVu Sans"/>
              </a:rPr>
              <a:t> </a:t>
            </a:r>
            <a:r>
              <a:rPr lang="pt-BR" sz="3600" b="0" strike="noStrike" spc="-1" dirty="0">
                <a:latin typeface="Calibri"/>
                <a:ea typeface="DejaVu Sans"/>
              </a:rPr>
              <a:t>ou de </a:t>
            </a:r>
            <a:r>
              <a:rPr lang="pt-BR" sz="3600" b="1" u="sng" strike="noStrike" spc="-1" dirty="0">
                <a:latin typeface="Calibri"/>
                <a:ea typeface="DejaVu Sans"/>
              </a:rPr>
              <a:t>CUMPRIMENTO DE SENTENÇA</a:t>
            </a:r>
            <a:r>
              <a:rPr lang="pt-BR" sz="3600" b="0" strike="noStrike" spc="-1" dirty="0">
                <a:latin typeface="Calibri"/>
                <a:ea typeface="DejaVu Sans"/>
              </a:rPr>
              <a:t>, no processo de </a:t>
            </a:r>
            <a:r>
              <a:rPr lang="pt-BR" sz="3600" b="1" u="sng" strike="noStrike" spc="-1" dirty="0">
                <a:latin typeface="Calibri"/>
                <a:ea typeface="DejaVu Sans"/>
              </a:rPr>
              <a:t>EXECUÇÃO</a:t>
            </a:r>
            <a:r>
              <a:rPr lang="pt-BR" sz="3600" b="0" strike="noStrike" spc="-1" dirty="0">
                <a:latin typeface="Calibri"/>
                <a:ea typeface="DejaVu Sans"/>
              </a:rPr>
              <a:t> e no </a:t>
            </a:r>
            <a:r>
              <a:rPr lang="pt-BR" sz="3600" b="0" u="sng" strike="noStrike" spc="-1" dirty="0">
                <a:latin typeface="Calibri"/>
                <a:ea typeface="DejaVu Sans"/>
              </a:rPr>
              <a:t>processo de </a:t>
            </a:r>
            <a:r>
              <a:rPr lang="pt-BR" sz="3600" b="1" u="sng" strike="noStrike" spc="-1" dirty="0">
                <a:latin typeface="Calibri"/>
                <a:ea typeface="DejaVu Sans"/>
              </a:rPr>
              <a:t>INVENTÁRIO</a:t>
            </a:r>
            <a:r>
              <a:rPr lang="pt-BR" sz="3600" b="0" strike="noStrike" spc="-1" dirty="0">
                <a:latin typeface="Calibri"/>
                <a:ea typeface="DejaVu Sans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600" spc="-1" dirty="0">
                <a:latin typeface="Calibri"/>
                <a:ea typeface="DejaVu Sans"/>
              </a:rPr>
              <a:t>	RESUMO: </a:t>
            </a:r>
            <a:r>
              <a:rPr lang="pt-BR" sz="3200" spc="-1" dirty="0">
                <a:latin typeface="Calibri"/>
                <a:ea typeface="DejaVu Sans"/>
              </a:rPr>
              <a:t>execução / inventário: todas decisões interlocutórias são AGRAVÁVEIS!!!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         </a:t>
            </a:r>
            <a:r>
              <a:rPr lang="pt-BR" sz="2400" b="1" i="1" spc="-1" dirty="0">
                <a:latin typeface="Calibri"/>
                <a:ea typeface="DejaVu Sans"/>
              </a:rPr>
              <a:t>	</a:t>
            </a:r>
            <a:endParaRPr lang="pt-BR" sz="2400" b="1" i="1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600" spc="-1" dirty="0">
              <a:latin typeface="Calibri"/>
              <a:ea typeface="DejaVu Sans"/>
            </a:endParaRPr>
          </a:p>
          <a:p>
            <a:pPr algn="ctr">
              <a:spcBef>
                <a:spcPts val="641"/>
              </a:spcBef>
              <a:tabLst>
                <a:tab pos="0" algn="l"/>
              </a:tabLst>
            </a:pPr>
            <a:r>
              <a:rPr lang="pt-BR" sz="1600" b="1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	</a:t>
            </a:r>
            <a:endParaRPr lang="pt-BR" sz="3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643551-2E43-5D44-FBC2-AF6A81C9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BA7C9E-6833-6564-926E-42CA9EBF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" y="3185447"/>
            <a:ext cx="9144000" cy="31709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6956EC-4EDD-AD12-4C40-C1B29EFE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" y="6486473"/>
            <a:ext cx="8287907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400" spc="-1" dirty="0">
                <a:highlight>
                  <a:srgbClr val="FFFF00"/>
                </a:highlight>
                <a:ea typeface="DejaVu Sans"/>
              </a:rPr>
              <a:t>QUESTÃO DE LÓGICA – SÓ COMPORTA 1 RECURSO PARA CADA TIPO DE DECISÃO:</a:t>
            </a:r>
            <a:r>
              <a:rPr lang="pt-BR" sz="2400" spc="-1" dirty="0">
                <a:ea typeface="DejaVu Sans"/>
              </a:rPr>
              <a:t> </a:t>
            </a:r>
            <a:r>
              <a:rPr lang="pt-BR" sz="2600" spc="-1" dirty="0">
                <a:ea typeface="DejaVu Sans"/>
              </a:rPr>
              <a:t>Um juiz de primeira instância proferiu uma decisão em um processo. A parte que se sentiu prejudicada deseja recorrer dessa decisão. Considerando as regras do CPC sobre recursos, assinale a alternativa correta quanto ao recurso cabível contra proferida na última sexta-feira decisão proferida por juiz de primeira instância: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600" spc="-1" dirty="0">
                <a:ea typeface="DejaVu Sans"/>
              </a:rPr>
              <a:t>A) Apelação e agravo de instrumento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600" spc="-1" dirty="0">
                <a:ea typeface="DejaVu Sans"/>
              </a:rPr>
              <a:t>B) Apelação ou agravo de instrumento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600" spc="-1" dirty="0">
                <a:ea typeface="DejaVu Sans"/>
              </a:rPr>
              <a:t>C) Agravo de instrumento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600" spc="-1" dirty="0">
                <a:ea typeface="DejaVu Sans"/>
              </a:rPr>
              <a:t>D) Recurso especial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600" spc="-1" dirty="0">
                <a:ea typeface="DejaVu Sans"/>
              </a:rPr>
              <a:t>E) Não cabe recurso</a:t>
            </a:r>
            <a:endParaRPr lang="pt-BR" sz="4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000" spc="-1" dirty="0">
                <a:latin typeface="Calibri"/>
                <a:ea typeface="DejaVu Sans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000" spc="-1" dirty="0">
                <a:latin typeface="Calibri"/>
                <a:ea typeface="DejaVu Sans"/>
              </a:rPr>
              <a:t> </a:t>
            </a:r>
            <a:endParaRPr lang="pt-BR" sz="32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90F1DF8-6A31-37F5-C738-3A1FE6B1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6F65F6-4AC1-CE83-8CF1-DF8496AB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65" y="3501008"/>
            <a:ext cx="9144000" cy="33484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156E65B-7E85-4B5B-97B4-610551D2D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704" y="6546587"/>
            <a:ext cx="6273631" cy="2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4FA9B-F185-CEC1-B9BA-E1A17F32A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67469F59-DF50-DC0B-6A8D-E3CDEAB672C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600" b="0" strike="noStrike" spc="-1" dirty="0">
                <a:latin typeface="Calibri"/>
                <a:ea typeface="DejaVu Sans"/>
              </a:rPr>
              <a:t> XIII - </a:t>
            </a:r>
            <a:r>
              <a:rPr lang="pt-BR" sz="2600" b="1" strike="noStrike" spc="-1" dirty="0">
                <a:latin typeface="Calibri"/>
                <a:ea typeface="DejaVu Sans"/>
              </a:rPr>
              <a:t>OUTROS CASOS</a:t>
            </a:r>
            <a:r>
              <a:rPr lang="pt-BR" sz="2600" spc="-1" dirty="0">
                <a:latin typeface="Calibri"/>
                <a:ea typeface="DejaVu Sans"/>
              </a:rPr>
              <a:t>!</a:t>
            </a:r>
            <a:r>
              <a:rPr lang="pt-BR" sz="2600" b="0" strike="noStrike" spc="-1" dirty="0">
                <a:latin typeface="Calibri"/>
                <a:ea typeface="DejaVu Sans"/>
              </a:rPr>
              <a:t>  </a:t>
            </a:r>
            <a:r>
              <a:rPr lang="pt-BR" sz="2600" b="1" i="1" spc="-1" dirty="0">
                <a:latin typeface="Calibri"/>
                <a:ea typeface="DejaVu Sans"/>
              </a:rPr>
              <a:t>N</a:t>
            </a:r>
            <a:r>
              <a:rPr lang="pt-BR" sz="2600" b="1" i="1" strike="noStrike" spc="-1" dirty="0">
                <a:latin typeface="Calibri"/>
                <a:ea typeface="DejaVu Sans"/>
              </a:rPr>
              <a:t>umerus </a:t>
            </a:r>
            <a:r>
              <a:rPr lang="pt-BR" sz="2600" b="1" i="1" strike="noStrike" spc="-1" dirty="0" err="1">
                <a:latin typeface="Calibri"/>
                <a:ea typeface="DejaVu Sans"/>
              </a:rPr>
              <a:t>clausus</a:t>
            </a:r>
            <a:r>
              <a:rPr lang="pt-BR" sz="2600" b="1" i="1" strike="noStrike" spc="-1" dirty="0">
                <a:latin typeface="Calibri"/>
                <a:ea typeface="DejaVu Sans"/>
              </a:rPr>
              <a:t>? </a:t>
            </a:r>
            <a:r>
              <a:rPr lang="pt-BR" sz="2600" b="1" i="1" u="sng" strike="noStrike" spc="-1" dirty="0">
                <a:latin typeface="Calibri"/>
                <a:ea typeface="DejaVu Sans"/>
              </a:rPr>
              <a:t>NÃO</a:t>
            </a:r>
            <a:r>
              <a:rPr lang="pt-BR" sz="2600" b="1" i="1" strike="noStrike" spc="-1" dirty="0">
                <a:latin typeface="Calibri"/>
                <a:ea typeface="DejaVu Sans"/>
              </a:rPr>
              <a:t>!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2600" b="1" i="1" strike="noStrike" spc="-1" dirty="0">
              <a:latin typeface="Calibri"/>
              <a:ea typeface="DejaVu Sans"/>
            </a:endParaRPr>
          </a:p>
          <a:p>
            <a:pPr algn="ctr">
              <a:spcBef>
                <a:spcPts val="641"/>
              </a:spcBef>
              <a:tabLst>
                <a:tab pos="0" algn="l"/>
              </a:tabLst>
            </a:pPr>
            <a:r>
              <a:rPr lang="pt-BR" sz="1600" b="1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	</a:t>
            </a:r>
            <a:r>
              <a:rPr lang="pt-BR" sz="4400" b="1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TAXATIVIDADE </a:t>
            </a:r>
            <a:r>
              <a:rPr lang="pt-BR" sz="4400" b="1" u="sng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MITIGADA</a:t>
            </a:r>
            <a:r>
              <a:rPr lang="pt-BR" sz="4400" b="1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 PELO TEMA 988 STJ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500" b="0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	JURISPRUDÊNCIA:</a:t>
            </a:r>
            <a:r>
              <a:rPr lang="pt-BR" sz="3500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 hipótese cabimento Agravo de Instrumento: </a:t>
            </a:r>
            <a:r>
              <a:rPr lang="pt-BR" sz="3500" b="1" u="sng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URGÊNCIA</a:t>
            </a:r>
            <a:r>
              <a:rPr lang="pt-BR" sz="3500" b="0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 decorrente da </a:t>
            </a:r>
            <a:r>
              <a:rPr lang="pt-BR" sz="3500" b="1" u="sng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INUTILIDADE</a:t>
            </a:r>
            <a:r>
              <a:rPr lang="pt-BR" sz="3500" b="0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 do </a:t>
            </a:r>
            <a:r>
              <a:rPr lang="pt-BR" sz="3500" b="0" u="sng" strike="noStrike" spc="-1" dirty="0">
                <a:latin typeface="Arial Rounded MT Bold" panose="020F0704030504030204" pitchFamily="34" charset="0"/>
                <a:ea typeface="DejaVu Sans"/>
                <a:cs typeface="Aharoni" panose="02010803020104030203" pitchFamily="2" charset="-79"/>
              </a:rPr>
              <a:t>julgamento da questão no recurso de apelação: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500" b="0" u="sng" strike="noStrike" spc="-1" dirty="0">
              <a:latin typeface="Arial Rounded MT Bold" panose="020F0704030504030204" pitchFamily="34" charset="0"/>
              <a:ea typeface="DejaVu Sans"/>
              <a:cs typeface="Aharoni" panose="02010803020104030203" pitchFamily="2" charset="-79"/>
            </a:endParaRPr>
          </a:p>
          <a:p>
            <a:pPr marL="457200" indent="-457200" algn="just">
              <a:lnSpc>
                <a:spcPct val="100000"/>
              </a:lnSpc>
              <a:spcBef>
                <a:spcPts val="6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pt-BR" sz="3600" b="0" strike="noStrike" spc="-1" dirty="0">
                <a:latin typeface="Calibri"/>
                <a:ea typeface="DejaVu Sans"/>
              </a:rPr>
              <a:t>REsp 1.679.909/RS 4ª Turma do STJ deu provimento ao recurso (rel. Min. Luís Felipe Salomão), firmando o entendimento de que o recurso de agravo de instrumento pode ser interposto contra decisão interlocutória relacionada à </a:t>
            </a:r>
            <a:r>
              <a:rPr lang="pt-BR" sz="3600" b="1" u="sng" strike="noStrike" spc="-1" dirty="0">
                <a:latin typeface="Calibri"/>
                <a:ea typeface="DejaVu Sans"/>
              </a:rPr>
              <a:t>DEFINIÇÃO DE COMPETÊNCIA</a:t>
            </a:r>
            <a:r>
              <a:rPr lang="pt-BR" sz="3600" b="0" strike="noStrike" spc="-1" dirty="0">
                <a:latin typeface="Calibri"/>
                <a:ea typeface="DejaVu Sans"/>
              </a:rPr>
              <a:t>!</a:t>
            </a:r>
          </a:p>
          <a:p>
            <a:pPr marL="457200" indent="-457200" algn="just">
              <a:spcBef>
                <a:spcPts val="6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pt-BR" sz="3600" b="1" u="sng" strike="noStrike" spc="-1" dirty="0">
                <a:latin typeface="Calibri"/>
                <a:ea typeface="DejaVu Sans"/>
              </a:rPr>
              <a:t>SUSPENDE A AÇÃO</a:t>
            </a:r>
            <a:r>
              <a:rPr lang="pt-BR" sz="3600" b="0" strike="noStrike" spc="-1" dirty="0">
                <a:latin typeface="Calibri"/>
                <a:ea typeface="DejaVu Sans"/>
              </a:rPr>
              <a:t> decorrente da admissão do IRDR (a</a:t>
            </a:r>
            <a:r>
              <a:rPr lang="pt-BR" sz="3600" spc="-1" dirty="0">
                <a:latin typeface="Calibri"/>
                <a:ea typeface="DejaVu Sans"/>
              </a:rPr>
              <a:t>rt. </a:t>
            </a:r>
            <a:r>
              <a:rPr lang="pt-BR" sz="3600" b="0" strike="noStrike" spc="-1" dirty="0">
                <a:latin typeface="Calibri"/>
                <a:ea typeface="DejaVu Sans"/>
              </a:rPr>
              <a:t>1.037, § 9º agravo de instrumento)</a:t>
            </a:r>
          </a:p>
          <a:p>
            <a:pPr marL="457200" indent="-457200" algn="just">
              <a:lnSpc>
                <a:spcPct val="100000"/>
              </a:lnSpc>
              <a:spcBef>
                <a:spcPts val="6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pt-BR" sz="3600" dirty="0">
                <a:latin typeface="Arial" panose="020B0604020202020204" pitchFamily="34" charset="0"/>
              </a:rPr>
              <a:t>c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ontra decisão que </a:t>
            </a:r>
            <a:r>
              <a:rPr lang="pt-BR" sz="3600" b="1" i="0" u="sng" dirty="0">
                <a:effectLst/>
                <a:latin typeface="Arial" panose="020B0604020202020204" pitchFamily="34" charset="0"/>
              </a:rPr>
              <a:t>INDEFERIR LIMINARMENTE a petição inicial da RECONVENÇÃO</a:t>
            </a:r>
            <a:r>
              <a:rPr lang="pt-BR" sz="3600" b="0" i="0" dirty="0">
                <a:effectLst/>
                <a:latin typeface="Arial" panose="020B0604020202020204" pitchFamily="34" charset="0"/>
              </a:rPr>
              <a:t> ou julgá-la liminarmente improcedente, cabe agravo de instrumento (art. 354, parágrafo único, e art. 1.015, II, CPC)</a:t>
            </a:r>
          </a:p>
          <a:p>
            <a:pPr marL="457200" indent="-457200" algn="just">
              <a:spcBef>
                <a:spcPts val="641"/>
              </a:spcBef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Decisão fixa </a:t>
            </a:r>
            <a:r>
              <a:rPr lang="pt-BR" sz="3200" b="1" u="sng" spc="-1" dirty="0">
                <a:ea typeface="DejaVu Sans"/>
              </a:rPr>
              <a:t>DATA</a:t>
            </a:r>
            <a:r>
              <a:rPr lang="pt-BR" sz="3200" spc="-1" dirty="0">
                <a:ea typeface="DejaVu Sans"/>
              </a:rPr>
              <a:t> da </a:t>
            </a:r>
            <a:r>
              <a:rPr lang="pt-BR" sz="3200" b="1" u="sng" spc="-1" dirty="0">
                <a:ea typeface="DejaVu Sans"/>
              </a:rPr>
              <a:t>SEPARAÇÃO DE FATO DO CASAL</a:t>
            </a:r>
            <a:r>
              <a:rPr lang="pt-BR" sz="3200" b="1" spc="-1" dirty="0">
                <a:ea typeface="DejaVu Sans"/>
              </a:rPr>
              <a:t> </a:t>
            </a:r>
            <a:r>
              <a:rPr lang="pt-BR" sz="3200" spc="-1" dirty="0">
                <a:ea typeface="DejaVu Sans"/>
              </a:rPr>
              <a:t>para efeito de partilha (REsp 1.745.358)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86310E-390A-0B94-94B1-50380647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88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19F31-EFFD-8D45-3C95-19AF5447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A30FB11B-9E03-B661-5ABA-31AE3310B57C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spc="-1" dirty="0">
                <a:solidFill>
                  <a:srgbClr val="FF0000"/>
                </a:solidFill>
                <a:latin typeface="Calibri"/>
                <a:ea typeface="DejaVu Sans"/>
              </a:rPr>
              <a:t>DECISÃO ALTERA VALOR DA CAUSA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spc="-1" dirty="0">
                <a:solidFill>
                  <a:srgbClr val="FF0000"/>
                </a:solidFill>
                <a:latin typeface="Calibri"/>
                <a:ea typeface="DejaVu Sans"/>
              </a:rPr>
              <a:t>COMPORTA AGRAVO DE INSTRUMENTO</a:t>
            </a:r>
            <a:endParaRPr lang="pt-BR" sz="4000" b="1" spc="-1" dirty="0">
              <a:solidFill>
                <a:srgbClr val="FF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000" spc="-1" dirty="0">
                <a:latin typeface="Calibri"/>
                <a:ea typeface="DejaVu Sans"/>
              </a:rPr>
              <a:t> </a:t>
            </a:r>
            <a:endParaRPr lang="pt-BR" sz="32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6C7E1E9-802B-22E4-A76D-64406BCB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19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2FF464-3A72-A1E1-A292-BE16AA94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33236"/>
            <a:ext cx="6972699" cy="33117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C19680-5E64-633F-7E4C-4C28B55B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86" y="4374364"/>
            <a:ext cx="8764223" cy="22577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DFB922-5785-ABA5-43B4-0E1001247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408124"/>
            <a:ext cx="4296375" cy="3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9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BD5CC-CD35-2CFF-BC8E-9A0ABE6C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0"/>
            <a:ext cx="9144001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1600" dirty="0"/>
              <a:t>OAB-ADP-</a:t>
            </a:r>
            <a:r>
              <a:rPr lang="pt-BR" dirty="0"/>
              <a:t> Em 24/11/2015, Rafaela, menor impúbere, representada por sua mãe Melina, </a:t>
            </a:r>
            <a:r>
              <a:rPr lang="pt-BR" b="1" dirty="0"/>
              <a:t>ajuizou</a:t>
            </a:r>
            <a:r>
              <a:rPr lang="pt-BR" dirty="0"/>
              <a:t> Ação de </a:t>
            </a:r>
            <a:r>
              <a:rPr lang="pt-BR" b="1" dirty="0"/>
              <a:t>Alimentos</a:t>
            </a:r>
            <a:r>
              <a:rPr lang="pt-BR" dirty="0"/>
              <a:t> em Comarca onde não foi implantado o processo judicial eletrônico, em face de Emerson, suposto pai. Apesar de o nome de Emerson não constar da Certidão de Nascimento de Rafaela, ele realizou, em 2014, voluntária e extrajudicialmente, a pedido de sua ex-esposa Melina, exame de </a:t>
            </a:r>
            <a:r>
              <a:rPr lang="pt-BR" b="1" dirty="0"/>
              <a:t>DNA</a:t>
            </a:r>
            <a:r>
              <a:rPr lang="pt-BR" dirty="0"/>
              <a:t>, no qual foi apontada a </a:t>
            </a:r>
            <a:r>
              <a:rPr lang="pt-BR" b="1" dirty="0"/>
              <a:t>existência</a:t>
            </a:r>
            <a:r>
              <a:rPr lang="pt-BR" dirty="0"/>
              <a:t> de paternidade de Emerson em relação a Rafaela. 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b="1" dirty="0"/>
              <a:t>Recebida a inicial</a:t>
            </a:r>
            <a:r>
              <a:rPr lang="pt-BR" dirty="0"/>
              <a:t>, o juízo da 1ª Vara de Família da Comarca da Capital do Estado Y </a:t>
            </a:r>
            <a:r>
              <a:rPr lang="pt-BR" b="1" dirty="0"/>
              <a:t>indeferiu</a:t>
            </a:r>
            <a:r>
              <a:rPr lang="pt-BR" dirty="0"/>
              <a:t> o pedido de </a:t>
            </a:r>
            <a:r>
              <a:rPr lang="pt-BR" b="1" dirty="0"/>
              <a:t>tutela antecipada </a:t>
            </a:r>
            <a:r>
              <a:rPr lang="pt-BR" b="1" i="1" dirty="0"/>
              <a:t>inaudita altera part</a:t>
            </a:r>
            <a:r>
              <a:rPr lang="pt-BR" b="1" dirty="0"/>
              <a:t>e</a:t>
            </a:r>
            <a:r>
              <a:rPr lang="pt-BR" dirty="0"/>
              <a:t>, rejeitando o pedido de fixação de alimentos provisórios com base em dois fundamentos: (i) </a:t>
            </a:r>
            <a:r>
              <a:rPr lang="pt-BR" b="1" dirty="0"/>
              <a:t>inexistência de verossimilhança da paternidade</a:t>
            </a:r>
            <a:r>
              <a:rPr lang="pt-BR" dirty="0"/>
              <a:t> e (</a:t>
            </a:r>
            <a:r>
              <a:rPr lang="pt-BR" dirty="0" err="1"/>
              <a:t>ii</a:t>
            </a:r>
            <a:r>
              <a:rPr lang="pt-BR" dirty="0"/>
              <a:t>) </a:t>
            </a:r>
            <a:r>
              <a:rPr lang="pt-BR" b="1" dirty="0"/>
              <a:t>inexistência de “possibilidade</a:t>
            </a:r>
            <a:r>
              <a:rPr lang="pt-BR" dirty="0"/>
              <a:t>” por parte do réu, que não tinha como pagar pensão alimentícia pelo fato de não exercer emprego formal, como confessado pela própria autora.</a:t>
            </a:r>
          </a:p>
          <a:p>
            <a:pPr marL="0" indent="0" algn="just">
              <a:buNone/>
            </a:pPr>
            <a:r>
              <a:rPr lang="pt-BR" dirty="0"/>
              <a:t>	A decisão que negou o pedido de tutela antecipada para fixação de alimentos provisórios, </a:t>
            </a:r>
            <a:r>
              <a:rPr lang="pt-BR" b="1" dirty="0"/>
              <a:t>foi publicada no DOE em 03/03/25</a:t>
            </a:r>
            <a:r>
              <a:rPr lang="pt-BR" dirty="0"/>
              <a:t>, terça-feira.</a:t>
            </a:r>
          </a:p>
          <a:p>
            <a:pPr marL="0" indent="0" algn="just">
              <a:buNone/>
            </a:pPr>
            <a:r>
              <a:rPr lang="pt-BR" dirty="0"/>
              <a:t>	Considere-se que não há feriados no período.</a:t>
            </a:r>
          </a:p>
          <a:p>
            <a:pPr marL="0" indent="0" algn="just">
              <a:buNone/>
            </a:pPr>
            <a:r>
              <a:rPr lang="pt-BR" dirty="0"/>
              <a:t>	Na qualidade de advogado de Rafaela, qual a </a:t>
            </a:r>
            <a:r>
              <a:rPr lang="pt-BR" b="1" dirty="0"/>
              <a:t>peça processual cabível </a:t>
            </a:r>
            <a:r>
              <a:rPr lang="pt-BR" dirty="0"/>
              <a:t>para a defesa imediata dos interesses de sua cliente? 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b="1" dirty="0"/>
              <a:t>Informe o último dia para interposição do recurso.</a:t>
            </a:r>
          </a:p>
          <a:p>
            <a:pPr marL="0" indent="0" algn="just">
              <a:buNone/>
            </a:pPr>
            <a:r>
              <a:rPr lang="pt-BR" b="1" dirty="0"/>
              <a:t>1-Qual o recurso?                                      </a:t>
            </a:r>
          </a:p>
          <a:p>
            <a:pPr marL="0" indent="0" algn="just">
              <a:buNone/>
            </a:pPr>
            <a:r>
              <a:rPr lang="pt-BR" b="1" dirty="0"/>
              <a:t>2-Qual o prazo fatal (último dia)?</a:t>
            </a:r>
          </a:p>
          <a:p>
            <a:pPr marL="0" indent="0" algn="just">
              <a:buNone/>
            </a:pPr>
            <a:r>
              <a:rPr lang="pt-BR" b="1" dirty="0"/>
              <a:t>TEMAS: </a:t>
            </a:r>
            <a:r>
              <a:rPr lang="pt-BR" dirty="0"/>
              <a:t>Fase? Local protocolo? Retratação? Tese? Preparo? Cliente? Urgente?</a:t>
            </a:r>
          </a:p>
        </p:txBody>
      </p:sp>
    </p:spTree>
    <p:extLst>
      <p:ext uri="{BB962C8B-B14F-4D97-AF65-F5344CB8AC3E}">
        <p14:creationId xmlns:p14="http://schemas.microsoft.com/office/powerpoint/2010/main" val="20366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AGRAVO INSTRUMENTO NAS CAUSAS </a:t>
            </a:r>
            <a:r>
              <a:rPr lang="pt-BR" sz="3200" spc="-1" dirty="0">
                <a:latin typeface="Calibri"/>
                <a:ea typeface="DejaVu Sans"/>
              </a:rPr>
              <a:t>NOS </a:t>
            </a:r>
            <a:r>
              <a:rPr lang="pt-BR" sz="3200" b="0" u="sng" strike="noStrike" spc="-1" dirty="0">
                <a:latin typeface="Calibri"/>
                <a:ea typeface="DejaVu Sans"/>
              </a:rPr>
              <a:t>JUIZADOS ESPECIAIS</a:t>
            </a:r>
            <a:r>
              <a:rPr lang="pt-BR" sz="3200" b="0" strike="noStrike" spc="-1" dirty="0">
                <a:latin typeface="Calibri"/>
                <a:ea typeface="DejaVu Sans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		*</a:t>
            </a:r>
            <a:r>
              <a:rPr lang="pt-BR" sz="3200" b="0" strike="noStrike" spc="-1" dirty="0">
                <a:latin typeface="Calibri"/>
                <a:ea typeface="DejaVu Sans"/>
              </a:rPr>
              <a:t> Lei 9.099/95 </a:t>
            </a:r>
            <a:r>
              <a:rPr lang="pt-BR" sz="3200" spc="-1" dirty="0">
                <a:latin typeface="Calibri"/>
                <a:ea typeface="DejaVu Sans"/>
              </a:rPr>
              <a:t>NÃO FAZ MENÇÃO AO AGRAVO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		</a:t>
            </a:r>
            <a:r>
              <a:rPr lang="pt-BR" sz="3000" spc="-1" dirty="0">
                <a:latin typeface="Calibri"/>
                <a:ea typeface="DejaVu Sans"/>
              </a:rPr>
              <a:t>LÓGICA: </a:t>
            </a:r>
            <a:r>
              <a:rPr lang="pt-BR" sz="3000" b="1" u="sng" spc="-1" dirty="0">
                <a:latin typeface="Calibri"/>
                <a:ea typeface="DejaVu Sans"/>
              </a:rPr>
              <a:t>irrecorribilidade</a:t>
            </a:r>
            <a:r>
              <a:rPr lang="pt-BR" sz="3000" spc="-1" dirty="0">
                <a:latin typeface="Calibri"/>
                <a:ea typeface="DejaVu Sans"/>
              </a:rPr>
              <a:t> das decisões interlocutórias!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		SAÍDA: MANDADO DE SEGURANÇA!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*</a:t>
            </a:r>
            <a:r>
              <a:rPr lang="pt-BR" sz="3200" b="1" strike="noStrike" spc="-1" dirty="0">
                <a:latin typeface="Calibri"/>
                <a:ea typeface="DejaVu Sans"/>
              </a:rPr>
              <a:t>EM SP</a:t>
            </a:r>
            <a:r>
              <a:rPr lang="pt-BR" sz="3200" b="0" strike="noStrike" spc="-1" dirty="0">
                <a:latin typeface="Calibri"/>
                <a:ea typeface="DejaVu Sans"/>
              </a:rPr>
              <a:t> </a:t>
            </a:r>
            <a:r>
              <a:rPr lang="pt-BR" sz="3200" b="1" spc="-1" dirty="0">
                <a:ea typeface="DejaVu Sans"/>
              </a:rPr>
              <a:t>TEM ENTENDIMENTO DIVERSO CONFORME </a:t>
            </a:r>
            <a:r>
              <a:rPr lang="pt-BR" sz="3200" b="1" strike="noStrike" spc="-1" dirty="0">
                <a:latin typeface="Calibri"/>
                <a:ea typeface="DejaVu Sans"/>
              </a:rPr>
              <a:t>ENUNCIADOS JEC n. 60 </a:t>
            </a:r>
            <a:r>
              <a:rPr lang="pt-BR" sz="3200" b="0" strike="noStrike" spc="-1" dirty="0">
                <a:latin typeface="Calibri"/>
                <a:ea typeface="DejaVu Sans"/>
              </a:rPr>
              <a:t>: "No sistema dos Juizados Especiais cabe agravo de instrumento </a:t>
            </a:r>
            <a:r>
              <a:rPr lang="pt-BR" sz="3200" b="0" u="sng" strike="noStrike" spc="-1" dirty="0">
                <a:latin typeface="Calibri"/>
                <a:ea typeface="DejaVu Sans"/>
              </a:rPr>
              <a:t>somente</a:t>
            </a:r>
            <a:r>
              <a:rPr lang="pt-BR" sz="3200" b="0" strike="noStrike" spc="-1" dirty="0">
                <a:latin typeface="Calibri"/>
                <a:ea typeface="DejaVu Sans"/>
              </a:rPr>
              <a:t> contra decisão suscetível de causar à parte lesão grave e de difícil reparação, bem como nos casos de inadmissão do recurso inominado"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1500" spc="-1" dirty="0">
                <a:latin typeface="Calibri"/>
                <a:ea typeface="DejaVu Sans"/>
              </a:rPr>
              <a:t>		ENUNCIADOS TJ </a:t>
            </a:r>
            <a:r>
              <a:rPr lang="pt-BR" sz="1500" spc="-1" dirty="0">
                <a:solidFill>
                  <a:srgbClr val="0000FF"/>
                </a:solidFill>
                <a:latin typeface="Calibri"/>
                <a:ea typeface="DejaVu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https://www.tjsp.jus.br/Download/JuizadosEspeciais/EnunciadosColegio.</a:t>
            </a:r>
            <a:r>
              <a:rPr lang="pt-BR" sz="1500" spc="-1" dirty="0">
                <a:latin typeface="Calibri"/>
                <a:ea typeface="DejaVu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pt-BR" sz="1500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ED40C98-579D-DDE5-741C-E87F6D75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98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800" spc="-1" dirty="0">
                <a:ea typeface="DejaVu Sans"/>
              </a:rPr>
              <a:t>O RECURSO É PROTOCOLADO NO TRIBUNAL	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800" spc="-1" dirty="0">
                <a:ea typeface="DejaVu Sans"/>
              </a:rPr>
              <a:t>	</a:t>
            </a:r>
            <a:r>
              <a:rPr lang="pt-BR" sz="7200" spc="-1" dirty="0">
                <a:ea typeface="DejaVu Sans"/>
              </a:rPr>
              <a:t>Art. 1.016. O agravo de instrumento será </a:t>
            </a:r>
            <a:r>
              <a:rPr lang="pt-BR" sz="7200" b="1" u="sng" spc="-1" dirty="0">
                <a:ea typeface="DejaVu Sans"/>
              </a:rPr>
              <a:t>dirigido diretamente ao tribunal competente</a:t>
            </a:r>
            <a:r>
              <a:rPr lang="pt-BR" sz="7200" spc="-1" dirty="0">
                <a:ea typeface="DejaVu Sans"/>
              </a:rPr>
              <a:t>, por </a:t>
            </a:r>
            <a:r>
              <a:rPr lang="pt-BR" sz="7200" u="sng" spc="-1" dirty="0">
                <a:ea typeface="DejaVu Sans"/>
              </a:rPr>
              <a:t>meio de petição</a:t>
            </a:r>
            <a:r>
              <a:rPr lang="pt-BR" sz="7200" spc="-1" dirty="0">
                <a:ea typeface="DejaVu Sans"/>
              </a:rPr>
              <a:t> com os seguintes requisitos: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pc="-1" dirty="0">
                <a:ea typeface="DejaVu Sans"/>
              </a:rPr>
              <a:t>		I - os nomes das partes;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pc="-1" dirty="0">
                <a:ea typeface="DejaVu Sans"/>
              </a:rPr>
              <a:t>		II - a exposição do fato e do direito;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pc="-1" dirty="0">
                <a:ea typeface="DejaVu Sans"/>
              </a:rPr>
              <a:t>		III - as razões do pedido de reforma ou de invalidação da decisão e o próprio pedido;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pc="-1" dirty="0">
                <a:ea typeface="DejaVu Sans"/>
              </a:rPr>
              <a:t>		IV - o nome e o endereço completo dos advogados constantes do processo.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pc="-1" dirty="0">
                <a:ea typeface="DejaVu Sans"/>
              </a:rPr>
              <a:t>*o protocolo do AI é realizado no Tribunal na segunda instância, logo, o processamento é apartado do processo de primeira instância!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000" spc="-1" dirty="0"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trike="noStrike" spc="-1" dirty="0">
                <a:latin typeface="Calibri"/>
                <a:ea typeface="DejaVu Sans"/>
              </a:rPr>
              <a:t>	</a:t>
            </a:r>
            <a:r>
              <a:rPr lang="pt-BR" sz="8000" strike="noStrike" spc="-1" dirty="0">
                <a:latin typeface="Calibri"/>
                <a:ea typeface="DejaVu Sans"/>
              </a:rPr>
              <a:t>Art. 1.017. A petição de agravo de instrumento será </a:t>
            </a:r>
            <a:r>
              <a:rPr lang="pt-BR" sz="8000" b="1" u="sng" strike="noStrike" spc="-1" dirty="0">
                <a:latin typeface="Calibri"/>
                <a:ea typeface="DejaVu Sans"/>
              </a:rPr>
              <a:t>instruída</a:t>
            </a:r>
            <a:r>
              <a:rPr lang="pt-BR" sz="8000" strike="noStrike" spc="-1" dirty="0">
                <a:latin typeface="Calibri"/>
                <a:ea typeface="DejaVu Sans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8000" strike="noStrike" spc="-1" dirty="0">
                <a:latin typeface="Calibri"/>
                <a:ea typeface="DejaVu Sans"/>
              </a:rPr>
              <a:t>	</a:t>
            </a:r>
            <a:r>
              <a:rPr lang="pt-BR" sz="7200" strike="noStrike" spc="-1" dirty="0">
                <a:latin typeface="Calibri"/>
                <a:ea typeface="DejaVu Sans"/>
              </a:rPr>
              <a:t>	I - obrigatoriamente, com cópias da petição inicial, da contestação, da petição que ensejou a decisão agravada, da própria decisão agravada, da certidão da respectiva intimação ou outro documento oficial que comprove a tempestividade e das procurações outorgadas aos advogados do agravante e do agravado;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trike="noStrike" spc="-1" dirty="0">
                <a:latin typeface="Calibri"/>
                <a:ea typeface="DejaVu Sans"/>
              </a:rPr>
              <a:t>		II - com declaração de inexistência de qualquer dos documentos referidos no inciso I, feita pelo advogado do agravante, sob pena de sua responsabilidade pessoal;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trike="noStrike" spc="-1" dirty="0">
                <a:latin typeface="Calibri"/>
                <a:ea typeface="DejaVu Sans"/>
              </a:rPr>
              <a:t>		III - facultativamente, com outras peças que o agravante reputar úteis.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trike="noStrike" spc="-1" dirty="0">
                <a:latin typeface="Calibri"/>
                <a:ea typeface="DejaVu Sans"/>
              </a:rPr>
              <a:t>		§ 1º Acompanhará a petição o comprovante do pagamento das respectivas </a:t>
            </a:r>
            <a:r>
              <a:rPr lang="pt-BR" sz="7200" b="1" u="sng" strike="noStrike" spc="-1" dirty="0">
                <a:latin typeface="Calibri"/>
                <a:ea typeface="DejaVu Sans"/>
              </a:rPr>
              <a:t>custas</a:t>
            </a:r>
            <a:r>
              <a:rPr lang="pt-BR" sz="7200" strike="noStrike" spc="-1" dirty="0">
                <a:latin typeface="Calibri"/>
                <a:ea typeface="DejaVu Sans"/>
              </a:rPr>
              <a:t> e do </a:t>
            </a:r>
            <a:r>
              <a:rPr lang="pt-BR" sz="7200" b="1" u="sng" strike="noStrike" spc="-1" dirty="0">
                <a:latin typeface="Calibri"/>
                <a:ea typeface="DejaVu Sans"/>
              </a:rPr>
              <a:t>porte de retorno</a:t>
            </a:r>
            <a:r>
              <a:rPr lang="pt-BR" sz="7200" strike="noStrike" spc="-1" dirty="0">
                <a:latin typeface="Calibri"/>
                <a:ea typeface="DejaVu Sans"/>
              </a:rPr>
              <a:t>, quando devidos, conforme tabela publicada pelos tribunais.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trike="noStrike" spc="-1" dirty="0">
                <a:latin typeface="Calibri"/>
                <a:ea typeface="DejaVu Sans"/>
              </a:rPr>
              <a:t>	</a:t>
            </a:r>
            <a:r>
              <a:rPr lang="pt-BR" sz="7200" spc="-1" dirty="0">
                <a:latin typeface="Calibri"/>
                <a:ea typeface="DejaVu Sans"/>
              </a:rPr>
              <a:t>*AGRAVO É PETICIONAMENTO ELETRÔNICO DIRETO NO TRIBUNAL </a:t>
            </a:r>
            <a:r>
              <a:rPr lang="pt-BR" sz="7200" spc="-1" dirty="0">
                <a:latin typeface="Calibri"/>
              </a:rPr>
              <a:t>e na falta de documento o relator dará 5 dias para regularizar (art. 932, parágrafo único CPC).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7200" spc="-1" dirty="0">
                <a:latin typeface="Calibri"/>
              </a:rPr>
              <a:t>		</a:t>
            </a:r>
            <a:r>
              <a:rPr lang="pt-BR" sz="7200" b="1" u="sng" spc="-1" dirty="0">
                <a:solidFill>
                  <a:srgbClr val="FF0000"/>
                </a:solidFill>
                <a:latin typeface="Calibri"/>
              </a:rPr>
              <a:t>§ 5º</a:t>
            </a:r>
            <a:r>
              <a:rPr lang="pt-BR" sz="7200" b="1" spc="-1" dirty="0">
                <a:solidFill>
                  <a:srgbClr val="FF0000"/>
                </a:solidFill>
                <a:latin typeface="Calibri"/>
              </a:rPr>
              <a:t> Sendo eletrônicos os autos do processo, DISPENSAM-SE a juntada de documentos</a:t>
            </a:r>
            <a:r>
              <a:rPr lang="pt-BR" sz="7200" spc="-1" dirty="0">
                <a:latin typeface="Calibri"/>
              </a:rPr>
              <a:t> (OBRIGATÓRIAS E FACULTATIVAS). Logo, a</a:t>
            </a:r>
            <a:r>
              <a:rPr lang="pt-BR" sz="7200" spc="-1" dirty="0">
                <a:ea typeface="DejaVu Sans"/>
              </a:rPr>
              <a:t> juntada de DOCUMENTOS só é OBRIGATÓRIO NOS PROCESSOS FÍSICOS!</a:t>
            </a:r>
            <a:endParaRPr lang="pt-BR" sz="7200" spc="-1" dirty="0">
              <a:latin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48B258-C8FF-C0AB-311D-3EE1C498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63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0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5500" b="0" strike="noStrike" spc="-1" dirty="0">
                <a:latin typeface="Calibri"/>
                <a:ea typeface="DejaVu Sans"/>
              </a:rPr>
              <a:t>		Art. 1.018. O agravante </a:t>
            </a:r>
            <a:r>
              <a:rPr lang="pt-BR" sz="5500" b="1" u="sng" strike="noStrike" spc="-1" dirty="0">
                <a:latin typeface="Calibri"/>
                <a:ea typeface="DejaVu Sans"/>
              </a:rPr>
              <a:t>poderá</a:t>
            </a:r>
            <a:r>
              <a:rPr lang="pt-BR" sz="5500" b="0" strike="noStrike" spc="-1" dirty="0">
                <a:latin typeface="Calibri"/>
                <a:ea typeface="DejaVu Sans"/>
              </a:rPr>
              <a:t> requerer a juntada, </a:t>
            </a:r>
            <a:r>
              <a:rPr lang="pt-BR" sz="5500" b="1" strike="noStrike" spc="-1" dirty="0">
                <a:latin typeface="Calibri"/>
                <a:ea typeface="DejaVu Sans"/>
              </a:rPr>
              <a:t>aos autos do processo</a:t>
            </a:r>
            <a:r>
              <a:rPr lang="pt-BR" sz="5500" b="0" strike="noStrike" spc="-1" dirty="0">
                <a:latin typeface="Calibri"/>
                <a:ea typeface="DejaVu Sans"/>
              </a:rPr>
              <a:t>, de cópia da petição do agravo de instrumento, do comprovante de sua interposição e da relação dos documentos que instruíram o recurso.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5500" b="0" strike="noStrike" spc="-1" dirty="0">
                <a:latin typeface="Calibri"/>
                <a:ea typeface="DejaVu Sans"/>
              </a:rPr>
              <a:t>	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6000" dirty="0"/>
              <a:t>Se o processo não for eletrônico (ou seja, for físico), o agravante deve </a:t>
            </a:r>
            <a:r>
              <a:rPr lang="pt-BR" sz="6000" b="1" u="sng" dirty="0"/>
              <a:t>comunicar</a:t>
            </a:r>
            <a:r>
              <a:rPr lang="pt-BR" sz="6000" dirty="0"/>
              <a:t> o juízo no prazo de 3 dias (§2º) após interpor o agravo de instrumento. Se essa exigência não for cumprida, e o agravado alegar e comprovar a falha, o agravo de instrumento será considerado </a:t>
            </a:r>
            <a:r>
              <a:rPr lang="pt-BR" sz="6000" b="1" u="sng" dirty="0"/>
              <a:t>PREJUDICADO (§3º).</a:t>
            </a:r>
            <a:endParaRPr lang="pt-BR" sz="55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	https://www.tjsp.jus.br/Download/SecaoDireitoPrivado/QuadroCompetencia.pdf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6000" dirty="0"/>
              <a:t>		</a:t>
            </a:r>
            <a:r>
              <a:rPr lang="pt-BR" sz="6000" dirty="0">
                <a:highlight>
                  <a:srgbClr val="00FFFF"/>
                </a:highlight>
              </a:rPr>
              <a:t>PREPARO</a:t>
            </a:r>
            <a:r>
              <a:rPr lang="pt-BR" sz="6000" dirty="0"/>
              <a:t>: 15 </a:t>
            </a:r>
            <a:r>
              <a:rPr lang="pt-BR" sz="6000" dirty="0" err="1"/>
              <a:t>UFESp</a:t>
            </a:r>
            <a:r>
              <a:rPr lang="pt-BR" sz="6000" dirty="0"/>
              <a:t> “UFESP 2026 é de R$ 38,42” = </a:t>
            </a:r>
            <a:r>
              <a:rPr lang="pt-BR" sz="6000" dirty="0">
                <a:highlight>
                  <a:srgbClr val="00FFFF"/>
                </a:highlight>
              </a:rPr>
              <a:t>R$ 576,30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CBC280-4A28-58C5-FC53-CC20EFE5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" y="3284984"/>
            <a:ext cx="9144000" cy="2664296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A559F7-551A-5917-BEA2-936572DA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43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6FB46-00E6-B09A-6E66-0CE54E472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E4A9822-3F0B-E879-B286-F5D35A43BAA7}"/>
              </a:ext>
            </a:extLst>
          </p:cNvPr>
          <p:cNvSpPr/>
          <p:nvPr/>
        </p:nvSpPr>
        <p:spPr>
          <a:xfrm>
            <a:off x="0" y="1648047"/>
            <a:ext cx="8748464" cy="15649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3325F5AD-A8E8-125B-BD06-DECFDA0B30E4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2000" b="0" strike="noStrike" spc="-1" dirty="0">
                <a:latin typeface="Calibri"/>
                <a:ea typeface="DejaVu Sans"/>
              </a:rPr>
              <a:t>	</a:t>
            </a:r>
            <a:r>
              <a:rPr lang="pt-BR" sz="2000" spc="-1" dirty="0">
                <a:latin typeface="Calibri"/>
                <a:ea typeface="DejaVu Sans"/>
              </a:rPr>
              <a:t>DECISÃO GUERREADA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spc="-1" dirty="0">
              <a:latin typeface="Calibri"/>
              <a:ea typeface="DejaVu Sans"/>
            </a:endParaRP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sz="1100" spc="-1" dirty="0">
              <a:latin typeface="Calibri"/>
              <a:ea typeface="DejaVu Sans"/>
            </a:endParaRP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petição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sz="1100" spc="-1" dirty="0">
              <a:latin typeface="Calibri"/>
              <a:ea typeface="DejaVu Sans"/>
            </a:endParaRP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                                            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 JUÍZO DE RETRATAÇÃO</a:t>
            </a: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1E3953A-D85B-15E6-8814-6E7DD5E0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23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1E7294-655C-F764-BC14-96870E1C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49" y="341983"/>
            <a:ext cx="9144000" cy="11957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E0CFF2-1EF4-ABB2-31CA-14C2DB9D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49" y="3923804"/>
            <a:ext cx="9144000" cy="23266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D38C897-E012-D366-9F6C-ECC96B2BD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6310200"/>
            <a:ext cx="4477375" cy="4477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F0C7ECE-6C7E-D06C-4F5D-9E1A9A89E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745" y="1684509"/>
            <a:ext cx="6897063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4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1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Art. 1.019. Recebido o agravo de instrumento no tribunal e distribuído imediatamente, se não for o caso de aplicação do art. 932, incisos III e IV, o relator, no prazo de 5 dias: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 - </a:t>
            </a:r>
            <a:r>
              <a:rPr lang="pt-BR" sz="3200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DejaVu Sans"/>
              </a:rPr>
              <a:t>PODERÁ</a:t>
            </a:r>
            <a:r>
              <a:rPr lang="pt-BR" sz="3200" b="0" strike="noStrike" spc="-1" dirty="0">
                <a:latin typeface="Calibri"/>
                <a:ea typeface="DejaVu Sans"/>
              </a:rPr>
              <a:t> atribuir </a:t>
            </a:r>
            <a:r>
              <a:rPr lang="pt-BR" sz="3200" b="1" strike="noStrike" spc="-1" dirty="0">
                <a:latin typeface="Calibri"/>
                <a:ea typeface="DejaVu Sans"/>
              </a:rPr>
              <a:t>EFEITO SUSPENSIVO</a:t>
            </a:r>
            <a:r>
              <a:rPr lang="pt-BR" sz="3200" b="0" strike="noStrike" spc="-1" dirty="0">
                <a:latin typeface="Calibri"/>
                <a:ea typeface="DejaVu Sans"/>
              </a:rPr>
              <a:t> ao recurso ou deferir, em antecipação de tutela, total ou parcialmente</a:t>
            </a:r>
            <a:r>
              <a:rPr lang="pt-BR" sz="3200" b="1" strike="noStrike" spc="-1" dirty="0">
                <a:latin typeface="Calibri"/>
                <a:ea typeface="DejaVu Sans"/>
              </a:rPr>
              <a:t>, a pretensão recursal</a:t>
            </a:r>
            <a:r>
              <a:rPr lang="pt-BR" sz="3200" b="0" strike="noStrike" spc="-1" dirty="0">
                <a:latin typeface="Calibri"/>
                <a:ea typeface="DejaVu Sans"/>
              </a:rPr>
              <a:t>, comunicando ao juiz sua decisão;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II - ordenará a </a:t>
            </a:r>
            <a:r>
              <a:rPr lang="pt-BR" sz="3200" b="1" strike="noStrike" spc="-1" dirty="0">
                <a:latin typeface="Calibri"/>
                <a:ea typeface="DejaVu Sans"/>
              </a:rPr>
              <a:t>intimação</a:t>
            </a:r>
            <a:r>
              <a:rPr lang="pt-BR" sz="3200" b="0" strike="noStrike" spc="-1" dirty="0">
                <a:latin typeface="Calibri"/>
                <a:ea typeface="DejaVu Sans"/>
              </a:rPr>
              <a:t> do agravado </a:t>
            </a:r>
            <a:r>
              <a:rPr lang="pt-BR" sz="3200" b="1" strike="noStrike" spc="-1" dirty="0">
                <a:latin typeface="Calibri"/>
                <a:ea typeface="DejaVu Sans"/>
              </a:rPr>
              <a:t>pessoalmente</a:t>
            </a:r>
            <a:r>
              <a:rPr lang="pt-BR" sz="3200" b="0" strike="noStrike" spc="-1" dirty="0">
                <a:latin typeface="Calibri"/>
                <a:ea typeface="DejaVu Sans"/>
              </a:rPr>
              <a:t>, por carta com aviso de recebimento, quando não tiver </a:t>
            </a:r>
            <a:r>
              <a:rPr lang="pt-BR" sz="3200" b="1" u="sng" strike="noStrike" spc="-1" dirty="0">
                <a:latin typeface="Calibri"/>
                <a:ea typeface="DejaVu Sans"/>
              </a:rPr>
              <a:t>PROCURADOR</a:t>
            </a:r>
            <a:r>
              <a:rPr lang="pt-BR" sz="3200" b="1" strike="noStrike" spc="-1" dirty="0">
                <a:latin typeface="Calibri"/>
                <a:ea typeface="DejaVu Sans"/>
              </a:rPr>
              <a:t> constituído</a:t>
            </a:r>
            <a:r>
              <a:rPr lang="pt-BR" sz="3200" b="0" strike="noStrike" spc="-1" dirty="0">
                <a:latin typeface="Calibri"/>
                <a:ea typeface="DejaVu Sans"/>
              </a:rPr>
              <a:t>, ou pelo Diário da Justiça ou </a:t>
            </a:r>
            <a:r>
              <a:rPr lang="pt-BR" sz="3200" b="1" u="sng" strike="noStrike" spc="-1" dirty="0">
                <a:latin typeface="Calibri"/>
                <a:ea typeface="DejaVu Sans"/>
              </a:rPr>
              <a:t>por carta com aviso de recebimento</a:t>
            </a:r>
            <a:r>
              <a:rPr lang="pt-BR" sz="3200" b="0" strike="noStrike" spc="-1" dirty="0">
                <a:latin typeface="Calibri"/>
                <a:ea typeface="DejaVu Sans"/>
              </a:rPr>
              <a:t> dirigida ao seu advogado, para que responda no prazo de 15 dias, facultando-lhe juntar a documentação que entender necessária ao julgamento do recurso;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III - determinará a intimação do </a:t>
            </a:r>
            <a:r>
              <a:rPr lang="pt-BR" sz="3200" b="1" u="sng" strike="noStrike" spc="-1" dirty="0">
                <a:latin typeface="Calibri"/>
                <a:ea typeface="DejaVu Sans"/>
              </a:rPr>
              <a:t>MINISTÉRIO PÚBLICO</a:t>
            </a:r>
            <a:r>
              <a:rPr lang="pt-BR" sz="3200" b="0" strike="noStrike" spc="-1" dirty="0">
                <a:latin typeface="Calibri"/>
                <a:ea typeface="DejaVu Sans"/>
              </a:rPr>
              <a:t>, preferencialmente por meio eletrônico, quando for o caso de sua intervenção, para que se manifeste no prazo de 15 dias.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24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400" spc="-1" dirty="0">
                <a:latin typeface="Calibri"/>
                <a:ea typeface="DejaVu Sans"/>
              </a:rPr>
              <a:t>		</a:t>
            </a:r>
            <a:r>
              <a:rPr lang="pt-BR" sz="2400" i="1" spc="-1" dirty="0">
                <a:latin typeface="Calibri"/>
                <a:ea typeface="DejaVu Sans"/>
              </a:rPr>
              <a:t>ART. 932: Julgamento monocrático do agravo de instrumento pelo relator: NÃO CONHECER – DAR OU NEGAR PROVIMENTO COM TESE.: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2400" i="1" spc="-1" dirty="0">
                <a:latin typeface="Calibri"/>
                <a:ea typeface="DejaVu Sans"/>
              </a:rPr>
              <a:t>	              </a:t>
            </a:r>
            <a:r>
              <a:rPr lang="pt-BR" sz="2400" b="0" i="1" strike="noStrike" spc="-1" dirty="0">
                <a:latin typeface="Calibri"/>
                <a:ea typeface="DejaVu Sans"/>
              </a:rPr>
              <a:t>RECURSO CABÍVEL: AGRAVO INTERNO</a:t>
            </a:r>
            <a:endParaRPr lang="pt-BR" sz="3200" b="0" i="1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07D6F20-F8D5-DD20-FD89-DA0C1811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0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Art. 1.020. O relator solicitará dia para julgamento em prazo não superior a 1 mês da intimação do agravado.</a:t>
            </a:r>
          </a:p>
          <a:p>
            <a:pPr lvl="1" algn="ctr">
              <a:spcBef>
                <a:spcPts val="641"/>
              </a:spcBef>
              <a:tabLst>
                <a:tab pos="0" algn="l"/>
              </a:tabLst>
            </a:pPr>
            <a:r>
              <a:rPr lang="pt-BR" sz="2400" b="1" strike="noStrike" spc="-1" dirty="0">
                <a:latin typeface="Calibri"/>
                <a:ea typeface="DejaVu Sans"/>
              </a:rPr>
              <a:t>Prazo impróprio: </a:t>
            </a:r>
            <a:r>
              <a:rPr lang="pt-BR" sz="2400" spc="-1" dirty="0">
                <a:latin typeface="Calibri"/>
                <a:ea typeface="DejaVu Sans"/>
              </a:rPr>
              <a:t>(</a:t>
            </a:r>
            <a:r>
              <a:rPr lang="pt-BR" sz="2400" b="0" strike="noStrike" spc="-1" dirty="0">
                <a:latin typeface="Calibri"/>
                <a:ea typeface="DejaVu Sans"/>
              </a:rPr>
              <a:t>não acarreta qualquer consequência processual)</a:t>
            </a: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JUÍZO ADMISSIBILIDADE (análise dos pressupostos recursais) será o juízo “ad quem”: RELATOR E/OU TURMA.</a:t>
            </a: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</a:t>
            </a:r>
            <a:r>
              <a:rPr lang="pt-BR" sz="2600" b="0" strike="noStrike" spc="-1" dirty="0">
                <a:latin typeface="Calibri"/>
                <a:ea typeface="DejaVu Sans"/>
              </a:rPr>
              <a:t>Art. 941. § 2º No julgamento de apelação ou de </a:t>
            </a:r>
            <a:r>
              <a:rPr lang="pt-BR" sz="2600" b="1" strike="noStrike" spc="-1" dirty="0">
                <a:latin typeface="Calibri"/>
                <a:ea typeface="DejaVu Sans"/>
              </a:rPr>
              <a:t>agravo de instrumento</a:t>
            </a:r>
            <a:r>
              <a:rPr lang="pt-BR" sz="2600" b="0" strike="noStrike" spc="-1" dirty="0">
                <a:latin typeface="Calibri"/>
                <a:ea typeface="DejaVu Sans"/>
              </a:rPr>
              <a:t>, a decisão será tomada, no órgão colegiado, pelo voto </a:t>
            </a:r>
            <a:r>
              <a:rPr lang="pt-BR" sz="26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de</a:t>
            </a:r>
            <a:r>
              <a:rPr lang="pt-BR" sz="26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3 (três) juízes</a:t>
            </a:r>
            <a:r>
              <a:rPr lang="pt-BR" sz="26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endParaRPr lang="pt-BR" sz="2100" spc="-1" dirty="0">
              <a:latin typeface="Calibri"/>
              <a:ea typeface="DejaVu Sans"/>
            </a:endParaRP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r>
              <a:rPr lang="pt-BR" sz="2100" spc="-1" dirty="0">
                <a:latin typeface="Calibri"/>
                <a:ea typeface="DejaVu Sans"/>
              </a:rPr>
              <a:t>AGRAVO DE INSTRUMENTO E APELAÇÃO:</a:t>
            </a:r>
            <a:r>
              <a:rPr lang="pt-BR" sz="2100" b="1" spc="-1" dirty="0">
                <a:latin typeface="Calibri"/>
                <a:ea typeface="DejaVu Sans"/>
              </a:rPr>
              <a:t>ORDEM DE PREFERÊNCIA NO JULGAMENTO</a:t>
            </a:r>
            <a:r>
              <a:rPr lang="pt-BR" sz="2100" spc="-1" dirty="0">
                <a:latin typeface="Calibri"/>
                <a:ea typeface="DejaVu Sans"/>
              </a:rPr>
              <a:t>?</a:t>
            </a: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r>
              <a:rPr lang="pt-BR" sz="3200" b="1" strike="noStrike" spc="-1" dirty="0">
                <a:latin typeface="Calibri"/>
                <a:ea typeface="DejaVu Sans"/>
              </a:rPr>
              <a:t>	Art. 946</a:t>
            </a:r>
            <a:r>
              <a:rPr lang="pt-BR" sz="3200" b="0" strike="noStrike" spc="-1" dirty="0">
                <a:latin typeface="Calibri"/>
                <a:ea typeface="DejaVu Sans"/>
              </a:rPr>
              <a:t>. O </a:t>
            </a:r>
            <a:r>
              <a:rPr lang="pt-BR" sz="3200" b="1" strike="noStrike" spc="-1" dirty="0">
                <a:latin typeface="Calibri"/>
                <a:ea typeface="DejaVu Sans"/>
              </a:rPr>
              <a:t>agravo de instrumento</a:t>
            </a:r>
            <a:r>
              <a:rPr lang="pt-BR" sz="3200" b="0" strike="noStrike" spc="-1" dirty="0">
                <a:latin typeface="Calibri"/>
                <a:ea typeface="DejaVu Sans"/>
              </a:rPr>
              <a:t> será julgado </a:t>
            </a:r>
            <a:r>
              <a:rPr lang="pt-BR" sz="3200" b="1" u="sng" strike="noStrike" spc="-1" dirty="0">
                <a:latin typeface="Calibri"/>
                <a:ea typeface="DejaVu Sans"/>
              </a:rPr>
              <a:t>ANTES</a:t>
            </a:r>
            <a:r>
              <a:rPr lang="pt-BR" sz="3200" b="0" strike="noStrike" spc="-1" dirty="0">
                <a:latin typeface="Calibri"/>
                <a:ea typeface="DejaVu Sans"/>
              </a:rPr>
              <a:t> da apelação interposta no mesmo processo.</a:t>
            </a: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Parágrafo único. Se ambos os recursos de que trata o </a:t>
            </a:r>
            <a:r>
              <a:rPr lang="pt-BR" sz="3200" b="0" i="1" strike="noStrike" spc="-1" dirty="0">
                <a:latin typeface="Calibri"/>
                <a:ea typeface="DejaVu Sans"/>
              </a:rPr>
              <a:t>caput</a:t>
            </a:r>
            <a:r>
              <a:rPr lang="pt-BR" sz="3200" b="0" strike="noStrike" spc="-1" dirty="0">
                <a:latin typeface="Calibri"/>
                <a:ea typeface="DejaVu Sans"/>
              </a:rPr>
              <a:t> houverem de ser julgados na </a:t>
            </a:r>
            <a:r>
              <a:rPr lang="pt-BR" sz="3200" b="1" u="sng" strike="noStrike" spc="-1" dirty="0">
                <a:latin typeface="Calibri"/>
                <a:ea typeface="DejaVu Sans"/>
              </a:rPr>
              <a:t>mesma sessão</a:t>
            </a:r>
            <a:r>
              <a:rPr lang="pt-BR" sz="3200" b="0" strike="noStrike" spc="-1" dirty="0">
                <a:latin typeface="Calibri"/>
                <a:ea typeface="DejaVu Sans"/>
              </a:rPr>
              <a:t>, </a:t>
            </a:r>
            <a:r>
              <a:rPr lang="pt-BR" sz="3200" b="1" strike="noStrike" spc="-1" dirty="0">
                <a:latin typeface="Calibri"/>
                <a:ea typeface="DejaVu Sans"/>
              </a:rPr>
              <a:t>terá precedência o agravo de instrumento.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347EBE-4AAC-2396-276D-1B82A2F7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98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57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SUSTENTAÇÃO ORAL NO AGRAVO?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900" b="0" strike="noStrike" spc="-1" dirty="0">
                <a:latin typeface="Calibri"/>
                <a:ea typeface="DejaVu Sans"/>
              </a:rPr>
              <a:t>		Art. 937. Na sessão de julgamento,... CONCEDERÁ A palavra, sucessivamente, ao recorrente, ao recorrido e, nos casos de sua intervenção, ao membr</a:t>
            </a:r>
            <a:r>
              <a:rPr lang="pt-BR" sz="4900" strike="noStrike" spc="-1" dirty="0">
                <a:latin typeface="Calibri"/>
                <a:ea typeface="DejaVu Sans"/>
              </a:rPr>
              <a:t>o do Ministério Público, pelo prazo improrrogável de 15 minutos a fim de SUSTENTAREM SUAS RAZÕES...: VIII - no agravo de instrumento interposto contra decisões interlocutórias que versem sobre </a:t>
            </a:r>
            <a:r>
              <a:rPr lang="pt-BR" sz="5700" b="1" u="sng" strike="noStrike" spc="-1" dirty="0">
                <a:latin typeface="Calibri"/>
                <a:ea typeface="DejaVu Sans"/>
              </a:rPr>
              <a:t>tutelas provisórias de urgência ou da evidência</a:t>
            </a:r>
            <a:r>
              <a:rPr lang="pt-BR" sz="5700" b="0" strike="noStrike" spc="-1" dirty="0">
                <a:latin typeface="Calibri"/>
                <a:ea typeface="DejaVu Sans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57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57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HÁ TÉCNICA DO </a:t>
            </a:r>
            <a:r>
              <a:rPr lang="pt-BR" sz="5700" b="1" spc="-1" dirty="0">
                <a:solidFill>
                  <a:srgbClr val="FF0000"/>
                </a:solidFill>
                <a:latin typeface="Calibri"/>
                <a:ea typeface="DejaVu Sans"/>
              </a:rPr>
              <a:t>JULGAMENTO ESTENDIDO NO AGRAVO</a:t>
            </a:r>
            <a:r>
              <a:rPr lang="pt-BR" sz="5600" b="1" spc="-1" dirty="0">
                <a:solidFill>
                  <a:srgbClr val="FF0000"/>
                </a:solidFill>
                <a:latin typeface="Calibri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6000" b="0" strike="noStrike" spc="-1" dirty="0">
                <a:latin typeface="Calibri"/>
                <a:ea typeface="DejaVu Sans"/>
              </a:rPr>
              <a:t>		Sim, a técnica de julgamento (estendido) prevista neste artigo 942 aplica-se ao julgamento não unânime proferido em: II - agravo de instrumento, </a:t>
            </a:r>
            <a:r>
              <a:rPr lang="pt-BR" sz="6000" b="1" strike="noStrike" spc="-1" dirty="0">
                <a:latin typeface="Calibri"/>
                <a:ea typeface="DejaVu Sans"/>
              </a:rPr>
              <a:t>quando houver reforma da decisão que </a:t>
            </a:r>
            <a:r>
              <a:rPr lang="pt-BR" sz="6000" b="1" u="sng" spc="-1" dirty="0">
                <a:latin typeface="Calibri"/>
              </a:rPr>
              <a:t>JULGAR PARCIALMENTE O MÉRITO.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57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FFD4251-4869-FA39-647E-AFF8DE74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77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8919D-1A81-6685-475C-D4E6C6D8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97FD63A3-8ACD-FE76-7EDC-8E5F0345E735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5700" b="1" strike="noStrike" spc="-1" dirty="0">
                <a:latin typeface="Calibri"/>
                <a:ea typeface="DejaVu Sans"/>
              </a:rPr>
              <a:t>CUIDADO</a:t>
            </a:r>
          </a:p>
          <a:p>
            <a:pPr lvl="1" algn="just">
              <a:spcBef>
                <a:spcPts val="641"/>
              </a:spcBef>
              <a:tabLst>
                <a:tab pos="0" algn="l"/>
              </a:tabLst>
            </a:pPr>
            <a:r>
              <a:rPr lang="pt-BR" sz="2500" spc="-1" dirty="0">
                <a:highlight>
                  <a:srgbClr val="FFFF00"/>
                </a:highlight>
                <a:latin typeface="Calibri"/>
                <a:ea typeface="DejaVu Sans"/>
              </a:rPr>
              <a:t>PEDIDO DE RECONSIDERAÇÃO NÃO É AGRAVÁVEL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60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57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5700" spc="-1" dirty="0">
                <a:latin typeface="Calibri"/>
                <a:ea typeface="DejaVu Sans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5700" b="0" strike="noStrike" spc="-1" dirty="0">
              <a:latin typeface="Calibri"/>
              <a:ea typeface="DejaVu 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C726AA-5935-CE7F-9E9C-4B7A7734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1268760"/>
            <a:ext cx="8773749" cy="270892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89233CD-882E-C2BC-CF13-D8F4A899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EA2873-843C-EEF3-0806-C5CFFB60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218154"/>
            <a:ext cx="6363588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rgbClr val="92D050"/>
                </a:solidFill>
              </a:rPr>
              <a:t>FICHAMENTO AGRAVO DE INSTRUMENTO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PRAZO</a:t>
            </a:r>
            <a:r>
              <a:rPr lang="pt-BR" dirty="0"/>
              <a:t>: 15 dias protocolo diretamente no juízo “ad quem”</a:t>
            </a:r>
          </a:p>
          <a:p>
            <a:pPr marL="0" indent="0" algn="just">
              <a:buNone/>
            </a:pPr>
            <a:r>
              <a:rPr lang="pt-BR" b="1" dirty="0"/>
              <a:t>CABIMENTO</a:t>
            </a:r>
            <a:r>
              <a:rPr lang="pt-BR" dirty="0"/>
              <a:t>: “decisões interlocutórias agraváveis e interpretação extensivo do art. 1.015 + outras”</a:t>
            </a:r>
          </a:p>
          <a:p>
            <a:pPr marL="0" indent="0">
              <a:buNone/>
            </a:pPr>
            <a:r>
              <a:rPr lang="pt-BR" b="1" dirty="0"/>
              <a:t>INTERPOSIÇÃO</a:t>
            </a:r>
            <a:r>
              <a:rPr lang="pt-BR" dirty="0"/>
              <a:t> no tribunal </a:t>
            </a:r>
            <a:r>
              <a:rPr lang="pt-BR" sz="2600" dirty="0"/>
              <a:t>(juízo de admissibilidade relator/turma)</a:t>
            </a:r>
          </a:p>
          <a:p>
            <a:pPr marL="0" indent="0">
              <a:buNone/>
            </a:pPr>
            <a:r>
              <a:rPr lang="pt-BR" b="1" dirty="0"/>
              <a:t>FUNDAMENTAÇÃO LIVRE</a:t>
            </a:r>
            <a:r>
              <a:rPr lang="pt-BR" dirty="0"/>
              <a:t> </a:t>
            </a:r>
            <a:r>
              <a:rPr lang="pt-BR" sz="2000" i="1" dirty="0"/>
              <a:t>(o agravante pode formular qualquer espécie de crítica à decisão recorrida)</a:t>
            </a:r>
          </a:p>
          <a:p>
            <a:pPr marL="0" indent="0">
              <a:buNone/>
            </a:pPr>
            <a:r>
              <a:rPr lang="pt-BR" b="1" dirty="0"/>
              <a:t>EFEITO DEVOLUTIVO </a:t>
            </a:r>
            <a:r>
              <a:rPr lang="pt-BR" dirty="0"/>
              <a:t>(deve-se requerer o efeito suspensivo)</a:t>
            </a:r>
          </a:p>
          <a:p>
            <a:pPr marL="0" indent="0">
              <a:buNone/>
            </a:pPr>
            <a:r>
              <a:rPr lang="pt-BR" b="1" dirty="0"/>
              <a:t>PROCESSO FÍSICO </a:t>
            </a:r>
            <a:r>
              <a:rPr lang="pt-BR" dirty="0"/>
              <a:t>/ eletrônico (agravo sempre eletrônico)</a:t>
            </a:r>
          </a:p>
          <a:p>
            <a:pPr marL="0" indent="0">
              <a:buNone/>
            </a:pPr>
            <a:r>
              <a:rPr lang="pt-BR" b="1" dirty="0"/>
              <a:t>DOCUMENTOS</a:t>
            </a:r>
            <a:r>
              <a:rPr lang="pt-BR" dirty="0"/>
              <a:t>: obrigatórios ou (facultativos se processo físico)</a:t>
            </a:r>
          </a:p>
          <a:p>
            <a:pPr marL="0" indent="0">
              <a:buNone/>
            </a:pPr>
            <a:r>
              <a:rPr lang="pt-BR" b="1" dirty="0"/>
              <a:t>PREPARO</a:t>
            </a:r>
            <a:r>
              <a:rPr lang="pt-BR" dirty="0"/>
              <a:t>: SIM</a:t>
            </a:r>
            <a:r>
              <a:rPr lang="pt-BR" sz="2400" i="1" dirty="0"/>
              <a:t> TJ SP 15 </a:t>
            </a:r>
            <a:r>
              <a:rPr lang="pt-BR" sz="2400" i="1" dirty="0" err="1"/>
              <a:t>ufesp’s</a:t>
            </a:r>
            <a:r>
              <a:rPr lang="pt-BR" sz="2400" i="1" dirty="0"/>
              <a:t> (custas + porte de retorno se for processo físico)</a:t>
            </a:r>
          </a:p>
          <a:p>
            <a:pPr marL="0" indent="0">
              <a:buNone/>
            </a:pPr>
            <a:r>
              <a:rPr lang="pt-BR" b="1" dirty="0"/>
              <a:t>JUÍZO DE RETRATAÇÃO</a:t>
            </a:r>
            <a:r>
              <a:rPr lang="pt-BR" sz="2300" dirty="0"/>
              <a:t> (</a:t>
            </a:r>
            <a:r>
              <a:rPr lang="pt-BR" sz="2300" dirty="0" err="1"/>
              <a:t>re-análise</a:t>
            </a:r>
            <a:r>
              <a:rPr lang="pt-BR" sz="2300" dirty="0"/>
              <a:t> pelo juízo prolator da decisão “a quo”)</a:t>
            </a:r>
          </a:p>
          <a:p>
            <a:pPr marL="0" indent="0">
              <a:buNone/>
            </a:pPr>
            <a:r>
              <a:rPr lang="pt-BR" b="1" dirty="0"/>
              <a:t>PRAZO</a:t>
            </a:r>
            <a:r>
              <a:rPr lang="pt-BR" dirty="0"/>
              <a:t> JULGAMENTO 1 mês (prazo impróprio)</a:t>
            </a:r>
          </a:p>
          <a:p>
            <a:pPr marL="0" indent="0">
              <a:buNone/>
            </a:pPr>
            <a:r>
              <a:rPr lang="pt-BR" b="1" dirty="0"/>
              <a:t>SUSTENTAÇÃO ORAL </a:t>
            </a:r>
            <a:r>
              <a:rPr lang="pt-BR" sz="2600" dirty="0"/>
              <a:t>(</a:t>
            </a:r>
            <a:r>
              <a:rPr lang="pt-BR" sz="2400" dirty="0"/>
              <a:t>937,VIII só casos de Tutela Provisórias - 15 min.)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Pedido?</a:t>
            </a:r>
            <a:r>
              <a:rPr lang="pt-BR" dirty="0"/>
              <a:t> “nova decisão requerer a invalidação ou reforma da decisão”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5BAF72-2217-B20B-46BD-F20F658F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53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0"/>
            <a:ext cx="9143999" cy="685799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b="1" dirty="0"/>
              <a:t>CASO: 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Publicação:04/03/2024 (quinta-feira): 1ª Vara da Família e Sucessões. Foro Regional de São Miguel Paulista Processo eletrônico </a:t>
            </a:r>
            <a:r>
              <a:rPr lang="pt-BR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Trata-se de cumprimento de sentença em ação de alimentos promovido por TICIANA em face de JONAS, sob o rito da penhora. Deferida a gratuidade de favor da exequente, fls. 29. Título judicial as fls. 05. Cálculo a fl. 265.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executado foi intimado e apresentou impugnação. Pesquisas de bens realizadas na execução, todas negativas. E o breve relatório. Decido. A empresa do executado é do tipo sociedade unipessoal, possuindo personalidade jurídica própria, apartada da pessoa física. Assim sendo, por ora, indefiro o pedido de expropriação de bens e valores pertencentes a referida empresa sociedade unipessoal. Em 15 dias, manifeste a exequente sobre o prosseguimento do feito. No entanto, se decorridos sem manifestação, aguarde-se provocação no arquivo. Intimem-se. - ADV: AUGUSTO (OAB 80/SP); ZEFINHA (OAB 99/SP). </a:t>
            </a:r>
          </a:p>
          <a:p>
            <a:pPr algn="just">
              <a:spcBef>
                <a:spcPts val="0"/>
              </a:spcBef>
            </a:pPr>
            <a:endParaRPr lang="pt-BR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CONTEXTO, A EXEQUENTE HÁ PROVAS NOS AUTSO QUE QUE O EXECUTADO É TITULAR DE EMPRESA INDIVIDUAL E NÃO SOCIEDADE UNIPESSOAL. NA QUALIDADE DE PATRONO DA EXEQUENTE, INTERPONHA O RECURSO NECESSÁRIO NO ÚLTIMO DIA EM FAVOR DA CREDORA, DESCONSIDERE FERIADOS. SABE-SE QUE O EXECUTADO TOMOU CIÊNCIA DO PEDIDO E ANUNCIOU A VENDA DOS BENS EM NOME DO CNPJ DA FIRMA INDIVIDUAL.</a:t>
            </a:r>
          </a:p>
          <a:p>
            <a:pPr algn="just">
              <a:spcBef>
                <a:spcPts val="0"/>
              </a:spcBef>
            </a:pPr>
            <a:endParaRPr lang="pt-B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1400" b="1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400" b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 JURISPRUDENCIAL: EXECUÇÃO POR TÍTULO EXTRAJUDICIAL Cheques. Deferimento do bloqueio de valores em nome da firma individual do executado Empresa de pequeno porte. Inexistência de distinção entre a firma individual e a pessoa física Confusão de patrimônios Desnecessidade de desconsideração da personalidade jurídica Recurso improvido. (TJSP; Agravo de Instrumento 2090693-35.2019.8.26.0000</a:t>
            </a:r>
            <a:r>
              <a:rPr lang="pt-BR" sz="1050" b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5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580F-211A-638E-C049-E0BACD3BC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9EBA3474-7AC1-1C57-A0D6-5959292454AF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000" spc="-1" dirty="0">
                <a:ea typeface="DejaVu Sans"/>
              </a:rPr>
              <a:t>Art. 203. Os pronunciamentos do juiz consistirão em sentenças, </a:t>
            </a:r>
            <a:r>
              <a:rPr lang="pt-BR" sz="4000" u="sng" spc="-1" dirty="0">
                <a:ea typeface="DejaVu Sans"/>
              </a:rPr>
              <a:t>decisões interlocutórias</a:t>
            </a:r>
            <a:r>
              <a:rPr lang="pt-BR" sz="4000" spc="-1" dirty="0">
                <a:ea typeface="DejaVu Sans"/>
              </a:rPr>
              <a:t> e despachos. § 1º Ressalvadas as </a:t>
            </a:r>
            <a:r>
              <a:rPr lang="pt-BR" sz="4000" u="sng" spc="-1" dirty="0">
                <a:ea typeface="DejaVu Sans"/>
              </a:rPr>
              <a:t>disposições expressas</a:t>
            </a:r>
            <a:r>
              <a:rPr lang="pt-BR" sz="4000" spc="-1" dirty="0">
                <a:ea typeface="DejaVu Sans"/>
              </a:rPr>
              <a:t> dos procedimentos especiais, </a:t>
            </a:r>
            <a:r>
              <a:rPr lang="pt-BR" sz="4000" u="sng" spc="-1" dirty="0">
                <a:ea typeface="DejaVu Sans"/>
              </a:rPr>
              <a:t>sentença</a:t>
            </a:r>
            <a:r>
              <a:rPr lang="pt-BR" sz="4000" spc="-1" dirty="0">
                <a:ea typeface="DejaVu Sans"/>
              </a:rPr>
              <a:t> é o pronunciamento que põe fim ao processo. § 2º </a:t>
            </a:r>
            <a:r>
              <a:rPr lang="pt-BR" sz="4000" b="1" u="sng" spc="-1" dirty="0">
                <a:ea typeface="DejaVu Sans"/>
              </a:rPr>
              <a:t>Decisão interlocutória é todo pronunciamento judicial de natureza decisória que não se enquadre no § 1º</a:t>
            </a:r>
            <a:r>
              <a:rPr lang="pt-BR" sz="4000" spc="-1" dirty="0"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u="sng" spc="-1" dirty="0">
                <a:ea typeface="DejaVu Sans"/>
              </a:rPr>
              <a:t>INTERLOCUTÓRIA</a:t>
            </a:r>
            <a:r>
              <a:rPr lang="pt-BR" sz="3200" spc="-1" dirty="0">
                <a:ea typeface="DejaVu Sans"/>
              </a:rPr>
              <a:t> = </a:t>
            </a:r>
            <a:r>
              <a:rPr lang="pt-BR" sz="3200" b="1" u="sng" spc="-1" dirty="0">
                <a:ea typeface="DejaVu Sans"/>
              </a:rPr>
              <a:t>DECIDE</a:t>
            </a:r>
            <a:r>
              <a:rPr lang="pt-BR" sz="3200" spc="-1" dirty="0">
                <a:ea typeface="DejaVu Sans"/>
              </a:rPr>
              <a:t> (</a:t>
            </a:r>
            <a:r>
              <a:rPr lang="pt-BR" sz="3200" b="1" spc="-1" dirty="0">
                <a:ea typeface="DejaVu Sans"/>
              </a:rPr>
              <a:t>PREJUÍZO</a:t>
            </a:r>
            <a:r>
              <a:rPr lang="pt-BR" sz="3200" spc="-1" dirty="0">
                <a:ea typeface="DejaVu Sans"/>
              </a:rPr>
              <a:t>) + </a:t>
            </a:r>
            <a:r>
              <a:rPr lang="pt-BR" sz="3200" b="1" spc="-1" dirty="0">
                <a:ea typeface="DejaVu Sans"/>
              </a:rPr>
              <a:t>NÃO PÕE FIM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		</a:t>
            </a:r>
            <a:r>
              <a:rPr lang="pt-BR" sz="3200" b="1" u="sng" spc="-1" dirty="0">
                <a:ea typeface="DejaVu Sans"/>
              </a:rPr>
              <a:t>FUNDAMENTO</a:t>
            </a:r>
            <a:r>
              <a:rPr lang="pt-BR" sz="3200" spc="-1" dirty="0">
                <a:ea typeface="DejaVu Sans"/>
              </a:rPr>
              <a:t>: art. 1.015 (agravo de instrumento de algumas decisões interlocutórias)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000" spc="-1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000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DejaVu Sans"/>
              </a:rPr>
              <a:t>ROL DAS DECISÕES AGRAVÁVEIS PREVISTAS NO ART. 1.015 CPC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6000" b="0" strike="noStrike" spc="-1" dirty="0">
                <a:latin typeface="Calibri"/>
                <a:ea typeface="DejaVu Sans"/>
              </a:rPr>
              <a:t>	Art. 1.015. Cabe </a:t>
            </a:r>
            <a:r>
              <a:rPr lang="pt-BR" sz="6000" b="0" u="sng" strike="noStrike" spc="-1" dirty="0">
                <a:latin typeface="Calibri"/>
                <a:ea typeface="DejaVu Sans"/>
              </a:rPr>
              <a:t>agravo de instrumento</a:t>
            </a:r>
            <a:r>
              <a:rPr lang="pt-BR" sz="6000" b="0" strike="noStrike" spc="-1" dirty="0">
                <a:latin typeface="Calibri"/>
                <a:ea typeface="DejaVu Sans"/>
              </a:rPr>
              <a:t> contra as </a:t>
            </a:r>
            <a:r>
              <a:rPr lang="pt-BR" sz="6000" b="1" strike="noStrike" spc="-1" dirty="0">
                <a:latin typeface="Calibri"/>
                <a:ea typeface="DejaVu Sans"/>
              </a:rPr>
              <a:t>decisões interlocutórias</a:t>
            </a:r>
            <a:r>
              <a:rPr lang="pt-BR" sz="6000" b="0" strike="noStrike" spc="-1" dirty="0">
                <a:latin typeface="Calibri"/>
                <a:ea typeface="DejaVu Sans"/>
              </a:rPr>
              <a:t> </a:t>
            </a:r>
            <a:r>
              <a:rPr lang="pt-BR" sz="6000" b="1" u="sng" strike="noStrike" spc="-1" dirty="0">
                <a:latin typeface="Calibri"/>
                <a:ea typeface="DejaVu Sans"/>
              </a:rPr>
              <a:t>QUE VERSAREM SOBRE</a:t>
            </a:r>
            <a:r>
              <a:rPr lang="pt-BR" sz="6000" b="0" strike="noStrike" spc="-1" dirty="0">
                <a:latin typeface="Calibri"/>
                <a:ea typeface="DejaVu Sans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 - tutelas provisórias;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II - mérito do processo;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III - rejeição da alegação de convenção de arbitragem;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IV - incidente de desconsideração da personalidade jurídica;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V- rejeição do pedido de gratuidade da justiça ou acolhimento do pedido de sua revogação;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VI - exibição ou posse de documento ou coisa;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VII - exclusão de litisconsorte;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VIII - rejeição do pedido de limitação do litisconsórcio;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IX - admissão ou inadmissão de intervenção de terceiros;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X- concessão, modificação ou revogação do efeito suspensivo aos embargos à execução;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XI- redistribuição do ônus da prova nos termos do art. 373, § 1º 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XII - (VETADO);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		</a:t>
            </a:r>
            <a:r>
              <a:rPr lang="pt-BR" sz="3200" b="0" strike="noStrike" spc="-1" dirty="0">
                <a:latin typeface="Calibri"/>
                <a:ea typeface="DejaVu Sans"/>
              </a:rPr>
              <a:t>XIII - outros casos expressamente referidos em lei.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*NÃO É TAXATIVO – VIDE DECISÃO DO STJ.</a:t>
            </a:r>
            <a:endParaRPr lang="pt-BR" sz="32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C748B68-BA04-E5A3-36EF-7668DAC0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8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0"/>
            <a:ext cx="9143999" cy="6857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2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INTERPOSIÇÃO: </a:t>
            </a:r>
            <a:r>
              <a:rPr lang="pt-BR" sz="1200" b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PETIÇÃO FOLHA DE ROSTO</a:t>
            </a:r>
            <a:endParaRPr lang="pt-BR" sz="1800" b="1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EXCELENTÍSSIMO SENHOR DOUTOR DESEMBARGADOR </a:t>
            </a:r>
            <a:r>
              <a:rPr lang="pt-BR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PRESIDENTE</a:t>
            </a:r>
            <a:r>
              <a:rPr lang="pt-BR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TRIBUNAL DE JUSTIÇA DO ESTADO DE SÃO PAULO.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AGRAVANTE</a:t>
            </a:r>
            <a:r>
              <a:rPr lang="pt-B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qualificação, por seu advogado, inconformado com a decisão de fls. ..., vem, respeitosamente à presença de Vossa Excelência, com </a:t>
            </a:r>
            <a:r>
              <a:rPr lang="pt-BR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</a:t>
            </a:r>
            <a:r>
              <a:rPr lang="pt-B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artigo 1.015, inciso </a:t>
            </a:r>
            <a:r>
              <a:rPr lang="pt-BR" sz="26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r>
              <a:rPr lang="pt-B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interpor</a:t>
            </a:r>
            <a:r>
              <a:rPr lang="pt-BR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AGRAVO DE INSTRUMENTO COM PEDIDO DE ANTECIPAÇÃO DE </a:t>
            </a:r>
            <a:r>
              <a:rPr lang="pt-B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TUTELA</a:t>
            </a: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RECURSAL contra decisão que ...(exemplo: “indeferiu a gratuidade da justiça”) na ação movida em face do agravado ...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Requer seja deferida a </a:t>
            </a:r>
            <a:r>
              <a:rPr lang="pt-B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tutela antecipada </a:t>
            </a: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recursal e após intimação do agravado para apresentar a contraminuta.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Ao final, requer seja </a:t>
            </a:r>
            <a:r>
              <a:rPr lang="pt-B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conhecido</a:t>
            </a: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recurso agravo de instrumento e no mérito </a:t>
            </a:r>
            <a:r>
              <a:rPr lang="pt-BR" sz="2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provido</a:t>
            </a: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 minuta anexa.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termos, </a:t>
            </a:r>
            <a:r>
              <a:rPr lang="pt-B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Pede deferimento.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e data. NOME DO ADVOGADO E OAB</a:t>
            </a:r>
            <a:endParaRPr lang="pt-B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46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0"/>
            <a:ext cx="9143999" cy="6857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MINUTA DO AGRAVO DE INSTRUMENTO</a:t>
            </a:r>
            <a:endParaRPr lang="pt-BR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NOMES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PARTES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SAUDAÇÃO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PRESSUPOSTOS DE ADMISSIBILIDADE: 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CABIMENTO, TEMPESTIVIDADE e PREPARO</a:t>
            </a:r>
            <a:endParaRPr lang="pt-BR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RAZÕES DO PEDIDO DE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REFORMA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DE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INVALIDAÇÃO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DECISÃO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ENDEREÇO COMPLETO 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ADVOGADOS CONSTANTES DO PROCESSO (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PEÇAS OBRIGATÓRIAS 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FOR PROCESSO FÍSICO)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ANTECIPAÇÃO DA TUTELA RECURSAL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</a:t>
            </a: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PEDIDOS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FECHAMENTO</a:t>
            </a:r>
          </a:p>
        </p:txBody>
      </p:sp>
    </p:spTree>
    <p:extLst>
      <p:ext uri="{BB962C8B-B14F-4D97-AF65-F5344CB8AC3E}">
        <p14:creationId xmlns:p14="http://schemas.microsoft.com/office/powerpoint/2010/main" val="3889378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9143999" cy="6858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MINUTA AGRAVO DE INSTRUMENTO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Egrégio Tribunal,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Colenda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urma,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Nobres Julgadores.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Agravante: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Agravado: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Origem: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Vara Cível de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endParaRPr lang="pt-B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88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-27384"/>
            <a:ext cx="9143999" cy="68853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PRESSUPOSTOS DE ADMISSIBILIDADE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CABIMENTO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Justifica-se a interposição do presente recurso na modalidade de instrumento por se tratar de uma das hipóteses do rol do art. 1.015, especificamente o inciso I do CPC que trata...  (exemplo: da tutela liminar)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TEMPESTIVIDADE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recurso é protocolado no prazo de 15 dias úteis conforme art. 1.003, § 5º CPC eis que a publicação da decisão guerreada ocorreu ... e o protocolo se dá no dia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portanto preenche o pressuposto da tempestividade.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preparo foi feito nos termos do art. 1.017, § 1º, do CPC e o agravante recolheu os valores exigidos legalmente relativos às custas e ao porte de retorno, o que se comprova pelas guias devidamente quitadas que ora são juntadas aos autos, (doc.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EXPOSIÇÃO DOS FATOS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(BREVE SÍNTESE DA DEMANDA) - (não inventar nada na OAB)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agravante ...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68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0"/>
            <a:ext cx="9143999" cy="6858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DIREITO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RAZÕES DO PEDIDO DE REFORMA OU DE INVALIDAÇÃO DA DECISÃO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MM. Juiz decidiu...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“Data venia”, a decisão agravada merece ser reformada.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itar: lei + doutrina + jurisprudência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EXECUÇÃO POR TÍTULO EXTRAJUDICIAL. Cheques. Deferimento do bloqueio de valores em nome da firma individual do executado Empresa de pequeno porte. Inexistência de distinção entre a firma individual e a pessoa física. Confusão de patrimônios Desnecessidade de desconsideração da personalidade jurídica Recurso improvido. (TJSP Agravo de Instrumento 2090693-35.2019.8.26.0000)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Portanto, considerando o equívoco do juízo ‘a quo’, a decisão merece ser reformada</a:t>
            </a: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104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8AFCE-ACA2-03F9-3F79-E9F7DB208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49CDF51-E517-6857-6018-1A0C257B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0"/>
            <a:ext cx="9143999" cy="6858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NOME E O ENDEREÇO COMPLETO DOS ADVOGADOS CONSTANTES DO PROCESSO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Em cumprimento ao art. 1.016, IV, do CPC a agravante informa o nome e endereço dos advogados constantes do processo: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Pelo agravante: Dr. (nome completo), com escritório em (endereço), OAB </a:t>
            </a:r>
            <a:r>
              <a:rPr lang="pt-BR" sz="22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Pelo agravado: deixa de informar o advogado eis que a parte não nomeou advogado.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PEÇAS OBRIGATÓRIAS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“Nos termos do art. 425, IV, do CPC, as cópias das peças do processo são declaradas autênticas pelo advogado sob sua responsabilidade pessoal”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Em cumprimento ao art. 1.017, I, do CPC, a petição de agravo de instrumento está sendo instruída obrigatoriamente... “OU dispensa da juntada dos documentos por se tratar de processo eletrônico .... § 5º art. 1.017 do CPC”...</a:t>
            </a:r>
            <a:endParaRPr lang="pt-BR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61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77FBB7B-3FB8-4B46-A9B2-427EB10C7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" y="0"/>
            <a:ext cx="9143999" cy="6857999"/>
          </a:xfrm>
        </p:spPr>
        <p:txBody>
          <a:bodyPr>
            <a:noAutofit/>
          </a:bodyPr>
          <a:lstStyle/>
          <a:p>
            <a:pPr algn="just"/>
            <a:r>
              <a:rPr lang="pt-BR" sz="17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ANTECIPAÇÃO DA TUTELA RECURSAL, também conhecido: </a:t>
            </a:r>
            <a:r>
              <a:rPr lang="pt-BR" sz="17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“EFEITO SUSPENSIVO” - “EFEITO ATIVO”</a:t>
            </a:r>
            <a:endParaRPr lang="pt-BR" sz="17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7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art. 1.019, I, do Código de Processo Civil autoriza o relator a conceder o efeito suspensivo ou a tutela antecipada recursal...</a:t>
            </a:r>
          </a:p>
          <a:p>
            <a:pPr algn="just"/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Probabilidade do direito ...” A probabilidade do direito está presente considerando...”</a:t>
            </a:r>
          </a:p>
          <a:p>
            <a:pPr algn="just"/>
            <a:r>
              <a:rPr lang="pt-BR" sz="1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Dano grave: “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outro lado, caso não seja concedida a liminar, o Agravante sofrerá dano grave...”</a:t>
            </a:r>
          </a:p>
          <a:p>
            <a:pPr algn="just"/>
            <a:r>
              <a:rPr lang="pt-BR" sz="1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Portanto, estão presentes os requisitos que autorizam a concessão da tutela antecipada recursal para o fim de deferir de imediato a tutela antecipada para...</a:t>
            </a:r>
          </a:p>
          <a:p>
            <a:pPr algn="just"/>
            <a:endParaRPr lang="pt-BR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PEDIDOS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Em face do exposto, requer: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concessão do </a:t>
            </a:r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suspensivo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nos termos do art. 1.019, I do CPC para (combater a decisão do juízo “a quo” ...,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Intimação do agravado 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termos do art. 1.019, II do CPC para responder no prazo de 15 dias apresentar a contraminuta;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final, </a:t>
            </a:r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conhecer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provimento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recurso para o fim de reformar a decisão...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Termos em que,   pede deferimento.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e data.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 do advogado </a:t>
            </a:r>
            <a:r>
              <a:rPr lang="pt-BR" sz="19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OAB/UF </a:t>
            </a:r>
            <a:r>
              <a:rPr lang="pt-BR" sz="19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</a:t>
            </a:r>
            <a:endParaRPr lang="pt-BR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3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spaço Reservado para Conteúdo 2_2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indent="0" algn="ctr">
              <a:buNone/>
            </a:pPr>
            <a:r>
              <a:rPr lang="pt-BR" sz="2800" b="1" dirty="0"/>
              <a:t>DO AGRAVO INTERNO (REGIMENTAL)</a:t>
            </a:r>
          </a:p>
          <a:p>
            <a:pPr marL="0" indent="0" algn="ctr">
              <a:buNone/>
            </a:pPr>
            <a:endParaRPr lang="pt-BR" sz="1600" b="1" dirty="0"/>
          </a:p>
          <a:p>
            <a:pPr marL="0" indent="0" algn="just">
              <a:buNone/>
            </a:pPr>
            <a:r>
              <a:rPr lang="pt-BR" sz="2000" dirty="0"/>
              <a:t>	 Art. 1.021. Contra decisão </a:t>
            </a:r>
            <a:r>
              <a:rPr lang="pt-BR" sz="2000" b="1" dirty="0"/>
              <a:t>proferida pelo relator</a:t>
            </a:r>
            <a:r>
              <a:rPr lang="pt-BR" sz="2000" dirty="0"/>
              <a:t> caberá agravo interno para o respectivo </a:t>
            </a:r>
            <a:r>
              <a:rPr lang="pt-BR" sz="2000" b="1" dirty="0"/>
              <a:t>órgão colegiado</a:t>
            </a:r>
            <a:r>
              <a:rPr lang="pt-BR" sz="2000" dirty="0"/>
              <a:t>, observadas, quanto ao processamento, as regras do </a:t>
            </a:r>
            <a:r>
              <a:rPr lang="pt-BR" sz="2000" b="1" dirty="0"/>
              <a:t>regimento interno do tribunal (</a:t>
            </a:r>
            <a:r>
              <a:rPr lang="pt-BR" sz="1400" b="1" dirty="0"/>
              <a:t>REGIMENTAL</a:t>
            </a:r>
            <a:r>
              <a:rPr lang="pt-BR" sz="2000" b="1" dirty="0"/>
              <a:t>)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r>
              <a:rPr lang="pt-BR" sz="2000" dirty="0"/>
              <a:t>	§ 1º Na petição de agravo interno, </a:t>
            </a:r>
            <a:r>
              <a:rPr lang="pt-BR" sz="2000" b="1" dirty="0"/>
              <a:t>o recorrente impugnará</a:t>
            </a:r>
            <a:r>
              <a:rPr lang="pt-BR" sz="2000" dirty="0"/>
              <a:t> </a:t>
            </a:r>
            <a:r>
              <a:rPr lang="pt-BR" sz="2000" b="1" dirty="0"/>
              <a:t>ESPECIFICADAMENTE</a:t>
            </a:r>
            <a:r>
              <a:rPr lang="pt-BR" sz="2000" dirty="0"/>
              <a:t> os fundamentos da decisão agravada.</a:t>
            </a:r>
          </a:p>
          <a:p>
            <a:pPr marL="0" indent="0" algn="just">
              <a:buNone/>
            </a:pPr>
            <a:r>
              <a:rPr lang="pt-BR" sz="2000" dirty="0"/>
              <a:t>	§ 2º O </a:t>
            </a:r>
            <a:r>
              <a:rPr lang="pt-BR" sz="2000" b="1" dirty="0"/>
              <a:t>agravo será dirigido ao relator</a:t>
            </a:r>
            <a:r>
              <a:rPr lang="pt-BR" sz="2000" dirty="0"/>
              <a:t>, que intimará o agravado para manifestar-se sobre o recurso no prazo de 15 dias, ao final do qual</a:t>
            </a:r>
            <a:r>
              <a:rPr lang="pt-BR" sz="2000" b="1" dirty="0"/>
              <a:t>, não havendo RETRATAÇÃO</a:t>
            </a:r>
            <a:r>
              <a:rPr lang="pt-BR" sz="2000" dirty="0"/>
              <a:t>, o relator </a:t>
            </a:r>
            <a:r>
              <a:rPr lang="pt-BR" sz="2000" b="1" dirty="0"/>
              <a:t>levá-lo-á a julgamento pelo órgão colegiado</a:t>
            </a:r>
            <a:r>
              <a:rPr lang="pt-BR" sz="2000" dirty="0"/>
              <a:t>, com inclusão em pauta.</a:t>
            </a:r>
          </a:p>
          <a:p>
            <a:pPr marL="0" indent="0" algn="just">
              <a:buNone/>
            </a:pPr>
            <a:r>
              <a:rPr lang="pt-BR" sz="2000" dirty="0"/>
              <a:t>	§ 3º É vedado ao relator limitar-se à reprodução dos fundamentos da decisão agravada para </a:t>
            </a:r>
            <a:r>
              <a:rPr lang="pt-BR" sz="2000" b="1" dirty="0"/>
              <a:t>julgar improcedente</a:t>
            </a:r>
            <a:r>
              <a:rPr lang="pt-BR" sz="2000" dirty="0"/>
              <a:t> o agravo interno.</a:t>
            </a:r>
          </a:p>
          <a:p>
            <a:pPr marL="0" indent="0" algn="just">
              <a:buNone/>
            </a:pPr>
            <a:r>
              <a:rPr lang="pt-BR" sz="2000" dirty="0"/>
              <a:t>	§ 4º </a:t>
            </a:r>
            <a:r>
              <a:rPr lang="pt-BR" sz="2000" b="1" dirty="0"/>
              <a:t>Quando o agravo interno</a:t>
            </a:r>
            <a:r>
              <a:rPr lang="pt-BR" sz="2000" dirty="0"/>
              <a:t> for declarado </a:t>
            </a:r>
            <a:r>
              <a:rPr lang="pt-BR" sz="2000" b="1" dirty="0">
                <a:solidFill>
                  <a:srgbClr val="FF0000"/>
                </a:solidFill>
              </a:rPr>
              <a:t>MANIFESTAMENTE</a:t>
            </a:r>
            <a:r>
              <a:rPr lang="pt-BR" sz="2000" dirty="0"/>
              <a:t> </a:t>
            </a:r>
            <a:r>
              <a:rPr lang="pt-BR" sz="2000" b="1" dirty="0"/>
              <a:t>inadmissível ou improcedente em VOTAÇÃO UNÂNIME</a:t>
            </a:r>
            <a:r>
              <a:rPr lang="pt-BR" sz="2000" dirty="0"/>
              <a:t>, o órgão colegiado, em decisão fundamentada, </a:t>
            </a:r>
            <a:r>
              <a:rPr lang="pt-BR" sz="2000" b="1" dirty="0"/>
              <a:t>condenará o agravante a pagar ao </a:t>
            </a:r>
            <a:r>
              <a:rPr lang="pt-BR" sz="2000" b="1" dirty="0">
                <a:solidFill>
                  <a:srgbClr val="FF0000"/>
                </a:solidFill>
              </a:rPr>
              <a:t>AGRAVADO</a:t>
            </a:r>
            <a:r>
              <a:rPr lang="pt-BR" sz="2000" b="1" dirty="0"/>
              <a:t> MULTA fixada entre </a:t>
            </a:r>
            <a:r>
              <a:rPr lang="pt-BR" sz="2000" b="1" dirty="0">
                <a:solidFill>
                  <a:srgbClr val="FF0000"/>
                </a:solidFill>
              </a:rPr>
              <a:t>UM E CINCO </a:t>
            </a:r>
            <a:r>
              <a:rPr lang="pt-BR" sz="2000" b="1" dirty="0"/>
              <a:t>por cento do valor atualizado da causa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r>
              <a:rPr lang="pt-BR" sz="2000" dirty="0"/>
              <a:t>	§ 5º </a:t>
            </a:r>
            <a:r>
              <a:rPr lang="pt-BR" sz="2000" b="1" dirty="0"/>
              <a:t>A interposição de qualquer outro recurso</a:t>
            </a:r>
            <a:r>
              <a:rPr lang="pt-BR" sz="2000" dirty="0"/>
              <a:t> está condicionada ao depósito prévio do valor da multa prevista no § 4º, </a:t>
            </a:r>
            <a:r>
              <a:rPr lang="pt-BR" sz="2000" b="1" dirty="0"/>
              <a:t>à exceção da Fazenda Pública e do beneficiário de gratuidade da justiça, que farão o pagamento </a:t>
            </a:r>
            <a:r>
              <a:rPr lang="pt-BR" sz="2000" b="1" dirty="0">
                <a:solidFill>
                  <a:srgbClr val="FF0000"/>
                </a:solidFill>
              </a:rPr>
              <a:t>AO FINAL</a:t>
            </a:r>
            <a:r>
              <a:rPr lang="pt-BR" sz="2000" dirty="0"/>
              <a:t>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B9166AC-09A1-0C04-B1EB-2194A3F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31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245" y="172384"/>
            <a:ext cx="8229240" cy="613091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rgbClr val="FF0000"/>
                </a:solidFill>
              </a:rPr>
              <a:t>PASSÍVEL DE MULTA 1 A 5% NO AGRAVO INTERNO </a:t>
            </a:r>
            <a:br>
              <a:rPr lang="pt-BR" sz="3000" b="1" dirty="0">
                <a:solidFill>
                  <a:srgbClr val="FF0000"/>
                </a:solidFill>
              </a:rPr>
            </a:br>
            <a:r>
              <a:rPr lang="pt-BR" sz="3000" b="1" dirty="0">
                <a:solidFill>
                  <a:srgbClr val="FF0000"/>
                </a:solidFill>
              </a:rPr>
              <a:t>EM FAVOR DO AGRAVADO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13FC825-C9C3-9C63-264C-A54D26277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75266"/>
            <a:ext cx="9036496" cy="4089693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E6072A-8ED0-2F3F-0BE6-2E933229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38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53B889-8461-8797-2B90-C900EE9C4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0" y="4969441"/>
            <a:ext cx="9008731" cy="18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603E1-7066-EE1F-E038-12848FD68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125EF-ED30-68E3-C35E-14AD6E2F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0"/>
            <a:ext cx="8229240" cy="61309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FICHAMENTO DO AGRAVO INTERNO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2E062-8445-9570-BFE0-87A98757B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3092"/>
            <a:ext cx="9144000" cy="62449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PRAZO</a:t>
            </a:r>
            <a:r>
              <a:rPr lang="pt-BR" dirty="0"/>
              <a:t>: art. 1.070 (15 dias – qualquer agravo)</a:t>
            </a:r>
          </a:p>
          <a:p>
            <a:pPr marL="0" indent="0" algn="just">
              <a:buNone/>
            </a:pPr>
            <a:r>
              <a:rPr lang="pt-BR" sz="2600" b="1" dirty="0"/>
              <a:t>MINUTA</a:t>
            </a:r>
            <a:r>
              <a:rPr lang="pt-BR" sz="2600" dirty="0"/>
              <a:t> / </a:t>
            </a:r>
            <a:r>
              <a:rPr lang="pt-BR" sz="2600" b="1" dirty="0"/>
              <a:t>CONTRAMINUTA</a:t>
            </a:r>
            <a:r>
              <a:rPr lang="pt-BR" sz="2600" dirty="0"/>
              <a:t> ou razões / contrarrazões</a:t>
            </a:r>
          </a:p>
          <a:p>
            <a:pPr marL="0" indent="0" algn="just">
              <a:buNone/>
            </a:pPr>
            <a:r>
              <a:rPr lang="pt-BR" b="1" dirty="0"/>
              <a:t>PREPARO</a:t>
            </a:r>
            <a:r>
              <a:rPr lang="pt-BR" dirty="0"/>
              <a:t>: Não há, mas pode acarretar multa (sanção)</a:t>
            </a:r>
          </a:p>
          <a:p>
            <a:pPr marL="0" indent="0" algn="just">
              <a:buNone/>
            </a:pPr>
            <a:r>
              <a:rPr lang="pt-BR" dirty="0"/>
              <a:t>SANÇÃO </a:t>
            </a:r>
            <a:r>
              <a:rPr lang="pt-BR" sz="1900" dirty="0"/>
              <a:t>(</a:t>
            </a:r>
            <a:r>
              <a:rPr lang="pt-BR" sz="1900" b="1" dirty="0">
                <a:solidFill>
                  <a:srgbClr val="FF0000"/>
                </a:solidFill>
              </a:rPr>
              <a:t>PROTELATÓRIO</a:t>
            </a:r>
            <a:r>
              <a:rPr lang="pt-BR" sz="1900" dirty="0"/>
              <a:t>): multa 1% a 5% (</a:t>
            </a:r>
            <a:r>
              <a:rPr lang="pt-BR" sz="1900" b="1" i="1" u="sng" dirty="0"/>
              <a:t>beneficiário é o agravado</a:t>
            </a:r>
            <a:r>
              <a:rPr lang="pt-BR" sz="1900" dirty="0"/>
              <a:t>!).</a:t>
            </a:r>
          </a:p>
          <a:p>
            <a:pPr marL="0" indent="0" algn="just">
              <a:buNone/>
            </a:pPr>
            <a:r>
              <a:rPr lang="pt-BR" sz="1900" dirty="0"/>
              <a:t>	Exemplo: o Agravo não reconhecido? (cabe multa!)</a:t>
            </a:r>
          </a:p>
          <a:p>
            <a:pPr marL="0" indent="0" algn="just">
              <a:buNone/>
            </a:pPr>
            <a:r>
              <a:rPr lang="pt-BR" b="1" dirty="0"/>
              <a:t>CABIMENTO</a:t>
            </a:r>
            <a:r>
              <a:rPr lang="pt-BR" dirty="0"/>
              <a:t>: decisões monocráticas proferidas pelo Presidente ou vice-presidente do tribunal</a:t>
            </a:r>
          </a:p>
          <a:p>
            <a:pPr marL="0" indent="0" algn="just">
              <a:buNone/>
            </a:pPr>
            <a:r>
              <a:rPr lang="pt-BR" b="1" dirty="0"/>
              <a:t>COMPETÊNCIA JULGAMENTO “ad quem”</a:t>
            </a:r>
            <a:r>
              <a:rPr lang="pt-BR" dirty="0"/>
              <a:t>: órgão colegiado</a:t>
            </a:r>
          </a:p>
          <a:p>
            <a:pPr marL="0" indent="0" algn="just">
              <a:buNone/>
            </a:pPr>
            <a:r>
              <a:rPr lang="pt-BR" b="1" dirty="0"/>
              <a:t>AI no JEC</a:t>
            </a:r>
            <a:r>
              <a:rPr lang="pt-BR" dirty="0"/>
              <a:t>: Enunciado 464 Fórum Permanente Processualista: “</a:t>
            </a:r>
            <a:r>
              <a:rPr lang="pt-BR" b="1" dirty="0"/>
              <a:t>cabe agravo interno em Turma Recursal JEC”;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dirty="0"/>
              <a:t>QUESTÕES PARA REVISÃO: Quais cenários comporta agravo de instrumento? Trata-se de rol taxativo?; Quais cenários comporta agravo interno?; -Há retratação nos agravos?; É obrigatório juntar documentos no agravo de instrumento? 1.017; Onde é realizado o protocolo do agravo de instrumento? art. 1.017; Quais efeitos são recebidos o agravo de instrumento?; Há sustentação oral no agravo de instrumento? 937; É possível multa no agravo interno? 1.021 § 4º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A9665F-4F3F-9809-3AF7-9F5C9CE0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44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Art. 1.015. Cabe agravo de instrumento contra as </a:t>
            </a:r>
            <a:r>
              <a:rPr lang="pt-BR" sz="3200" b="1" strike="noStrike" spc="-1" dirty="0">
                <a:latin typeface="Calibri"/>
                <a:ea typeface="DejaVu Sans"/>
              </a:rPr>
              <a:t>decisões interlocutórias</a:t>
            </a:r>
            <a:r>
              <a:rPr lang="pt-BR" sz="3200" b="0" strike="noStrike" spc="-1" dirty="0">
                <a:latin typeface="Calibri"/>
                <a:ea typeface="DejaVu Sans"/>
              </a:rPr>
              <a:t> </a:t>
            </a:r>
            <a:r>
              <a:rPr lang="pt-BR" sz="3200" b="1" strike="noStrike" spc="-1" dirty="0">
                <a:latin typeface="Calibri"/>
                <a:ea typeface="DejaVu Sans"/>
              </a:rPr>
              <a:t>QUE VERSAREM SOBRE</a:t>
            </a:r>
            <a:r>
              <a:rPr lang="pt-BR" sz="3200" b="0" strike="noStrike" spc="-1" dirty="0">
                <a:latin typeface="Calibri"/>
                <a:ea typeface="DejaVu Sans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latin typeface="Calibri"/>
                <a:ea typeface="DejaVu Sans"/>
              </a:rPr>
              <a:t>		</a:t>
            </a:r>
            <a:r>
              <a:rPr lang="pt-BR" sz="4300" b="0" strike="noStrike" spc="-1" dirty="0">
                <a:latin typeface="Calibri"/>
                <a:ea typeface="DejaVu Sans"/>
              </a:rPr>
              <a:t>I - TUTELAS PROVISÓRIAS;</a:t>
            </a:r>
            <a:endParaRPr lang="pt-BR" sz="43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Tutela provisória de urgência ou da evidência</a:t>
            </a:r>
            <a:r>
              <a:rPr lang="pt-BR" sz="3200" spc="-1" dirty="0">
                <a:latin typeface="Calibri"/>
                <a:ea typeface="DejaVu Sans"/>
              </a:rPr>
              <a:t>: </a:t>
            </a:r>
            <a:r>
              <a:rPr lang="pt-BR" sz="3200" b="0" strike="noStrike" spc="-1" dirty="0" err="1">
                <a:latin typeface="Calibri"/>
                <a:ea typeface="DejaVu Sans"/>
              </a:rPr>
              <a:t>arts</a:t>
            </a:r>
            <a:r>
              <a:rPr lang="pt-BR" sz="3200" b="0" strike="noStrike" spc="-1" dirty="0">
                <a:latin typeface="Calibri"/>
                <a:ea typeface="DejaVu Sans"/>
              </a:rPr>
              <a:t>. 294, 300 e 311 CPC</a:t>
            </a: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</a:t>
            </a:r>
            <a:r>
              <a:rPr lang="pt-BR" sz="32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EXEMPLOS</a:t>
            </a:r>
            <a:r>
              <a:rPr lang="pt-BR" sz="3200" b="0" strike="noStrike" spc="-1" dirty="0">
                <a:latin typeface="Calibri"/>
                <a:ea typeface="DejaVu Sans"/>
              </a:rPr>
              <a:t>: concede, altera, indefere, revoga ou modifica qualquer tutela provisória                                </a:t>
            </a:r>
            <a:r>
              <a:rPr lang="pt-BR" sz="1500" spc="-1" dirty="0">
                <a:latin typeface="Calibri"/>
                <a:ea typeface="DejaVu Sans"/>
              </a:rPr>
              <a:t>*</a:t>
            </a:r>
            <a:r>
              <a:rPr lang="pt-BR" sz="1500" b="1" spc="-1" dirty="0">
                <a:solidFill>
                  <a:srgbClr val="FF0000"/>
                </a:solidFill>
                <a:latin typeface="Calibri"/>
                <a:ea typeface="DejaVu Sans"/>
              </a:rPr>
              <a:t>CUIDADO</a:t>
            </a:r>
            <a:r>
              <a:rPr lang="pt-BR" sz="1500" spc="-1" dirty="0">
                <a:latin typeface="Calibri"/>
                <a:ea typeface="DejaVu Sans"/>
              </a:rPr>
              <a:t>: quando ocorre a </a:t>
            </a:r>
            <a:r>
              <a:rPr lang="pt-BR" sz="1500" b="0" strike="noStrike" spc="-1" dirty="0">
                <a:latin typeface="Calibri"/>
                <a:ea typeface="DejaVu Sans"/>
              </a:rPr>
              <a:t>tutela provisória dentro da sentença é </a:t>
            </a:r>
            <a:r>
              <a:rPr lang="pt-BR" sz="1500" b="1" strike="noStrike" spc="-1" dirty="0">
                <a:latin typeface="Calibri"/>
                <a:ea typeface="DejaVu Sans"/>
              </a:rPr>
              <a:t>apelação – ART. </a:t>
            </a:r>
            <a:r>
              <a:rPr lang="pt-BR" sz="1500" b="1" spc="-1" dirty="0">
                <a:latin typeface="Calibri"/>
                <a:ea typeface="DejaVu Sans"/>
              </a:rPr>
              <a:t>1.009 § 3º CPC</a:t>
            </a:r>
            <a:r>
              <a:rPr lang="pt-BR" sz="1500" b="0" strike="noStrike" spc="-1" dirty="0">
                <a:latin typeface="Calibri"/>
                <a:ea typeface="DejaVu Sans"/>
              </a:rPr>
              <a:t>!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b="0" strike="noStrike" spc="-1" dirty="0">
                <a:latin typeface="Calibri"/>
                <a:ea typeface="DejaVu Sans"/>
              </a:rPr>
              <a:t>	</a:t>
            </a:r>
            <a:endParaRPr lang="pt-BR" sz="24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0327F81-89C3-BD01-7410-CFFD3EC4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7208EA-027E-C7B3-9FC4-ABCB12975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22" y="2188009"/>
            <a:ext cx="8383170" cy="43473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831AE58-2658-11EC-27D0-42B4E4E2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69" y="6576513"/>
            <a:ext cx="2333109" cy="2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90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B1A11-F115-DC76-8721-655CBC5FE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115EFF80-556B-13DF-8745-80D4B6BC9992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1- Das decisões interlocutórias proferidas em Primeira Instância que versarem sobre tutelas provisórias, comporta: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a) Apelação		b) agravo de instrumento      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c) Agravo interno		d) Não cabe recurso,                              e) Reclamação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2- </a:t>
            </a:r>
            <a:r>
              <a:rPr lang="pt-BR" sz="1100" spc="-1" dirty="0">
                <a:solidFill>
                  <a:srgbClr val="000000"/>
                </a:solidFill>
                <a:ea typeface="DejaVu Sans"/>
              </a:rPr>
              <a:t> FUNDATEC 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O prazo para a Defensoria Pública interpor agravo interno é de: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A- 5 dias úteis		B- 10 dias corridos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C- 10 dias úteis		D- 30 dias úteis	                            E - 15 dias úteis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3- </a:t>
            </a:r>
            <a:r>
              <a:rPr lang="pt-BR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PGM-RJ 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Contra decisão interlocutória de </a:t>
            </a:r>
            <a:r>
              <a:rPr lang="pt-BR" sz="32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juiz de 1ª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instância, deve ser interposto o recurso de: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A- agravo interno,		B- apelação cível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C- correição parcial		D- agravo de instrumento        E-Recurso Especial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4- As questões resolvidas na fase de conhecimento, se a decisão a seu respeito </a:t>
            </a:r>
            <a:r>
              <a:rPr lang="pt-BR" sz="3200" b="1" u="sng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não</a:t>
            </a:r>
            <a:r>
              <a:rPr lang="pt-BR" sz="32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comportar agravo de instrumento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não são cobertas pela preclusão e devem ser suscitadas: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a) A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pelação		b) embargos divergentes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c) Recurso especial		d) Agravo interno                   </a:t>
            </a: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e) agravo de instrumento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5- No Processo Civil a decisão do relator que </a:t>
            </a:r>
            <a:r>
              <a:rPr lang="pt-BR" sz="3200" b="1" u="sng" spc="-1" dirty="0">
                <a:solidFill>
                  <a:srgbClr val="000000"/>
                </a:solidFill>
                <a:ea typeface="DejaVu Sans"/>
              </a:rPr>
              <a:t>monocraticamente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negar provimento a recurso que for contrário a enunciado de súmula do Supremo Tribunal Federal poderá ser atacada por: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Agravo interno			B- Agravo retido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C- Agravo de instrumento	 	D- Reclamação constitucional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E-Recurso ordinário</a:t>
            </a:r>
          </a:p>
        </p:txBody>
      </p:sp>
    </p:spTree>
    <p:extLst>
      <p:ext uri="{BB962C8B-B14F-4D97-AF65-F5344CB8AC3E}">
        <p14:creationId xmlns:p14="http://schemas.microsoft.com/office/powerpoint/2010/main" val="3178057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6-</a:t>
            </a:r>
            <a:r>
              <a:rPr lang="pt-BR" sz="13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O CPC inovou na forma de tratar o Agravo de Instrumento. O STJ, em tempos recentes, prolatou importantes decisões a respeito do tema. Sobre o assunto, de acordo com a jurisprudência do STJ, assinale a alternativa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CORRETA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.</a:t>
            </a: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Cabe agravo de instrumento contra </a:t>
            </a:r>
            <a:r>
              <a:rPr lang="pt-BR" sz="3200" b="1" u="sng" spc="-1" dirty="0">
                <a:solidFill>
                  <a:srgbClr val="000000"/>
                </a:solidFill>
                <a:ea typeface="DejaVu Sans"/>
              </a:rPr>
              <a:t>toda</a:t>
            </a:r>
            <a:r>
              <a:rPr lang="pt-BR" sz="3200" u="sng" spc="-1" dirty="0">
                <a:solidFill>
                  <a:srgbClr val="000000"/>
                </a:solidFill>
                <a:ea typeface="DejaVu Sans"/>
              </a:rPr>
              <a:t> decisão interlocutória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proferida no curso do processo de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inventário</a:t>
            </a:r>
            <a:endParaRPr lang="pt-BR" sz="3200" spc="-1" dirty="0">
              <a:solidFill>
                <a:srgbClr val="000000"/>
              </a:solidFill>
              <a:ea typeface="DejaVu Sans"/>
            </a:endParaRP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b- Cabe agravo de instrumento contra sentença que julga o </a:t>
            </a:r>
            <a:r>
              <a:rPr lang="pt-BR" sz="3200" b="1" spc="-1" dirty="0">
                <a:solidFill>
                  <a:srgbClr val="000000"/>
                </a:solidFill>
                <a:ea typeface="DejaVu Sans"/>
              </a:rPr>
              <a:t>mérito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procedente</a:t>
            </a: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C- </a:t>
            </a:r>
            <a:r>
              <a:rPr lang="pt-BR" sz="3200" spc="-1" dirty="0">
                <a:solidFill>
                  <a:srgbClr val="000000"/>
                </a:solidFill>
              </a:rPr>
              <a:t>Cabe agravo de instrumento contra sentença que julga </a:t>
            </a:r>
            <a:r>
              <a:rPr lang="pt-BR" sz="3200" b="1" spc="-1" dirty="0">
                <a:solidFill>
                  <a:srgbClr val="000000"/>
                </a:solidFill>
              </a:rPr>
              <a:t>improcedente</a:t>
            </a:r>
            <a:r>
              <a:rPr lang="pt-BR" sz="3200" spc="-1" dirty="0">
                <a:solidFill>
                  <a:srgbClr val="000000"/>
                </a:solidFill>
              </a:rPr>
              <a:t> os pedidos do autor</a:t>
            </a: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d- cabe agravo de instrumento contra decisão do juiz que </a:t>
            </a:r>
            <a:r>
              <a:rPr lang="pt-BR" sz="3200" b="1" spc="-1" dirty="0">
                <a:solidFill>
                  <a:srgbClr val="000000"/>
                </a:solidFill>
                <a:highlight>
                  <a:srgbClr val="FFFF00"/>
                </a:highlight>
                <a:ea typeface="DejaVu Sans"/>
              </a:rPr>
              <a:t>indefere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julgar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antecipado do mérito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, por entender o magistrado ser necessária dilação probatória</a:t>
            </a:r>
          </a:p>
          <a:p>
            <a:pPr algn="just">
              <a:lnSpc>
                <a:spcPct val="120000"/>
              </a:lnSpc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e- O rol dos incisos previstos no artigo 1.015 do CPC é de </a:t>
            </a:r>
            <a:r>
              <a:rPr lang="pt-BR" sz="3200" b="1" spc="-1" dirty="0">
                <a:solidFill>
                  <a:srgbClr val="FF0000"/>
                </a:solidFill>
                <a:ea typeface="DejaVu Sans"/>
              </a:rPr>
              <a:t>taxativo</a:t>
            </a:r>
            <a:endParaRPr lang="pt-BR" sz="3200" b="1" spc="-1" dirty="0">
              <a:solidFill>
                <a:srgbClr val="000000"/>
              </a:solidFill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7- </a:t>
            </a:r>
            <a:r>
              <a:rPr lang="pt-BR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FGV -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Em decisão de saneamento (art. 357 CPC) e de organização do processo, o juiz, diante de peculiaridades da causa relacionadas à impossibilidade de a parte autora cumprir o encargo probatório que a princípio lhe incumbia, e de forma fundamentada, </a:t>
            </a:r>
            <a:r>
              <a:rPr lang="pt-B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atribuiu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 ônus da prova de </a:t>
            </a:r>
            <a:r>
              <a:rPr lang="pt-B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modo diverso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Inconformada com essa decisão, poderá a parte ré: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A- interpor apelação,			       B- interpor agravo de instrumento,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C- pedir esclarecimentos no prazo de cinco dias,	       D- ajuizar reclamação,       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E- interpor agravo interno,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8- </a:t>
            </a:r>
            <a:r>
              <a:rPr lang="pt-BR" sz="1100" spc="-1" dirty="0">
                <a:solidFill>
                  <a:srgbClr val="000000"/>
                </a:solidFill>
                <a:ea typeface="DejaVu Sans"/>
              </a:rPr>
              <a:t>FAFIPA - 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No Código de Processo Civil em vigor, a teor do disposto no art. 994,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NÃO é cabível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o seguinte recurso: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Embargos de divergência;		B- Agravo interno;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C- Embargos Infringentes;		D- Agravo em recurso especial;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E- Agravo em recurso extraordinário;</a:t>
            </a:r>
          </a:p>
        </p:txBody>
      </p:sp>
    </p:spTree>
    <p:extLst>
      <p:ext uri="{BB962C8B-B14F-4D97-AF65-F5344CB8AC3E}">
        <p14:creationId xmlns:p14="http://schemas.microsoft.com/office/powerpoint/2010/main" val="426669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BF6E5-AF08-F94C-4F60-9B43E5D5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F5D00167-AF90-B9A6-F2C3-6697CECF8B4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9-</a:t>
            </a:r>
            <a:r>
              <a:rPr lang="pt-BR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PGM-RJ  ADP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João ajuizou demanda objetivando a </a:t>
            </a:r>
            <a:r>
              <a:rPr lang="pt-B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reparação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danos materiais e morais em face do Município do Rio de Janeiro. Após apresentação de contestação por parte do Procurador que atuava no feito, na fase de </a:t>
            </a:r>
            <a:r>
              <a:rPr lang="pt-B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saneamento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 organização processual, o juiz entendeu que a questão probatória estava suficientemente provada, julgando procedente o pedido em relação ao ponto, de modo antecipado, e determinando a </a:t>
            </a:r>
            <a:r>
              <a:rPr lang="pt-BR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continuidade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feito em relação aos danos morais. Discordando dessa decisão, o Procurador do feito deve: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A- interpor apelação de imediato,		B- interpor agravo de instrumento,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C- apresentar reclamação ao Tribunal,                    </a:t>
            </a: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D- Não comporta recurso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E-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interpor apelação, quando finalizar o procedimento cognitivo,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17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10- </a:t>
            </a:r>
            <a:r>
              <a:rPr lang="pt-BR" sz="1100" spc="-1" dirty="0">
                <a:solidFill>
                  <a:srgbClr val="000000"/>
                </a:solidFill>
                <a:ea typeface="DejaVu Sans"/>
              </a:rPr>
              <a:t>FUNDATEC - 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A decisão do magistrado de primeiro grau que indefere pedido de tutela antecipada: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Poderá ser atacada por agravo de instrumento          B- Poderá ser atacada por agravo interno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C- Poderá ser atacada por agravo retido                           D-É irrecorrível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E- Poderá ser atacada por mandado de segurança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11-</a:t>
            </a:r>
            <a:r>
              <a:rPr lang="pt-BR" sz="1100" spc="-1" dirty="0">
                <a:solidFill>
                  <a:srgbClr val="000000"/>
                </a:solidFill>
                <a:ea typeface="DejaVu Sans"/>
              </a:rPr>
              <a:t>CESPE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Tanto nos recursos de </a:t>
            </a:r>
            <a:r>
              <a:rPr lang="pt-BR" sz="3200" b="1" u="sng" spc="-1" dirty="0">
                <a:solidFill>
                  <a:srgbClr val="000000"/>
                </a:solidFill>
                <a:ea typeface="DejaVu Sans"/>
              </a:rPr>
              <a:t>apelação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quanto nos de </a:t>
            </a:r>
            <a:r>
              <a:rPr lang="pt-BR" sz="3200" b="1" u="sng" spc="-1" dirty="0">
                <a:solidFill>
                  <a:srgbClr val="000000"/>
                </a:solidFill>
                <a:ea typeface="DejaVu Sans"/>
              </a:rPr>
              <a:t>agravo de instrumento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, disciplinados pelo CPC: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o julgamento de mérito é realizado na forma colegiada,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sendo vedado o exame monocrático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desses recursos;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B- a forma de </a:t>
            </a:r>
            <a:r>
              <a:rPr lang="pt-BR" sz="3200" u="sng" spc="-1" dirty="0">
                <a:solidFill>
                  <a:srgbClr val="000000"/>
                </a:solidFill>
                <a:ea typeface="DejaVu Sans"/>
              </a:rPr>
              <a:t>interposição é efetivada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junto ao órgão prolator da decisão;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C- o juízo de admissibilidade é realizado diretamente pelo tribunal;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D- há </a:t>
            </a:r>
            <a:r>
              <a:rPr lang="pt-BR" sz="3200" u="sng" spc="-1" dirty="0">
                <a:solidFill>
                  <a:srgbClr val="000000"/>
                </a:solidFill>
                <a:ea typeface="DejaVu Sans"/>
              </a:rPr>
              <a:t>efeito suspensivo imediato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, por decorrência de previsão legal;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E- </a:t>
            </a:r>
            <a:r>
              <a:rPr lang="pt-BR" sz="3200" u="sng" spc="-1" dirty="0">
                <a:solidFill>
                  <a:srgbClr val="000000"/>
                </a:solidFill>
                <a:ea typeface="DejaVu Sans"/>
              </a:rPr>
              <a:t>é sempre permitido o juízo de retratação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 pelo órgão prolator da decisão;</a:t>
            </a:r>
          </a:p>
        </p:txBody>
      </p:sp>
    </p:spTree>
    <p:extLst>
      <p:ext uri="{BB962C8B-B14F-4D97-AF65-F5344CB8AC3E}">
        <p14:creationId xmlns:p14="http://schemas.microsoft.com/office/powerpoint/2010/main" val="407660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12- </a:t>
            </a:r>
            <a:r>
              <a:rPr lang="pt-BR" sz="1200" spc="-1" dirty="0">
                <a:solidFill>
                  <a:srgbClr val="000000"/>
                </a:solidFill>
                <a:ea typeface="DejaVu Sans"/>
              </a:rPr>
              <a:t>CESPE - 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De acordo com o estabelecido no CPC, o pronunciamento do magistrado que na justiça comum, em primeiro grau, revoga deferimento de gratuidade de justiça será: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irrecorrível;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B- recorrível por agravo de instrumento em qualquer hipótese;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C- recorrível por apelação em qualquer hipótese;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D- recorrível por agravo interno somente se a decisão for prolatada em audiência;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E-recorrível, em regra, por agravo de instrumento, ressalvada a interposição de apelação quando a questão for resolvida na sentença.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13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13- </a:t>
            </a:r>
            <a:r>
              <a:rPr lang="pt-BR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FGV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 juiz, na fase de saneamento e organização de um processo, no qual figuram três empresas particulares, uma no polo ativo, e as outras duas, no passivo, reconhece a ilegitimidade passiva de uma destas, que tinha sido arguida em defesa, e determina o prosseguimento do feito apenas em relação à ré que permaneceu no processo. Inconformada com a referida decisão judicial, pode a autora (ART. 1.015 VII CPC):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A- interpor agravo de instrumento no prazo de 15 dias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B- interpor agravo de instrumento no prazo de 30 dias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C- interpor imediatamente apelação no prazo de 15 dias úteis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D- interpor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imediatamente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apelação no prazo de 15 dias corridos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E- aguardar a prolação da sentença para então apelar da decisão interlocutória anterior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13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14- </a:t>
            </a:r>
            <a:r>
              <a:rPr lang="pt-BR" sz="1300" spc="-1" dirty="0">
                <a:solidFill>
                  <a:srgbClr val="000000"/>
                </a:solidFill>
                <a:ea typeface="DejaVu Sans"/>
              </a:rPr>
              <a:t> FUNDATEC -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Ajuizada demanda indenizatória sob o procedimento comum em relação a dois médicos, tendo o julgador, na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decisão de saneamento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e organização do processo, </a:t>
            </a:r>
            <a:r>
              <a:rPr lang="pt-BR" sz="3200" spc="-1" dirty="0">
                <a:solidFill>
                  <a:srgbClr val="FF0000"/>
                </a:solidFill>
                <a:ea typeface="DejaVu Sans"/>
              </a:rPr>
              <a:t>extinto o processo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em relação a um dos réus, reconhecendo a sua ilegitimidade passiva para a causa, o recurso adequado para atacar a decisão será: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 - Agravo de instrumento		B- Agravo retido		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C- Agravo interno			D- Apelação		E- Recurso ordinário</a:t>
            </a:r>
          </a:p>
        </p:txBody>
      </p:sp>
    </p:spTree>
    <p:extLst>
      <p:ext uri="{BB962C8B-B14F-4D97-AF65-F5344CB8AC3E}">
        <p14:creationId xmlns:p14="http://schemas.microsoft.com/office/powerpoint/2010/main" val="1383938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EE8E-B1C3-81AE-2B94-C39635F1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FD52B03-25B2-DD86-3C4C-2BA1F2D4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67" y="3068960"/>
            <a:ext cx="5508105" cy="3789040"/>
          </a:xfrm>
          <a:prstGeom prst="rect">
            <a:avLst/>
          </a:prstGeom>
        </p:spPr>
      </p:pic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03A73CBA-85A4-134C-DF98-2E7DFBC4A144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15- </a:t>
            </a:r>
            <a:r>
              <a:rPr lang="pt-BR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FUNDATEC -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Quando o relator, no processo civil, constatar a falta de documento no recurso de agravo de instrumento, deverá (DICA 932, parágrafo único CPC):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A- Não conhecer do recurso;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B- Negar provimento de plano ao recurso;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C- </a:t>
            </a: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onceder o prazo de 5 dias ao recorrente, para complementar a documentação;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D- Oportunizar à outra parte a oferta das contrarrazões recursais;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E- Determinar o retorno do recurso ao primeiro grau</a:t>
            </a: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9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16- </a:t>
            </a:r>
            <a:r>
              <a:rPr lang="pt-BR" sz="1100" spc="-1" dirty="0">
                <a:solidFill>
                  <a:srgbClr val="000000"/>
                </a:solidFill>
                <a:ea typeface="DejaVu Sans"/>
              </a:rPr>
              <a:t>VUNESP </a:t>
            </a:r>
            <a:r>
              <a:rPr lang="pt-BR" sz="3200" spc="-1" dirty="0">
                <a:solidFill>
                  <a:srgbClr val="000000"/>
                </a:solidFill>
                <a:ea typeface="DejaVu Sans"/>
              </a:rPr>
              <a:t>Os requisitos de admissibilidade do recurso de agravo de instrumento estão sujeitos ao controle: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A- apenas pelo magistrado.’                                     	B- apenas pela turma julgadora.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C- apenas pelo juiz e pela turma julgadora;                       	D- pelo relator e pela turma julgadora,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ea typeface="DejaVu Sans"/>
              </a:rPr>
              <a:t>	E- pelo juiz, pelo relator e pela turma julgadora;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ea typeface="DejaVu Sans"/>
            </a:endParaRP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b="1" dirty="0"/>
              <a:t>1-B; 2-D; 3-D; 4-A; 5-A; 6-A; 7-B; 8-C; 9-B; 10-A; 11-C; 12-E; 13-A; 14-A; 15-C; 16-D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dirty="0"/>
              <a:t>QUIZ: https://wordwall.net/resource/91430599/direito-processual-civil-3-recursos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endParaRPr lang="pt-BR" b="1" dirty="0"/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b="1" dirty="0"/>
              <a:t>-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3481C6-1CD1-340B-03E0-41E2D446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68" y="5085184"/>
            <a:ext cx="4602068" cy="50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4FFA8-4974-0481-6FBC-AC34995D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B276D3E9-1E69-D3BF-5D16-A32079B2666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</a:t>
            </a:r>
            <a:r>
              <a:rPr lang="pt-BR" sz="4400" b="0" u="sng" strike="noStrike" spc="-1" dirty="0">
                <a:latin typeface="Calibri"/>
                <a:ea typeface="DejaVu Sans"/>
              </a:rPr>
              <a:t>II - MÉRITO DO PROCESSO;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b="0" strike="noStrike" spc="-1" dirty="0">
                <a:latin typeface="Calibri"/>
                <a:ea typeface="DejaVu Sans"/>
              </a:rPr>
              <a:t>	</a:t>
            </a:r>
            <a:endParaRPr lang="pt-BR" sz="44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b="0" strike="noStrike" spc="-1" dirty="0">
                <a:latin typeface="Calibri"/>
                <a:ea typeface="DejaVu Sans"/>
              </a:rPr>
              <a:t>		Art. 354. Ocorrendo qualquer das hipóteses previstas nos </a:t>
            </a:r>
            <a:r>
              <a:rPr lang="pt-BR" sz="4400" b="0" strike="noStrike" spc="-1" dirty="0" err="1">
                <a:latin typeface="Calibri"/>
                <a:ea typeface="DejaVu Sans"/>
              </a:rPr>
              <a:t>arts</a:t>
            </a:r>
            <a:r>
              <a:rPr lang="pt-BR" sz="4400" b="0" strike="noStrike" spc="-1" dirty="0">
                <a:latin typeface="Calibri"/>
                <a:ea typeface="DejaVu Sans"/>
              </a:rPr>
              <a:t>. 485 e 487, incisos II e III, o </a:t>
            </a:r>
            <a:r>
              <a:rPr lang="pt-BR" sz="4400" b="0" u="sng" strike="noStrike" spc="-1" dirty="0">
                <a:latin typeface="Calibri"/>
                <a:ea typeface="DejaVu Sans"/>
              </a:rPr>
              <a:t>juiz proferirá sentença</a:t>
            </a:r>
            <a:r>
              <a:rPr lang="pt-BR" sz="4400" b="0" strike="noStrike" spc="-1" dirty="0">
                <a:latin typeface="Calibri"/>
                <a:ea typeface="DejaVu Sans"/>
              </a:rPr>
              <a:t>. 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b="0" strike="noStrike" spc="-1" dirty="0">
                <a:latin typeface="Calibri"/>
                <a:ea typeface="DejaVu Sans"/>
              </a:rPr>
              <a:t>		Parágrafo único. A decisão a que se refere o </a:t>
            </a:r>
            <a:r>
              <a:rPr lang="pt-BR" sz="4400" b="0" i="1" strike="noStrike" spc="-1" dirty="0">
                <a:latin typeface="Calibri"/>
                <a:ea typeface="DejaVu Sans"/>
              </a:rPr>
              <a:t>caput</a:t>
            </a:r>
            <a:r>
              <a:rPr lang="pt-BR" sz="4400" b="0" strike="noStrike" spc="-1" dirty="0">
                <a:latin typeface="Calibri"/>
                <a:ea typeface="DejaVu Sans"/>
              </a:rPr>
              <a:t> pode dizer respeito a apenas </a:t>
            </a:r>
            <a:r>
              <a:rPr lang="pt-BR" sz="4400" b="1" u="sng" strike="noStrike" spc="-1" dirty="0">
                <a:latin typeface="Calibri"/>
                <a:ea typeface="DejaVu Sans"/>
              </a:rPr>
              <a:t>PARCELA</a:t>
            </a:r>
            <a:r>
              <a:rPr lang="pt-BR" sz="4400" b="0" strike="noStrike" spc="-1" dirty="0">
                <a:latin typeface="Calibri"/>
                <a:ea typeface="DejaVu Sans"/>
              </a:rPr>
              <a:t> do processo, caso em que será </a:t>
            </a:r>
            <a:r>
              <a:rPr lang="pt-BR" sz="4400" b="1" u="sng" strike="noStrike" spc="-1" dirty="0">
                <a:latin typeface="Calibri"/>
                <a:ea typeface="DejaVu Sans"/>
              </a:rPr>
              <a:t>impugnável por agravo de instrumento.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44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spc="-1" dirty="0">
                <a:latin typeface="Calibri"/>
              </a:rPr>
              <a:t>		Art. 356. O juiz decidirá parcialmente o mérito quando </a:t>
            </a:r>
            <a:r>
              <a:rPr lang="pt-BR" sz="4400" b="1" spc="-1" dirty="0">
                <a:latin typeface="Calibri"/>
              </a:rPr>
              <a:t>UM</a:t>
            </a:r>
            <a:r>
              <a:rPr lang="pt-BR" sz="4400" spc="-1" dirty="0">
                <a:latin typeface="Calibri"/>
              </a:rPr>
              <a:t> ou mais dos pedidos formulados ou </a:t>
            </a:r>
            <a:r>
              <a:rPr lang="pt-BR" sz="4400" b="1" spc="-1" dirty="0">
                <a:latin typeface="Calibri"/>
              </a:rPr>
              <a:t>PARCELA</a:t>
            </a:r>
            <a:r>
              <a:rPr lang="pt-BR" sz="4400" spc="-1" dirty="0">
                <a:latin typeface="Calibri"/>
              </a:rPr>
              <a:t> deles: 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spc="-1" dirty="0">
                <a:latin typeface="Calibri"/>
              </a:rPr>
              <a:t>		I - mostrar-se </a:t>
            </a:r>
            <a:r>
              <a:rPr lang="pt-BR" sz="4400" b="1" spc="-1" dirty="0">
                <a:latin typeface="Calibri"/>
              </a:rPr>
              <a:t>incontroverso</a:t>
            </a:r>
            <a:r>
              <a:rPr lang="pt-BR" sz="4400" spc="-1" dirty="0">
                <a:latin typeface="Calibri"/>
              </a:rPr>
              <a:t>; e,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4400" spc="-1" dirty="0">
                <a:latin typeface="Calibri"/>
              </a:rPr>
              <a:t>		II - estiver em </a:t>
            </a:r>
            <a:r>
              <a:rPr lang="pt-BR" sz="4400" b="1" spc="-1" dirty="0">
                <a:latin typeface="Calibri"/>
              </a:rPr>
              <a:t>condições de imediato julgamento</a:t>
            </a:r>
            <a:r>
              <a:rPr lang="pt-BR" sz="4400" spc="-1" dirty="0">
                <a:latin typeface="Calibri"/>
              </a:rPr>
              <a:t>, nos termos do art. 355.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4400" spc="-1" dirty="0">
                <a:latin typeface="Calibri"/>
              </a:rPr>
              <a:t>		§ 5º A decisão proferida com base neste artigo é impugnável por agravo de instrumento.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</a:t>
            </a:r>
            <a:endParaRPr lang="pt-BR" sz="24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F8B944-FE53-EC10-8BFB-FA79E28B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37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A23C8-A000-33CE-0D04-9C992B82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07B0F04A-8B1B-AA5E-537B-1CAB694989D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0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0BBA53A-4A19-0CC6-7478-FA219DD7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6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5AF34C4-DE60-29B8-6CB2-208D9681E939}"/>
              </a:ext>
            </a:extLst>
          </p:cNvPr>
          <p:cNvSpPr txBox="1"/>
          <p:nvPr/>
        </p:nvSpPr>
        <p:spPr>
          <a:xfrm>
            <a:off x="179512" y="76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1034202-27.2015.8.26.0562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F79D0E-EEEF-2ADA-9F50-A7263710F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0" y="1090286"/>
            <a:ext cx="8878539" cy="4677428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F051CEB-7A6F-8965-1638-8D863733428D}"/>
              </a:ext>
            </a:extLst>
          </p:cNvPr>
          <p:cNvCxnSpPr/>
          <p:nvPr/>
        </p:nvCxnSpPr>
        <p:spPr>
          <a:xfrm>
            <a:off x="2123728" y="314096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10E682-38DE-B877-FFF5-1349B17C545D}"/>
              </a:ext>
            </a:extLst>
          </p:cNvPr>
          <p:cNvCxnSpPr>
            <a:cxnSpLocks/>
          </p:cNvCxnSpPr>
          <p:nvPr/>
        </p:nvCxnSpPr>
        <p:spPr>
          <a:xfrm flipV="1">
            <a:off x="0" y="5767714"/>
            <a:ext cx="3491880" cy="3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8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2F989-0E81-6D33-7D46-1EDC41C60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D35AE628-DEF9-5C80-E8A5-1A370332479C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-</a:t>
            </a:r>
            <a:endParaRPr lang="pt-BR" sz="19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1900" b="0" strike="noStrike" spc="-1" dirty="0">
                <a:latin typeface="Calibri"/>
                <a:ea typeface="DejaVu Sans"/>
              </a:rPr>
              <a:t>	</a:t>
            </a:r>
            <a:endParaRPr lang="pt-BR" sz="3200" b="0" strike="noStrike" spc="-1" dirty="0">
              <a:latin typeface="Calibri"/>
              <a:ea typeface="DejaVu San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30DC882-0409-6FA3-B01B-A7178836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B9594A-0EAD-17A4-BE0A-3EBB2B08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-69850"/>
            <a:ext cx="9144000" cy="412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425260-D0E2-5614-65FE-692D40CB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" y="412750"/>
            <a:ext cx="9144000" cy="12222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6C1B97D-CAF9-0B0D-056E-A67EE718D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" y="1741405"/>
            <a:ext cx="9144000" cy="12222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CF7110-F506-A1A8-9AEF-0011E3832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" y="4468306"/>
            <a:ext cx="9144000" cy="16561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984F774-6605-6659-CE53-3E50EC039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" y="3180644"/>
            <a:ext cx="9144000" cy="122229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F74A91A-DDE6-84D5-4580-7843D5A8848F}"/>
              </a:ext>
            </a:extLst>
          </p:cNvPr>
          <p:cNvSpPr/>
          <p:nvPr/>
        </p:nvSpPr>
        <p:spPr>
          <a:xfrm>
            <a:off x="6660232" y="2492896"/>
            <a:ext cx="2483767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C221B48-BAAF-8BE7-307A-0497C8207F3D}"/>
              </a:ext>
            </a:extLst>
          </p:cNvPr>
          <p:cNvSpPr/>
          <p:nvPr/>
        </p:nvSpPr>
        <p:spPr>
          <a:xfrm>
            <a:off x="0" y="6124490"/>
            <a:ext cx="4788024" cy="1128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4B2F24F5-01D5-5505-4674-0FF3D002829A}"/>
              </a:ext>
            </a:extLst>
          </p:cNvPr>
          <p:cNvSpPr/>
          <p:nvPr/>
        </p:nvSpPr>
        <p:spPr>
          <a:xfrm>
            <a:off x="755576" y="19853"/>
            <a:ext cx="2232248" cy="456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38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61CB-0454-912B-DB57-24228499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62B18198-096D-2831-2216-ADA93C8AC7F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III - </a:t>
            </a:r>
            <a:r>
              <a:rPr lang="pt-BR" sz="3200" b="1" strike="noStrike" spc="-1" dirty="0">
                <a:latin typeface="Calibri"/>
                <a:ea typeface="DejaVu Sans"/>
              </a:rPr>
              <a:t>rejeição</a:t>
            </a:r>
            <a:r>
              <a:rPr lang="pt-BR" sz="3200" b="0" strike="noStrike" spc="-1" dirty="0">
                <a:latin typeface="Calibri"/>
                <a:ea typeface="DejaVu Sans"/>
              </a:rPr>
              <a:t> da alegação de convenção de arbitragem;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“Lei nº 9.307/96: Art. 1º As pessoas capazes de contratar poderão valer-se da </a:t>
            </a:r>
            <a:r>
              <a:rPr lang="pt-BR" sz="3200" u="sng" spc="-1" dirty="0">
                <a:ea typeface="DejaVu Sans"/>
              </a:rPr>
              <a:t>arbitragem</a:t>
            </a:r>
            <a:r>
              <a:rPr lang="pt-BR" sz="3200" spc="-1" dirty="0">
                <a:ea typeface="DejaVu Sans"/>
              </a:rPr>
              <a:t> para dirimir litígios relativos a direitos </a:t>
            </a:r>
            <a:r>
              <a:rPr lang="pt-BR" sz="3200" u="sng" spc="-1" dirty="0">
                <a:ea typeface="DejaVu Sans"/>
              </a:rPr>
              <a:t>patrimoniais disponíveis</a:t>
            </a:r>
            <a:r>
              <a:rPr lang="pt-BR" sz="3200" spc="-1" dirty="0">
                <a:ea typeface="DejaVu Sans"/>
              </a:rPr>
              <a:t>”.</a:t>
            </a: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latin typeface="Calibri"/>
                <a:ea typeface="DejaVu Sans"/>
              </a:rPr>
              <a:t>		PRELIMINARES DE CONTESTAÇÃO ART. 337 CPC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 Art. 337. Incumbe ao réu, antes de discutir o mérito, alegar: X - convenção de arbitragem.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§ 5º Excetuadas a convenção de arbitragem e a incompetência relativa, o juiz </a:t>
            </a:r>
            <a:r>
              <a:rPr lang="pt-BR" sz="3200" b="1" spc="-1" dirty="0">
                <a:ea typeface="DejaVu Sans"/>
              </a:rPr>
              <a:t>conhecerá de ofício</a:t>
            </a:r>
            <a:r>
              <a:rPr lang="pt-BR" sz="3200" spc="-1" dirty="0">
                <a:ea typeface="DejaVu Sans"/>
              </a:rPr>
              <a:t> as matérias dos incisos do 337.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1" strike="noStrike" spc="-1" dirty="0">
                <a:latin typeface="Calibri"/>
                <a:ea typeface="DejaVu Sans"/>
              </a:rPr>
              <a:t>QUESTÃO DE LÓGICA</a:t>
            </a:r>
            <a:r>
              <a:rPr lang="pt-BR" sz="3200" b="0" strike="noStrike" spc="-1" dirty="0">
                <a:latin typeface="Calibri"/>
                <a:ea typeface="DejaVu Sans"/>
              </a:rPr>
              <a:t>:</a:t>
            </a:r>
            <a:r>
              <a:rPr lang="pt-BR" sz="3200" spc="-1" dirty="0">
                <a:latin typeface="Calibri"/>
                <a:ea typeface="DejaVu Sans"/>
              </a:rPr>
              <a:t> </a:t>
            </a:r>
            <a:r>
              <a:rPr lang="pt-BR" sz="3200" b="1" u="sng" spc="-1" dirty="0">
                <a:latin typeface="Calibri"/>
                <a:ea typeface="DejaVu Sans"/>
              </a:rPr>
              <a:t>Qual recurso quando aceita </a:t>
            </a:r>
            <a:r>
              <a:rPr lang="pt-BR" sz="3200" b="1" u="sng" strike="noStrike" spc="-1" dirty="0">
                <a:latin typeface="Calibri"/>
                <a:ea typeface="DejaVu Sans"/>
              </a:rPr>
              <a:t>a convenção de arbitragem?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E188357-5C3A-FB3E-9F4D-7EB48466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42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834F-CF5B-BEAE-C467-A0B38CB75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2BD17031-FE94-88F3-0C77-9A28B5026AC0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IDPJ:  </a:t>
            </a:r>
            <a:r>
              <a:rPr lang="pt-BR" sz="3200" b="0" strike="noStrike" spc="-1" dirty="0">
                <a:latin typeface="Calibri"/>
                <a:ea typeface="DejaVu Sans"/>
              </a:rPr>
              <a:t>IV- </a:t>
            </a:r>
            <a:r>
              <a:rPr lang="pt-BR" sz="3200" b="1" u="sng" strike="noStrike" spc="-1" dirty="0">
                <a:latin typeface="Calibri"/>
                <a:ea typeface="DejaVu Sans"/>
              </a:rPr>
              <a:t>INCIDENTE</a:t>
            </a:r>
            <a:r>
              <a:rPr lang="pt-BR" sz="3200" b="0" strike="noStrike" spc="-1" dirty="0">
                <a:latin typeface="Calibri"/>
                <a:ea typeface="DejaVu Sans"/>
              </a:rPr>
              <a:t> de </a:t>
            </a:r>
            <a:r>
              <a:rPr lang="pt-BR" sz="3200" b="0" u="sng" strike="noStrike" spc="-1" dirty="0">
                <a:latin typeface="Calibri"/>
                <a:ea typeface="DejaVu Sans"/>
              </a:rPr>
              <a:t>desconsideração da personalidade jurídica</a:t>
            </a:r>
            <a:r>
              <a:rPr lang="pt-BR" sz="3200" b="0" strike="noStrike" spc="-1" dirty="0">
                <a:latin typeface="Calibri"/>
                <a:ea typeface="DejaVu Sans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ea typeface="DejaVu Sans"/>
              </a:rPr>
              <a:t>		203, § 1º: "sentença é o pronunciamento por meio do qual o juiz põe </a:t>
            </a:r>
            <a:r>
              <a:rPr lang="pt-BR" sz="3200" b="1" spc="-1" dirty="0">
                <a:ea typeface="DejaVu Sans"/>
              </a:rPr>
              <a:t>FIM</a:t>
            </a:r>
            <a:r>
              <a:rPr lang="pt-BR" sz="3200" spc="-1" dirty="0">
                <a:ea typeface="DejaVu Sans"/>
              </a:rPr>
              <a:t> à fase </a:t>
            </a:r>
            <a:r>
              <a:rPr lang="pt-BR" sz="3200" b="1" spc="-1" dirty="0">
                <a:ea typeface="DejaVu Sans"/>
              </a:rPr>
              <a:t>COGNITIVA</a:t>
            </a:r>
            <a:r>
              <a:rPr lang="pt-BR" sz="3200" spc="-1" dirty="0">
                <a:ea typeface="DejaVu Sans"/>
              </a:rPr>
              <a:t> do procedimento comum, bem como extingue a </a:t>
            </a:r>
            <a:r>
              <a:rPr lang="pt-BR" sz="3200" b="1" spc="-1" dirty="0">
                <a:ea typeface="DejaVu Sans"/>
              </a:rPr>
              <a:t>EXECUÇÃO</a:t>
            </a:r>
            <a:r>
              <a:rPr lang="pt-BR" sz="3200" spc="-1" dirty="0">
                <a:ea typeface="DejaVu Sans"/>
              </a:rPr>
              <a:t>.“ </a:t>
            </a:r>
            <a:r>
              <a:rPr lang="pt-BR" sz="3200" b="0" strike="noStrike" spc="-1" dirty="0">
                <a:latin typeface="Calibri"/>
                <a:ea typeface="DejaVu Sans"/>
              </a:rPr>
              <a:t>Portanto, contra a decisão que julga a IDPJ não é sentença</a:t>
            </a:r>
            <a:r>
              <a:rPr lang="pt-BR" sz="3200" spc="-1" dirty="0">
                <a:latin typeface="Calibri"/>
                <a:ea typeface="DejaVu Sans"/>
              </a:rPr>
              <a:t> porque não encerra o processo, mas, encerra o incidente, logo, o recurso é o agravo de instrumento (ou interno, se decido pelo Relator).</a:t>
            </a:r>
            <a:endParaRPr lang="pt-BR" sz="3200" b="0" strike="noStrike" spc="-1" dirty="0">
              <a:latin typeface="Calibri"/>
              <a:ea typeface="DejaVu Sans"/>
            </a:endParaRPr>
          </a:p>
          <a:p>
            <a:pPr algn="just"/>
            <a:endParaRPr lang="pt-BR" sz="18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800" b="0" i="0" dirty="0">
                <a:effectLst/>
                <a:latin typeface="Arial" panose="020B0604020202020204" pitchFamily="34" charset="0"/>
              </a:rPr>
              <a:t>	</a:t>
            </a:r>
            <a:r>
              <a:rPr lang="pt-BR" sz="3000" b="0" i="0" dirty="0">
                <a:effectLst/>
                <a:latin typeface="Arial" panose="020B0604020202020204" pitchFamily="34" charset="0"/>
              </a:rPr>
              <a:t>Art. 136. </a:t>
            </a:r>
            <a:r>
              <a:rPr lang="pt-BR" sz="3000" b="0" i="0" u="sng" dirty="0">
                <a:effectLst/>
                <a:latin typeface="Arial" panose="020B0604020202020204" pitchFamily="34" charset="0"/>
              </a:rPr>
              <a:t>Concluída a instrução</a:t>
            </a:r>
            <a:r>
              <a:rPr lang="pt-BR" sz="3000" b="0" i="0" dirty="0">
                <a:effectLst/>
                <a:latin typeface="Arial" panose="020B0604020202020204" pitchFamily="34" charset="0"/>
              </a:rPr>
              <a:t>, </a:t>
            </a:r>
            <a:r>
              <a:rPr lang="pt-BR" sz="3000" b="1" i="0" dirty="0">
                <a:effectLst/>
                <a:latin typeface="Arial" panose="020B0604020202020204" pitchFamily="34" charset="0"/>
              </a:rPr>
              <a:t>se necessária, o incidente será resolvido por decisão interlocutória</a:t>
            </a:r>
            <a:r>
              <a:rPr lang="pt-BR" sz="3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pt-BR" sz="3000" b="0" i="0" dirty="0">
                <a:effectLst/>
                <a:latin typeface="Arial" panose="020B0604020202020204" pitchFamily="34" charset="0"/>
              </a:rPr>
              <a:t>Parágrafo único. </a:t>
            </a:r>
            <a:r>
              <a:rPr lang="pt-BR" sz="3000" b="1" i="0" dirty="0">
                <a:effectLst/>
                <a:latin typeface="Arial" panose="020B0604020202020204" pitchFamily="34" charset="0"/>
              </a:rPr>
              <a:t>Se a decisão for proferida pelo relator, </a:t>
            </a:r>
            <a:r>
              <a:rPr lang="pt-BR" sz="3000" b="1" i="0" u="sng" dirty="0">
                <a:effectLst/>
                <a:latin typeface="Arial" panose="020B0604020202020204" pitchFamily="34" charset="0"/>
              </a:rPr>
              <a:t>cabe agravo interno</a:t>
            </a:r>
            <a:r>
              <a:rPr lang="pt-BR" sz="30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pt-BR" sz="3000" dirty="0">
              <a:latin typeface="Arial" panose="020B0604020202020204" pitchFamily="34" charset="0"/>
            </a:endParaRPr>
          </a:p>
          <a:p>
            <a:pPr algn="just"/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pt-BR" sz="3000" dirty="0">
              <a:latin typeface="Arial" panose="020B0604020202020204" pitchFamily="34" charset="0"/>
            </a:endParaRPr>
          </a:p>
          <a:p>
            <a:pPr algn="just"/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pt-BR" sz="3000" dirty="0">
              <a:latin typeface="Arial" panose="020B0604020202020204" pitchFamily="34" charset="0"/>
            </a:endParaRPr>
          </a:p>
          <a:p>
            <a:pPr algn="just"/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pt-BR" sz="3000" dirty="0">
              <a:latin typeface="Arial" panose="020B0604020202020204" pitchFamily="34" charset="0"/>
            </a:endParaRPr>
          </a:p>
          <a:p>
            <a:pPr algn="just"/>
            <a:endParaRPr lang="pt-BR" sz="3000" b="0" i="0" dirty="0">
              <a:effectLst/>
              <a:latin typeface="Arial" panose="020B0604020202020204" pitchFamily="34" charset="0"/>
            </a:endParaRPr>
          </a:p>
          <a:p>
            <a:pPr algn="just"/>
            <a:endParaRPr lang="pt-BR" sz="3000" dirty="0">
              <a:latin typeface="Arial" panose="020B0604020202020204" pitchFamily="34" charset="0"/>
            </a:endParaRPr>
          </a:p>
          <a:p>
            <a:pPr algn="just"/>
            <a:r>
              <a:rPr lang="pt-BR" sz="3000" b="0" i="0" dirty="0">
                <a:effectLst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4F74E1-4D8A-BA48-FDBC-68EF2422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B4DA-6B1F-416D-9A3C-9707AD360475}" type="slidenum">
              <a:rPr lang="pt-BR" smtClean="0"/>
              <a:t>9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AD7611-E9DA-B614-E750-0F5B960D0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21" y="2996952"/>
            <a:ext cx="9265819" cy="38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6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5924</Words>
  <Application>Microsoft Office PowerPoint</Application>
  <PresentationFormat>Apresentação na tela (4:3)</PresentationFormat>
  <Paragraphs>475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Agency FB</vt:lpstr>
      <vt:lpstr>Arial</vt:lpstr>
      <vt:lpstr>Arial Rounded MT Bold</vt:lpstr>
      <vt:lpstr>Calibri</vt:lpstr>
      <vt:lpstr>DejaVu Sans</vt:lpstr>
      <vt:lpstr>Georgia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FICHAMENTO AGRAVO DE INSTRUMENTO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PASSÍVEL DE MULTA 1 A 5% NO AGRAVO INTERNO  EM FAVOR DO AGRAVADO</vt:lpstr>
      <vt:lpstr>FICHAMENTO DO AGRAVO INTERNO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JULIO</dc:title>
  <dc:creator>PALAS</dc:creator>
  <cp:lastModifiedBy>Julio Augusto Lopes</cp:lastModifiedBy>
  <cp:revision>229</cp:revision>
  <dcterms:created xsi:type="dcterms:W3CDTF">2020-08-07T16:47:54Z</dcterms:created>
  <dcterms:modified xsi:type="dcterms:W3CDTF">2026-03-23T16:49:45Z</dcterms:modified>
</cp:coreProperties>
</file>