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1231" r:id="rId2"/>
    <p:sldId id="1232" r:id="rId3"/>
    <p:sldId id="1306" r:id="rId4"/>
    <p:sldId id="1234" r:id="rId5"/>
    <p:sldId id="1237" r:id="rId6"/>
    <p:sldId id="1238" r:id="rId7"/>
    <p:sldId id="1239" r:id="rId8"/>
    <p:sldId id="1240" r:id="rId9"/>
    <p:sldId id="1241" r:id="rId10"/>
    <p:sldId id="1236" r:id="rId11"/>
    <p:sldId id="1242" r:id="rId12"/>
    <p:sldId id="1243" r:id="rId13"/>
    <p:sldId id="1244" r:id="rId14"/>
    <p:sldId id="1250" r:id="rId15"/>
    <p:sldId id="1251" r:id="rId16"/>
    <p:sldId id="1252" r:id="rId17"/>
    <p:sldId id="1254" r:id="rId18"/>
    <p:sldId id="1307" r:id="rId19"/>
    <p:sldId id="1255" r:id="rId20"/>
    <p:sldId id="1256" r:id="rId21"/>
    <p:sldId id="1257" r:id="rId22"/>
    <p:sldId id="1258" r:id="rId23"/>
    <p:sldId id="1260" r:id="rId24"/>
    <p:sldId id="1261" r:id="rId25"/>
    <p:sldId id="1262" r:id="rId26"/>
    <p:sldId id="1263" r:id="rId27"/>
    <p:sldId id="1264" r:id="rId28"/>
    <p:sldId id="1265" r:id="rId29"/>
    <p:sldId id="1266" r:id="rId30"/>
    <p:sldId id="1267" r:id="rId31"/>
    <p:sldId id="1268" r:id="rId32"/>
    <p:sldId id="1270" r:id="rId33"/>
    <p:sldId id="1271" r:id="rId34"/>
    <p:sldId id="1272" r:id="rId35"/>
    <p:sldId id="1273" r:id="rId36"/>
    <p:sldId id="1274" r:id="rId3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5388" autoAdjust="0"/>
  </p:normalViewPr>
  <p:slideViewPr>
    <p:cSldViewPr>
      <p:cViewPr varScale="1">
        <p:scale>
          <a:sx n="65" d="100"/>
          <a:sy n="65" d="100"/>
        </p:scale>
        <p:origin x="1340"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B6540F-2434-43A9-98F9-B63F78311139}" type="datetimeFigureOut">
              <a:rPr lang="pt-BR" smtClean="0"/>
              <a:t>30/03/2026</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35A5C1-C2B5-4012-82AC-1F674628FB09}" type="slidenum">
              <a:rPr lang="pt-BR" smtClean="0"/>
              <a:t>‹nº›</a:t>
            </a:fld>
            <a:endParaRPr lang="pt-BR"/>
          </a:p>
        </p:txBody>
      </p:sp>
    </p:spTree>
    <p:extLst>
      <p:ext uri="{BB962C8B-B14F-4D97-AF65-F5344CB8AC3E}">
        <p14:creationId xmlns:p14="http://schemas.microsoft.com/office/powerpoint/2010/main" val="2459903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55196-F812-EA42-7632-D8D8812EB61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005DB8E-68D7-1764-C6FA-01C7633ACCC5}"/>
              </a:ext>
            </a:extLst>
          </p:cNvPr>
          <p:cNvSpPr>
            <a:spLocks noGrp="1" noRot="1" noChangeAspect="1"/>
          </p:cNvSpPr>
          <p:nvPr>
            <p:ph type="sldImg"/>
          </p:nvPr>
        </p:nvSpPr>
        <p:spPr>
          <a:xfrm>
            <a:off x="1108075" y="812800"/>
            <a:ext cx="5343525" cy="4008438"/>
          </a:xfrm>
        </p:spPr>
      </p:sp>
      <p:sp>
        <p:nvSpPr>
          <p:cNvPr id="3" name="Espaço Reservado para Anotações 2">
            <a:extLst>
              <a:ext uri="{FF2B5EF4-FFF2-40B4-BE49-F238E27FC236}">
                <a16:creationId xmlns:a16="http://schemas.microsoft.com/office/drawing/2014/main" id="{28960BE4-A7BB-15D3-24A3-5D03F8914711}"/>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797DCAD4-28F7-A4F0-D5B1-7D450F77FB03}"/>
              </a:ext>
            </a:extLst>
          </p:cNvPr>
          <p:cNvSpPr>
            <a:spLocks noGrp="1"/>
          </p:cNvSpPr>
          <p:nvPr>
            <p:ph type="sldNum"/>
          </p:nvPr>
        </p:nvSpPr>
        <p:spPr/>
        <p:txBody>
          <a:bodyPr/>
          <a:lstStyle/>
          <a:p>
            <a:pPr algn="r"/>
            <a:fld id="{C973D53A-AE05-439C-A1B7-0A7C011350CB}" type="slidenum">
              <a:rPr lang="pt-BR" sz="1400" b="0" strike="noStrike" spc="-1" smtClean="0">
                <a:latin typeface="Times New Roman"/>
              </a:rPr>
              <a:t>1</a:t>
            </a:fld>
            <a:endParaRPr lang="pt-BR" sz="1400" b="0" strike="noStrike" spc="-1">
              <a:latin typeface="Times New Roman"/>
            </a:endParaRPr>
          </a:p>
        </p:txBody>
      </p:sp>
    </p:spTree>
    <p:extLst>
      <p:ext uri="{BB962C8B-B14F-4D97-AF65-F5344CB8AC3E}">
        <p14:creationId xmlns:p14="http://schemas.microsoft.com/office/powerpoint/2010/main" val="2760118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99024-6A35-5A49-39F2-02CA4CAC257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B455F29-33C1-7BA8-1502-C25EE8FD19BC}"/>
              </a:ext>
            </a:extLst>
          </p:cNvPr>
          <p:cNvSpPr>
            <a:spLocks noGrp="1" noRot="1" noChangeAspect="1"/>
          </p:cNvSpPr>
          <p:nvPr>
            <p:ph type="sldImg"/>
          </p:nvPr>
        </p:nvSpPr>
        <p:spPr>
          <a:xfrm>
            <a:off x="1108075" y="812800"/>
            <a:ext cx="5343525" cy="4008438"/>
          </a:xfrm>
        </p:spPr>
      </p:sp>
      <p:sp>
        <p:nvSpPr>
          <p:cNvPr id="3" name="Espaço Reservado para Anotações 2">
            <a:extLst>
              <a:ext uri="{FF2B5EF4-FFF2-40B4-BE49-F238E27FC236}">
                <a16:creationId xmlns:a16="http://schemas.microsoft.com/office/drawing/2014/main" id="{082478C9-36AC-ABFD-7E1C-E5ACEE755373}"/>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66C61810-7FC1-4581-186E-EBE920BF481D}"/>
              </a:ext>
            </a:extLst>
          </p:cNvPr>
          <p:cNvSpPr>
            <a:spLocks noGrp="1"/>
          </p:cNvSpPr>
          <p:nvPr>
            <p:ph type="sldNum"/>
          </p:nvPr>
        </p:nvSpPr>
        <p:spPr/>
        <p:txBody>
          <a:bodyPr/>
          <a:lstStyle/>
          <a:p>
            <a:pPr algn="r"/>
            <a:fld id="{C973D53A-AE05-439C-A1B7-0A7C011350CB}" type="slidenum">
              <a:rPr lang="pt-BR" sz="1400" b="0" strike="noStrike" spc="-1" smtClean="0">
                <a:latin typeface="Times New Roman"/>
              </a:rPr>
              <a:t>10</a:t>
            </a:fld>
            <a:endParaRPr lang="pt-BR" sz="1400" b="0" strike="noStrike" spc="-1">
              <a:latin typeface="Times New Roman"/>
            </a:endParaRPr>
          </a:p>
        </p:txBody>
      </p:sp>
    </p:spTree>
    <p:extLst>
      <p:ext uri="{BB962C8B-B14F-4D97-AF65-F5344CB8AC3E}">
        <p14:creationId xmlns:p14="http://schemas.microsoft.com/office/powerpoint/2010/main" val="2818351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08075" y="812800"/>
            <a:ext cx="5343525" cy="4008438"/>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p:nvPr>
        </p:nvSpPr>
        <p:spPr/>
        <p:txBody>
          <a:bodyPr/>
          <a:lstStyle/>
          <a:p>
            <a:pPr algn="r"/>
            <a:fld id="{C973D53A-AE05-439C-A1B7-0A7C011350CB}" type="slidenum">
              <a:rPr lang="pt-BR" sz="1400" b="0" strike="noStrike" spc="-1" smtClean="0">
                <a:latin typeface="Times New Roman"/>
              </a:rPr>
              <a:t>2</a:t>
            </a:fld>
            <a:endParaRPr lang="pt-BR" sz="1400" b="0" strike="noStrike" spc="-1">
              <a:latin typeface="Times New Roman"/>
            </a:endParaRPr>
          </a:p>
        </p:txBody>
      </p:sp>
    </p:spTree>
    <p:extLst>
      <p:ext uri="{BB962C8B-B14F-4D97-AF65-F5344CB8AC3E}">
        <p14:creationId xmlns:p14="http://schemas.microsoft.com/office/powerpoint/2010/main" val="1288060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68A92-EB4D-17EE-6A51-7B130A81FC50}"/>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DBBB563B-0361-FECA-4258-F10A61749557}"/>
              </a:ext>
            </a:extLst>
          </p:cNvPr>
          <p:cNvSpPr>
            <a:spLocks noGrp="1" noRot="1" noChangeAspect="1"/>
          </p:cNvSpPr>
          <p:nvPr>
            <p:ph type="sldImg"/>
          </p:nvPr>
        </p:nvSpPr>
        <p:spPr>
          <a:xfrm>
            <a:off x="1108075" y="812800"/>
            <a:ext cx="5343525" cy="4008438"/>
          </a:xfrm>
        </p:spPr>
      </p:sp>
      <p:sp>
        <p:nvSpPr>
          <p:cNvPr id="3" name="Espaço Reservado para Anotações 2">
            <a:extLst>
              <a:ext uri="{FF2B5EF4-FFF2-40B4-BE49-F238E27FC236}">
                <a16:creationId xmlns:a16="http://schemas.microsoft.com/office/drawing/2014/main" id="{3DB5D69B-07CA-06E6-3E98-3116651E21A6}"/>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1C6C745B-87E8-3193-36F8-ACC8601E669F}"/>
              </a:ext>
            </a:extLst>
          </p:cNvPr>
          <p:cNvSpPr>
            <a:spLocks noGrp="1"/>
          </p:cNvSpPr>
          <p:nvPr>
            <p:ph type="sldNum"/>
          </p:nvPr>
        </p:nvSpPr>
        <p:spPr/>
        <p:txBody>
          <a:bodyPr/>
          <a:lstStyle/>
          <a:p>
            <a:pPr algn="r"/>
            <a:fld id="{C973D53A-AE05-439C-A1B7-0A7C011350CB}" type="slidenum">
              <a:rPr lang="pt-BR" sz="1400" b="0" strike="noStrike" spc="-1" smtClean="0">
                <a:latin typeface="Times New Roman"/>
              </a:rPr>
              <a:t>3</a:t>
            </a:fld>
            <a:endParaRPr lang="pt-BR" sz="1400" b="0" strike="noStrike" spc="-1">
              <a:latin typeface="Times New Roman"/>
            </a:endParaRPr>
          </a:p>
        </p:txBody>
      </p:sp>
    </p:spTree>
    <p:extLst>
      <p:ext uri="{BB962C8B-B14F-4D97-AF65-F5344CB8AC3E}">
        <p14:creationId xmlns:p14="http://schemas.microsoft.com/office/powerpoint/2010/main" val="436336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E958-E287-DD71-4225-D18EDDCA1AB0}"/>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07CDE8AE-077E-1138-B785-1B6BD7444F16}"/>
              </a:ext>
            </a:extLst>
          </p:cNvPr>
          <p:cNvSpPr>
            <a:spLocks noGrp="1" noRot="1" noChangeAspect="1"/>
          </p:cNvSpPr>
          <p:nvPr>
            <p:ph type="sldImg"/>
          </p:nvPr>
        </p:nvSpPr>
        <p:spPr>
          <a:xfrm>
            <a:off x="1108075" y="812800"/>
            <a:ext cx="5343525" cy="4008438"/>
          </a:xfrm>
        </p:spPr>
      </p:sp>
      <p:sp>
        <p:nvSpPr>
          <p:cNvPr id="3" name="Espaço Reservado para Anotações 2">
            <a:extLst>
              <a:ext uri="{FF2B5EF4-FFF2-40B4-BE49-F238E27FC236}">
                <a16:creationId xmlns:a16="http://schemas.microsoft.com/office/drawing/2014/main" id="{C36D7D99-79A7-97A2-4D8F-392DFF72E928}"/>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062BCB86-4B3A-9642-5B01-DB63C596BC6E}"/>
              </a:ext>
            </a:extLst>
          </p:cNvPr>
          <p:cNvSpPr>
            <a:spLocks noGrp="1"/>
          </p:cNvSpPr>
          <p:nvPr>
            <p:ph type="sldNum"/>
          </p:nvPr>
        </p:nvSpPr>
        <p:spPr/>
        <p:txBody>
          <a:bodyPr/>
          <a:lstStyle/>
          <a:p>
            <a:pPr algn="r"/>
            <a:fld id="{C973D53A-AE05-439C-A1B7-0A7C011350CB}" type="slidenum">
              <a:rPr lang="pt-BR" sz="1400" b="0" strike="noStrike" spc="-1" smtClean="0">
                <a:latin typeface="Times New Roman"/>
              </a:rPr>
              <a:t>4</a:t>
            </a:fld>
            <a:endParaRPr lang="pt-BR" sz="1400" b="0" strike="noStrike" spc="-1">
              <a:latin typeface="Times New Roman"/>
            </a:endParaRPr>
          </a:p>
        </p:txBody>
      </p:sp>
    </p:spTree>
    <p:extLst>
      <p:ext uri="{BB962C8B-B14F-4D97-AF65-F5344CB8AC3E}">
        <p14:creationId xmlns:p14="http://schemas.microsoft.com/office/powerpoint/2010/main" val="1104169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CBF1A-49F5-0E5B-B631-30AB85EB437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D0D6739-712A-661A-D1F0-9B1D56FBEE4F}"/>
              </a:ext>
            </a:extLst>
          </p:cNvPr>
          <p:cNvSpPr>
            <a:spLocks noGrp="1" noRot="1" noChangeAspect="1"/>
          </p:cNvSpPr>
          <p:nvPr>
            <p:ph type="sldImg"/>
          </p:nvPr>
        </p:nvSpPr>
        <p:spPr>
          <a:xfrm>
            <a:off x="1108075" y="812800"/>
            <a:ext cx="5343525" cy="4008438"/>
          </a:xfrm>
        </p:spPr>
      </p:sp>
      <p:sp>
        <p:nvSpPr>
          <p:cNvPr id="3" name="Espaço Reservado para Anotações 2">
            <a:extLst>
              <a:ext uri="{FF2B5EF4-FFF2-40B4-BE49-F238E27FC236}">
                <a16:creationId xmlns:a16="http://schemas.microsoft.com/office/drawing/2014/main" id="{598ACA8A-90DD-8DBE-0140-82C51CA20BD3}"/>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3408B090-2D25-CD0A-C437-0A0153109480}"/>
              </a:ext>
            </a:extLst>
          </p:cNvPr>
          <p:cNvSpPr>
            <a:spLocks noGrp="1"/>
          </p:cNvSpPr>
          <p:nvPr>
            <p:ph type="sldNum"/>
          </p:nvPr>
        </p:nvSpPr>
        <p:spPr/>
        <p:txBody>
          <a:bodyPr/>
          <a:lstStyle/>
          <a:p>
            <a:pPr algn="r"/>
            <a:fld id="{C973D53A-AE05-439C-A1B7-0A7C011350CB}" type="slidenum">
              <a:rPr lang="pt-BR" sz="1400" b="0" strike="noStrike" spc="-1" smtClean="0">
                <a:latin typeface="Times New Roman"/>
              </a:rPr>
              <a:t>5</a:t>
            </a:fld>
            <a:endParaRPr lang="pt-BR" sz="1400" b="0" strike="noStrike" spc="-1">
              <a:latin typeface="Times New Roman"/>
            </a:endParaRPr>
          </a:p>
        </p:txBody>
      </p:sp>
    </p:spTree>
    <p:extLst>
      <p:ext uri="{BB962C8B-B14F-4D97-AF65-F5344CB8AC3E}">
        <p14:creationId xmlns:p14="http://schemas.microsoft.com/office/powerpoint/2010/main" val="350937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1A838-3636-30F6-3961-461E863E2EE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FA69FC3-AA95-06B5-35D7-2BD6EE5A5430}"/>
              </a:ext>
            </a:extLst>
          </p:cNvPr>
          <p:cNvSpPr>
            <a:spLocks noGrp="1" noRot="1" noChangeAspect="1"/>
          </p:cNvSpPr>
          <p:nvPr>
            <p:ph type="sldImg"/>
          </p:nvPr>
        </p:nvSpPr>
        <p:spPr>
          <a:xfrm>
            <a:off x="1108075" y="812800"/>
            <a:ext cx="5343525" cy="4008438"/>
          </a:xfrm>
        </p:spPr>
      </p:sp>
      <p:sp>
        <p:nvSpPr>
          <p:cNvPr id="3" name="Espaço Reservado para Anotações 2">
            <a:extLst>
              <a:ext uri="{FF2B5EF4-FFF2-40B4-BE49-F238E27FC236}">
                <a16:creationId xmlns:a16="http://schemas.microsoft.com/office/drawing/2014/main" id="{91AF7045-FBDD-EE2F-C716-0828C2BD3C0A}"/>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58A99D3A-CBFC-D10D-1E55-634C7FA5469E}"/>
              </a:ext>
            </a:extLst>
          </p:cNvPr>
          <p:cNvSpPr>
            <a:spLocks noGrp="1"/>
          </p:cNvSpPr>
          <p:nvPr>
            <p:ph type="sldNum"/>
          </p:nvPr>
        </p:nvSpPr>
        <p:spPr/>
        <p:txBody>
          <a:bodyPr/>
          <a:lstStyle/>
          <a:p>
            <a:pPr algn="r"/>
            <a:fld id="{C973D53A-AE05-439C-A1B7-0A7C011350CB}" type="slidenum">
              <a:rPr lang="pt-BR" sz="1400" b="0" strike="noStrike" spc="-1" smtClean="0">
                <a:latin typeface="Times New Roman"/>
              </a:rPr>
              <a:t>6</a:t>
            </a:fld>
            <a:endParaRPr lang="pt-BR" sz="1400" b="0" strike="noStrike" spc="-1">
              <a:latin typeface="Times New Roman"/>
            </a:endParaRPr>
          </a:p>
        </p:txBody>
      </p:sp>
    </p:spTree>
    <p:extLst>
      <p:ext uri="{BB962C8B-B14F-4D97-AF65-F5344CB8AC3E}">
        <p14:creationId xmlns:p14="http://schemas.microsoft.com/office/powerpoint/2010/main" val="3737252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F7E85-1CEE-646F-9A60-06E84959737E}"/>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56FECF8-742F-DE78-A7DC-7F64F10F7646}"/>
              </a:ext>
            </a:extLst>
          </p:cNvPr>
          <p:cNvSpPr>
            <a:spLocks noGrp="1" noRot="1" noChangeAspect="1"/>
          </p:cNvSpPr>
          <p:nvPr>
            <p:ph type="sldImg"/>
          </p:nvPr>
        </p:nvSpPr>
        <p:spPr>
          <a:xfrm>
            <a:off x="1108075" y="812800"/>
            <a:ext cx="5343525" cy="4008438"/>
          </a:xfrm>
        </p:spPr>
      </p:sp>
      <p:sp>
        <p:nvSpPr>
          <p:cNvPr id="3" name="Espaço Reservado para Anotações 2">
            <a:extLst>
              <a:ext uri="{FF2B5EF4-FFF2-40B4-BE49-F238E27FC236}">
                <a16:creationId xmlns:a16="http://schemas.microsoft.com/office/drawing/2014/main" id="{0DA955F6-F353-E4DA-5BE5-2F72C19C1705}"/>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9835C1CE-D694-13EC-79AD-334F746B374C}"/>
              </a:ext>
            </a:extLst>
          </p:cNvPr>
          <p:cNvSpPr>
            <a:spLocks noGrp="1"/>
          </p:cNvSpPr>
          <p:nvPr>
            <p:ph type="sldNum"/>
          </p:nvPr>
        </p:nvSpPr>
        <p:spPr/>
        <p:txBody>
          <a:bodyPr/>
          <a:lstStyle/>
          <a:p>
            <a:pPr algn="r"/>
            <a:fld id="{C973D53A-AE05-439C-A1B7-0A7C011350CB}" type="slidenum">
              <a:rPr lang="pt-BR" sz="1400" b="0" strike="noStrike" spc="-1" smtClean="0">
                <a:latin typeface="Times New Roman"/>
              </a:rPr>
              <a:t>7</a:t>
            </a:fld>
            <a:endParaRPr lang="pt-BR" sz="1400" b="0" strike="noStrike" spc="-1">
              <a:latin typeface="Times New Roman"/>
            </a:endParaRPr>
          </a:p>
        </p:txBody>
      </p:sp>
    </p:spTree>
    <p:extLst>
      <p:ext uri="{BB962C8B-B14F-4D97-AF65-F5344CB8AC3E}">
        <p14:creationId xmlns:p14="http://schemas.microsoft.com/office/powerpoint/2010/main" val="1488767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DF1C6-6893-3030-7A7C-3D3B853C586F}"/>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368179A-E125-17E7-377F-6BFC00CFA7EF}"/>
              </a:ext>
            </a:extLst>
          </p:cNvPr>
          <p:cNvSpPr>
            <a:spLocks noGrp="1" noRot="1" noChangeAspect="1"/>
          </p:cNvSpPr>
          <p:nvPr>
            <p:ph type="sldImg"/>
          </p:nvPr>
        </p:nvSpPr>
        <p:spPr>
          <a:xfrm>
            <a:off x="1108075" y="812800"/>
            <a:ext cx="5343525" cy="4008438"/>
          </a:xfrm>
        </p:spPr>
      </p:sp>
      <p:sp>
        <p:nvSpPr>
          <p:cNvPr id="3" name="Espaço Reservado para Anotações 2">
            <a:extLst>
              <a:ext uri="{FF2B5EF4-FFF2-40B4-BE49-F238E27FC236}">
                <a16:creationId xmlns:a16="http://schemas.microsoft.com/office/drawing/2014/main" id="{FB9A1E54-B098-E6B8-2A52-E41839B35811}"/>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4360B16D-37CC-0459-A349-FFECA086CF82}"/>
              </a:ext>
            </a:extLst>
          </p:cNvPr>
          <p:cNvSpPr>
            <a:spLocks noGrp="1"/>
          </p:cNvSpPr>
          <p:nvPr>
            <p:ph type="sldNum"/>
          </p:nvPr>
        </p:nvSpPr>
        <p:spPr/>
        <p:txBody>
          <a:bodyPr/>
          <a:lstStyle/>
          <a:p>
            <a:pPr algn="r"/>
            <a:fld id="{C973D53A-AE05-439C-A1B7-0A7C011350CB}" type="slidenum">
              <a:rPr lang="pt-BR" sz="1400" b="0" strike="noStrike" spc="-1" smtClean="0">
                <a:latin typeface="Times New Roman"/>
              </a:rPr>
              <a:t>8</a:t>
            </a:fld>
            <a:endParaRPr lang="pt-BR" sz="1400" b="0" strike="noStrike" spc="-1">
              <a:latin typeface="Times New Roman"/>
            </a:endParaRPr>
          </a:p>
        </p:txBody>
      </p:sp>
    </p:spTree>
    <p:extLst>
      <p:ext uri="{BB962C8B-B14F-4D97-AF65-F5344CB8AC3E}">
        <p14:creationId xmlns:p14="http://schemas.microsoft.com/office/powerpoint/2010/main" val="1908081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2779D-6BDC-D4F8-6C26-D827F13B1C9D}"/>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AE9339B-0F80-2C83-FB16-9734F676FE05}"/>
              </a:ext>
            </a:extLst>
          </p:cNvPr>
          <p:cNvSpPr>
            <a:spLocks noGrp="1" noRot="1" noChangeAspect="1"/>
          </p:cNvSpPr>
          <p:nvPr>
            <p:ph type="sldImg"/>
          </p:nvPr>
        </p:nvSpPr>
        <p:spPr>
          <a:xfrm>
            <a:off x="1108075" y="812800"/>
            <a:ext cx="5343525" cy="4008438"/>
          </a:xfrm>
        </p:spPr>
      </p:sp>
      <p:sp>
        <p:nvSpPr>
          <p:cNvPr id="3" name="Espaço Reservado para Anotações 2">
            <a:extLst>
              <a:ext uri="{FF2B5EF4-FFF2-40B4-BE49-F238E27FC236}">
                <a16:creationId xmlns:a16="http://schemas.microsoft.com/office/drawing/2014/main" id="{5E5D7AFB-FD7D-AE42-3CD9-03EB68BAB2CA}"/>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3AD7DCA9-F055-54A3-809E-97A27129D2F9}"/>
              </a:ext>
            </a:extLst>
          </p:cNvPr>
          <p:cNvSpPr>
            <a:spLocks noGrp="1"/>
          </p:cNvSpPr>
          <p:nvPr>
            <p:ph type="sldNum"/>
          </p:nvPr>
        </p:nvSpPr>
        <p:spPr/>
        <p:txBody>
          <a:bodyPr/>
          <a:lstStyle/>
          <a:p>
            <a:pPr algn="r"/>
            <a:fld id="{C973D53A-AE05-439C-A1B7-0A7C011350CB}" type="slidenum">
              <a:rPr lang="pt-BR" sz="1400" b="0" strike="noStrike" spc="-1" smtClean="0">
                <a:latin typeface="Times New Roman"/>
              </a:rPr>
              <a:t>9</a:t>
            </a:fld>
            <a:endParaRPr lang="pt-BR" sz="1400" b="0" strike="noStrike" spc="-1">
              <a:latin typeface="Times New Roman"/>
            </a:endParaRPr>
          </a:p>
        </p:txBody>
      </p:sp>
    </p:spTree>
    <p:extLst>
      <p:ext uri="{BB962C8B-B14F-4D97-AF65-F5344CB8AC3E}">
        <p14:creationId xmlns:p14="http://schemas.microsoft.com/office/powerpoint/2010/main" val="4265093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00BDC2C2-E748-4672-8CD2-121B979FCFFE}" type="datetime1">
              <a:rPr lang="pt-BR" smtClean="0"/>
              <a:t>30/03/2026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B14B4DA-6B1F-416D-9A3C-9707AD360475}" type="slidenum">
              <a:rPr lang="pt-BR" smtClean="0"/>
              <a:t>‹nº›</a:t>
            </a:fld>
            <a:endParaRPr lang="pt-BR"/>
          </a:p>
        </p:txBody>
      </p:sp>
    </p:spTree>
    <p:extLst>
      <p:ext uri="{BB962C8B-B14F-4D97-AF65-F5344CB8AC3E}">
        <p14:creationId xmlns:p14="http://schemas.microsoft.com/office/powerpoint/2010/main" val="548076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DF226A3-BFC0-45BF-9EB9-3ED7C3A213F7}" type="datetime1">
              <a:rPr lang="pt-BR" smtClean="0"/>
              <a:t>30/03/2026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B14B4DA-6B1F-416D-9A3C-9707AD360475}" type="slidenum">
              <a:rPr lang="pt-BR" smtClean="0"/>
              <a:t>‹nº›</a:t>
            </a:fld>
            <a:endParaRPr lang="pt-BR"/>
          </a:p>
        </p:txBody>
      </p:sp>
    </p:spTree>
    <p:extLst>
      <p:ext uri="{BB962C8B-B14F-4D97-AF65-F5344CB8AC3E}">
        <p14:creationId xmlns:p14="http://schemas.microsoft.com/office/powerpoint/2010/main" val="3744930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D89B5D3B-8921-45FC-AE10-F6015400097C}" type="datetime1">
              <a:rPr lang="pt-BR" smtClean="0"/>
              <a:t>30/03/2026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B14B4DA-6B1F-416D-9A3C-9707AD360475}" type="slidenum">
              <a:rPr lang="pt-BR" smtClean="0"/>
              <a:t>‹nº›</a:t>
            </a:fld>
            <a:endParaRPr lang="pt-BR"/>
          </a:p>
        </p:txBody>
      </p:sp>
    </p:spTree>
    <p:extLst>
      <p:ext uri="{BB962C8B-B14F-4D97-AF65-F5344CB8AC3E}">
        <p14:creationId xmlns:p14="http://schemas.microsoft.com/office/powerpoint/2010/main" val="2518429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4A597B2C-322A-407B-B80C-5F44DB8DD685}" type="datetime1">
              <a:rPr lang="pt-BR" smtClean="0"/>
              <a:t>30/03/2026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B14B4DA-6B1F-416D-9A3C-9707AD360475}" type="slidenum">
              <a:rPr lang="pt-BR" smtClean="0"/>
              <a:t>‹nº›</a:t>
            </a:fld>
            <a:endParaRPr lang="pt-BR"/>
          </a:p>
        </p:txBody>
      </p:sp>
    </p:spTree>
    <p:extLst>
      <p:ext uri="{BB962C8B-B14F-4D97-AF65-F5344CB8AC3E}">
        <p14:creationId xmlns:p14="http://schemas.microsoft.com/office/powerpoint/2010/main" val="3030420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3D464DE2-9DB1-4543-9427-452934104331}" type="datetime1">
              <a:rPr lang="pt-BR" smtClean="0"/>
              <a:t>30/03/2026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B14B4DA-6B1F-416D-9A3C-9707AD360475}" type="slidenum">
              <a:rPr lang="pt-BR" smtClean="0"/>
              <a:t>‹nº›</a:t>
            </a:fld>
            <a:endParaRPr lang="pt-BR"/>
          </a:p>
        </p:txBody>
      </p:sp>
    </p:spTree>
    <p:extLst>
      <p:ext uri="{BB962C8B-B14F-4D97-AF65-F5344CB8AC3E}">
        <p14:creationId xmlns:p14="http://schemas.microsoft.com/office/powerpoint/2010/main" val="3429141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2A4DC437-92A3-4D7D-B3BD-4705A42D890F}" type="datetime1">
              <a:rPr lang="pt-BR" smtClean="0"/>
              <a:t>30/03/2026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B14B4DA-6B1F-416D-9A3C-9707AD360475}" type="slidenum">
              <a:rPr lang="pt-BR" smtClean="0"/>
              <a:t>‹nº›</a:t>
            </a:fld>
            <a:endParaRPr lang="pt-BR"/>
          </a:p>
        </p:txBody>
      </p:sp>
    </p:spTree>
    <p:extLst>
      <p:ext uri="{BB962C8B-B14F-4D97-AF65-F5344CB8AC3E}">
        <p14:creationId xmlns:p14="http://schemas.microsoft.com/office/powerpoint/2010/main" val="755728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2BA69B8D-5056-4506-8AC5-27347F267DEF}" type="datetime1">
              <a:rPr lang="pt-BR" smtClean="0"/>
              <a:t>30/03/2026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B14B4DA-6B1F-416D-9A3C-9707AD360475}" type="slidenum">
              <a:rPr lang="pt-BR" smtClean="0"/>
              <a:t>‹nº›</a:t>
            </a:fld>
            <a:endParaRPr lang="pt-BR"/>
          </a:p>
        </p:txBody>
      </p:sp>
    </p:spTree>
    <p:extLst>
      <p:ext uri="{BB962C8B-B14F-4D97-AF65-F5344CB8AC3E}">
        <p14:creationId xmlns:p14="http://schemas.microsoft.com/office/powerpoint/2010/main" val="3356752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787FD50-B916-4937-891D-00D60CB3056C}" type="datetime1">
              <a:rPr lang="pt-BR" smtClean="0"/>
              <a:t>30/03/2026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B14B4DA-6B1F-416D-9A3C-9707AD360475}" type="slidenum">
              <a:rPr lang="pt-BR" smtClean="0"/>
              <a:t>‹nº›</a:t>
            </a:fld>
            <a:endParaRPr lang="pt-BR"/>
          </a:p>
        </p:txBody>
      </p:sp>
    </p:spTree>
    <p:extLst>
      <p:ext uri="{BB962C8B-B14F-4D97-AF65-F5344CB8AC3E}">
        <p14:creationId xmlns:p14="http://schemas.microsoft.com/office/powerpoint/2010/main" val="678692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298AAC8-2C46-40B8-981A-2FBEC6CD35DE}" type="datetime1">
              <a:rPr lang="pt-BR" smtClean="0"/>
              <a:t>30/03/2026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B14B4DA-6B1F-416D-9A3C-9707AD360475}" type="slidenum">
              <a:rPr lang="pt-BR" smtClean="0"/>
              <a:t>‹nº›</a:t>
            </a:fld>
            <a:endParaRPr lang="pt-BR"/>
          </a:p>
        </p:txBody>
      </p:sp>
    </p:spTree>
    <p:extLst>
      <p:ext uri="{BB962C8B-B14F-4D97-AF65-F5344CB8AC3E}">
        <p14:creationId xmlns:p14="http://schemas.microsoft.com/office/powerpoint/2010/main" val="2272674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D43F185-1E72-4F94-8EDF-C35894C185D1}" type="datetime1">
              <a:rPr lang="pt-BR" smtClean="0"/>
              <a:t>30/03/2026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B14B4DA-6B1F-416D-9A3C-9707AD360475}" type="slidenum">
              <a:rPr lang="pt-BR" smtClean="0"/>
              <a:t>‹nº›</a:t>
            </a:fld>
            <a:endParaRPr lang="pt-BR"/>
          </a:p>
        </p:txBody>
      </p:sp>
    </p:spTree>
    <p:extLst>
      <p:ext uri="{BB962C8B-B14F-4D97-AF65-F5344CB8AC3E}">
        <p14:creationId xmlns:p14="http://schemas.microsoft.com/office/powerpoint/2010/main" val="3461862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4B4C785B-6E69-49A2-8E73-7FAD0656C3D3}" type="datetime1">
              <a:rPr lang="pt-BR" smtClean="0"/>
              <a:t>30/03/2026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B14B4DA-6B1F-416D-9A3C-9707AD360475}" type="slidenum">
              <a:rPr lang="pt-BR" smtClean="0"/>
              <a:t>‹nº›</a:t>
            </a:fld>
            <a:endParaRPr lang="pt-BR"/>
          </a:p>
        </p:txBody>
      </p:sp>
    </p:spTree>
    <p:extLst>
      <p:ext uri="{BB962C8B-B14F-4D97-AF65-F5344CB8AC3E}">
        <p14:creationId xmlns:p14="http://schemas.microsoft.com/office/powerpoint/2010/main" val="367253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A3378-AB13-4916-B37C-9149618A1366}" type="datetime1">
              <a:rPr lang="pt-BR" smtClean="0"/>
              <a:t>30/03/2026</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14B4DA-6B1F-416D-9A3C-9707AD360475}" type="slidenum">
              <a:rPr lang="pt-BR" smtClean="0"/>
              <a:t>‹nº›</a:t>
            </a:fld>
            <a:endParaRPr lang="pt-BR"/>
          </a:p>
        </p:txBody>
      </p:sp>
    </p:spTree>
    <p:extLst>
      <p:ext uri="{BB962C8B-B14F-4D97-AF65-F5344CB8AC3E}">
        <p14:creationId xmlns:p14="http://schemas.microsoft.com/office/powerpoint/2010/main" val="757503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411FF-7F11-2E32-5067-4EF2BCBDB73A}"/>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E4D09AA-A67D-65B7-C23E-BB64A11BDF86}"/>
              </a:ext>
            </a:extLst>
          </p:cNvPr>
          <p:cNvSpPr>
            <a:spLocks noGrp="1"/>
          </p:cNvSpPr>
          <p:nvPr>
            <p:ph idx="1"/>
          </p:nvPr>
        </p:nvSpPr>
        <p:spPr>
          <a:xfrm>
            <a:off x="64655" y="101600"/>
            <a:ext cx="9005454" cy="6756400"/>
          </a:xfrm>
        </p:spPr>
        <p:txBody>
          <a:bodyPr>
            <a:normAutofit fontScale="47500" lnSpcReduction="20000"/>
          </a:bodyPr>
          <a:lstStyle/>
          <a:p>
            <a:pPr marL="0" indent="0" algn="ctr">
              <a:buNone/>
            </a:pPr>
            <a:r>
              <a:rPr lang="pt-BR" sz="5100" b="1" dirty="0"/>
              <a:t>EMBARGOS DE DECLARAÇÃO: </a:t>
            </a:r>
            <a:r>
              <a:rPr lang="pt-BR" sz="5100" dirty="0"/>
              <a:t>(recurso  intermediário / preparatório)</a:t>
            </a:r>
          </a:p>
          <a:p>
            <a:pPr marL="0" indent="0" algn="ctr">
              <a:buNone/>
            </a:pPr>
            <a:r>
              <a:rPr lang="pt-BR" sz="5100" dirty="0"/>
              <a:t>ART. 1.022 / 1.026 DO CPC </a:t>
            </a:r>
            <a:r>
              <a:rPr lang="pt-BR" sz="4800" b="1" dirty="0"/>
              <a:t>2026-1</a:t>
            </a:r>
            <a:endParaRPr lang="pt-BR" sz="4800" dirty="0">
              <a:solidFill>
                <a:srgbClr val="FF0000"/>
              </a:solidFill>
            </a:endParaRPr>
          </a:p>
          <a:p>
            <a:pPr marL="0" indent="0" algn="just">
              <a:buNone/>
            </a:pPr>
            <a:r>
              <a:rPr lang="pt-BR" sz="3600" b="1" dirty="0">
                <a:solidFill>
                  <a:srgbClr val="FF0000"/>
                </a:solidFill>
                <a:highlight>
                  <a:srgbClr val="FFFF00"/>
                </a:highlight>
              </a:rPr>
              <a:t>AQUECIMENTO</a:t>
            </a:r>
            <a:r>
              <a:rPr lang="pt-BR" sz="3600" dirty="0">
                <a:highlight>
                  <a:srgbClr val="FFFF00"/>
                </a:highlight>
              </a:rPr>
              <a:t>: “O nome do autor está errado na sentença, mas todo o resto do processo menciona corretamente quem é o autor. Deve ser corrigido por apelação?”</a:t>
            </a:r>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r>
              <a:rPr lang="pt-BR" dirty="0"/>
              <a:t>-</a:t>
            </a:r>
          </a:p>
          <a:p>
            <a:pPr marL="0" indent="0" algn="just">
              <a:buNone/>
            </a:pPr>
            <a:r>
              <a:rPr lang="pt-BR" dirty="0"/>
              <a:t>	</a:t>
            </a:r>
          </a:p>
        </p:txBody>
      </p:sp>
      <p:pic>
        <p:nvPicPr>
          <p:cNvPr id="4" name="Imagem 3">
            <a:extLst>
              <a:ext uri="{FF2B5EF4-FFF2-40B4-BE49-F238E27FC236}">
                <a16:creationId xmlns:a16="http://schemas.microsoft.com/office/drawing/2014/main" id="{BEA991CC-7E10-6067-F56D-F6E8DCCC47DC}"/>
              </a:ext>
            </a:extLst>
          </p:cNvPr>
          <p:cNvPicPr>
            <a:picLocks noChangeAspect="1"/>
          </p:cNvPicPr>
          <p:nvPr/>
        </p:nvPicPr>
        <p:blipFill>
          <a:blip r:embed="rId3"/>
          <a:stretch>
            <a:fillRect/>
          </a:stretch>
        </p:blipFill>
        <p:spPr>
          <a:xfrm>
            <a:off x="456771" y="1340767"/>
            <a:ext cx="8221222" cy="2016223"/>
          </a:xfrm>
          <a:prstGeom prst="rect">
            <a:avLst/>
          </a:prstGeom>
        </p:spPr>
      </p:pic>
      <p:sp>
        <p:nvSpPr>
          <p:cNvPr id="2" name="Espaço Reservado para Número de Slide 1">
            <a:extLst>
              <a:ext uri="{FF2B5EF4-FFF2-40B4-BE49-F238E27FC236}">
                <a16:creationId xmlns:a16="http://schemas.microsoft.com/office/drawing/2014/main" id="{F0C6152D-071F-9386-78FD-D278B4EBD4B0}"/>
              </a:ext>
            </a:extLst>
          </p:cNvPr>
          <p:cNvSpPr>
            <a:spLocks noGrp="1"/>
          </p:cNvSpPr>
          <p:nvPr>
            <p:ph type="sldNum" sz="quarter" idx="12"/>
          </p:nvPr>
        </p:nvSpPr>
        <p:spPr/>
        <p:txBody>
          <a:bodyPr/>
          <a:lstStyle/>
          <a:p>
            <a:fld id="{EB14B4DA-6B1F-416D-9A3C-9707AD360475}" type="slidenum">
              <a:rPr lang="pt-BR" smtClean="0"/>
              <a:t>1</a:t>
            </a:fld>
            <a:endParaRPr lang="pt-BR"/>
          </a:p>
        </p:txBody>
      </p:sp>
      <p:pic>
        <p:nvPicPr>
          <p:cNvPr id="6" name="Imagem 5">
            <a:extLst>
              <a:ext uri="{FF2B5EF4-FFF2-40B4-BE49-F238E27FC236}">
                <a16:creationId xmlns:a16="http://schemas.microsoft.com/office/drawing/2014/main" id="{D3CD4352-9181-405C-4573-B18CA4B06F69}"/>
              </a:ext>
            </a:extLst>
          </p:cNvPr>
          <p:cNvPicPr>
            <a:picLocks noChangeAspect="1"/>
          </p:cNvPicPr>
          <p:nvPr/>
        </p:nvPicPr>
        <p:blipFill>
          <a:blip r:embed="rId4"/>
          <a:stretch>
            <a:fillRect/>
          </a:stretch>
        </p:blipFill>
        <p:spPr>
          <a:xfrm>
            <a:off x="0" y="3284984"/>
            <a:ext cx="9144000" cy="3573017"/>
          </a:xfrm>
          <a:prstGeom prst="rect">
            <a:avLst/>
          </a:prstGeom>
        </p:spPr>
      </p:pic>
    </p:spTree>
    <p:extLst>
      <p:ext uri="{BB962C8B-B14F-4D97-AF65-F5344CB8AC3E}">
        <p14:creationId xmlns:p14="http://schemas.microsoft.com/office/powerpoint/2010/main" val="2035925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59015-D24F-59B2-3B8A-EAE203043835}"/>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A0871ACF-FE0E-E8F2-2998-90E6661AF663}"/>
              </a:ext>
            </a:extLst>
          </p:cNvPr>
          <p:cNvSpPr>
            <a:spLocks noGrp="1"/>
          </p:cNvSpPr>
          <p:nvPr>
            <p:ph idx="1"/>
          </p:nvPr>
        </p:nvSpPr>
        <p:spPr>
          <a:xfrm>
            <a:off x="0" y="0"/>
            <a:ext cx="9144000" cy="6858000"/>
          </a:xfrm>
        </p:spPr>
        <p:txBody>
          <a:bodyPr>
            <a:normAutofit/>
          </a:bodyPr>
          <a:lstStyle/>
          <a:p>
            <a:pPr marL="0" indent="0" algn="just">
              <a:buNone/>
            </a:pPr>
            <a:endParaRPr lang="pt-BR" sz="1700" dirty="0"/>
          </a:p>
          <a:p>
            <a:pPr marL="0" indent="0" algn="just">
              <a:buNone/>
            </a:pPr>
            <a:endParaRPr lang="pt-BR" sz="1700" dirty="0"/>
          </a:p>
          <a:p>
            <a:pPr marL="0" indent="0" algn="just">
              <a:buNone/>
            </a:pPr>
            <a:endParaRPr lang="pt-BR" sz="2600" dirty="0"/>
          </a:p>
        </p:txBody>
      </p:sp>
      <p:sp>
        <p:nvSpPr>
          <p:cNvPr id="2" name="Espaço Reservado para Número de Slide 1">
            <a:extLst>
              <a:ext uri="{FF2B5EF4-FFF2-40B4-BE49-F238E27FC236}">
                <a16:creationId xmlns:a16="http://schemas.microsoft.com/office/drawing/2014/main" id="{56189559-0A89-932B-64AB-FC29DFA2B7BE}"/>
              </a:ext>
            </a:extLst>
          </p:cNvPr>
          <p:cNvSpPr>
            <a:spLocks noGrp="1"/>
          </p:cNvSpPr>
          <p:nvPr>
            <p:ph type="sldNum" sz="quarter" idx="12"/>
          </p:nvPr>
        </p:nvSpPr>
        <p:spPr/>
        <p:txBody>
          <a:bodyPr/>
          <a:lstStyle/>
          <a:p>
            <a:fld id="{EB14B4DA-6B1F-416D-9A3C-9707AD360475}" type="slidenum">
              <a:rPr lang="pt-BR" smtClean="0"/>
              <a:t>10</a:t>
            </a:fld>
            <a:endParaRPr lang="pt-BR"/>
          </a:p>
        </p:txBody>
      </p:sp>
      <p:pic>
        <p:nvPicPr>
          <p:cNvPr id="5" name="Imagem 4">
            <a:extLst>
              <a:ext uri="{FF2B5EF4-FFF2-40B4-BE49-F238E27FC236}">
                <a16:creationId xmlns:a16="http://schemas.microsoft.com/office/drawing/2014/main" id="{961BD59B-33B8-E66F-B8C9-CD7BB037EE01}"/>
              </a:ext>
            </a:extLst>
          </p:cNvPr>
          <p:cNvPicPr>
            <a:picLocks noChangeAspect="1"/>
          </p:cNvPicPr>
          <p:nvPr/>
        </p:nvPicPr>
        <p:blipFill>
          <a:blip r:embed="rId3"/>
          <a:stretch>
            <a:fillRect/>
          </a:stretch>
        </p:blipFill>
        <p:spPr>
          <a:xfrm>
            <a:off x="-7803" y="27312"/>
            <a:ext cx="9144000" cy="3401688"/>
          </a:xfrm>
          <a:prstGeom prst="rect">
            <a:avLst/>
          </a:prstGeom>
        </p:spPr>
      </p:pic>
      <p:pic>
        <p:nvPicPr>
          <p:cNvPr id="7" name="Imagem 6">
            <a:extLst>
              <a:ext uri="{FF2B5EF4-FFF2-40B4-BE49-F238E27FC236}">
                <a16:creationId xmlns:a16="http://schemas.microsoft.com/office/drawing/2014/main" id="{703A369F-8A28-CBD7-1097-925C064453D2}"/>
              </a:ext>
            </a:extLst>
          </p:cNvPr>
          <p:cNvPicPr>
            <a:picLocks noChangeAspect="1"/>
          </p:cNvPicPr>
          <p:nvPr/>
        </p:nvPicPr>
        <p:blipFill>
          <a:blip r:embed="rId4"/>
          <a:stretch>
            <a:fillRect/>
          </a:stretch>
        </p:blipFill>
        <p:spPr>
          <a:xfrm>
            <a:off x="311115" y="3447156"/>
            <a:ext cx="8820472" cy="3383532"/>
          </a:xfrm>
          <a:prstGeom prst="rect">
            <a:avLst/>
          </a:prstGeom>
        </p:spPr>
      </p:pic>
      <p:pic>
        <p:nvPicPr>
          <p:cNvPr id="9" name="Imagem 8">
            <a:extLst>
              <a:ext uri="{FF2B5EF4-FFF2-40B4-BE49-F238E27FC236}">
                <a16:creationId xmlns:a16="http://schemas.microsoft.com/office/drawing/2014/main" id="{771894FB-E241-2E79-10F2-59482E4D1B2D}"/>
              </a:ext>
            </a:extLst>
          </p:cNvPr>
          <p:cNvPicPr>
            <a:picLocks noChangeAspect="1"/>
          </p:cNvPicPr>
          <p:nvPr/>
        </p:nvPicPr>
        <p:blipFill>
          <a:blip r:embed="rId5"/>
          <a:stretch>
            <a:fillRect/>
          </a:stretch>
        </p:blipFill>
        <p:spPr>
          <a:xfrm>
            <a:off x="12412" y="3456312"/>
            <a:ext cx="433565" cy="400106"/>
          </a:xfrm>
          <a:prstGeom prst="rect">
            <a:avLst/>
          </a:prstGeom>
        </p:spPr>
      </p:pic>
    </p:spTree>
    <p:extLst>
      <p:ext uri="{BB962C8B-B14F-4D97-AF65-F5344CB8AC3E}">
        <p14:creationId xmlns:p14="http://schemas.microsoft.com/office/powerpoint/2010/main" val="3891700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26EA2-46B4-5342-9102-0BDBBC68EDC6}"/>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E6DAD18-4BF6-0BB9-1FDF-980BD758AEBC}"/>
              </a:ext>
            </a:extLst>
          </p:cNvPr>
          <p:cNvSpPr>
            <a:spLocks noGrp="1"/>
          </p:cNvSpPr>
          <p:nvPr>
            <p:ph idx="1"/>
          </p:nvPr>
        </p:nvSpPr>
        <p:spPr>
          <a:xfrm>
            <a:off x="0" y="0"/>
            <a:ext cx="9144000" cy="6858000"/>
          </a:xfrm>
        </p:spPr>
        <p:txBody>
          <a:bodyPr>
            <a:normAutofit fontScale="92500" lnSpcReduction="20000"/>
          </a:bodyPr>
          <a:lstStyle/>
          <a:p>
            <a:pPr marL="0" indent="0" algn="ctr">
              <a:buNone/>
            </a:pPr>
            <a:r>
              <a:rPr lang="pt-BR" sz="2200" dirty="0"/>
              <a:t>Art. 1.022. parágrafo único. </a:t>
            </a:r>
            <a:r>
              <a:rPr lang="pt-BR" sz="2200" b="1" u="sng" dirty="0"/>
              <a:t>Considera-se omissa</a:t>
            </a:r>
            <a:r>
              <a:rPr lang="pt-BR" sz="2200" dirty="0"/>
              <a:t> a decisão que:</a:t>
            </a:r>
          </a:p>
          <a:p>
            <a:pPr marL="0" indent="0" algn="just">
              <a:buNone/>
            </a:pPr>
            <a:r>
              <a:rPr lang="pt-BR" dirty="0"/>
              <a:t>I - deixe de se manifestar sobre </a:t>
            </a:r>
            <a:r>
              <a:rPr lang="pt-BR" b="1" u="sng" dirty="0"/>
              <a:t>tese firmada</a:t>
            </a:r>
            <a:r>
              <a:rPr lang="pt-BR" dirty="0"/>
              <a:t> em julgamento de IRDR ou em incidente de assunção de competência aplicável ao caso sob julgamento;</a:t>
            </a:r>
          </a:p>
          <a:p>
            <a:pPr marL="0" indent="0" algn="just">
              <a:buNone/>
            </a:pPr>
            <a:r>
              <a:rPr lang="pt-BR" dirty="0"/>
              <a:t>II- incorra em qualquer das condutas descritas no art. 489, § 1º.</a:t>
            </a:r>
          </a:p>
          <a:p>
            <a:pPr marL="0" indent="0" algn="just">
              <a:buNone/>
            </a:pPr>
            <a:r>
              <a:rPr lang="pt-BR" sz="2000" dirty="0">
                <a:solidFill>
                  <a:srgbClr val="FF0000"/>
                </a:solidFill>
                <a:latin typeface="Agency FB" panose="020B0503020202020204" pitchFamily="34" charset="0"/>
              </a:rPr>
              <a:t>ART. 489 § 1º</a:t>
            </a:r>
            <a:r>
              <a:rPr lang="pt-BR" sz="2000" dirty="0">
                <a:latin typeface="Agency FB" panose="020B0503020202020204" pitchFamily="34" charset="0"/>
              </a:rPr>
              <a:t>  </a:t>
            </a:r>
            <a:r>
              <a:rPr lang="pt-BR" sz="3200" b="1" u="sng" dirty="0">
                <a:latin typeface="Agency FB" panose="020B0503020202020204" pitchFamily="34" charset="0"/>
              </a:rPr>
              <a:t>Não se considera fundamentada</a:t>
            </a:r>
            <a:r>
              <a:rPr lang="pt-BR" sz="3200" dirty="0">
                <a:latin typeface="Agency FB" panose="020B0503020202020204" pitchFamily="34" charset="0"/>
              </a:rPr>
              <a:t> qualquer decisão judicial, seja ela interlocutória, sentença ou acórdão, que: </a:t>
            </a:r>
          </a:p>
          <a:p>
            <a:pPr marL="0" indent="0" algn="just">
              <a:buNone/>
            </a:pPr>
            <a:r>
              <a:rPr lang="pt-BR" sz="3200" dirty="0">
                <a:latin typeface="Agency FB" panose="020B0503020202020204" pitchFamily="34" charset="0"/>
              </a:rPr>
              <a:t>I - </a:t>
            </a:r>
            <a:r>
              <a:rPr lang="pt-BR" sz="3200" b="1" u="sng" dirty="0">
                <a:latin typeface="Agency FB" panose="020B0503020202020204" pitchFamily="34" charset="0"/>
              </a:rPr>
              <a:t>se limitar à indicação</a:t>
            </a:r>
            <a:r>
              <a:rPr lang="pt-BR" sz="3200" dirty="0">
                <a:latin typeface="Agency FB" panose="020B0503020202020204" pitchFamily="34" charset="0"/>
              </a:rPr>
              <a:t>, à reprodução ou à paráfrase de ato normativo, </a:t>
            </a:r>
            <a:r>
              <a:rPr lang="pt-BR" sz="3200" b="1" u="sng" dirty="0">
                <a:latin typeface="Agency FB" panose="020B0503020202020204" pitchFamily="34" charset="0"/>
              </a:rPr>
              <a:t>sem explicar sua relação</a:t>
            </a:r>
            <a:r>
              <a:rPr lang="pt-BR" sz="3200" dirty="0">
                <a:latin typeface="Agency FB" panose="020B0503020202020204" pitchFamily="34" charset="0"/>
              </a:rPr>
              <a:t> com a causa ou a questão decidida; </a:t>
            </a:r>
          </a:p>
          <a:p>
            <a:pPr marL="0" indent="0" algn="just">
              <a:buNone/>
            </a:pPr>
            <a:r>
              <a:rPr lang="pt-BR" sz="3200" dirty="0">
                <a:latin typeface="Agency FB" panose="020B0503020202020204" pitchFamily="34" charset="0"/>
              </a:rPr>
              <a:t>II - empregar conceitos jurídicos indeterminados, sem explicar o motivo concreto de sua incidência no caso; </a:t>
            </a:r>
          </a:p>
          <a:p>
            <a:pPr marL="0" indent="0" algn="just">
              <a:buNone/>
            </a:pPr>
            <a:r>
              <a:rPr lang="pt-BR" sz="3200" dirty="0">
                <a:latin typeface="Agency FB" panose="020B0503020202020204" pitchFamily="34" charset="0"/>
              </a:rPr>
              <a:t>IV - não enfrentar todos os </a:t>
            </a:r>
            <a:r>
              <a:rPr lang="pt-BR" sz="3200" b="1" u="sng" dirty="0">
                <a:latin typeface="Agency FB" panose="020B0503020202020204" pitchFamily="34" charset="0"/>
              </a:rPr>
              <a:t>argumentos deduzidos no processo</a:t>
            </a:r>
            <a:r>
              <a:rPr lang="pt-BR" sz="3200" dirty="0">
                <a:latin typeface="Agency FB" panose="020B0503020202020204" pitchFamily="34" charset="0"/>
              </a:rPr>
              <a:t> capazes de, em tese, infirmar a conclusão adotada pelo julgador;</a:t>
            </a:r>
          </a:p>
          <a:p>
            <a:pPr marL="0" indent="0" algn="just">
              <a:buNone/>
            </a:pPr>
            <a:r>
              <a:rPr lang="pt-BR" sz="3200" dirty="0">
                <a:latin typeface="Agency FB" panose="020B0503020202020204" pitchFamily="34" charset="0"/>
              </a:rPr>
              <a:t>VI - </a:t>
            </a:r>
            <a:r>
              <a:rPr lang="pt-BR" sz="3200" b="1" u="sng" dirty="0">
                <a:latin typeface="Agency FB" panose="020B0503020202020204" pitchFamily="34" charset="0"/>
              </a:rPr>
              <a:t>deixar de seguir enunciado de súmula, jurisprudência ou </a:t>
            </a:r>
            <a:r>
              <a:rPr lang="pt-BR" sz="3200" b="1" u="sng" dirty="0">
                <a:solidFill>
                  <a:srgbClr val="FF0000"/>
                </a:solidFill>
                <a:latin typeface="Agency FB" panose="020B0503020202020204" pitchFamily="34" charset="0"/>
              </a:rPr>
              <a:t>PRECEDENTE</a:t>
            </a:r>
            <a:r>
              <a:rPr lang="pt-BR" sz="3200" b="1" u="sng" dirty="0">
                <a:latin typeface="Agency FB" panose="020B0503020202020204" pitchFamily="34" charset="0"/>
              </a:rPr>
              <a:t> </a:t>
            </a:r>
            <a:r>
              <a:rPr lang="pt-BR" sz="3200" dirty="0">
                <a:latin typeface="Agency FB" panose="020B0503020202020204" pitchFamily="34" charset="0"/>
              </a:rPr>
              <a:t>invocado pela parte, sem demonstrar a existência de distinção no caso em julgamento ou a superação do entendimento.</a:t>
            </a:r>
          </a:p>
        </p:txBody>
      </p:sp>
      <p:sp>
        <p:nvSpPr>
          <p:cNvPr id="2" name="Espaço Reservado para Número de Slide 1">
            <a:extLst>
              <a:ext uri="{FF2B5EF4-FFF2-40B4-BE49-F238E27FC236}">
                <a16:creationId xmlns:a16="http://schemas.microsoft.com/office/drawing/2014/main" id="{C78D2BBC-0AD2-0D32-AFF6-37485993E30E}"/>
              </a:ext>
            </a:extLst>
          </p:cNvPr>
          <p:cNvSpPr>
            <a:spLocks noGrp="1"/>
          </p:cNvSpPr>
          <p:nvPr>
            <p:ph type="sldNum" sz="quarter" idx="12"/>
          </p:nvPr>
        </p:nvSpPr>
        <p:spPr/>
        <p:txBody>
          <a:bodyPr/>
          <a:lstStyle/>
          <a:p>
            <a:fld id="{EB14B4DA-6B1F-416D-9A3C-9707AD360475}" type="slidenum">
              <a:rPr lang="pt-BR" smtClean="0"/>
              <a:t>11</a:t>
            </a:fld>
            <a:endParaRPr lang="pt-BR"/>
          </a:p>
        </p:txBody>
      </p:sp>
    </p:spTree>
    <p:extLst>
      <p:ext uri="{BB962C8B-B14F-4D97-AF65-F5344CB8AC3E}">
        <p14:creationId xmlns:p14="http://schemas.microsoft.com/office/powerpoint/2010/main" val="3115311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144000" cy="6858000"/>
          </a:xfrm>
        </p:spPr>
        <p:txBody>
          <a:bodyPr>
            <a:normAutofit fontScale="85000" lnSpcReduction="10000"/>
          </a:bodyPr>
          <a:lstStyle/>
          <a:p>
            <a:pPr marL="0" indent="0" algn="just">
              <a:buNone/>
            </a:pPr>
            <a:r>
              <a:rPr lang="pt-BR" dirty="0"/>
              <a:t>Art. 1.023. Os embargos serão </a:t>
            </a:r>
            <a:r>
              <a:rPr lang="pt-BR" b="1" u="sng" dirty="0"/>
              <a:t>OPOSTOS</a:t>
            </a:r>
            <a:r>
              <a:rPr lang="pt-BR" dirty="0"/>
              <a:t>, no prazo de 5 dias, em </a:t>
            </a:r>
            <a:r>
              <a:rPr lang="pt-BR" b="1" dirty="0"/>
              <a:t>PETIÇÃO dirigida ao juiz</a:t>
            </a:r>
            <a:r>
              <a:rPr lang="pt-BR" dirty="0"/>
              <a:t>, </a:t>
            </a:r>
            <a:r>
              <a:rPr lang="pt-BR" b="1" dirty="0"/>
              <a:t>com indicação </a:t>
            </a:r>
            <a:r>
              <a:rPr lang="pt-BR" dirty="0"/>
              <a:t>do erro, obscuridade, contradição ou omissão, </a:t>
            </a:r>
            <a:r>
              <a:rPr lang="pt-BR" b="1" dirty="0"/>
              <a:t>e não se sujeitam a preparo</a:t>
            </a:r>
            <a:r>
              <a:rPr lang="pt-BR" dirty="0"/>
              <a:t>.</a:t>
            </a:r>
          </a:p>
          <a:p>
            <a:pPr marL="0" indent="0" algn="just">
              <a:buNone/>
            </a:pPr>
            <a:r>
              <a:rPr lang="pt-BR" dirty="0"/>
              <a:t>	</a:t>
            </a:r>
            <a:r>
              <a:rPr lang="pt-BR" b="1" dirty="0"/>
              <a:t>COMPETÊNCIA</a:t>
            </a:r>
            <a:r>
              <a:rPr lang="pt-BR" dirty="0"/>
              <a:t>: endereçada ao próprio juiz prolator</a:t>
            </a:r>
          </a:p>
          <a:p>
            <a:pPr marL="0" indent="0" algn="just">
              <a:buNone/>
            </a:pPr>
            <a:r>
              <a:rPr lang="pt-BR" dirty="0"/>
              <a:t>	</a:t>
            </a:r>
            <a:r>
              <a:rPr lang="pt-BR" b="1" dirty="0"/>
              <a:t>PRAZO</a:t>
            </a:r>
            <a:r>
              <a:rPr lang="pt-BR" dirty="0"/>
              <a:t>: 5 dias		</a:t>
            </a:r>
          </a:p>
          <a:p>
            <a:pPr marL="0" indent="0" algn="just">
              <a:buNone/>
            </a:pPr>
            <a:r>
              <a:rPr lang="pt-BR" b="1" dirty="0"/>
              <a:t>	PREPARO</a:t>
            </a:r>
            <a:r>
              <a:rPr lang="pt-BR" dirty="0"/>
              <a:t>: não tem custas</a:t>
            </a:r>
          </a:p>
          <a:p>
            <a:pPr marL="0" indent="0" algn="just">
              <a:buNone/>
            </a:pPr>
            <a:r>
              <a:rPr lang="pt-BR" b="1" dirty="0"/>
              <a:t>JULGAMENTO PREFERENCIAL</a:t>
            </a:r>
            <a:r>
              <a:rPr lang="pt-BR" dirty="0"/>
              <a:t>: Art. 12 CPC: Os juízes e os tribunais atenderão, preferencialmente, à ordem cronológica de conclusão para proferir sentença ou acórdão. § 2º Estão excluídos da regra do </a:t>
            </a:r>
            <a:r>
              <a:rPr lang="pt-BR" i="1" dirty="0"/>
              <a:t>caput</a:t>
            </a:r>
            <a:r>
              <a:rPr lang="pt-BR" dirty="0"/>
              <a:t>: V - o julgamento de embargos de declaração. </a:t>
            </a:r>
            <a:r>
              <a:rPr lang="pt-BR" sz="3200" dirty="0"/>
              <a:t>Art. 1.024. </a:t>
            </a:r>
            <a:r>
              <a:rPr lang="pt-BR" sz="3200" b="1" dirty="0"/>
              <a:t>O juiz julgará os embargos em 5 dias</a:t>
            </a:r>
            <a:r>
              <a:rPr lang="pt-BR" sz="3200" dirty="0"/>
              <a:t>.</a:t>
            </a:r>
            <a:endParaRPr lang="pt-BR" dirty="0"/>
          </a:p>
          <a:p>
            <a:pPr marL="0" indent="0" algn="just">
              <a:buNone/>
            </a:pPr>
            <a:r>
              <a:rPr lang="pt-BR" sz="1900" dirty="0"/>
              <a:t>Art. 1.003. O prazo para interposição de recurso conta-se da data em que os advogados, a sociedade de advogados, a Advocacia Pública, a Defensoria Pública ou o Ministério Público são intimados da decisão. § 1º Os sujeitos previstos no </a:t>
            </a:r>
            <a:r>
              <a:rPr lang="pt-BR" sz="1900" i="1" dirty="0"/>
              <a:t>caput</a:t>
            </a:r>
            <a:r>
              <a:rPr lang="pt-BR" sz="1900" dirty="0"/>
              <a:t> considerar-se-ão intimados em audiência quando nesta for proferida a decisão.  § 5º </a:t>
            </a:r>
            <a:r>
              <a:rPr lang="pt-BR" sz="1900" b="1" dirty="0"/>
              <a:t>Excetuados os embargos de declaração</a:t>
            </a:r>
            <a:r>
              <a:rPr lang="pt-BR" sz="1900" dirty="0"/>
              <a:t>, o prazo para interpor os recursos e para responder-lhes é de 15 dias.</a:t>
            </a:r>
          </a:p>
          <a:p>
            <a:pPr marL="0" indent="0" algn="ctr">
              <a:buNone/>
            </a:pPr>
            <a:r>
              <a:rPr lang="pt-BR" sz="2000" b="1" dirty="0"/>
              <a:t>TERMO CORRETO PARA USAR NA PETIÇÃO “OPOR” EMBARGOS DE DECLARAÇÃO. </a:t>
            </a:r>
          </a:p>
          <a:p>
            <a:pPr marL="0" indent="0" algn="ctr">
              <a:buNone/>
            </a:pPr>
            <a:r>
              <a:rPr lang="pt-BR" sz="2000" b="1" dirty="0"/>
              <a:t> Não há preparo (não há custas recursais).</a:t>
            </a:r>
          </a:p>
          <a:p>
            <a:pPr marL="0" indent="0" algn="ctr">
              <a:buNone/>
            </a:pPr>
            <a:r>
              <a:rPr lang="pt-BR" sz="2000" b="1" dirty="0"/>
              <a:t>O recurso é contra o JUÍZO E NÃO JUIZ QUE PROFERIU DECISÃO.</a:t>
            </a:r>
          </a:p>
        </p:txBody>
      </p:sp>
      <p:sp>
        <p:nvSpPr>
          <p:cNvPr id="2" name="Espaço Reservado para Número de Slide 1">
            <a:extLst>
              <a:ext uri="{FF2B5EF4-FFF2-40B4-BE49-F238E27FC236}">
                <a16:creationId xmlns:a16="http://schemas.microsoft.com/office/drawing/2014/main" id="{1FC94E05-1CFA-0B26-8B4D-CBA0595146D0}"/>
              </a:ext>
            </a:extLst>
          </p:cNvPr>
          <p:cNvSpPr>
            <a:spLocks noGrp="1"/>
          </p:cNvSpPr>
          <p:nvPr>
            <p:ph type="sldNum" sz="quarter" idx="12"/>
          </p:nvPr>
        </p:nvSpPr>
        <p:spPr/>
        <p:txBody>
          <a:bodyPr/>
          <a:lstStyle/>
          <a:p>
            <a:fld id="{EB14B4DA-6B1F-416D-9A3C-9707AD360475}" type="slidenum">
              <a:rPr lang="pt-BR" smtClean="0"/>
              <a:t>12</a:t>
            </a:fld>
            <a:endParaRPr lang="pt-BR"/>
          </a:p>
        </p:txBody>
      </p:sp>
    </p:spTree>
    <p:extLst>
      <p:ext uri="{BB962C8B-B14F-4D97-AF65-F5344CB8AC3E}">
        <p14:creationId xmlns:p14="http://schemas.microsoft.com/office/powerpoint/2010/main" val="4110930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4655" y="0"/>
            <a:ext cx="9005454" cy="6858000"/>
          </a:xfrm>
        </p:spPr>
        <p:txBody>
          <a:bodyPr>
            <a:normAutofit/>
          </a:bodyPr>
          <a:lstStyle/>
          <a:p>
            <a:pPr marL="0" indent="0" algn="ctr">
              <a:buNone/>
            </a:pPr>
            <a:r>
              <a:rPr lang="pt-BR" sz="2000" dirty="0">
                <a:latin typeface="Agency FB" panose="020B0503020202020204" pitchFamily="34" charset="0"/>
              </a:rPr>
              <a:t>EMBARGOS DE DECLARAÇÃO COM </a:t>
            </a:r>
            <a:r>
              <a:rPr lang="pt-BR" sz="1900" dirty="0">
                <a:latin typeface="Agency FB" panose="020B0503020202020204" pitchFamily="34" charset="0"/>
              </a:rPr>
              <a:t>“</a:t>
            </a:r>
            <a:r>
              <a:rPr lang="pt-BR" sz="1900" b="1" dirty="0">
                <a:solidFill>
                  <a:srgbClr val="FF0000"/>
                </a:solidFill>
                <a:highlight>
                  <a:srgbClr val="FFFF00"/>
                </a:highlight>
                <a:latin typeface="Agency FB" panose="020B0503020202020204" pitchFamily="34" charset="0"/>
              </a:rPr>
              <a:t>EFEITO MODIFICATIVO</a:t>
            </a:r>
            <a:r>
              <a:rPr lang="pt-BR" sz="1900" dirty="0">
                <a:latin typeface="Agency FB" panose="020B0503020202020204" pitchFamily="34" charset="0"/>
              </a:rPr>
              <a:t>”, TAMBÉM CHAMADO “EFEITO INFRINGENTE”</a:t>
            </a:r>
          </a:p>
          <a:p>
            <a:pPr marL="0" indent="0" algn="just">
              <a:buNone/>
            </a:pPr>
            <a:r>
              <a:rPr lang="pt-BR" sz="2400" dirty="0"/>
              <a:t>1.023: § 2º </a:t>
            </a:r>
            <a:r>
              <a:rPr lang="pt-BR" sz="2400" b="1" dirty="0"/>
              <a:t>O JUIZ </a:t>
            </a:r>
            <a:r>
              <a:rPr lang="pt-BR" sz="2400" b="1" dirty="0">
                <a:solidFill>
                  <a:srgbClr val="FF0000"/>
                </a:solidFill>
              </a:rPr>
              <a:t>INTIMARÁ</a:t>
            </a:r>
            <a:r>
              <a:rPr lang="pt-BR" sz="2400" b="1" dirty="0"/>
              <a:t> O EMBARGADO PARA</a:t>
            </a:r>
            <a:r>
              <a:rPr lang="pt-BR" sz="2400" dirty="0"/>
              <a:t>, QUERENDO, MANIFESTAR-SE, NO PRAZO DE 5 DIAS, SOBRE OS EMBARGOS OPOSTOS, </a:t>
            </a:r>
            <a:r>
              <a:rPr lang="pt-BR" sz="2400" b="1" dirty="0"/>
              <a:t>CASO SEU EVENTUAL ACOLHIMENTO IMPLIQUE A MODIFICAÇÃO </a:t>
            </a:r>
            <a:r>
              <a:rPr lang="pt-BR" sz="2400" dirty="0"/>
              <a:t>DA DECISÃO EMBARGADA. (</a:t>
            </a:r>
            <a:r>
              <a:rPr lang="pt-BR" sz="2400" i="1" dirty="0">
                <a:latin typeface="Abadi Extra Light" panose="020B0204020104020204" pitchFamily="34" charset="0"/>
              </a:rPr>
              <a:t>ex: ED: prescrição</a:t>
            </a:r>
            <a:r>
              <a:rPr lang="pt-BR" sz="2400" dirty="0"/>
              <a:t>)</a:t>
            </a:r>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r>
              <a:rPr lang="pt-BR" dirty="0"/>
              <a:t>-</a:t>
            </a:r>
          </a:p>
        </p:txBody>
      </p:sp>
      <p:graphicFrame>
        <p:nvGraphicFramePr>
          <p:cNvPr id="2" name="Objeto 1">
            <a:extLst>
              <a:ext uri="{FF2B5EF4-FFF2-40B4-BE49-F238E27FC236}">
                <a16:creationId xmlns:a16="http://schemas.microsoft.com/office/drawing/2014/main" id="{5A2E1DED-5405-E834-3A7A-8D3F9C956D21}"/>
              </a:ext>
            </a:extLst>
          </p:cNvPr>
          <p:cNvGraphicFramePr>
            <a:graphicFrameLocks noChangeAspect="1"/>
          </p:cNvGraphicFramePr>
          <p:nvPr/>
        </p:nvGraphicFramePr>
        <p:xfrm>
          <a:off x="0" y="2365131"/>
          <a:ext cx="8968154" cy="4589584"/>
        </p:xfrm>
        <a:graphic>
          <a:graphicData uri="http://schemas.openxmlformats.org/presentationml/2006/ole">
            <mc:AlternateContent xmlns:mc="http://schemas.openxmlformats.org/markup-compatibility/2006">
              <mc:Choice xmlns:v="urn:schemas-microsoft-com:vml" Requires="v">
                <p:oleObj r:id="rId2" imgW="8201105" imgH="4241868" progId="">
                  <p:embed/>
                </p:oleObj>
              </mc:Choice>
              <mc:Fallback>
                <p:oleObj r:id="rId2" imgW="8201105" imgH="4241868" progId="">
                  <p:embed/>
                  <p:pic>
                    <p:nvPicPr>
                      <p:cNvPr id="2" name="Objeto 1">
                        <a:extLst>
                          <a:ext uri="{FF2B5EF4-FFF2-40B4-BE49-F238E27FC236}">
                            <a16:creationId xmlns:a16="http://schemas.microsoft.com/office/drawing/2014/main" id="{5A2E1DED-5405-E834-3A7A-8D3F9C956D21}"/>
                          </a:ext>
                        </a:extLst>
                      </p:cNvPr>
                      <p:cNvPicPr/>
                      <p:nvPr/>
                    </p:nvPicPr>
                    <p:blipFill>
                      <a:blip r:embed="rId3"/>
                      <a:stretch>
                        <a:fillRect/>
                      </a:stretch>
                    </p:blipFill>
                    <p:spPr>
                      <a:xfrm>
                        <a:off x="0" y="2365131"/>
                        <a:ext cx="8968154" cy="4589584"/>
                      </a:xfrm>
                      <a:prstGeom prst="rect">
                        <a:avLst/>
                      </a:prstGeom>
                    </p:spPr>
                  </p:pic>
                </p:oleObj>
              </mc:Fallback>
            </mc:AlternateContent>
          </a:graphicData>
        </a:graphic>
      </p:graphicFrame>
      <p:sp>
        <p:nvSpPr>
          <p:cNvPr id="4" name="Espaço Reservado para Número de Slide 3">
            <a:extLst>
              <a:ext uri="{FF2B5EF4-FFF2-40B4-BE49-F238E27FC236}">
                <a16:creationId xmlns:a16="http://schemas.microsoft.com/office/drawing/2014/main" id="{4DE15EEF-0E4C-96A0-F8A9-070C5BA05E6A}"/>
              </a:ext>
            </a:extLst>
          </p:cNvPr>
          <p:cNvSpPr>
            <a:spLocks noGrp="1"/>
          </p:cNvSpPr>
          <p:nvPr>
            <p:ph type="sldNum" sz="quarter" idx="12"/>
          </p:nvPr>
        </p:nvSpPr>
        <p:spPr/>
        <p:txBody>
          <a:bodyPr/>
          <a:lstStyle/>
          <a:p>
            <a:fld id="{EB14B4DA-6B1F-416D-9A3C-9707AD360475}" type="slidenum">
              <a:rPr lang="pt-BR" smtClean="0"/>
              <a:t>13</a:t>
            </a:fld>
            <a:endParaRPr lang="pt-BR"/>
          </a:p>
        </p:txBody>
      </p:sp>
    </p:spTree>
    <p:extLst>
      <p:ext uri="{BB962C8B-B14F-4D97-AF65-F5344CB8AC3E}">
        <p14:creationId xmlns:p14="http://schemas.microsoft.com/office/powerpoint/2010/main" val="1276491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144000" cy="6858000"/>
          </a:xfrm>
        </p:spPr>
        <p:txBody>
          <a:bodyPr>
            <a:normAutofit fontScale="77500" lnSpcReduction="20000"/>
          </a:bodyPr>
          <a:lstStyle/>
          <a:p>
            <a:pPr marL="0" indent="0" algn="just">
              <a:buNone/>
            </a:pPr>
            <a:r>
              <a:rPr lang="pt-BR" b="1" dirty="0">
                <a:solidFill>
                  <a:srgbClr val="FF0000"/>
                </a:solidFill>
                <a:latin typeface="Abadi Extra Light" panose="020B0204020104020204" pitchFamily="34" charset="0"/>
              </a:rPr>
              <a:t>NOVAS RAZÕES QUANDO HÁ </a:t>
            </a:r>
            <a:r>
              <a:rPr lang="pt-BR" sz="2800" b="1" dirty="0">
                <a:solidFill>
                  <a:srgbClr val="FF0000"/>
                </a:solidFill>
                <a:latin typeface="Abadi Extra Light" panose="020B0204020104020204" pitchFamily="34" charset="0"/>
              </a:rPr>
              <a:t>EMBARGOS DE DECLARAÇÃO</a:t>
            </a:r>
          </a:p>
          <a:p>
            <a:pPr marL="0" indent="0" algn="just">
              <a:buNone/>
            </a:pPr>
            <a:endParaRPr lang="pt-BR" sz="2800" b="1" dirty="0">
              <a:latin typeface="Abadi Extra Light" panose="020B0204020104020204" pitchFamily="34" charset="0"/>
            </a:endParaRPr>
          </a:p>
          <a:p>
            <a:pPr marL="0" indent="0" algn="just">
              <a:buNone/>
            </a:pPr>
            <a:r>
              <a:rPr lang="pt-BR" dirty="0"/>
              <a:t>1.024 - § 4º Caso o acolhimento dos embargos de declaração implique modificação da decisão embargada, o </a:t>
            </a:r>
            <a:r>
              <a:rPr lang="pt-BR" b="1" dirty="0"/>
              <a:t>embargado que já tiver interposto outro recurso</a:t>
            </a:r>
            <a:r>
              <a:rPr lang="pt-BR" dirty="0"/>
              <a:t> contra a decisão originária tem o direito de complementar ou alterar suas razões, </a:t>
            </a:r>
            <a:r>
              <a:rPr lang="pt-BR" b="1" dirty="0"/>
              <a:t>nos exatos limites da modificação</a:t>
            </a:r>
            <a:r>
              <a:rPr lang="pt-BR" dirty="0"/>
              <a:t>, no prazo de 15 dias, contado da intimação da decisão dos embargos de declaração.</a:t>
            </a:r>
          </a:p>
          <a:p>
            <a:pPr marL="0" indent="0" algn="ctr">
              <a:buNone/>
            </a:pPr>
            <a:r>
              <a:rPr lang="pt-BR" sz="2000" dirty="0">
                <a:latin typeface="Abadi Extra Light" panose="020B0204020104020204" pitchFamily="34" charset="0"/>
              </a:rPr>
              <a:t>§ 4º regra da complementariedade do recurso já interposto</a:t>
            </a:r>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r>
              <a:rPr lang="pt-BR" dirty="0"/>
              <a:t>	§ 5º Se os embargos de declaração </a:t>
            </a:r>
            <a:r>
              <a:rPr lang="pt-BR" b="1" dirty="0"/>
              <a:t>forem rejeitados </a:t>
            </a:r>
            <a:r>
              <a:rPr lang="pt-BR" dirty="0"/>
              <a:t>ou não alterarem a conclusão do julgamento anterior, o recurso interposto pela outra parte antes da publicação do julgamento dos embargos de declaração será processado e julgado independentemente de ratificação. </a:t>
            </a:r>
            <a:endParaRPr lang="pt-BR" sz="1200" b="1" dirty="0"/>
          </a:p>
          <a:p>
            <a:pPr marL="0" indent="0" algn="just">
              <a:buNone/>
            </a:pPr>
            <a:r>
              <a:rPr lang="pt-BR" sz="1200" b="1" dirty="0"/>
              <a:t>	</a:t>
            </a:r>
            <a:r>
              <a:rPr lang="pt-BR" sz="2100" b="1" dirty="0"/>
              <a:t>§5º, ISTO É, NÃO MEXE NAS RAZÕES RECURSAIS JÁ PROTOCOLADOS TEMPESTIVAMENTE.</a:t>
            </a:r>
          </a:p>
        </p:txBody>
      </p:sp>
      <p:sp>
        <p:nvSpPr>
          <p:cNvPr id="4" name="Google Shape;1211;p28">
            <a:extLst>
              <a:ext uri="{FF2B5EF4-FFF2-40B4-BE49-F238E27FC236}">
                <a16:creationId xmlns:a16="http://schemas.microsoft.com/office/drawing/2014/main" id="{564007F7-51BF-42DA-B92F-9311E36EAA52}"/>
              </a:ext>
            </a:extLst>
          </p:cNvPr>
          <p:cNvSpPr/>
          <p:nvPr/>
        </p:nvSpPr>
        <p:spPr>
          <a:xfrm>
            <a:off x="1" y="3365500"/>
            <a:ext cx="9144000" cy="968424"/>
          </a:xfrm>
          <a:custGeom>
            <a:avLst/>
            <a:gdLst/>
            <a:ahLst/>
            <a:cxnLst/>
            <a:rect l="l" t="t" r="r" b="b"/>
            <a:pathLst>
              <a:path w="36339" h="12384" extrusionOk="0">
                <a:moveTo>
                  <a:pt x="1" y="1"/>
                </a:moveTo>
                <a:lnTo>
                  <a:pt x="1" y="1358"/>
                </a:lnTo>
                <a:cubicBezTo>
                  <a:pt x="2418" y="1644"/>
                  <a:pt x="4299" y="3692"/>
                  <a:pt x="4299" y="6192"/>
                </a:cubicBezTo>
                <a:cubicBezTo>
                  <a:pt x="4299" y="8692"/>
                  <a:pt x="2418" y="10752"/>
                  <a:pt x="1" y="11038"/>
                </a:cubicBezTo>
                <a:lnTo>
                  <a:pt x="1" y="12383"/>
                </a:lnTo>
                <a:lnTo>
                  <a:pt x="32040" y="12383"/>
                </a:lnTo>
                <a:lnTo>
                  <a:pt x="32040" y="10502"/>
                </a:lnTo>
                <a:cubicBezTo>
                  <a:pt x="34410" y="10502"/>
                  <a:pt x="36338" y="8573"/>
                  <a:pt x="36338" y="6192"/>
                </a:cubicBezTo>
                <a:cubicBezTo>
                  <a:pt x="36338" y="3823"/>
                  <a:pt x="34410" y="1894"/>
                  <a:pt x="32040" y="1894"/>
                </a:cubicBezTo>
                <a:lnTo>
                  <a:pt x="32040" y="1"/>
                </a:lnTo>
                <a:close/>
              </a:path>
            </a:pathLst>
          </a:custGeom>
          <a:solidFill>
            <a:srgbClr val="FCBD24"/>
          </a:solidFill>
          <a:ln>
            <a:noFill/>
          </a:ln>
        </p:spPr>
        <p:txBody>
          <a:bodyPr spcFirstLastPara="1" wrap="square" lIns="91425" tIns="91425" rIns="91425" bIns="91425" anchor="ctr" anchorCtr="0">
            <a:noAutofit/>
          </a:bodyPr>
          <a:lstStyle/>
          <a:p>
            <a:pPr algn="r"/>
            <a:r>
              <a:rPr lang="pt-BR" sz="1400" b="1" dirty="0">
                <a:solidFill>
                  <a:srgbClr val="FF0000"/>
                </a:solidFill>
                <a:latin typeface="Fira Sans Extra Condensed Medium"/>
                <a:ea typeface="Fira Sans Extra Condensed Medium"/>
                <a:cs typeface="Fira Sans Extra Condensed Medium"/>
                <a:sym typeface="Fira Sans Extra Condensed Medium"/>
              </a:rPr>
              <a:t>S</a:t>
            </a:r>
            <a:r>
              <a:rPr lang="en" sz="1400" b="1" dirty="0">
                <a:solidFill>
                  <a:srgbClr val="FF0000"/>
                </a:solidFill>
                <a:latin typeface="Fira Sans Extra Condensed Medium"/>
                <a:ea typeface="Fira Sans Extra Condensed Medium"/>
                <a:cs typeface="Fira Sans Extra Condensed Medium"/>
                <a:sym typeface="Fira Sans Extra Condensed Medium"/>
              </a:rPr>
              <a:t>entença </a:t>
            </a:r>
            <a:r>
              <a:rPr lang="en" sz="1400" dirty="0">
                <a:solidFill>
                  <a:srgbClr val="FF0000"/>
                </a:solidFill>
                <a:latin typeface="Fira Sans Extra Condensed Medium"/>
                <a:ea typeface="Fira Sans Extra Condensed Medium"/>
                <a:cs typeface="Fira Sans Extra Condensed Medium"/>
                <a:sym typeface="Fira Sans Extra Condensed Medium"/>
              </a:rPr>
              <a:t>– (</a:t>
            </a:r>
            <a:r>
              <a:rPr lang="en" sz="1400" dirty="0">
                <a:solidFill>
                  <a:srgbClr val="FF0000"/>
                </a:solidFill>
                <a:latin typeface="Franklin Gothic Heavy" panose="020B0903020102020204" pitchFamily="34" charset="0"/>
                <a:ea typeface="Fira Sans Extra Condensed Medium"/>
                <a:cs typeface="Fira Sans Extra Condensed Medium"/>
                <a:sym typeface="Fira Sans Extra Condensed Medium"/>
              </a:rPr>
              <a:t>APELAÇÃO </a:t>
            </a:r>
            <a:r>
              <a:rPr lang="en" sz="1400" u="sng" dirty="0">
                <a:solidFill>
                  <a:srgbClr val="FF0000"/>
                </a:solidFill>
                <a:latin typeface="Franklin Gothic Heavy" panose="020B0903020102020204" pitchFamily="34" charset="0"/>
                <a:ea typeface="Fira Sans Extra Condensed Medium"/>
                <a:cs typeface="Fira Sans Extra Condensed Medium"/>
                <a:sym typeface="Fira Sans Extra Condensed Medium"/>
              </a:rPr>
              <a:t>AUTOR</a:t>
            </a:r>
            <a:r>
              <a:rPr lang="en" sz="1400" dirty="0">
                <a:solidFill>
                  <a:srgbClr val="FF0000"/>
                </a:solidFill>
                <a:latin typeface="Franklin Gothic Heavy" panose="020B0903020102020204" pitchFamily="34" charset="0"/>
                <a:ea typeface="Fira Sans Extra Condensed Medium"/>
                <a:cs typeface="Fira Sans Extra Condensed Medium"/>
                <a:sym typeface="Fira Sans Extra Condensed Medium"/>
              </a:rPr>
              <a:t> </a:t>
            </a:r>
            <a:r>
              <a:rPr lang="en" sz="1400" dirty="0">
                <a:solidFill>
                  <a:srgbClr val="FF0000"/>
                </a:solidFill>
                <a:latin typeface="Fira Sans Extra Condensed Medium"/>
                <a:ea typeface="Fira Sans Extra Condensed Medium"/>
                <a:cs typeface="Fira Sans Extra Condensed Medium"/>
                <a:sym typeface="Fira Sans Extra Condensed Medium"/>
              </a:rPr>
              <a:t>+ </a:t>
            </a:r>
            <a:r>
              <a:rPr lang="en" sz="1400" dirty="0">
                <a:solidFill>
                  <a:srgbClr val="FF0000"/>
                </a:solidFill>
                <a:latin typeface="Franklin Gothic Demi Cond" panose="020B0706030402020204" pitchFamily="34" charset="0"/>
                <a:ea typeface="Fira Sans Extra Condensed Medium"/>
                <a:cs typeface="Fira Sans Extra Condensed Medium"/>
                <a:sym typeface="Fira Sans Extra Condensed Medium"/>
              </a:rPr>
              <a:t>EMB. DECL. </a:t>
            </a:r>
            <a:r>
              <a:rPr lang="en" sz="1400" u="sng" dirty="0">
                <a:solidFill>
                  <a:srgbClr val="FF0000"/>
                </a:solidFill>
                <a:latin typeface="Franklin Gothic Demi Cond" panose="020B0706030402020204" pitchFamily="34" charset="0"/>
                <a:ea typeface="Fira Sans Extra Condensed Medium"/>
                <a:cs typeface="Fira Sans Extra Condensed Medium"/>
                <a:sym typeface="Fira Sans Extra Condensed Medium"/>
              </a:rPr>
              <a:t>RÉU</a:t>
            </a:r>
            <a:r>
              <a:rPr lang="en" sz="1400" dirty="0">
                <a:solidFill>
                  <a:srgbClr val="FF0000"/>
                </a:solidFill>
                <a:latin typeface="Fira Sans Extra Condensed Medium"/>
                <a:ea typeface="Fira Sans Extra Condensed Medium"/>
                <a:cs typeface="Fira Sans Extra Condensed Medium"/>
                <a:sym typeface="Fira Sans Extra Condensed Medium"/>
              </a:rPr>
              <a:t>) /</a:t>
            </a:r>
            <a:r>
              <a:rPr lang="en" sz="1400" dirty="0">
                <a:solidFill>
                  <a:srgbClr val="002060"/>
                </a:solidFill>
                <a:latin typeface="Fira Sans Extra Condensed Medium"/>
                <a:ea typeface="Fira Sans Extra Condensed Medium"/>
                <a:cs typeface="Fira Sans Extra Condensed Medium"/>
                <a:sym typeface="Fira Sans Extra Condensed Medium"/>
              </a:rPr>
              <a:t>SENTENÇA</a:t>
            </a:r>
            <a:r>
              <a:rPr lang="en" sz="1400" dirty="0">
                <a:solidFill>
                  <a:srgbClr val="FF0000"/>
                </a:solidFill>
                <a:latin typeface="Fira Sans Extra Condensed Medium"/>
                <a:ea typeface="Fira Sans Extra Condensed Medium"/>
                <a:cs typeface="Fira Sans Extra Condensed Medium"/>
                <a:sym typeface="Fira Sans Extra Condensed Medium"/>
              </a:rPr>
              <a:t>/ (</a:t>
            </a:r>
            <a:r>
              <a:rPr lang="en" sz="1400" b="1" u="sng" dirty="0">
                <a:solidFill>
                  <a:srgbClr val="FF0000"/>
                </a:solidFill>
                <a:latin typeface="Fira Sans Extra Condensed Medium"/>
                <a:ea typeface="Fira Sans Extra Condensed Medium"/>
                <a:cs typeface="Fira Sans Extra Condensed Medium"/>
                <a:sym typeface="Fira Sans Extra Condensed Medium"/>
              </a:rPr>
              <a:t>NOVA RAZÕES </a:t>
            </a:r>
            <a:r>
              <a:rPr lang="en" sz="1400" dirty="0">
                <a:solidFill>
                  <a:srgbClr val="FF0000"/>
                </a:solidFill>
                <a:latin typeface="Fira Sans Extra Condensed Medium"/>
                <a:ea typeface="Fira Sans Extra Condensed Medium"/>
                <a:cs typeface="Fira Sans Extra Condensed Medium"/>
                <a:sym typeface="Fira Sans Extra Condensed Medium"/>
              </a:rPr>
              <a:t>APENAS COM REF. A </a:t>
            </a:r>
            <a:r>
              <a:rPr lang="en" sz="1400" b="1" u="sng" dirty="0">
                <a:solidFill>
                  <a:srgbClr val="FF0000"/>
                </a:solidFill>
                <a:latin typeface="Fira Sans Extra Condensed Medium"/>
                <a:ea typeface="Fira Sans Extra Condensed Medium"/>
                <a:cs typeface="Fira Sans Extra Condensed Medium"/>
                <a:sym typeface="Fira Sans Extra Condensed Medium"/>
              </a:rPr>
              <a:t>NOVA DECISÃO</a:t>
            </a:r>
            <a:r>
              <a:rPr lang="en" sz="1400" dirty="0">
                <a:solidFill>
                  <a:srgbClr val="FF0000"/>
                </a:solidFill>
                <a:latin typeface="Fira Sans Extra Condensed Medium"/>
                <a:ea typeface="Fira Sans Extra Condensed Medium"/>
                <a:cs typeface="Fira Sans Extra Condensed Medium"/>
                <a:sym typeface="Fira Sans Extra Condensed Medium"/>
              </a:rPr>
              <a:t>“)</a:t>
            </a:r>
            <a:endParaRPr sz="1400" dirty="0">
              <a:solidFill>
                <a:srgbClr val="FF0000"/>
              </a:solidFill>
              <a:latin typeface="Fira Sans Extra Condensed Medium"/>
              <a:ea typeface="Fira Sans Extra Condensed Medium"/>
              <a:cs typeface="Fira Sans Extra Condensed Medium"/>
              <a:sym typeface="Fira Sans Extra Condensed Medium"/>
            </a:endParaRPr>
          </a:p>
        </p:txBody>
      </p:sp>
      <p:sp>
        <p:nvSpPr>
          <p:cNvPr id="2" name="Espaço Reservado para Número de Slide 1">
            <a:extLst>
              <a:ext uri="{FF2B5EF4-FFF2-40B4-BE49-F238E27FC236}">
                <a16:creationId xmlns:a16="http://schemas.microsoft.com/office/drawing/2014/main" id="{15D6F5B9-AF90-E2C0-50A1-37D18A2B37A8}"/>
              </a:ext>
            </a:extLst>
          </p:cNvPr>
          <p:cNvSpPr>
            <a:spLocks noGrp="1"/>
          </p:cNvSpPr>
          <p:nvPr>
            <p:ph type="sldNum" sz="quarter" idx="12"/>
          </p:nvPr>
        </p:nvSpPr>
        <p:spPr/>
        <p:txBody>
          <a:bodyPr/>
          <a:lstStyle/>
          <a:p>
            <a:fld id="{EB14B4DA-6B1F-416D-9A3C-9707AD360475}" type="slidenum">
              <a:rPr lang="pt-BR" smtClean="0"/>
              <a:t>14</a:t>
            </a:fld>
            <a:endParaRPr lang="pt-BR"/>
          </a:p>
        </p:txBody>
      </p:sp>
    </p:spTree>
    <p:extLst>
      <p:ext uri="{BB962C8B-B14F-4D97-AF65-F5344CB8AC3E}">
        <p14:creationId xmlns:p14="http://schemas.microsoft.com/office/powerpoint/2010/main" val="2613382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143999" cy="6858000"/>
          </a:xfrm>
        </p:spPr>
        <p:txBody>
          <a:bodyPr>
            <a:normAutofit fontScale="92500" lnSpcReduction="10000"/>
          </a:bodyPr>
          <a:lstStyle/>
          <a:p>
            <a:pPr marL="0" indent="0" algn="ctr">
              <a:buNone/>
            </a:pPr>
            <a:r>
              <a:rPr lang="pt-BR" sz="2800" b="1" dirty="0"/>
              <a:t>PRÉ-QUESTIONAMENTO</a:t>
            </a:r>
            <a:r>
              <a:rPr lang="pt-BR" sz="2000" b="1" dirty="0"/>
              <a:t>: </a:t>
            </a:r>
          </a:p>
          <a:p>
            <a:pPr marL="0" indent="0" algn="ctr">
              <a:buNone/>
            </a:pPr>
            <a:r>
              <a:rPr lang="pt-BR" sz="2000" dirty="0"/>
              <a:t>“a matéria foi efetivamente examinada”?</a:t>
            </a:r>
          </a:p>
          <a:p>
            <a:pPr marL="0" indent="0" algn="just">
              <a:buNone/>
            </a:pPr>
            <a:r>
              <a:rPr lang="pt-BR" sz="2000" b="0" i="0" dirty="0">
                <a:effectLst/>
                <a:latin typeface="Google Sans"/>
              </a:rPr>
              <a:t>Antes de um recurso subir para o Tribunal Superior sua matéria precisa ser discutida no Tribunal de origem. </a:t>
            </a:r>
          </a:p>
          <a:p>
            <a:pPr marL="0" indent="0" algn="just">
              <a:buNone/>
            </a:pPr>
            <a:r>
              <a:rPr lang="pt-BR" sz="2000" b="0" i="0" dirty="0">
                <a:effectLst/>
                <a:latin typeface="Google Sans"/>
              </a:rPr>
              <a:t>Não se admite que uma tese seja discutida pela primeira vez no Tribunal Superior.</a:t>
            </a:r>
            <a:endParaRPr lang="pt-BR" sz="2000" dirty="0"/>
          </a:p>
          <a:p>
            <a:pPr marL="0" indent="0" algn="just">
              <a:buNone/>
            </a:pPr>
            <a:r>
              <a:rPr lang="pt-BR" sz="2800" dirty="0"/>
              <a:t>	Art. 1.025. Consideram-se incluídos no acórdão os elementos que o embargante suscitou, para fins de </a:t>
            </a:r>
            <a:r>
              <a:rPr lang="pt-BR" sz="2800" b="1" dirty="0"/>
              <a:t>PRÉ-QUESTIONAMENTO</a:t>
            </a:r>
            <a:r>
              <a:rPr lang="pt-BR" sz="2800" dirty="0"/>
              <a:t>, ainda que os embargos de declaração sejam inadmitidos ou rejeitados, caso o tribunal superior considere existentes erro, omissão, contradição ou obscuridade.</a:t>
            </a:r>
          </a:p>
          <a:p>
            <a:pPr marL="0" indent="0" algn="just">
              <a:buNone/>
            </a:pPr>
            <a:r>
              <a:rPr lang="pt-BR" sz="1600" dirty="0"/>
              <a:t>NECESSIDADE DE ED PARA INTERPOR RECURSOS PARA OS TRIBUNAIS SUPERIORES? NÃO! </a:t>
            </a:r>
            <a:r>
              <a:rPr lang="pt-BR" sz="1800" dirty="0"/>
              <a:t>DISCUSSÃO SUPERADA PÓS CPC/2015 - SÚMULA N. 98 STJ: Embargos de declaração manifestados com notório propósito de prequestionamento não têm caráter protelatório.</a:t>
            </a:r>
          </a:p>
          <a:p>
            <a:pPr marL="0" indent="0" algn="just">
              <a:buNone/>
            </a:pPr>
            <a:r>
              <a:rPr lang="pt-BR" sz="1800" b="1" dirty="0"/>
              <a:t>	ATENTE: NÃO EXISTE MATÉRIA SURPRESA NOS TRIBUNAIS SUPERIORES: Agravo em recurso especial nº 146.473/ES.</a:t>
            </a:r>
          </a:p>
          <a:p>
            <a:pPr marL="0" indent="0" algn="just">
              <a:buNone/>
            </a:pPr>
            <a:r>
              <a:rPr lang="pt-BR" sz="1800" dirty="0"/>
              <a:t>OPOSTOS OS EMBARGOS DE DECLARAÇÃO HAVERÁ INTERRUPÇÃO DO PRAZO PARA INTERPOSIÇÃO DE RECURSO, </a:t>
            </a:r>
            <a:r>
              <a:rPr lang="pt-BR" sz="1200" dirty="0"/>
              <a:t>OU SEJA, O PRAZO </a:t>
            </a:r>
            <a:r>
              <a:rPr lang="pt-BR" sz="1200" b="1" u="sng" dirty="0"/>
              <a:t>ZERA PARA AS PARTES E REINICIA APÓS NOVA DECISÃO:  </a:t>
            </a:r>
            <a:r>
              <a:rPr lang="pt-BR" sz="1800" dirty="0"/>
              <a:t>Art. 1.026. Os embargos de declaração não possuem efeito suspensivo e </a:t>
            </a:r>
            <a:r>
              <a:rPr lang="pt-BR" sz="1800" b="1" u="sng" dirty="0">
                <a:solidFill>
                  <a:srgbClr val="FF0000"/>
                </a:solidFill>
                <a:highlight>
                  <a:srgbClr val="FFFF00"/>
                </a:highlight>
              </a:rPr>
              <a:t>INTERROMPEM</a:t>
            </a:r>
            <a:r>
              <a:rPr lang="pt-BR" sz="1800" dirty="0"/>
              <a:t> o prazo para a interposição de recurso.</a:t>
            </a:r>
            <a:endParaRPr lang="pt-BR" dirty="0"/>
          </a:p>
          <a:p>
            <a:pPr marL="0" indent="0" algn="just">
              <a:buNone/>
            </a:pPr>
            <a:endParaRPr lang="pt-BR" dirty="0"/>
          </a:p>
          <a:p>
            <a:pPr marL="0" indent="0" algn="just">
              <a:buNone/>
            </a:pPr>
            <a:r>
              <a:rPr lang="pt-BR" dirty="0"/>
              <a:t>	</a:t>
            </a:r>
          </a:p>
        </p:txBody>
      </p:sp>
      <p:pic>
        <p:nvPicPr>
          <p:cNvPr id="4" name="Imagem 3">
            <a:extLst>
              <a:ext uri="{FF2B5EF4-FFF2-40B4-BE49-F238E27FC236}">
                <a16:creationId xmlns:a16="http://schemas.microsoft.com/office/drawing/2014/main" id="{02B572D9-2F3D-AE7F-101C-7D12C368162E}"/>
              </a:ext>
            </a:extLst>
          </p:cNvPr>
          <p:cNvPicPr>
            <a:picLocks noChangeAspect="1"/>
          </p:cNvPicPr>
          <p:nvPr/>
        </p:nvPicPr>
        <p:blipFill>
          <a:blip r:embed="rId2"/>
          <a:stretch>
            <a:fillRect/>
          </a:stretch>
        </p:blipFill>
        <p:spPr>
          <a:xfrm>
            <a:off x="161454" y="5628306"/>
            <a:ext cx="8811855" cy="1076475"/>
          </a:xfrm>
          <a:prstGeom prst="rect">
            <a:avLst/>
          </a:prstGeom>
        </p:spPr>
      </p:pic>
      <p:sp>
        <p:nvSpPr>
          <p:cNvPr id="2" name="Espaço Reservado para Número de Slide 1">
            <a:extLst>
              <a:ext uri="{FF2B5EF4-FFF2-40B4-BE49-F238E27FC236}">
                <a16:creationId xmlns:a16="http://schemas.microsoft.com/office/drawing/2014/main" id="{675ECA2E-B7B6-8BA2-2CE6-4811698E6B5F}"/>
              </a:ext>
            </a:extLst>
          </p:cNvPr>
          <p:cNvSpPr>
            <a:spLocks noGrp="1"/>
          </p:cNvSpPr>
          <p:nvPr>
            <p:ph type="sldNum" sz="quarter" idx="12"/>
          </p:nvPr>
        </p:nvSpPr>
        <p:spPr/>
        <p:txBody>
          <a:bodyPr/>
          <a:lstStyle/>
          <a:p>
            <a:fld id="{EB14B4DA-6B1F-416D-9A3C-9707AD360475}" type="slidenum">
              <a:rPr lang="pt-BR" smtClean="0"/>
              <a:t>15</a:t>
            </a:fld>
            <a:endParaRPr lang="pt-BR"/>
          </a:p>
        </p:txBody>
      </p:sp>
    </p:spTree>
    <p:extLst>
      <p:ext uri="{BB962C8B-B14F-4D97-AF65-F5344CB8AC3E}">
        <p14:creationId xmlns:p14="http://schemas.microsoft.com/office/powerpoint/2010/main" val="86547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144000" cy="6858000"/>
          </a:xfrm>
        </p:spPr>
        <p:txBody>
          <a:bodyPr>
            <a:normAutofit fontScale="55000" lnSpcReduction="20000"/>
          </a:bodyPr>
          <a:lstStyle/>
          <a:p>
            <a:pPr marL="0" indent="0" algn="just">
              <a:buNone/>
            </a:pPr>
            <a:r>
              <a:rPr lang="pt-BR" dirty="0"/>
              <a:t>	</a:t>
            </a:r>
            <a:r>
              <a:rPr lang="pt-BR" b="1" dirty="0"/>
              <a:t>Art. 1.026: </a:t>
            </a:r>
            <a:r>
              <a:rPr lang="pt-BR" sz="2400" b="1" dirty="0"/>
              <a:t>EFEITOS:</a:t>
            </a:r>
            <a:r>
              <a:rPr lang="pt-BR" sz="2400" dirty="0"/>
              <a:t> </a:t>
            </a:r>
            <a:r>
              <a:rPr lang="pt-BR" sz="2400" dirty="0">
                <a:solidFill>
                  <a:srgbClr val="FF0000"/>
                </a:solidFill>
              </a:rPr>
              <a:t>devolutivo</a:t>
            </a:r>
            <a:r>
              <a:rPr lang="pt-BR" sz="2400" dirty="0"/>
              <a:t> (todos os recursos); </a:t>
            </a:r>
            <a:r>
              <a:rPr lang="pt-BR" sz="2400" dirty="0">
                <a:solidFill>
                  <a:srgbClr val="FF0000"/>
                </a:solidFill>
              </a:rPr>
              <a:t>suspensivo é </a:t>
            </a:r>
            <a:r>
              <a:rPr lang="pt-BR" sz="2600" b="1" dirty="0">
                <a:solidFill>
                  <a:srgbClr val="FF0000"/>
                </a:solidFill>
              </a:rPr>
              <a:t>EXCEÇÃO</a:t>
            </a:r>
            <a:r>
              <a:rPr lang="pt-BR" sz="2600" b="1" dirty="0"/>
              <a:t>! </a:t>
            </a:r>
            <a:r>
              <a:rPr lang="pt-BR" dirty="0"/>
              <a:t>§ 1º A eficácia da decisão monocrática ou colegiada poderá ser suspensa pelo respectivo juiz ou relator se demonstrada a probabilidade de provimento do recurso ou, sendo relevante a fundamentação, </a:t>
            </a:r>
            <a:r>
              <a:rPr lang="pt-BR" b="1" dirty="0"/>
              <a:t>se houver risco de dano grave ou de difícil reparação</a:t>
            </a:r>
            <a:r>
              <a:rPr lang="pt-BR" dirty="0"/>
              <a:t>.</a:t>
            </a:r>
          </a:p>
          <a:p>
            <a:pPr marL="0" indent="0" algn="just">
              <a:buNone/>
            </a:pPr>
            <a:endParaRPr lang="pt-BR" sz="500" dirty="0"/>
          </a:p>
          <a:p>
            <a:pPr marL="0" indent="0" algn="just">
              <a:buNone/>
            </a:pPr>
            <a:r>
              <a:rPr lang="pt-BR" b="1" dirty="0"/>
              <a:t>EMBARGOS PROTELATÓRIOS </a:t>
            </a:r>
            <a:r>
              <a:rPr lang="pt-BR" dirty="0"/>
              <a:t>(</a:t>
            </a:r>
            <a:r>
              <a:rPr lang="pt-BR" b="1" dirty="0">
                <a:solidFill>
                  <a:srgbClr val="FF0000"/>
                </a:solidFill>
              </a:rPr>
              <a:t>MULTA ATÉ 2%</a:t>
            </a:r>
            <a:r>
              <a:rPr lang="pt-BR" dirty="0"/>
              <a:t>): § 2º Quando manifestamente protelatórios os embargos de declaração, o juiz ou o tribunal, em decisão fundamentada, condenará o embargante a </a:t>
            </a:r>
            <a:r>
              <a:rPr lang="pt-BR" b="1" dirty="0"/>
              <a:t>pagar ao </a:t>
            </a:r>
            <a:r>
              <a:rPr lang="pt-BR" b="1" dirty="0">
                <a:solidFill>
                  <a:srgbClr val="FF0000"/>
                </a:solidFill>
              </a:rPr>
              <a:t>EMBARGADO</a:t>
            </a:r>
            <a:r>
              <a:rPr lang="pt-BR" dirty="0"/>
              <a:t> multa não excedente a dois por cento sobre o valor atualizado da causa.</a:t>
            </a:r>
          </a:p>
          <a:p>
            <a:pPr marL="0" indent="0" algn="just">
              <a:buNone/>
            </a:pPr>
            <a:r>
              <a:rPr lang="pt-BR" b="1" dirty="0"/>
              <a:t>MANIFESTAMENTE PROTELATÓRIOS </a:t>
            </a:r>
            <a:r>
              <a:rPr lang="pt-BR" dirty="0"/>
              <a:t>(</a:t>
            </a:r>
            <a:r>
              <a:rPr lang="pt-BR" b="1" dirty="0">
                <a:solidFill>
                  <a:srgbClr val="FF0000"/>
                </a:solidFill>
              </a:rPr>
              <a:t>MULTA ATÉ 10%</a:t>
            </a:r>
            <a:r>
              <a:rPr lang="pt-BR" dirty="0"/>
              <a:t>) - § 3º Na reiteração de embargos de declaração manifestamente protelatórios, a multa </a:t>
            </a:r>
            <a:r>
              <a:rPr lang="pt-BR" b="1" dirty="0"/>
              <a:t>será elevada a até dez por cento</a:t>
            </a:r>
            <a:r>
              <a:rPr lang="pt-BR" dirty="0"/>
              <a:t> sobre o valor atualizado da causa, e a </a:t>
            </a:r>
            <a:r>
              <a:rPr lang="pt-BR" b="1" dirty="0"/>
              <a:t>interposição de qualquer recurso ficará condicionada ao depósito prévio do valor da multa</a:t>
            </a:r>
            <a:r>
              <a:rPr lang="pt-BR" dirty="0"/>
              <a:t>, à </a:t>
            </a:r>
            <a:r>
              <a:rPr lang="pt-BR" b="1" dirty="0"/>
              <a:t>EXCEÇÃO</a:t>
            </a:r>
            <a:r>
              <a:rPr lang="pt-BR" dirty="0"/>
              <a:t> da Fazenda Pública e do beneficiário de gratuidade da justiça, que a </a:t>
            </a:r>
            <a:r>
              <a:rPr lang="pt-BR" u="sng" dirty="0"/>
              <a:t>recolherão ao final</a:t>
            </a:r>
            <a:r>
              <a:rPr lang="pt-BR" dirty="0"/>
              <a:t>.</a:t>
            </a:r>
          </a:p>
          <a:p>
            <a:pPr marL="0" indent="0" algn="just">
              <a:buNone/>
            </a:pPr>
            <a:r>
              <a:rPr lang="pt-BR" b="1" dirty="0"/>
              <a:t>INADMISSÃO DOS 3º EMBARGOS: § 4º </a:t>
            </a:r>
            <a:r>
              <a:rPr lang="pt-BR" dirty="0"/>
              <a:t>Não serão admitidos novos embargos de declaração se os 2 anteriores houverem sido considerados protelatórios.</a:t>
            </a:r>
          </a:p>
          <a:p>
            <a:pPr marL="0" indent="0" algn="just">
              <a:buNone/>
            </a:pPr>
            <a:endParaRPr lang="pt-BR" sz="1300" dirty="0"/>
          </a:p>
          <a:p>
            <a:pPr marL="0" indent="0" algn="just">
              <a:buNone/>
            </a:pPr>
            <a:r>
              <a:rPr lang="pt-BR" b="1" dirty="0"/>
              <a:t>LEI N. 9.099/95: </a:t>
            </a:r>
            <a:r>
              <a:rPr lang="pt-BR" dirty="0"/>
              <a:t>Art. 49. Os embargos de declaração serão interpostos por </a:t>
            </a:r>
            <a:r>
              <a:rPr lang="pt-BR" b="1" u="sng" dirty="0"/>
              <a:t>escrito</a:t>
            </a:r>
            <a:r>
              <a:rPr lang="pt-BR" dirty="0"/>
              <a:t> ou </a:t>
            </a:r>
            <a:r>
              <a:rPr lang="pt-BR" b="1" u="sng" dirty="0"/>
              <a:t>oralmente</a:t>
            </a:r>
            <a:r>
              <a:rPr lang="pt-BR" dirty="0"/>
              <a:t>, no prazo de cinco dias, contados da ciência da decisão.    Art. 50.  Os embargos de declaração interrompem o prazo para a interposição de recurso</a:t>
            </a:r>
            <a:r>
              <a:rPr lang="pt-BR" sz="1500" i="1" dirty="0">
                <a:latin typeface="Abadi" panose="020B0604020104020204" pitchFamily="34" charset="0"/>
              </a:rPr>
              <a:t>.</a:t>
            </a:r>
          </a:p>
          <a:p>
            <a:pPr marL="0" indent="0" algn="just">
              <a:buNone/>
            </a:pPr>
            <a:r>
              <a:rPr lang="pt-BR" dirty="0"/>
              <a:t>LEIS ESPECIAIS - PRAZOS DIFERENCIADOS: CPP  Art. 382.  Qualquer das partes poderá, no prazo de 2 dias, pedir ao juiz que declare a sentença, sempre que nela houver obscuridade, ambiguidade, contradição ou omissão. *Código Eleitoral – Lei 4.737/65: 3 dias  *Possibilidade ED nos processos administrativos (art. 5 º, LV, CF/88). </a:t>
            </a:r>
          </a:p>
          <a:p>
            <a:pPr marL="0" indent="0" algn="just">
              <a:buNone/>
            </a:pPr>
            <a:r>
              <a:rPr lang="pt-BR" b="1" dirty="0">
                <a:latin typeface="Abadi" panose="020B0604020104020204" pitchFamily="34" charset="0"/>
              </a:rPr>
              <a:t>QUESTÕES: </a:t>
            </a:r>
            <a:r>
              <a:rPr lang="pt-BR" dirty="0">
                <a:latin typeface="Abadi" panose="020B0604020104020204" pitchFamily="34" charset="0"/>
              </a:rPr>
              <a:t>Quais cenários comporta embargos de declaração? 1.022; quem é o juízo </a:t>
            </a:r>
            <a:r>
              <a:rPr lang="pt-BR" i="1" dirty="0">
                <a:latin typeface="Abadi" panose="020B0604020104020204" pitchFamily="34" charset="0"/>
              </a:rPr>
              <a:t>a quo </a:t>
            </a:r>
            <a:r>
              <a:rPr lang="pt-BR" dirty="0">
                <a:latin typeface="Abadi" panose="020B0604020104020204" pitchFamily="34" charset="0"/>
              </a:rPr>
              <a:t>e </a:t>
            </a:r>
            <a:r>
              <a:rPr lang="pt-BR" i="1" dirty="0">
                <a:latin typeface="Abadi" panose="020B0604020104020204" pitchFamily="34" charset="0"/>
              </a:rPr>
              <a:t>ad quem </a:t>
            </a:r>
            <a:r>
              <a:rPr lang="pt-BR" dirty="0">
                <a:latin typeface="Abadi" panose="020B0604020104020204" pitchFamily="34" charset="0"/>
              </a:rPr>
              <a:t>nos embargos de declaração? Há preparo nos embargos de declaração? Qual o prazo? 1.023; -o que significa embargos de declaração com efeito infringente? 1.022§2º; Quando há aplicação de multa nos embargos de declaração? 1.026; Quem é o favorecido em caso de ED protelatório?</a:t>
            </a:r>
          </a:p>
        </p:txBody>
      </p:sp>
      <p:sp>
        <p:nvSpPr>
          <p:cNvPr id="2" name="Espaço Reservado para Número de Slide 1">
            <a:extLst>
              <a:ext uri="{FF2B5EF4-FFF2-40B4-BE49-F238E27FC236}">
                <a16:creationId xmlns:a16="http://schemas.microsoft.com/office/drawing/2014/main" id="{596024B3-A68A-C13D-BC97-A8BBE4B699AE}"/>
              </a:ext>
            </a:extLst>
          </p:cNvPr>
          <p:cNvSpPr>
            <a:spLocks noGrp="1"/>
          </p:cNvSpPr>
          <p:nvPr>
            <p:ph type="sldNum" sz="quarter" idx="12"/>
          </p:nvPr>
        </p:nvSpPr>
        <p:spPr/>
        <p:txBody>
          <a:bodyPr/>
          <a:lstStyle/>
          <a:p>
            <a:fld id="{EB14B4DA-6B1F-416D-9A3C-9707AD360475}" type="slidenum">
              <a:rPr lang="pt-BR" smtClean="0"/>
              <a:t>16</a:t>
            </a:fld>
            <a:endParaRPr lang="pt-BR"/>
          </a:p>
        </p:txBody>
      </p:sp>
    </p:spTree>
    <p:extLst>
      <p:ext uri="{BB962C8B-B14F-4D97-AF65-F5344CB8AC3E}">
        <p14:creationId xmlns:p14="http://schemas.microsoft.com/office/powerpoint/2010/main" val="2273537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4655" y="101600"/>
            <a:ext cx="9005454" cy="6756400"/>
          </a:xfrm>
        </p:spPr>
        <p:txBody>
          <a:bodyPr>
            <a:normAutofit/>
          </a:bodyPr>
          <a:lstStyle/>
          <a:p>
            <a:pPr marL="0" indent="0" algn="just">
              <a:buNone/>
            </a:pPr>
            <a:r>
              <a:rPr lang="pt-BR" dirty="0"/>
              <a:t>-</a:t>
            </a:r>
          </a:p>
        </p:txBody>
      </p:sp>
      <p:pic>
        <p:nvPicPr>
          <p:cNvPr id="6" name="Imagem 5">
            <a:extLst>
              <a:ext uri="{FF2B5EF4-FFF2-40B4-BE49-F238E27FC236}">
                <a16:creationId xmlns:a16="http://schemas.microsoft.com/office/drawing/2014/main" id="{55669E55-7F32-F75E-411B-222D5BFA26FB}"/>
              </a:ext>
            </a:extLst>
          </p:cNvPr>
          <p:cNvPicPr>
            <a:picLocks noChangeAspect="1"/>
          </p:cNvPicPr>
          <p:nvPr/>
        </p:nvPicPr>
        <p:blipFill>
          <a:blip r:embed="rId2"/>
          <a:stretch>
            <a:fillRect/>
          </a:stretch>
        </p:blipFill>
        <p:spPr>
          <a:xfrm>
            <a:off x="318910" y="260648"/>
            <a:ext cx="8496944" cy="5976664"/>
          </a:xfrm>
          <a:prstGeom prst="rect">
            <a:avLst/>
          </a:prstGeom>
        </p:spPr>
      </p:pic>
    </p:spTree>
    <p:extLst>
      <p:ext uri="{BB962C8B-B14F-4D97-AF65-F5344CB8AC3E}">
        <p14:creationId xmlns:p14="http://schemas.microsoft.com/office/powerpoint/2010/main" val="226763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FF811-3CFB-A681-C965-899C6217823A}"/>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F2D1218-6F0B-4DF6-9704-5A29C2EC54C3}"/>
              </a:ext>
            </a:extLst>
          </p:cNvPr>
          <p:cNvSpPr>
            <a:spLocks noGrp="1"/>
          </p:cNvSpPr>
          <p:nvPr>
            <p:ph idx="1"/>
          </p:nvPr>
        </p:nvSpPr>
        <p:spPr>
          <a:xfrm>
            <a:off x="64655" y="101600"/>
            <a:ext cx="9005454" cy="6756400"/>
          </a:xfrm>
        </p:spPr>
        <p:txBody>
          <a:bodyPr>
            <a:normAutofit/>
          </a:bodyPr>
          <a:lstStyle/>
          <a:p>
            <a:pPr marL="0" indent="0" algn="just">
              <a:buNone/>
            </a:pPr>
            <a:r>
              <a:rPr lang="pt-BR" dirty="0"/>
              <a:t>-</a:t>
            </a:r>
          </a:p>
        </p:txBody>
      </p:sp>
      <p:pic>
        <p:nvPicPr>
          <p:cNvPr id="4" name="Imagem 3">
            <a:extLst>
              <a:ext uri="{FF2B5EF4-FFF2-40B4-BE49-F238E27FC236}">
                <a16:creationId xmlns:a16="http://schemas.microsoft.com/office/drawing/2014/main" id="{B68002E0-641F-5AC1-D995-2FD33D1FEDA9}"/>
              </a:ext>
            </a:extLst>
          </p:cNvPr>
          <p:cNvPicPr>
            <a:picLocks noChangeAspect="1"/>
          </p:cNvPicPr>
          <p:nvPr/>
        </p:nvPicPr>
        <p:blipFill>
          <a:blip r:embed="rId2"/>
          <a:stretch>
            <a:fillRect/>
          </a:stretch>
        </p:blipFill>
        <p:spPr>
          <a:xfrm>
            <a:off x="0" y="228600"/>
            <a:ext cx="9144000" cy="5720680"/>
          </a:xfrm>
          <a:prstGeom prst="rect">
            <a:avLst/>
          </a:prstGeom>
        </p:spPr>
      </p:pic>
      <p:sp>
        <p:nvSpPr>
          <p:cNvPr id="2" name="Seta: para a Direita 1">
            <a:extLst>
              <a:ext uri="{FF2B5EF4-FFF2-40B4-BE49-F238E27FC236}">
                <a16:creationId xmlns:a16="http://schemas.microsoft.com/office/drawing/2014/main" id="{AE775AEB-5BDD-5947-5D74-20A525D850E1}"/>
              </a:ext>
            </a:extLst>
          </p:cNvPr>
          <p:cNvSpPr/>
          <p:nvPr/>
        </p:nvSpPr>
        <p:spPr>
          <a:xfrm rot="11237212">
            <a:off x="4717573" y="843708"/>
            <a:ext cx="4191690" cy="905608"/>
          </a:xfrm>
          <a:prstGeom prst="rightArrow">
            <a:avLst/>
          </a:prstGeom>
          <a:solidFill>
            <a:schemeClr val="accent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926202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4655" y="101600"/>
            <a:ext cx="9005454" cy="6756400"/>
          </a:xfrm>
        </p:spPr>
        <p:txBody>
          <a:bodyPr>
            <a:normAutofit/>
          </a:bodyPr>
          <a:lstStyle/>
          <a:p>
            <a:pPr marL="0" indent="0" algn="just">
              <a:buNone/>
            </a:pPr>
            <a:r>
              <a:rPr lang="pt-BR" dirty="0"/>
              <a:t>-</a:t>
            </a:r>
          </a:p>
        </p:txBody>
      </p:sp>
      <p:pic>
        <p:nvPicPr>
          <p:cNvPr id="9" name="Imagem 8">
            <a:extLst>
              <a:ext uri="{FF2B5EF4-FFF2-40B4-BE49-F238E27FC236}">
                <a16:creationId xmlns:a16="http://schemas.microsoft.com/office/drawing/2014/main" id="{15845E79-AC2D-2739-4BDA-F21FA52147AC}"/>
              </a:ext>
            </a:extLst>
          </p:cNvPr>
          <p:cNvPicPr>
            <a:picLocks noChangeAspect="1"/>
          </p:cNvPicPr>
          <p:nvPr/>
        </p:nvPicPr>
        <p:blipFill>
          <a:blip r:embed="rId2"/>
          <a:stretch>
            <a:fillRect/>
          </a:stretch>
        </p:blipFill>
        <p:spPr>
          <a:xfrm>
            <a:off x="0" y="61546"/>
            <a:ext cx="9047285" cy="6796454"/>
          </a:xfrm>
          <a:prstGeom prst="rect">
            <a:avLst/>
          </a:prstGeom>
        </p:spPr>
      </p:pic>
    </p:spTree>
    <p:extLst>
      <p:ext uri="{BB962C8B-B14F-4D97-AF65-F5344CB8AC3E}">
        <p14:creationId xmlns:p14="http://schemas.microsoft.com/office/powerpoint/2010/main" val="837449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144000" cy="6858000"/>
          </a:xfrm>
        </p:spPr>
        <p:txBody>
          <a:bodyPr>
            <a:normAutofit fontScale="62500" lnSpcReduction="20000"/>
          </a:bodyPr>
          <a:lstStyle/>
          <a:p>
            <a:pPr marL="0" indent="0" algn="just">
              <a:buNone/>
            </a:pPr>
            <a:r>
              <a:rPr lang="pt-BR" dirty="0"/>
              <a:t>2ª FASE DA OAB desconsidere ED:</a:t>
            </a:r>
          </a:p>
          <a:p>
            <a:pPr marL="0" indent="0" algn="just">
              <a:buNone/>
            </a:pPr>
            <a:endParaRPr lang="pt-BR" dirty="0"/>
          </a:p>
          <a:p>
            <a:pPr marL="0" indent="0" algn="just">
              <a:buNone/>
            </a:pPr>
            <a:endParaRPr lang="pt-BR" dirty="0"/>
          </a:p>
          <a:p>
            <a:pPr marL="0" indent="0" algn="just">
              <a:buNone/>
            </a:pPr>
            <a:r>
              <a:rPr lang="pt-BR" dirty="0"/>
              <a:t>494: juiz pode alterar a sentença quando: *erro material e cálculo ou *ED</a:t>
            </a:r>
          </a:p>
          <a:p>
            <a:pPr marL="0" indent="0" algn="just">
              <a:buNone/>
            </a:pPr>
            <a:r>
              <a:rPr lang="pt-BR" dirty="0"/>
              <a:t>1.022:  E.D.: “recurso vinculado” aos incisos do art. 1.022</a:t>
            </a:r>
          </a:p>
          <a:p>
            <a:pPr marL="0" indent="0" algn="just">
              <a:buNone/>
            </a:pPr>
            <a:r>
              <a:rPr lang="pt-BR" dirty="0"/>
              <a:t>	OBSCURA: “integrar, completar”</a:t>
            </a:r>
          </a:p>
          <a:p>
            <a:pPr marL="0" indent="0" algn="just">
              <a:buNone/>
            </a:pPr>
            <a:r>
              <a:rPr lang="pt-BR" dirty="0"/>
              <a:t>	CONFUSA: “correção da incoerência”</a:t>
            </a:r>
          </a:p>
          <a:p>
            <a:pPr marL="0" indent="0" algn="just">
              <a:buNone/>
            </a:pPr>
            <a:r>
              <a:rPr lang="pt-BR" dirty="0"/>
              <a:t>	OMISSA: suprimento da omissão (489, §1º + 93, IX CF) (tese, art. 1022, I)</a:t>
            </a:r>
          </a:p>
          <a:p>
            <a:pPr marL="0" indent="0" algn="just">
              <a:buNone/>
            </a:pPr>
            <a:r>
              <a:rPr lang="pt-BR" dirty="0"/>
              <a:t>	Erro Material: correção do erro.</a:t>
            </a:r>
          </a:p>
          <a:p>
            <a:pPr marL="0" indent="0" algn="just">
              <a:buNone/>
            </a:pPr>
            <a:r>
              <a:rPr lang="pt-BR" dirty="0"/>
              <a:t>1.023: prazo 5 dias “a quo”, sem preparo, “opor”</a:t>
            </a:r>
          </a:p>
          <a:p>
            <a:pPr marL="0" indent="0" algn="just">
              <a:buNone/>
            </a:pPr>
            <a:r>
              <a:rPr lang="pt-BR" dirty="0"/>
              <a:t>§ 2º efeito infringente / modificativo</a:t>
            </a:r>
          </a:p>
          <a:p>
            <a:pPr marL="0" indent="0" algn="just">
              <a:buNone/>
            </a:pPr>
            <a:r>
              <a:rPr lang="pt-BR" dirty="0"/>
              <a:t>1.024: julgamento em 5 dias (fura fila)</a:t>
            </a:r>
          </a:p>
          <a:p>
            <a:pPr marL="0" indent="0" algn="just">
              <a:buNone/>
            </a:pPr>
            <a:r>
              <a:rPr lang="pt-BR" dirty="0"/>
              <a:t>§ 4º emenda recurso já interposto</a:t>
            </a:r>
          </a:p>
          <a:p>
            <a:pPr marL="0" indent="0" algn="just">
              <a:buNone/>
            </a:pPr>
            <a:r>
              <a:rPr lang="pt-BR" dirty="0"/>
              <a:t>§ 5º rejeitados os ED “segue o jogo”</a:t>
            </a:r>
          </a:p>
          <a:p>
            <a:pPr marL="0" indent="0" algn="just">
              <a:buNone/>
            </a:pPr>
            <a:r>
              <a:rPr lang="pt-BR" dirty="0"/>
              <a:t>1.025: pré-questionamento STJ-STF (sem matéria surpresa nos tribunais superiores)</a:t>
            </a:r>
          </a:p>
          <a:p>
            <a:pPr marL="0" indent="0" algn="just">
              <a:buNone/>
            </a:pPr>
            <a:r>
              <a:rPr lang="pt-BR" dirty="0"/>
              <a:t>1.026: efeito: devolutivo – interrupção do prazo</a:t>
            </a:r>
          </a:p>
          <a:p>
            <a:pPr marL="0" indent="0" algn="just">
              <a:buNone/>
            </a:pPr>
            <a:r>
              <a:rPr lang="pt-BR" dirty="0"/>
              <a:t>§1º requerer efeito suspensivo (requisitos tutela de urgência)</a:t>
            </a:r>
          </a:p>
          <a:p>
            <a:pPr marL="0" indent="0" algn="just">
              <a:buNone/>
            </a:pPr>
            <a:r>
              <a:rPr lang="pt-BR" dirty="0"/>
              <a:t>§2º multa protelatória até 2% para o embargado</a:t>
            </a:r>
          </a:p>
          <a:p>
            <a:pPr marL="0" indent="0" algn="just">
              <a:buNone/>
            </a:pPr>
            <a:r>
              <a:rPr lang="pt-BR" dirty="0"/>
              <a:t>§3º aumento da multa até 10% </a:t>
            </a:r>
          </a:p>
          <a:p>
            <a:pPr marL="0" indent="0" algn="just">
              <a:buNone/>
            </a:pPr>
            <a:r>
              <a:rPr lang="pt-BR" dirty="0"/>
              <a:t>§ 4º (não conhecerá dos demais ED se não pagar)</a:t>
            </a:r>
          </a:p>
          <a:p>
            <a:pPr marL="0" indent="0" algn="just">
              <a:buNone/>
            </a:pPr>
            <a:endParaRPr lang="pt-BR" dirty="0"/>
          </a:p>
          <a:p>
            <a:pPr marL="0" indent="0" algn="just">
              <a:buNone/>
            </a:pPr>
            <a:endParaRPr lang="pt-BR" sz="1800" dirty="0"/>
          </a:p>
          <a:p>
            <a:pPr marL="0" indent="0" algn="just">
              <a:buNone/>
            </a:pPr>
            <a:endParaRPr lang="pt-BR" sz="1700" dirty="0"/>
          </a:p>
          <a:p>
            <a:pPr marL="0" indent="0" algn="just">
              <a:buNone/>
            </a:pPr>
            <a:endParaRPr lang="pt-BR" sz="1700" dirty="0"/>
          </a:p>
          <a:p>
            <a:pPr marL="0" indent="0" algn="just">
              <a:buNone/>
            </a:pPr>
            <a:endParaRPr lang="pt-BR" sz="2600" dirty="0"/>
          </a:p>
        </p:txBody>
      </p:sp>
      <p:sp>
        <p:nvSpPr>
          <p:cNvPr id="2" name="Espaço Reservado para Número de Slide 1">
            <a:extLst>
              <a:ext uri="{FF2B5EF4-FFF2-40B4-BE49-F238E27FC236}">
                <a16:creationId xmlns:a16="http://schemas.microsoft.com/office/drawing/2014/main" id="{40E4BBE7-2152-B80C-E97A-305BE683197E}"/>
              </a:ext>
            </a:extLst>
          </p:cNvPr>
          <p:cNvSpPr>
            <a:spLocks noGrp="1"/>
          </p:cNvSpPr>
          <p:nvPr>
            <p:ph type="sldNum" sz="quarter" idx="12"/>
          </p:nvPr>
        </p:nvSpPr>
        <p:spPr/>
        <p:txBody>
          <a:bodyPr/>
          <a:lstStyle/>
          <a:p>
            <a:fld id="{EB14B4DA-6B1F-416D-9A3C-9707AD360475}" type="slidenum">
              <a:rPr lang="pt-BR" smtClean="0"/>
              <a:t>2</a:t>
            </a:fld>
            <a:endParaRPr lang="pt-BR"/>
          </a:p>
        </p:txBody>
      </p:sp>
      <p:pic>
        <p:nvPicPr>
          <p:cNvPr id="7" name="Imagem 6">
            <a:extLst>
              <a:ext uri="{FF2B5EF4-FFF2-40B4-BE49-F238E27FC236}">
                <a16:creationId xmlns:a16="http://schemas.microsoft.com/office/drawing/2014/main" id="{2D5D80A1-581F-F54D-2774-6B51D34A60E9}"/>
              </a:ext>
            </a:extLst>
          </p:cNvPr>
          <p:cNvPicPr>
            <a:picLocks noChangeAspect="1"/>
          </p:cNvPicPr>
          <p:nvPr/>
        </p:nvPicPr>
        <p:blipFill>
          <a:blip r:embed="rId3"/>
          <a:stretch>
            <a:fillRect/>
          </a:stretch>
        </p:blipFill>
        <p:spPr>
          <a:xfrm>
            <a:off x="3635896" y="0"/>
            <a:ext cx="5508104" cy="980728"/>
          </a:xfrm>
          <a:prstGeom prst="rect">
            <a:avLst/>
          </a:prstGeom>
        </p:spPr>
      </p:pic>
    </p:spTree>
    <p:extLst>
      <p:ext uri="{BB962C8B-B14F-4D97-AF65-F5344CB8AC3E}">
        <p14:creationId xmlns:p14="http://schemas.microsoft.com/office/powerpoint/2010/main" val="646229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4655" y="101600"/>
            <a:ext cx="9005454" cy="6756400"/>
          </a:xfrm>
        </p:spPr>
        <p:txBody>
          <a:bodyPr>
            <a:normAutofit/>
          </a:bodyPr>
          <a:lstStyle/>
          <a:p>
            <a:pPr marL="0" indent="0" algn="just">
              <a:buNone/>
            </a:pPr>
            <a:r>
              <a:rPr lang="pt-BR" dirty="0"/>
              <a:t>-</a:t>
            </a:r>
          </a:p>
        </p:txBody>
      </p:sp>
      <p:pic>
        <p:nvPicPr>
          <p:cNvPr id="4" name="Imagem 3">
            <a:extLst>
              <a:ext uri="{FF2B5EF4-FFF2-40B4-BE49-F238E27FC236}">
                <a16:creationId xmlns:a16="http://schemas.microsoft.com/office/drawing/2014/main" id="{00729E18-8B0B-26BB-5FF2-A80D22E624FE}"/>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3996579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4655" y="101600"/>
            <a:ext cx="9005454" cy="6756400"/>
          </a:xfrm>
        </p:spPr>
        <p:txBody>
          <a:bodyPr>
            <a:normAutofit/>
          </a:bodyPr>
          <a:lstStyle/>
          <a:p>
            <a:pPr marL="0" indent="0" algn="just">
              <a:buNone/>
            </a:pPr>
            <a:r>
              <a:rPr lang="pt-BR" dirty="0"/>
              <a:t>-	</a:t>
            </a:r>
          </a:p>
        </p:txBody>
      </p:sp>
      <p:pic>
        <p:nvPicPr>
          <p:cNvPr id="7" name="Imagem 6">
            <a:extLst>
              <a:ext uri="{FF2B5EF4-FFF2-40B4-BE49-F238E27FC236}">
                <a16:creationId xmlns:a16="http://schemas.microsoft.com/office/drawing/2014/main" id="{E183240E-4CE5-5F3A-2656-CFE3B639ED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660648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4655" y="101600"/>
            <a:ext cx="9005454" cy="6756400"/>
          </a:xfrm>
        </p:spPr>
        <p:txBody>
          <a:bodyPr>
            <a:normAutofit/>
          </a:bodyPr>
          <a:lstStyle/>
          <a:p>
            <a:pPr marL="0" indent="0" algn="just">
              <a:buNone/>
            </a:pPr>
            <a:r>
              <a:rPr lang="pt-BR" dirty="0">
                <a:solidFill>
                  <a:srgbClr val="FF0000"/>
                </a:solidFill>
                <a:highlight>
                  <a:srgbClr val="FFFF00"/>
                </a:highlight>
              </a:rPr>
              <a:t>.</a:t>
            </a:r>
            <a:endParaRPr lang="pt-BR" dirty="0"/>
          </a:p>
          <a:p>
            <a:pPr marL="0" indent="0" algn="just">
              <a:buNone/>
            </a:pPr>
            <a:r>
              <a:rPr lang="pt-BR" dirty="0"/>
              <a:t>	</a:t>
            </a:r>
          </a:p>
        </p:txBody>
      </p:sp>
      <p:pic>
        <p:nvPicPr>
          <p:cNvPr id="5" name="Imagem 4">
            <a:extLst>
              <a:ext uri="{FF2B5EF4-FFF2-40B4-BE49-F238E27FC236}">
                <a16:creationId xmlns:a16="http://schemas.microsoft.com/office/drawing/2014/main" id="{7099CB9E-74A5-020A-0ECF-EA5D9A28FF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70338"/>
            <a:ext cx="8994531" cy="5706208"/>
          </a:xfrm>
          <a:prstGeom prst="rect">
            <a:avLst/>
          </a:prstGeom>
          <a:noFill/>
          <a:ln>
            <a:noFill/>
          </a:ln>
        </p:spPr>
      </p:pic>
      <p:pic>
        <p:nvPicPr>
          <p:cNvPr id="7" name="Imagem 6">
            <a:extLst>
              <a:ext uri="{FF2B5EF4-FFF2-40B4-BE49-F238E27FC236}">
                <a16:creationId xmlns:a16="http://schemas.microsoft.com/office/drawing/2014/main" id="{E0FB8934-CE70-88FE-9C5A-BE4BCD5440AA}"/>
              </a:ext>
            </a:extLst>
          </p:cNvPr>
          <p:cNvPicPr>
            <a:picLocks noChangeAspect="1"/>
          </p:cNvPicPr>
          <p:nvPr/>
        </p:nvPicPr>
        <p:blipFill>
          <a:blip r:embed="rId3"/>
          <a:stretch>
            <a:fillRect/>
          </a:stretch>
        </p:blipFill>
        <p:spPr>
          <a:xfrm>
            <a:off x="4571986" y="3428998"/>
            <a:ext cx="28" cy="3"/>
          </a:xfrm>
          <a:prstGeom prst="rect">
            <a:avLst/>
          </a:prstGeom>
        </p:spPr>
      </p:pic>
      <p:pic>
        <p:nvPicPr>
          <p:cNvPr id="9" name="Imagem 8">
            <a:extLst>
              <a:ext uri="{FF2B5EF4-FFF2-40B4-BE49-F238E27FC236}">
                <a16:creationId xmlns:a16="http://schemas.microsoft.com/office/drawing/2014/main" id="{1BB6C8AC-1222-3CFD-5F41-F6A51802AFC9}"/>
              </a:ext>
            </a:extLst>
          </p:cNvPr>
          <p:cNvPicPr>
            <a:picLocks noChangeAspect="1"/>
          </p:cNvPicPr>
          <p:nvPr/>
        </p:nvPicPr>
        <p:blipFill>
          <a:blip r:embed="rId3"/>
          <a:stretch>
            <a:fillRect/>
          </a:stretch>
        </p:blipFill>
        <p:spPr>
          <a:xfrm>
            <a:off x="4571986" y="3428998"/>
            <a:ext cx="28" cy="3"/>
          </a:xfrm>
          <a:prstGeom prst="rect">
            <a:avLst/>
          </a:prstGeom>
        </p:spPr>
      </p:pic>
      <p:pic>
        <p:nvPicPr>
          <p:cNvPr id="10" name="Imagem 9">
            <a:extLst>
              <a:ext uri="{FF2B5EF4-FFF2-40B4-BE49-F238E27FC236}">
                <a16:creationId xmlns:a16="http://schemas.microsoft.com/office/drawing/2014/main" id="{76D05B00-6BA2-98C0-C55A-8B762C4192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66246" y="6087110"/>
            <a:ext cx="5398770" cy="627380"/>
          </a:xfrm>
          <a:prstGeom prst="rect">
            <a:avLst/>
          </a:prstGeom>
          <a:noFill/>
          <a:ln>
            <a:noFill/>
          </a:ln>
        </p:spPr>
      </p:pic>
    </p:spTree>
    <p:extLst>
      <p:ext uri="{BB962C8B-B14F-4D97-AF65-F5344CB8AC3E}">
        <p14:creationId xmlns:p14="http://schemas.microsoft.com/office/powerpoint/2010/main" val="1546370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8FD2E-7CDA-A6D4-C88A-F62E4BCC60B3}"/>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9EF78A5-FBF6-54FC-963D-73E702B42AD2}"/>
              </a:ext>
            </a:extLst>
          </p:cNvPr>
          <p:cNvSpPr>
            <a:spLocks noGrp="1"/>
          </p:cNvSpPr>
          <p:nvPr>
            <p:ph idx="1"/>
          </p:nvPr>
        </p:nvSpPr>
        <p:spPr>
          <a:xfrm>
            <a:off x="0" y="0"/>
            <a:ext cx="9143999" cy="6858000"/>
          </a:xfrm>
        </p:spPr>
        <p:txBody>
          <a:bodyPr>
            <a:normAutofit/>
          </a:bodyPr>
          <a:lstStyle/>
          <a:p>
            <a:pPr marL="0" indent="0" algn="just">
              <a:buNone/>
            </a:pPr>
            <a:r>
              <a:rPr lang="pt-BR" dirty="0"/>
              <a:t>1- </a:t>
            </a:r>
            <a:r>
              <a:rPr lang="pt-BR" sz="1200" dirty="0" err="1"/>
              <a:t>CONSULPLAN</a:t>
            </a:r>
            <a:r>
              <a:rPr lang="pt-BR" sz="1200" dirty="0"/>
              <a:t>-ADP</a:t>
            </a:r>
            <a:r>
              <a:rPr lang="pt-BR" dirty="0"/>
              <a:t>. Os recursos apresentam como requisito a necessidade de pagamento adiantado das despejas relativas ao seu processamento. A espécie recursal que prescinde de preparo denomina-se:</a:t>
            </a:r>
          </a:p>
          <a:p>
            <a:pPr marL="0" indent="0" algn="just">
              <a:buNone/>
            </a:pPr>
            <a:r>
              <a:rPr lang="pt-BR" dirty="0"/>
              <a:t>A- Apelação,</a:t>
            </a:r>
          </a:p>
          <a:p>
            <a:pPr marL="0" indent="0" algn="just">
              <a:buNone/>
            </a:pPr>
            <a:r>
              <a:rPr lang="pt-BR" dirty="0"/>
              <a:t>B- Recurso ordinário,</a:t>
            </a:r>
          </a:p>
          <a:p>
            <a:pPr marL="0" indent="0" algn="just">
              <a:buNone/>
            </a:pPr>
            <a:r>
              <a:rPr lang="pt-BR" dirty="0"/>
              <a:t>C- Agravo de instrumento;</a:t>
            </a:r>
          </a:p>
          <a:p>
            <a:pPr marL="0" indent="0" algn="just">
              <a:buNone/>
            </a:pPr>
            <a:r>
              <a:rPr lang="pt-BR" dirty="0"/>
              <a:t>D- Embargos de declaração.</a:t>
            </a:r>
          </a:p>
          <a:p>
            <a:pPr marL="0" indent="0" algn="just">
              <a:buNone/>
            </a:pPr>
            <a:r>
              <a:rPr lang="pt-BR" dirty="0"/>
              <a:t>E- Recurso inominado;</a:t>
            </a:r>
          </a:p>
          <a:p>
            <a:pPr marL="0" indent="0" algn="just">
              <a:buNone/>
            </a:pPr>
            <a:endParaRPr lang="pt-BR" dirty="0"/>
          </a:p>
          <a:p>
            <a:pPr marL="0" indent="0" algn="just">
              <a:buNone/>
            </a:pPr>
            <a:endParaRPr lang="pt-BR" dirty="0"/>
          </a:p>
        </p:txBody>
      </p:sp>
      <p:sp>
        <p:nvSpPr>
          <p:cNvPr id="2" name="Espaço Reservado para Número de Slide 1">
            <a:extLst>
              <a:ext uri="{FF2B5EF4-FFF2-40B4-BE49-F238E27FC236}">
                <a16:creationId xmlns:a16="http://schemas.microsoft.com/office/drawing/2014/main" id="{C6B345B0-59F2-2D45-B4A2-697BD631BB19}"/>
              </a:ext>
            </a:extLst>
          </p:cNvPr>
          <p:cNvSpPr>
            <a:spLocks noGrp="1"/>
          </p:cNvSpPr>
          <p:nvPr>
            <p:ph type="sldNum" sz="quarter" idx="12"/>
          </p:nvPr>
        </p:nvSpPr>
        <p:spPr/>
        <p:txBody>
          <a:bodyPr/>
          <a:lstStyle/>
          <a:p>
            <a:fld id="{EB14B4DA-6B1F-416D-9A3C-9707AD360475}" type="slidenum">
              <a:rPr lang="pt-BR" smtClean="0"/>
              <a:t>23</a:t>
            </a:fld>
            <a:endParaRPr lang="pt-BR"/>
          </a:p>
        </p:txBody>
      </p:sp>
      <p:pic>
        <p:nvPicPr>
          <p:cNvPr id="5" name="Imagem 4">
            <a:extLst>
              <a:ext uri="{FF2B5EF4-FFF2-40B4-BE49-F238E27FC236}">
                <a16:creationId xmlns:a16="http://schemas.microsoft.com/office/drawing/2014/main" id="{1DF05ADA-4135-3580-0AAB-0DA3295B2E92}"/>
              </a:ext>
            </a:extLst>
          </p:cNvPr>
          <p:cNvPicPr>
            <a:picLocks noChangeAspect="1"/>
          </p:cNvPicPr>
          <p:nvPr/>
        </p:nvPicPr>
        <p:blipFill>
          <a:blip r:embed="rId2"/>
          <a:stretch>
            <a:fillRect/>
          </a:stretch>
        </p:blipFill>
        <p:spPr>
          <a:xfrm>
            <a:off x="7007454" y="2265941"/>
            <a:ext cx="1677672" cy="930258"/>
          </a:xfrm>
          <a:prstGeom prst="rect">
            <a:avLst/>
          </a:prstGeom>
        </p:spPr>
      </p:pic>
    </p:spTree>
    <p:extLst>
      <p:ext uri="{BB962C8B-B14F-4D97-AF65-F5344CB8AC3E}">
        <p14:creationId xmlns:p14="http://schemas.microsoft.com/office/powerpoint/2010/main" val="3435346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1A072-3303-B40F-1094-27419114CA64}"/>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636BBCF-B72C-F5E2-3FA6-FA7370CDBB87}"/>
              </a:ext>
            </a:extLst>
          </p:cNvPr>
          <p:cNvSpPr>
            <a:spLocks noGrp="1"/>
          </p:cNvSpPr>
          <p:nvPr>
            <p:ph idx="1"/>
          </p:nvPr>
        </p:nvSpPr>
        <p:spPr>
          <a:xfrm>
            <a:off x="0" y="0"/>
            <a:ext cx="9143999" cy="6858000"/>
          </a:xfrm>
        </p:spPr>
        <p:txBody>
          <a:bodyPr>
            <a:normAutofit/>
          </a:bodyPr>
          <a:lstStyle/>
          <a:p>
            <a:pPr marL="0" indent="0" algn="just">
              <a:buNone/>
            </a:pPr>
            <a:r>
              <a:rPr lang="pt-BR" dirty="0"/>
              <a:t>2- O pleito foi julgado procedente, porém a sentença não examinou pedido defensivo expresso quanto à prescrição da pretensão autoral devidamente suscitada. Nesse caso, comporta:</a:t>
            </a:r>
          </a:p>
          <a:p>
            <a:pPr marL="514350" indent="-514350" algn="just">
              <a:buAutoNum type="alphaUcParenR"/>
            </a:pPr>
            <a:r>
              <a:rPr lang="pt-BR" dirty="0"/>
              <a:t>Agravo de Instrumento,				</a:t>
            </a:r>
          </a:p>
          <a:p>
            <a:pPr marL="514350" indent="-514350" algn="just">
              <a:buAutoNum type="alphaUcParenR"/>
            </a:pPr>
            <a:r>
              <a:rPr lang="pt-BR" dirty="0"/>
              <a:t>Apelação,</a:t>
            </a:r>
          </a:p>
          <a:p>
            <a:pPr marL="0" indent="0" algn="just">
              <a:buNone/>
            </a:pPr>
            <a:r>
              <a:rPr lang="pt-BR" dirty="0"/>
              <a:t>C) Recurso Inominado,					</a:t>
            </a:r>
          </a:p>
          <a:p>
            <a:pPr marL="0" indent="0" algn="just">
              <a:buNone/>
            </a:pPr>
            <a:r>
              <a:rPr lang="pt-BR" dirty="0"/>
              <a:t>D) Embargos de Declaração sem efeito infringente,</a:t>
            </a:r>
          </a:p>
          <a:p>
            <a:pPr marL="0" indent="0" algn="just">
              <a:buNone/>
            </a:pPr>
            <a:r>
              <a:rPr lang="pt-BR" dirty="0"/>
              <a:t>E) Embargos de Declaração com efeito infringente.</a:t>
            </a:r>
          </a:p>
          <a:p>
            <a:pPr marL="1081088" indent="0" algn="just">
              <a:buFont typeface="Wingdings" panose="05000000000000000000" pitchFamily="2" charset="2"/>
              <a:buChar char="ü"/>
            </a:pPr>
            <a:endParaRPr lang="pt-BR" dirty="0"/>
          </a:p>
          <a:p>
            <a:pPr marL="0" indent="0" algn="just">
              <a:buNone/>
            </a:pPr>
            <a:endParaRPr lang="pt-BR" dirty="0"/>
          </a:p>
        </p:txBody>
      </p:sp>
      <p:sp>
        <p:nvSpPr>
          <p:cNvPr id="2" name="Espaço Reservado para Número de Slide 1">
            <a:extLst>
              <a:ext uri="{FF2B5EF4-FFF2-40B4-BE49-F238E27FC236}">
                <a16:creationId xmlns:a16="http://schemas.microsoft.com/office/drawing/2014/main" id="{1FAF3F57-524F-BE9A-DE7F-CC0CAA2CDDD0}"/>
              </a:ext>
            </a:extLst>
          </p:cNvPr>
          <p:cNvSpPr>
            <a:spLocks noGrp="1"/>
          </p:cNvSpPr>
          <p:nvPr>
            <p:ph type="sldNum" sz="quarter" idx="12"/>
          </p:nvPr>
        </p:nvSpPr>
        <p:spPr/>
        <p:txBody>
          <a:bodyPr/>
          <a:lstStyle/>
          <a:p>
            <a:fld id="{EB14B4DA-6B1F-416D-9A3C-9707AD360475}" type="slidenum">
              <a:rPr lang="pt-BR" smtClean="0"/>
              <a:t>24</a:t>
            </a:fld>
            <a:endParaRPr lang="pt-BR"/>
          </a:p>
        </p:txBody>
      </p:sp>
    </p:spTree>
    <p:extLst>
      <p:ext uri="{BB962C8B-B14F-4D97-AF65-F5344CB8AC3E}">
        <p14:creationId xmlns:p14="http://schemas.microsoft.com/office/powerpoint/2010/main" val="2269111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Espaço Reservado para Conteúdo 2_3"/>
          <p:cNvSpPr/>
          <p:nvPr/>
        </p:nvSpPr>
        <p:spPr>
          <a:xfrm>
            <a:off x="1" y="0"/>
            <a:ext cx="9144000" cy="685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algn="just">
              <a:lnSpc>
                <a:spcPct val="100000"/>
              </a:lnSpc>
              <a:spcBef>
                <a:spcPts val="641"/>
              </a:spcBef>
              <a:tabLst>
                <a:tab pos="0" algn="l"/>
              </a:tabLst>
            </a:pPr>
            <a:r>
              <a:rPr lang="pt-BR" sz="3200" b="0" strike="noStrike" spc="-1" dirty="0">
                <a:solidFill>
                  <a:srgbClr val="000000"/>
                </a:solidFill>
                <a:latin typeface="Calibri"/>
                <a:ea typeface="DejaVu Sans"/>
              </a:rPr>
              <a:t>3- </a:t>
            </a:r>
            <a:r>
              <a:rPr lang="pt-BR" sz="3200" spc="-1" dirty="0">
                <a:solidFill>
                  <a:srgbClr val="000000"/>
                </a:solidFill>
                <a:latin typeface="Calibri"/>
                <a:ea typeface="DejaVu Sans"/>
              </a:rPr>
              <a:t>Marcos</a:t>
            </a:r>
            <a:r>
              <a:rPr lang="pt-BR" sz="3200" b="0" strike="noStrike" spc="-1" dirty="0">
                <a:solidFill>
                  <a:srgbClr val="000000"/>
                </a:solidFill>
                <a:latin typeface="Calibri"/>
                <a:ea typeface="DejaVu Sans"/>
              </a:rPr>
              <a:t> propôs ação de procedimento ordinário com pedido condenatório, em face da empresa </a:t>
            </a:r>
            <a:r>
              <a:rPr lang="pt-BR" sz="3200" b="0" strike="noStrike" spc="-1" dirty="0" err="1">
                <a:solidFill>
                  <a:srgbClr val="000000"/>
                </a:solidFill>
                <a:latin typeface="Calibri"/>
                <a:ea typeface="DejaVu Sans"/>
              </a:rPr>
              <a:t>Kaquinho</a:t>
            </a:r>
            <a:r>
              <a:rPr lang="pt-BR" sz="3200" b="0" strike="noStrike" spc="-1" dirty="0">
                <a:solidFill>
                  <a:srgbClr val="000000"/>
                </a:solidFill>
                <a:latin typeface="Calibri"/>
                <a:ea typeface="DejaVu Sans"/>
              </a:rPr>
              <a:t> Ltda. Ele busca a condenação da ré em R$ 10.000,00. O pleito foi julgado procedente, porém a sentença não examinou os honorários advocatícios porque </a:t>
            </a:r>
            <a:r>
              <a:rPr lang="pt-BR" sz="3200" b="1" strike="noStrike" spc="-1" dirty="0">
                <a:solidFill>
                  <a:srgbClr val="000000"/>
                </a:solidFill>
                <a:latin typeface="Calibri"/>
                <a:ea typeface="DejaVu Sans"/>
              </a:rPr>
              <a:t>o autor esqueceu de pedir expressamente os honorários na inicial</a:t>
            </a:r>
            <a:r>
              <a:rPr lang="pt-BR" sz="3200" b="0" strike="noStrike" spc="-1" dirty="0">
                <a:solidFill>
                  <a:srgbClr val="000000"/>
                </a:solidFill>
                <a:latin typeface="Calibri"/>
                <a:ea typeface="DejaVu Sans"/>
              </a:rPr>
              <a:t>. Nesse caso, à luz das regras processuais, seria cabível o recurso para </a:t>
            </a:r>
            <a:r>
              <a:rPr lang="pt-BR" sz="3200" spc="-1" dirty="0">
                <a:solidFill>
                  <a:srgbClr val="000000"/>
                </a:solidFill>
                <a:latin typeface="Calibri"/>
              </a:rPr>
              <a:t>esclarecimento</a:t>
            </a:r>
            <a:r>
              <a:rPr lang="pt-BR" sz="3200" b="0" strike="noStrike" spc="-1" dirty="0">
                <a:solidFill>
                  <a:srgbClr val="000000"/>
                </a:solidFill>
                <a:latin typeface="Calibri"/>
                <a:ea typeface="DejaVu Sans"/>
              </a:rPr>
              <a:t> de (dica art.322, § 1º):</a:t>
            </a:r>
          </a:p>
          <a:p>
            <a:pPr algn="just">
              <a:lnSpc>
                <a:spcPct val="100000"/>
              </a:lnSpc>
              <a:spcBef>
                <a:spcPts val="641"/>
              </a:spcBef>
              <a:tabLst>
                <a:tab pos="0" algn="l"/>
              </a:tabLst>
            </a:pPr>
            <a:r>
              <a:rPr lang="pt-BR" sz="3200" b="0" strike="noStrike" spc="-1" dirty="0">
                <a:solidFill>
                  <a:srgbClr val="000000"/>
                </a:solidFill>
                <a:latin typeface="Calibri"/>
                <a:ea typeface="DejaVu Sans"/>
              </a:rPr>
              <a:t>A) Agravo de Instrumento</a:t>
            </a:r>
            <a:r>
              <a:rPr lang="pt-BR" sz="3200" spc="-1" dirty="0">
                <a:solidFill>
                  <a:srgbClr val="000000"/>
                </a:solidFill>
                <a:latin typeface="Calibri"/>
                <a:ea typeface="DejaVu Sans"/>
              </a:rPr>
              <a:t>,</a:t>
            </a:r>
            <a:r>
              <a:rPr lang="pt-BR" sz="3200" b="0" strike="noStrike" spc="-1" dirty="0">
                <a:solidFill>
                  <a:srgbClr val="000000"/>
                </a:solidFill>
                <a:latin typeface="Calibri"/>
                <a:ea typeface="DejaVu Sans"/>
              </a:rPr>
              <a:t>	</a:t>
            </a:r>
          </a:p>
          <a:p>
            <a:pPr algn="just">
              <a:lnSpc>
                <a:spcPct val="100000"/>
              </a:lnSpc>
              <a:spcBef>
                <a:spcPts val="641"/>
              </a:spcBef>
              <a:tabLst>
                <a:tab pos="0" algn="l"/>
              </a:tabLst>
            </a:pPr>
            <a:r>
              <a:rPr lang="pt-BR" sz="3200" b="0" strike="noStrike" spc="-1" dirty="0">
                <a:solidFill>
                  <a:srgbClr val="000000"/>
                </a:solidFill>
                <a:latin typeface="Calibri"/>
                <a:ea typeface="DejaVu Sans"/>
              </a:rPr>
              <a:t>B) Apelação</a:t>
            </a:r>
            <a:r>
              <a:rPr lang="pt-BR" sz="3200" spc="-1" dirty="0">
                <a:solidFill>
                  <a:srgbClr val="000000"/>
                </a:solidFill>
                <a:latin typeface="Calibri"/>
                <a:ea typeface="DejaVu Sans"/>
              </a:rPr>
              <a:t>,</a:t>
            </a:r>
            <a:endParaRPr lang="pt-BR" sz="3200" b="0" strike="noStrike" spc="-1" dirty="0">
              <a:solidFill>
                <a:srgbClr val="000000"/>
              </a:solidFill>
              <a:latin typeface="Calibri"/>
              <a:ea typeface="DejaVu Sans"/>
            </a:endParaRPr>
          </a:p>
          <a:p>
            <a:pPr algn="just">
              <a:lnSpc>
                <a:spcPct val="100000"/>
              </a:lnSpc>
              <a:spcBef>
                <a:spcPts val="641"/>
              </a:spcBef>
              <a:tabLst>
                <a:tab pos="0" algn="l"/>
              </a:tabLst>
            </a:pPr>
            <a:r>
              <a:rPr lang="pt-BR" sz="3200" b="0" strike="noStrike" spc="-1" dirty="0">
                <a:solidFill>
                  <a:srgbClr val="000000"/>
                </a:solidFill>
                <a:latin typeface="Calibri"/>
                <a:ea typeface="DejaVu Sans"/>
              </a:rPr>
              <a:t>C) Recurso Inominado,</a:t>
            </a:r>
          </a:p>
          <a:p>
            <a:pPr algn="just">
              <a:lnSpc>
                <a:spcPct val="100000"/>
              </a:lnSpc>
              <a:spcBef>
                <a:spcPts val="641"/>
              </a:spcBef>
              <a:tabLst>
                <a:tab pos="0" algn="l"/>
              </a:tabLst>
            </a:pPr>
            <a:r>
              <a:rPr lang="pt-BR" sz="3200" b="0" strike="noStrike" spc="-1" dirty="0">
                <a:solidFill>
                  <a:srgbClr val="000000"/>
                </a:solidFill>
                <a:latin typeface="Calibri"/>
                <a:ea typeface="DejaVu Sans"/>
              </a:rPr>
              <a:t>D) Não comporta recurso,</a:t>
            </a:r>
          </a:p>
          <a:p>
            <a:pPr algn="just">
              <a:lnSpc>
                <a:spcPct val="100000"/>
              </a:lnSpc>
              <a:spcBef>
                <a:spcPts val="641"/>
              </a:spcBef>
              <a:tabLst>
                <a:tab pos="0" algn="l"/>
              </a:tabLst>
            </a:pPr>
            <a:r>
              <a:rPr lang="pt-BR" sz="3200" b="0" strike="noStrike" spc="-1" dirty="0">
                <a:solidFill>
                  <a:srgbClr val="000000"/>
                </a:solidFill>
                <a:latin typeface="Calibri"/>
                <a:ea typeface="DejaVu Sans"/>
              </a:rPr>
              <a:t>E) Embargos de Declaração.</a:t>
            </a:r>
          </a:p>
          <a:p>
            <a:pPr algn="just">
              <a:lnSpc>
                <a:spcPct val="100000"/>
              </a:lnSpc>
              <a:spcBef>
                <a:spcPts val="641"/>
              </a:spcBef>
              <a:tabLst>
                <a:tab pos="0" algn="l"/>
              </a:tabLst>
            </a:pPr>
            <a:endParaRPr lang="pt-BR" sz="3200" spc="-1" dirty="0">
              <a:solidFill>
                <a:srgbClr val="000000"/>
              </a:solidFill>
              <a:highlight>
                <a:srgbClr val="FFFF00"/>
              </a:highlight>
              <a:latin typeface="Calibri"/>
              <a:ea typeface="DejaVu Sans"/>
            </a:endParaRPr>
          </a:p>
          <a:p>
            <a:pPr marL="0" indent="0" algn="just">
              <a:buNone/>
            </a:pPr>
            <a:endParaRPr lang="pt-BR" sz="4400" dirty="0"/>
          </a:p>
          <a:p>
            <a:pPr algn="just">
              <a:lnSpc>
                <a:spcPct val="100000"/>
              </a:lnSpc>
              <a:spcBef>
                <a:spcPts val="641"/>
              </a:spcBef>
              <a:tabLst>
                <a:tab pos="0" algn="l"/>
              </a:tabLst>
            </a:pPr>
            <a:endParaRPr lang="pt-BR" sz="3200" b="0" strike="noStrike" spc="-1" dirty="0">
              <a:solidFill>
                <a:srgbClr val="000000"/>
              </a:solidFill>
              <a:highlight>
                <a:srgbClr val="FFFF00"/>
              </a:highlight>
              <a:latin typeface="Calibri"/>
              <a:ea typeface="DejaVu Sans"/>
            </a:endParaRPr>
          </a:p>
        </p:txBody>
      </p:sp>
      <p:pic>
        <p:nvPicPr>
          <p:cNvPr id="3" name="Imagem 2">
            <a:extLst>
              <a:ext uri="{FF2B5EF4-FFF2-40B4-BE49-F238E27FC236}">
                <a16:creationId xmlns:a16="http://schemas.microsoft.com/office/drawing/2014/main" id="{207006E2-A3E0-F460-95C7-8268BBA3DC20}"/>
              </a:ext>
            </a:extLst>
          </p:cNvPr>
          <p:cNvPicPr>
            <a:picLocks noChangeAspect="1"/>
          </p:cNvPicPr>
          <p:nvPr/>
        </p:nvPicPr>
        <p:blipFill>
          <a:blip r:embed="rId2"/>
          <a:stretch>
            <a:fillRect/>
          </a:stretch>
        </p:blipFill>
        <p:spPr>
          <a:xfrm>
            <a:off x="6724883" y="3983457"/>
            <a:ext cx="1356478" cy="1036410"/>
          </a:xfrm>
          <a:prstGeom prst="rect">
            <a:avLst/>
          </a:prstGeom>
        </p:spPr>
      </p:pic>
    </p:spTree>
    <p:extLst>
      <p:ext uri="{BB962C8B-B14F-4D97-AF65-F5344CB8AC3E}">
        <p14:creationId xmlns:p14="http://schemas.microsoft.com/office/powerpoint/2010/main" val="807700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CA209-8484-BEFD-5981-1E9D411C55E6}"/>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F4275CD-BC96-579A-B521-A63161E22CB6}"/>
              </a:ext>
            </a:extLst>
          </p:cNvPr>
          <p:cNvSpPr>
            <a:spLocks noGrp="1"/>
          </p:cNvSpPr>
          <p:nvPr>
            <p:ph idx="1"/>
          </p:nvPr>
        </p:nvSpPr>
        <p:spPr>
          <a:xfrm>
            <a:off x="0" y="0"/>
            <a:ext cx="9143999" cy="6858000"/>
          </a:xfrm>
        </p:spPr>
        <p:txBody>
          <a:bodyPr>
            <a:normAutofit/>
          </a:bodyPr>
          <a:lstStyle/>
          <a:p>
            <a:pPr marL="0" indent="0" algn="just">
              <a:buNone/>
            </a:pPr>
            <a:r>
              <a:rPr lang="pt-BR" dirty="0"/>
              <a:t>4- Quanto aos embargos de declaração é correto afirmar que:</a:t>
            </a:r>
          </a:p>
          <a:p>
            <a:pPr marL="0" indent="0" algn="just">
              <a:buNone/>
            </a:pPr>
            <a:r>
              <a:rPr lang="pt-BR" dirty="0"/>
              <a:t>A) Não possuem natureza recursal;</a:t>
            </a:r>
          </a:p>
          <a:p>
            <a:pPr marL="0" indent="0" algn="just">
              <a:buNone/>
            </a:pPr>
            <a:r>
              <a:rPr lang="pt-BR" dirty="0"/>
              <a:t>B) Tem a função exclusiva de anular decisões judiciais;</a:t>
            </a:r>
          </a:p>
          <a:p>
            <a:pPr marL="0" indent="0" algn="just">
              <a:buNone/>
            </a:pPr>
            <a:r>
              <a:rPr lang="pt-BR" dirty="0"/>
              <a:t>C) Objetivam, na verdade, julgar, esclarecer, complementar e anular as sentenças;</a:t>
            </a:r>
          </a:p>
          <a:p>
            <a:pPr marL="0" indent="0" algn="just">
              <a:buNone/>
            </a:pPr>
            <a:r>
              <a:rPr lang="pt-BR" dirty="0"/>
              <a:t>D) Sua finalidade é corrigir defeitos, obscuridade e contradição de despacho;</a:t>
            </a:r>
          </a:p>
          <a:p>
            <a:pPr marL="0" indent="0" algn="just">
              <a:buNone/>
            </a:pPr>
            <a:r>
              <a:rPr lang="pt-BR" dirty="0"/>
              <a:t>E) Visam corrigir eventual obscuridade, contradição, omissão e ainda erro material do ato judicial.</a:t>
            </a:r>
          </a:p>
          <a:p>
            <a:pPr marL="0" indent="0" algn="just">
              <a:buNone/>
            </a:pPr>
            <a:endParaRPr lang="pt-BR" dirty="0"/>
          </a:p>
        </p:txBody>
      </p:sp>
      <p:sp>
        <p:nvSpPr>
          <p:cNvPr id="2" name="Espaço Reservado para Número de Slide 1">
            <a:extLst>
              <a:ext uri="{FF2B5EF4-FFF2-40B4-BE49-F238E27FC236}">
                <a16:creationId xmlns:a16="http://schemas.microsoft.com/office/drawing/2014/main" id="{91AE826F-3FEF-24C9-C9D3-91DCF22B553C}"/>
              </a:ext>
            </a:extLst>
          </p:cNvPr>
          <p:cNvSpPr>
            <a:spLocks noGrp="1"/>
          </p:cNvSpPr>
          <p:nvPr>
            <p:ph type="sldNum" sz="quarter" idx="12"/>
          </p:nvPr>
        </p:nvSpPr>
        <p:spPr/>
        <p:txBody>
          <a:bodyPr/>
          <a:lstStyle/>
          <a:p>
            <a:fld id="{EB14B4DA-6B1F-416D-9A3C-9707AD360475}" type="slidenum">
              <a:rPr lang="pt-BR" smtClean="0"/>
              <a:t>26</a:t>
            </a:fld>
            <a:endParaRPr lang="pt-BR"/>
          </a:p>
        </p:txBody>
      </p:sp>
    </p:spTree>
    <p:extLst>
      <p:ext uri="{BB962C8B-B14F-4D97-AF65-F5344CB8AC3E}">
        <p14:creationId xmlns:p14="http://schemas.microsoft.com/office/powerpoint/2010/main" val="46178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52EBA-0CE9-D223-4FA5-3ED6F6EF9787}"/>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551D21B-3204-D75F-E092-10ED4EDC72C7}"/>
              </a:ext>
            </a:extLst>
          </p:cNvPr>
          <p:cNvSpPr>
            <a:spLocks noGrp="1"/>
          </p:cNvSpPr>
          <p:nvPr>
            <p:ph idx="1"/>
          </p:nvPr>
        </p:nvSpPr>
        <p:spPr>
          <a:xfrm>
            <a:off x="0" y="0"/>
            <a:ext cx="9143999" cy="6858000"/>
          </a:xfrm>
        </p:spPr>
        <p:txBody>
          <a:bodyPr>
            <a:normAutofit fontScale="92500" lnSpcReduction="20000"/>
          </a:bodyPr>
          <a:lstStyle/>
          <a:p>
            <a:pPr marL="0" indent="0" algn="just">
              <a:buNone/>
            </a:pPr>
            <a:r>
              <a:rPr lang="pt-BR" dirty="0"/>
              <a:t>5- Caio ajuíza demanda em face de empresa pública. Formula dois pedidos e lastreia o pedido “a” na tese “x”, firmada em Incidente de Resolução de Demandas Repetitivas, julgada recentemente pelo TRF-2ª Região. Ao apreciar a petição inicial, o juiz profere decisão parcial de mérito, sem mencionar a tese ‘x’, julgando improcedente o pedido “a”, por considerar a matéria unicamente de direito e por já ter proferido anteriormente sentença sobre a mesma matéria. No mesmo ato, determina que o feito prossiga, em relação ao outro pedido, com a citação da ré. O caso é típico de cabimento do seguinte recurso (dica: Vide, art. 1.022, parag. único, I CPC):</a:t>
            </a:r>
          </a:p>
          <a:p>
            <a:pPr marL="0" indent="0" algn="just">
              <a:buNone/>
            </a:pPr>
            <a:r>
              <a:rPr lang="pt-BR" dirty="0"/>
              <a:t>A) Apelação;	</a:t>
            </a:r>
          </a:p>
          <a:p>
            <a:pPr marL="0" indent="0" algn="just">
              <a:buNone/>
            </a:pPr>
            <a:r>
              <a:rPr lang="pt-BR" dirty="0"/>
              <a:t>b) Agravo interno;			</a:t>
            </a:r>
          </a:p>
          <a:p>
            <a:pPr marL="0" indent="0" algn="just">
              <a:buNone/>
            </a:pPr>
            <a:r>
              <a:rPr lang="pt-BR" dirty="0"/>
              <a:t>c) Reclamação perante o TRF;</a:t>
            </a:r>
          </a:p>
          <a:p>
            <a:pPr marL="0" indent="0" algn="just">
              <a:buNone/>
            </a:pPr>
            <a:r>
              <a:rPr lang="pt-BR" dirty="0"/>
              <a:t>d) Correição parcial;</a:t>
            </a:r>
          </a:p>
          <a:p>
            <a:pPr marL="0" indent="0" algn="just">
              <a:buNone/>
            </a:pPr>
            <a:r>
              <a:rPr lang="pt-BR" dirty="0"/>
              <a:t>e) Embargos de declaração.</a:t>
            </a:r>
          </a:p>
        </p:txBody>
      </p:sp>
      <p:sp>
        <p:nvSpPr>
          <p:cNvPr id="2" name="Espaço Reservado para Número de Slide 1">
            <a:extLst>
              <a:ext uri="{FF2B5EF4-FFF2-40B4-BE49-F238E27FC236}">
                <a16:creationId xmlns:a16="http://schemas.microsoft.com/office/drawing/2014/main" id="{68233DF4-B42C-24A6-6135-753CFB7C4408}"/>
              </a:ext>
            </a:extLst>
          </p:cNvPr>
          <p:cNvSpPr>
            <a:spLocks noGrp="1"/>
          </p:cNvSpPr>
          <p:nvPr>
            <p:ph type="sldNum" sz="quarter" idx="12"/>
          </p:nvPr>
        </p:nvSpPr>
        <p:spPr/>
        <p:txBody>
          <a:bodyPr/>
          <a:lstStyle/>
          <a:p>
            <a:fld id="{EB14B4DA-6B1F-416D-9A3C-9707AD360475}" type="slidenum">
              <a:rPr lang="pt-BR" smtClean="0"/>
              <a:t>27</a:t>
            </a:fld>
            <a:endParaRPr lang="pt-BR"/>
          </a:p>
        </p:txBody>
      </p:sp>
    </p:spTree>
    <p:extLst>
      <p:ext uri="{BB962C8B-B14F-4D97-AF65-F5344CB8AC3E}">
        <p14:creationId xmlns:p14="http://schemas.microsoft.com/office/powerpoint/2010/main" val="3535656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626F5-ABE9-155A-136D-5FA1D200ADF2}"/>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91B6A1B-DB53-CAAA-E6AF-D646FF55AE05}"/>
              </a:ext>
            </a:extLst>
          </p:cNvPr>
          <p:cNvSpPr>
            <a:spLocks noGrp="1"/>
          </p:cNvSpPr>
          <p:nvPr>
            <p:ph idx="1"/>
          </p:nvPr>
        </p:nvSpPr>
        <p:spPr>
          <a:xfrm>
            <a:off x="0" y="0"/>
            <a:ext cx="9143999" cy="6858000"/>
          </a:xfrm>
        </p:spPr>
        <p:txBody>
          <a:bodyPr>
            <a:normAutofit fontScale="85000" lnSpcReduction="10000"/>
          </a:bodyPr>
          <a:lstStyle/>
          <a:p>
            <a:pPr marL="0" indent="0" algn="just">
              <a:buNone/>
            </a:pPr>
            <a:r>
              <a:rPr lang="pt-BR" dirty="0"/>
              <a:t>6- De acordo com o CPC, os embargos de declaração contra sentença de primeira instância devem ser opostos, em regra, em petição escrita dirigida ao?</a:t>
            </a:r>
          </a:p>
          <a:p>
            <a:pPr marL="0" indent="0" algn="just">
              <a:buNone/>
            </a:pPr>
            <a:r>
              <a:rPr lang="pt-BR" dirty="0"/>
              <a:t>A)  Ao Juízo que prolatou a sentença, no prazo de 5 dias, prestando-se a sanar omissão, obscuridade ou contradição, não estando sujeitos a preparo</a:t>
            </a:r>
          </a:p>
          <a:p>
            <a:pPr marL="0" indent="0" algn="just">
              <a:buNone/>
            </a:pPr>
            <a:r>
              <a:rPr lang="pt-BR" dirty="0"/>
              <a:t> B) tribunal em 5 dias, prestando-se à reforma das questões impugnadas pelo recurso, estando sujeito a preparo</a:t>
            </a:r>
          </a:p>
          <a:p>
            <a:pPr marL="0" indent="0" algn="just">
              <a:buNone/>
            </a:pPr>
            <a:r>
              <a:rPr lang="pt-BR" dirty="0"/>
              <a:t> C) juízo que prolatou a sentença, no prazo de 15 dias, prestando-se a sanar omissão, obscuridade ou contradição, estando sujeitos a preparo</a:t>
            </a:r>
          </a:p>
          <a:p>
            <a:pPr marL="0" indent="0" algn="just">
              <a:buNone/>
            </a:pPr>
            <a:r>
              <a:rPr lang="pt-BR" dirty="0"/>
              <a:t> D) tribunal em 5 dias, prestando-se a sanar omissão, obscuridade ou contradição, não estando sujeitos a preparo</a:t>
            </a:r>
          </a:p>
          <a:p>
            <a:pPr marL="0" indent="0" algn="just">
              <a:buNone/>
            </a:pPr>
            <a:r>
              <a:rPr lang="pt-BR" dirty="0"/>
              <a:t> E) tribunal no prazo de 15 dias, prestando-se a sanar omissão, obscuridade ou contradição, estando sujeitos a preparo</a:t>
            </a:r>
          </a:p>
          <a:p>
            <a:pPr marL="1081088" indent="0" algn="just">
              <a:buFont typeface="Wingdings" panose="05000000000000000000" pitchFamily="2" charset="2"/>
              <a:buChar char="ü"/>
            </a:pPr>
            <a:endParaRPr lang="pt-BR" dirty="0"/>
          </a:p>
          <a:p>
            <a:pPr marL="0" indent="0" algn="just">
              <a:buNone/>
            </a:pPr>
            <a:endParaRPr lang="pt-BR" dirty="0"/>
          </a:p>
        </p:txBody>
      </p:sp>
      <p:sp>
        <p:nvSpPr>
          <p:cNvPr id="2" name="Espaço Reservado para Número de Slide 1">
            <a:extLst>
              <a:ext uri="{FF2B5EF4-FFF2-40B4-BE49-F238E27FC236}">
                <a16:creationId xmlns:a16="http://schemas.microsoft.com/office/drawing/2014/main" id="{865F7CBE-32C3-6ABF-AC63-5F89F68C2A44}"/>
              </a:ext>
            </a:extLst>
          </p:cNvPr>
          <p:cNvSpPr>
            <a:spLocks noGrp="1"/>
          </p:cNvSpPr>
          <p:nvPr>
            <p:ph type="sldNum" sz="quarter" idx="12"/>
          </p:nvPr>
        </p:nvSpPr>
        <p:spPr/>
        <p:txBody>
          <a:bodyPr/>
          <a:lstStyle/>
          <a:p>
            <a:fld id="{EB14B4DA-6B1F-416D-9A3C-9707AD360475}" type="slidenum">
              <a:rPr lang="pt-BR" smtClean="0"/>
              <a:t>28</a:t>
            </a:fld>
            <a:endParaRPr lang="pt-BR"/>
          </a:p>
        </p:txBody>
      </p:sp>
    </p:spTree>
    <p:extLst>
      <p:ext uri="{BB962C8B-B14F-4D97-AF65-F5344CB8AC3E}">
        <p14:creationId xmlns:p14="http://schemas.microsoft.com/office/powerpoint/2010/main" val="3236157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1CE04-D21E-10E7-E1B5-AA0134EA7B33}"/>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94F79A1-FEFB-6D78-3AE2-9F780BDE31E3}"/>
              </a:ext>
            </a:extLst>
          </p:cNvPr>
          <p:cNvSpPr>
            <a:spLocks noGrp="1"/>
          </p:cNvSpPr>
          <p:nvPr>
            <p:ph idx="1"/>
          </p:nvPr>
        </p:nvSpPr>
        <p:spPr>
          <a:xfrm>
            <a:off x="0" y="0"/>
            <a:ext cx="9143999" cy="6858000"/>
          </a:xfrm>
        </p:spPr>
        <p:txBody>
          <a:bodyPr>
            <a:normAutofit fontScale="70000" lnSpcReduction="20000"/>
          </a:bodyPr>
          <a:lstStyle/>
          <a:p>
            <a:pPr marL="0" indent="0" algn="just">
              <a:buNone/>
            </a:pPr>
            <a:r>
              <a:rPr lang="pt-BR" dirty="0"/>
              <a:t>7- OAB-</a:t>
            </a:r>
            <a:r>
              <a:rPr lang="pt-BR" dirty="0" err="1"/>
              <a:t>adp</a:t>
            </a:r>
            <a:r>
              <a:rPr lang="pt-BR" dirty="0"/>
              <a:t>. Marco Aurélio atuou como advogado em uma ação indenizatória movida em face de uma operadora de plano de saúde que foi condenada a pagar indenização por danos morais de R$ 100.000,00 (cem mil reais) ao seu cliente. Apesar de o processo ter corrido perante juízo cível, a sentença condenatória deixou de fixar honorários de sucumbência em favor de Marco Aurélio, tendo transitado em julgado sem que ele percebesse a omissão. Considerando o caso narrado, assinale a afirmativa correta atualmente (dica: </a:t>
            </a:r>
            <a:r>
              <a:rPr lang="pt-BR" dirty="0" err="1"/>
              <a:t>Art</a:t>
            </a:r>
            <a:r>
              <a:rPr lang="pt-BR" dirty="0"/>
              <a:t> 85 § 18 do CPC):</a:t>
            </a:r>
          </a:p>
          <a:p>
            <a:pPr marL="0" indent="0" algn="just">
              <a:buNone/>
            </a:pPr>
            <a:r>
              <a:rPr lang="pt-BR" dirty="0"/>
              <a:t>A- Após o trânsito em julgado da sentença, Marco Aurélio não poderá pleitear mais a condenação em honorários de sucumbência,</a:t>
            </a:r>
          </a:p>
          <a:p>
            <a:pPr marL="0" indent="0" algn="just">
              <a:buNone/>
            </a:pPr>
            <a:r>
              <a:rPr lang="pt-BR" dirty="0"/>
              <a:t>B- Marco Aurélio poderá ajuizar ação autônoma para definir o valor dos honorários de sucumbência,</a:t>
            </a:r>
          </a:p>
          <a:p>
            <a:pPr marL="0" indent="0" algn="just">
              <a:buNone/>
            </a:pPr>
            <a:r>
              <a:rPr lang="pt-BR" dirty="0"/>
              <a:t>C- Após o trânsito em julgado da sentença, apesar de omissa quanto à condenação em honorários de sucumbência, Marco Aurélio poderá executar somente o valor mínimo de dez por cento sobre o valor da condenação,</a:t>
            </a:r>
          </a:p>
          <a:p>
            <a:pPr marL="0" indent="0" algn="just">
              <a:buNone/>
            </a:pPr>
            <a:r>
              <a:rPr lang="pt-BR" dirty="0"/>
              <a:t>D- Marco Aurélio poderá opor embargos de declaração em face da sentença omissa, pois a matéria de honorários de sucumbência não transita em julgado,</a:t>
            </a:r>
          </a:p>
          <a:p>
            <a:pPr marL="0" indent="0" algn="just">
              <a:buNone/>
            </a:pPr>
            <a:r>
              <a:rPr lang="pt-BR" dirty="0"/>
              <a:t>E- Não tem o que fazer em favor de Marco Aurélio,</a:t>
            </a:r>
          </a:p>
          <a:p>
            <a:pPr marL="1081088" indent="0" algn="just">
              <a:buFont typeface="Wingdings" panose="05000000000000000000" pitchFamily="2" charset="2"/>
              <a:buChar char="ü"/>
            </a:pPr>
            <a:endParaRPr lang="pt-BR" dirty="0"/>
          </a:p>
          <a:p>
            <a:pPr marL="0" indent="0" algn="just">
              <a:buNone/>
            </a:pPr>
            <a:endParaRPr lang="pt-BR" dirty="0"/>
          </a:p>
        </p:txBody>
      </p:sp>
      <p:sp>
        <p:nvSpPr>
          <p:cNvPr id="2" name="Espaço Reservado para Número de Slide 1">
            <a:extLst>
              <a:ext uri="{FF2B5EF4-FFF2-40B4-BE49-F238E27FC236}">
                <a16:creationId xmlns:a16="http://schemas.microsoft.com/office/drawing/2014/main" id="{BA2E7D5B-C5EB-69C6-6135-0107964AFDAB}"/>
              </a:ext>
            </a:extLst>
          </p:cNvPr>
          <p:cNvSpPr>
            <a:spLocks noGrp="1"/>
          </p:cNvSpPr>
          <p:nvPr>
            <p:ph type="sldNum" sz="quarter" idx="12"/>
          </p:nvPr>
        </p:nvSpPr>
        <p:spPr/>
        <p:txBody>
          <a:bodyPr/>
          <a:lstStyle/>
          <a:p>
            <a:fld id="{EB14B4DA-6B1F-416D-9A3C-9707AD360475}" type="slidenum">
              <a:rPr lang="pt-BR" smtClean="0"/>
              <a:t>29</a:t>
            </a:fld>
            <a:endParaRPr lang="pt-BR"/>
          </a:p>
        </p:txBody>
      </p:sp>
    </p:spTree>
    <p:extLst>
      <p:ext uri="{BB962C8B-B14F-4D97-AF65-F5344CB8AC3E}">
        <p14:creationId xmlns:p14="http://schemas.microsoft.com/office/powerpoint/2010/main" val="4249777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DBC9A-B8B1-5DC4-B01C-384036067EB3}"/>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03F8772-62BD-1502-3F85-8B3D52D0C22C}"/>
              </a:ext>
            </a:extLst>
          </p:cNvPr>
          <p:cNvSpPr>
            <a:spLocks noGrp="1"/>
          </p:cNvSpPr>
          <p:nvPr>
            <p:ph idx="1"/>
          </p:nvPr>
        </p:nvSpPr>
        <p:spPr>
          <a:xfrm>
            <a:off x="0" y="0"/>
            <a:ext cx="9144000" cy="6858000"/>
          </a:xfrm>
        </p:spPr>
        <p:txBody>
          <a:bodyPr>
            <a:normAutofit/>
          </a:bodyPr>
          <a:lstStyle/>
          <a:p>
            <a:pPr marL="0" indent="0" algn="just">
              <a:buNone/>
            </a:pPr>
            <a:r>
              <a:rPr lang="pt-BR" sz="3000" dirty="0"/>
              <a:t>Art. 494 Publicada a sentença, o juiz </a:t>
            </a:r>
            <a:r>
              <a:rPr lang="pt-BR" sz="3000" b="1" u="sng" dirty="0">
                <a:solidFill>
                  <a:srgbClr val="FF0000"/>
                </a:solidFill>
              </a:rPr>
              <a:t>só</a:t>
            </a:r>
            <a:r>
              <a:rPr lang="pt-BR" sz="3000" dirty="0"/>
              <a:t> poderá alterá-la:</a:t>
            </a:r>
          </a:p>
          <a:p>
            <a:pPr marL="0" indent="0" algn="just">
              <a:buNone/>
            </a:pPr>
            <a:r>
              <a:rPr lang="pt-BR" dirty="0"/>
              <a:t>	I - para corrigir-lhe, de ofício ou a requerimento da parte, </a:t>
            </a:r>
            <a:r>
              <a:rPr lang="pt-BR" b="1" u="sng" dirty="0"/>
              <a:t>inexatidões materiais</a:t>
            </a:r>
            <a:r>
              <a:rPr lang="pt-BR" dirty="0"/>
              <a:t> ou </a:t>
            </a:r>
            <a:r>
              <a:rPr lang="pt-BR" b="1" u="sng" dirty="0"/>
              <a:t>erros de cálculo</a:t>
            </a:r>
            <a:r>
              <a:rPr lang="pt-BR" dirty="0"/>
              <a:t>;</a:t>
            </a:r>
          </a:p>
          <a:p>
            <a:pPr marL="0" indent="0" algn="just">
              <a:buNone/>
            </a:pPr>
            <a:r>
              <a:rPr lang="pt-BR" dirty="0"/>
              <a:t>	II - por meio de </a:t>
            </a:r>
            <a:r>
              <a:rPr lang="pt-BR" b="1" u="sng" dirty="0"/>
              <a:t>EMBARGOS DE DECLARAÇÃO</a:t>
            </a:r>
            <a:r>
              <a:rPr lang="pt-BR" dirty="0"/>
              <a:t>.</a:t>
            </a:r>
          </a:p>
          <a:p>
            <a:pPr marL="0" indent="0" algn="just">
              <a:buNone/>
            </a:pPr>
            <a:endParaRPr lang="pt-BR" sz="900" dirty="0"/>
          </a:p>
          <a:p>
            <a:pPr marL="0" indent="0" algn="just">
              <a:buNone/>
            </a:pPr>
            <a:r>
              <a:rPr lang="pt-BR" sz="2400" b="1" dirty="0"/>
              <a:t>EXEMPLOS INEXATIDÕES MATERIAIS E ERROS DE CÁLCULO: </a:t>
            </a:r>
          </a:p>
          <a:p>
            <a:pPr marL="0" indent="0" algn="just">
              <a:buNone/>
            </a:pPr>
            <a:r>
              <a:rPr lang="pt-BR" sz="1700" dirty="0"/>
              <a:t>	</a:t>
            </a:r>
            <a:r>
              <a:rPr lang="pt-BR" sz="2000" dirty="0"/>
              <a:t>Na sentença consta: “Condeno o réu João da Silva, CPF 123.456.789-00…”</a:t>
            </a:r>
            <a:r>
              <a:rPr lang="pt-BR" sz="2000" b="1" dirty="0"/>
              <a:t>Mas o CPF correto</a:t>
            </a:r>
            <a:r>
              <a:rPr lang="pt-BR" sz="2000" dirty="0"/>
              <a:t> dele nos autos é 123.456.789-10.  Erro material claro, o juiz pode corrigir de ofício.</a:t>
            </a:r>
          </a:p>
          <a:p>
            <a:pPr marL="0" indent="0" algn="just">
              <a:buNone/>
            </a:pPr>
            <a:r>
              <a:rPr lang="pt-BR" sz="2000" dirty="0"/>
              <a:t>	“Determino o cumprimento da obrigação no processo n.º 0012345-89.2021.8.26.0001.”Mas o </a:t>
            </a:r>
            <a:r>
              <a:rPr lang="pt-BR" sz="2000" b="1" dirty="0"/>
              <a:t>número</a:t>
            </a:r>
            <a:r>
              <a:rPr lang="pt-BR" sz="2000" dirty="0"/>
              <a:t> </a:t>
            </a:r>
            <a:r>
              <a:rPr lang="pt-BR" sz="2000" b="1" dirty="0"/>
              <a:t>correto do processo é </a:t>
            </a:r>
            <a:r>
              <a:rPr lang="pt-BR" sz="2000" dirty="0"/>
              <a:t>0012345-87.2021.8.26.0001.  Correção cabível: erro numérico acidental = inexatidão material.</a:t>
            </a:r>
          </a:p>
          <a:p>
            <a:pPr marL="0" indent="0" algn="just">
              <a:buNone/>
            </a:pPr>
            <a:r>
              <a:rPr lang="pt-BR" sz="2000" dirty="0"/>
              <a:t>	“Fixo os honorários em 10% sobre o valor da causa, ajuizada em 15/02/2024.”Mas o </a:t>
            </a:r>
            <a:r>
              <a:rPr lang="pt-BR" sz="2000" b="1" dirty="0"/>
              <a:t>protocolo da petição</a:t>
            </a:r>
            <a:r>
              <a:rPr lang="pt-BR" sz="2000" dirty="0"/>
              <a:t> </a:t>
            </a:r>
            <a:r>
              <a:rPr lang="pt-BR" sz="2000" b="1" dirty="0"/>
              <a:t>inicial está claramente datado de 15/03/2024</a:t>
            </a:r>
            <a:r>
              <a:rPr lang="pt-BR" sz="2000" dirty="0"/>
              <a:t>. O juiz pode corrigir a data: erro material evidente.</a:t>
            </a:r>
          </a:p>
          <a:p>
            <a:pPr marL="0" indent="0" algn="just">
              <a:buNone/>
            </a:pPr>
            <a:r>
              <a:rPr lang="pt-BR" sz="2000" b="1" dirty="0">
                <a:solidFill>
                  <a:schemeClr val="tx2"/>
                </a:solidFill>
                <a:latin typeface="Alasassy Caps" panose="020F0502020204030204" pitchFamily="2" charset="0"/>
              </a:rPr>
              <a:t>	“Condeno o réu ao pagamento de </a:t>
            </a:r>
            <a:r>
              <a:rPr lang="pt-BR" sz="2000" b="1" u="sng" dirty="0">
                <a:solidFill>
                  <a:schemeClr val="tx2"/>
                </a:solidFill>
                <a:latin typeface="Alasassy Caps" panose="020F0502020204030204" pitchFamily="2" charset="0"/>
              </a:rPr>
              <a:t>R$ 12.000,00 </a:t>
            </a:r>
            <a:r>
              <a:rPr lang="pt-BR" sz="2000" b="1" dirty="0">
                <a:solidFill>
                  <a:schemeClr val="tx2"/>
                </a:solidFill>
                <a:latin typeface="Alasassy Caps" panose="020F0502020204030204" pitchFamily="2" charset="0"/>
              </a:rPr>
              <a:t>(doze mil e </a:t>
            </a:r>
            <a:r>
              <a:rPr lang="pt-BR" sz="2000" b="1" u="sng" dirty="0">
                <a:solidFill>
                  <a:schemeClr val="tx2"/>
                </a:solidFill>
                <a:latin typeface="Alasassy Caps" panose="020F0502020204030204" pitchFamily="2" charset="0"/>
              </a:rPr>
              <a:t>QUINHENTOS REAIS</a:t>
            </a:r>
            <a:r>
              <a:rPr lang="pt-BR" sz="2000" b="1" dirty="0">
                <a:solidFill>
                  <a:schemeClr val="tx2"/>
                </a:solidFill>
                <a:latin typeface="Alasassy Caps" panose="020F0502020204030204" pitchFamily="2" charset="0"/>
              </a:rPr>
              <a:t>)…” 📌 Aqui temos um erro entre o valor numérico e o valor por extenso. O juiz pode corrigir essa divergência, por se tratar de erro material evidente.</a:t>
            </a:r>
            <a:endParaRPr lang="pt-BR" sz="2000" dirty="0"/>
          </a:p>
        </p:txBody>
      </p:sp>
      <p:sp>
        <p:nvSpPr>
          <p:cNvPr id="2" name="Espaço Reservado para Número de Slide 1">
            <a:extLst>
              <a:ext uri="{FF2B5EF4-FFF2-40B4-BE49-F238E27FC236}">
                <a16:creationId xmlns:a16="http://schemas.microsoft.com/office/drawing/2014/main" id="{5EE3C1CF-C75C-40C7-1621-E5B4DF22DE70}"/>
              </a:ext>
            </a:extLst>
          </p:cNvPr>
          <p:cNvSpPr>
            <a:spLocks noGrp="1"/>
          </p:cNvSpPr>
          <p:nvPr>
            <p:ph type="sldNum" sz="quarter" idx="12"/>
          </p:nvPr>
        </p:nvSpPr>
        <p:spPr/>
        <p:txBody>
          <a:bodyPr/>
          <a:lstStyle/>
          <a:p>
            <a:fld id="{EB14B4DA-6B1F-416D-9A3C-9707AD360475}" type="slidenum">
              <a:rPr lang="pt-BR" smtClean="0"/>
              <a:t>3</a:t>
            </a:fld>
            <a:endParaRPr lang="pt-BR"/>
          </a:p>
        </p:txBody>
      </p:sp>
    </p:spTree>
    <p:extLst>
      <p:ext uri="{BB962C8B-B14F-4D97-AF65-F5344CB8AC3E}">
        <p14:creationId xmlns:p14="http://schemas.microsoft.com/office/powerpoint/2010/main" val="2089960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A3DEA-1FC1-81FB-AADC-5168459F9CCB}"/>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8EC00D7-100A-A8E0-B879-8429B8E540E4}"/>
              </a:ext>
            </a:extLst>
          </p:cNvPr>
          <p:cNvSpPr>
            <a:spLocks noGrp="1"/>
          </p:cNvSpPr>
          <p:nvPr>
            <p:ph idx="1"/>
          </p:nvPr>
        </p:nvSpPr>
        <p:spPr>
          <a:xfrm>
            <a:off x="0" y="0"/>
            <a:ext cx="9143999" cy="6858000"/>
          </a:xfrm>
        </p:spPr>
        <p:txBody>
          <a:bodyPr>
            <a:normAutofit fontScale="85000" lnSpcReduction="10000"/>
          </a:bodyPr>
          <a:lstStyle/>
          <a:p>
            <a:pPr marL="0" indent="0" algn="just">
              <a:buNone/>
            </a:pPr>
            <a:r>
              <a:rPr lang="pt-BR" dirty="0"/>
              <a:t>8- OAB-</a:t>
            </a:r>
            <a:r>
              <a:rPr lang="pt-BR" dirty="0" err="1"/>
              <a:t>adp</a:t>
            </a:r>
            <a:r>
              <a:rPr lang="pt-BR" dirty="0"/>
              <a:t>. José ajuizou ação de indenização por danos morais, materiais e estéticos em face de Pedro. O juiz competente, ao analisar a petição inicial, considerou os pedidos incompatíveis entre si, razão pela qual a indeferiu, com fundamento na inépcia. Nessa situação hipotética, assinale a opção que indica o recurso que José deverá interpor:</a:t>
            </a:r>
          </a:p>
          <a:p>
            <a:pPr marL="0" indent="0" algn="just">
              <a:buNone/>
            </a:pPr>
            <a:r>
              <a:rPr lang="pt-BR" dirty="0"/>
              <a:t>A- Apelação, sendo facultado ao juiz, no prazo de cinco dias, retratar-se do pronunciamento que indeferiu a petição inicial</a:t>
            </a:r>
          </a:p>
          <a:p>
            <a:pPr marL="0" indent="0" algn="just">
              <a:buNone/>
            </a:pPr>
            <a:r>
              <a:rPr lang="pt-BR" dirty="0"/>
              <a:t>B- Apelação, sendo os autos diretamente remetidos ao Tribunal de Justiça após a citação de Pedro para a apresentação de contrarrazões</a:t>
            </a:r>
          </a:p>
          <a:p>
            <a:pPr marL="0" indent="0" algn="just">
              <a:buNone/>
            </a:pPr>
            <a:r>
              <a:rPr lang="pt-BR" dirty="0"/>
              <a:t>C- Apelação, sendo que o recurso será diretamente remetido ao Tribunal de Justiça, sem a necessidade de citação do réu para apresentação de contrarrazões</a:t>
            </a:r>
          </a:p>
          <a:p>
            <a:pPr marL="0" indent="0" algn="just">
              <a:buNone/>
            </a:pPr>
            <a:r>
              <a:rPr lang="pt-BR" dirty="0"/>
              <a:t>D- Agravo de Instrumento, inexistindo previsão legal de retratação por parte do magistrado</a:t>
            </a:r>
          </a:p>
          <a:p>
            <a:pPr marL="0" indent="0" algn="just">
              <a:buNone/>
            </a:pPr>
            <a:r>
              <a:rPr lang="pt-BR" dirty="0"/>
              <a:t>E- Embargos de declaração</a:t>
            </a:r>
          </a:p>
          <a:p>
            <a:pPr marL="1081088" indent="0" algn="just">
              <a:buFont typeface="Wingdings" panose="05000000000000000000" pitchFamily="2" charset="2"/>
              <a:buChar char="ü"/>
            </a:pPr>
            <a:endParaRPr lang="pt-BR" dirty="0"/>
          </a:p>
          <a:p>
            <a:pPr marL="0" indent="0" algn="just">
              <a:buNone/>
            </a:pPr>
            <a:endParaRPr lang="pt-BR" dirty="0"/>
          </a:p>
        </p:txBody>
      </p:sp>
      <p:sp>
        <p:nvSpPr>
          <p:cNvPr id="2" name="Espaço Reservado para Número de Slide 1">
            <a:extLst>
              <a:ext uri="{FF2B5EF4-FFF2-40B4-BE49-F238E27FC236}">
                <a16:creationId xmlns:a16="http://schemas.microsoft.com/office/drawing/2014/main" id="{78618EB3-AA6A-1BE0-569F-7FD091C856C5}"/>
              </a:ext>
            </a:extLst>
          </p:cNvPr>
          <p:cNvSpPr>
            <a:spLocks noGrp="1"/>
          </p:cNvSpPr>
          <p:nvPr>
            <p:ph type="sldNum" sz="quarter" idx="12"/>
          </p:nvPr>
        </p:nvSpPr>
        <p:spPr/>
        <p:txBody>
          <a:bodyPr/>
          <a:lstStyle/>
          <a:p>
            <a:fld id="{EB14B4DA-6B1F-416D-9A3C-9707AD360475}" type="slidenum">
              <a:rPr lang="pt-BR" smtClean="0"/>
              <a:t>30</a:t>
            </a:fld>
            <a:endParaRPr lang="pt-BR"/>
          </a:p>
        </p:txBody>
      </p:sp>
    </p:spTree>
    <p:extLst>
      <p:ext uri="{BB962C8B-B14F-4D97-AF65-F5344CB8AC3E}">
        <p14:creationId xmlns:p14="http://schemas.microsoft.com/office/powerpoint/2010/main" val="1826720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E5F4C-DB2B-2F7F-749A-0D0E4F7CD293}"/>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39A6685-BA0B-281B-2339-78857847E9BA}"/>
              </a:ext>
            </a:extLst>
          </p:cNvPr>
          <p:cNvSpPr>
            <a:spLocks noGrp="1"/>
          </p:cNvSpPr>
          <p:nvPr>
            <p:ph idx="1"/>
          </p:nvPr>
        </p:nvSpPr>
        <p:spPr>
          <a:xfrm>
            <a:off x="0" y="0"/>
            <a:ext cx="9143999" cy="6858000"/>
          </a:xfrm>
        </p:spPr>
        <p:txBody>
          <a:bodyPr>
            <a:normAutofit fontScale="85000" lnSpcReduction="20000"/>
          </a:bodyPr>
          <a:lstStyle/>
          <a:p>
            <a:pPr marL="0" indent="0" algn="just">
              <a:buNone/>
            </a:pPr>
            <a:r>
              <a:rPr lang="pt-BR" dirty="0"/>
              <a:t>9- </a:t>
            </a:r>
            <a:r>
              <a:rPr lang="pt-BR" sz="1400" dirty="0"/>
              <a:t>FCC. ADP. </a:t>
            </a:r>
            <a:r>
              <a:rPr lang="pt-BR" dirty="0"/>
              <a:t>Valdir ajuizou ação de obrigação de fazer e formulou três pedidos cumulativos em face de Giulia. Por entender que um deles mostrava-se incontroverso, o juiz, antecipadamente, julgou-o procedente, nos termos do artigo 356, I, do CPC. Quanto aos demais, entendeu ser necessária a dilação probatória e, por isso, designou audiência de instrução e, posteriormente o juiz julgou improcedente. Em relação ao pedido julgado procedente, Giulia poderá:</a:t>
            </a:r>
          </a:p>
          <a:p>
            <a:pPr marL="0" indent="0" algn="just">
              <a:buNone/>
            </a:pPr>
            <a:r>
              <a:rPr lang="pt-BR" dirty="0"/>
              <a:t>A- interpor agravo de instrumento, no prazo de 15 dias úteis contados da intimação da decisão</a:t>
            </a:r>
          </a:p>
          <a:p>
            <a:pPr marL="0" indent="0" algn="just">
              <a:buNone/>
            </a:pPr>
            <a:r>
              <a:rPr lang="pt-BR" dirty="0"/>
              <a:t>B- opor embargos de declaração, no prazo de 15 dias úteis contados da intimação da decisão</a:t>
            </a:r>
          </a:p>
          <a:p>
            <a:pPr marL="0" indent="0" algn="just">
              <a:buNone/>
            </a:pPr>
            <a:r>
              <a:rPr lang="pt-BR" dirty="0"/>
              <a:t>C- aguardar a sentença em relação aos demais pedidos, para, então, questioná-lo em preliminar de apelação ou nas contrarrazões</a:t>
            </a:r>
          </a:p>
          <a:p>
            <a:pPr marL="0" indent="0" algn="just">
              <a:buNone/>
            </a:pPr>
            <a:r>
              <a:rPr lang="pt-BR" dirty="0"/>
              <a:t>D- impetrar mandado de segurança, em virtude da ausência de recurso previsto para esta hipótese.</a:t>
            </a:r>
          </a:p>
          <a:p>
            <a:pPr marL="0" indent="0" algn="just">
              <a:buNone/>
            </a:pPr>
            <a:r>
              <a:rPr lang="pt-BR" dirty="0"/>
              <a:t>E- interpor apelação, no prazo de 15 dias úteis contados da intimação da decisão</a:t>
            </a:r>
          </a:p>
          <a:p>
            <a:pPr marL="1081088" indent="0" algn="just">
              <a:buFont typeface="Wingdings" panose="05000000000000000000" pitchFamily="2" charset="2"/>
              <a:buChar char="ü"/>
            </a:pPr>
            <a:endParaRPr lang="pt-BR" dirty="0"/>
          </a:p>
          <a:p>
            <a:pPr marL="0" indent="0" algn="just">
              <a:buNone/>
            </a:pPr>
            <a:endParaRPr lang="pt-BR" dirty="0"/>
          </a:p>
        </p:txBody>
      </p:sp>
      <p:sp>
        <p:nvSpPr>
          <p:cNvPr id="2" name="Espaço Reservado para Número de Slide 1">
            <a:extLst>
              <a:ext uri="{FF2B5EF4-FFF2-40B4-BE49-F238E27FC236}">
                <a16:creationId xmlns:a16="http://schemas.microsoft.com/office/drawing/2014/main" id="{932DBE60-7D58-A3A8-81E8-E59DFDFB3BD5}"/>
              </a:ext>
            </a:extLst>
          </p:cNvPr>
          <p:cNvSpPr>
            <a:spLocks noGrp="1"/>
          </p:cNvSpPr>
          <p:nvPr>
            <p:ph type="sldNum" sz="quarter" idx="12"/>
          </p:nvPr>
        </p:nvSpPr>
        <p:spPr/>
        <p:txBody>
          <a:bodyPr/>
          <a:lstStyle/>
          <a:p>
            <a:fld id="{EB14B4DA-6B1F-416D-9A3C-9707AD360475}" type="slidenum">
              <a:rPr lang="pt-BR" smtClean="0"/>
              <a:t>31</a:t>
            </a:fld>
            <a:endParaRPr lang="pt-BR"/>
          </a:p>
        </p:txBody>
      </p:sp>
    </p:spTree>
    <p:extLst>
      <p:ext uri="{BB962C8B-B14F-4D97-AF65-F5344CB8AC3E}">
        <p14:creationId xmlns:p14="http://schemas.microsoft.com/office/powerpoint/2010/main" val="3516773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EAB39-8976-3C41-35BB-EDF8AF1A03BF}"/>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B6913B9-B416-ACFC-48D3-C3C643208B86}"/>
              </a:ext>
            </a:extLst>
          </p:cNvPr>
          <p:cNvSpPr>
            <a:spLocks noGrp="1"/>
          </p:cNvSpPr>
          <p:nvPr>
            <p:ph idx="1"/>
          </p:nvPr>
        </p:nvSpPr>
        <p:spPr>
          <a:xfrm>
            <a:off x="0" y="0"/>
            <a:ext cx="9143999" cy="6858000"/>
          </a:xfrm>
        </p:spPr>
        <p:txBody>
          <a:bodyPr>
            <a:normAutofit fontScale="92500" lnSpcReduction="20000"/>
          </a:bodyPr>
          <a:lstStyle/>
          <a:p>
            <a:pPr marL="0" indent="0" algn="just">
              <a:buNone/>
            </a:pPr>
            <a:r>
              <a:rPr lang="pt-BR" dirty="0"/>
              <a:t>10- Em um determinado processo em cujo polo passivo figurava ente federativo municipal, o juiz da causa proferiu uma decisão interlocutória que padecia de erro material. Nesse contexto, é correto afirmar que o Município:</a:t>
            </a:r>
          </a:p>
          <a:p>
            <a:pPr marL="0" indent="0" algn="just">
              <a:buNone/>
            </a:pPr>
            <a:r>
              <a:rPr lang="pt-BR" dirty="0"/>
              <a:t>A- não poderá opor embargos de declaração, por falta de interesse recursal, bastando-lhe protocolizar petição simples;</a:t>
            </a:r>
          </a:p>
          <a:p>
            <a:pPr marL="0" indent="0" algn="just">
              <a:buNone/>
            </a:pPr>
            <a:r>
              <a:rPr lang="pt-BR" dirty="0"/>
              <a:t>B- não poderá opor embargos de declaração, por incabíveis, já que o provimento jurisdicional não é uma sentença;</a:t>
            </a:r>
          </a:p>
          <a:p>
            <a:pPr marL="0" indent="0" algn="just">
              <a:buNone/>
            </a:pPr>
            <a:r>
              <a:rPr lang="pt-BR" dirty="0"/>
              <a:t>C- poderá opor embargos de declaração, no prazo de cinco dias úteis, a partir da intimação regular;</a:t>
            </a:r>
          </a:p>
          <a:p>
            <a:pPr marL="0" indent="0" algn="just">
              <a:buNone/>
            </a:pPr>
            <a:r>
              <a:rPr lang="pt-BR" dirty="0"/>
              <a:t>D- poderá interpor embargos de declaração, no prazo de dez dias úteis, a partir da intimação regular;</a:t>
            </a:r>
          </a:p>
          <a:p>
            <a:pPr marL="0" indent="0" algn="just">
              <a:buNone/>
            </a:pPr>
            <a:r>
              <a:rPr lang="pt-BR" dirty="0"/>
              <a:t>E- poderá opor embargos de declaração, no prazo de quinze dias úteis, a partir da intimação regular;</a:t>
            </a:r>
          </a:p>
          <a:p>
            <a:pPr marL="0" indent="0" algn="just">
              <a:buNone/>
            </a:pPr>
            <a:endParaRPr lang="pt-BR" dirty="0"/>
          </a:p>
        </p:txBody>
      </p:sp>
    </p:spTree>
    <p:extLst>
      <p:ext uri="{BB962C8B-B14F-4D97-AF65-F5344CB8AC3E}">
        <p14:creationId xmlns:p14="http://schemas.microsoft.com/office/powerpoint/2010/main" val="2215270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46497-C470-42D9-2B4D-6E43865F0635}"/>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AD6F238F-7350-3C5C-EC91-935162AF3B1D}"/>
              </a:ext>
            </a:extLst>
          </p:cNvPr>
          <p:cNvSpPr>
            <a:spLocks noGrp="1"/>
          </p:cNvSpPr>
          <p:nvPr>
            <p:ph idx="1"/>
          </p:nvPr>
        </p:nvSpPr>
        <p:spPr>
          <a:xfrm>
            <a:off x="0" y="0"/>
            <a:ext cx="9143999" cy="6858000"/>
          </a:xfrm>
        </p:spPr>
        <p:txBody>
          <a:bodyPr>
            <a:normAutofit fontScale="92500"/>
          </a:bodyPr>
          <a:lstStyle/>
          <a:p>
            <a:pPr marL="0" indent="0" algn="just">
              <a:buNone/>
            </a:pPr>
            <a:r>
              <a:rPr lang="pt-BR" dirty="0"/>
              <a:t>11- </a:t>
            </a:r>
            <a:r>
              <a:rPr lang="pt-BR" sz="1100" dirty="0"/>
              <a:t>FUNDATEC.</a:t>
            </a:r>
            <a:r>
              <a:rPr lang="pt-BR" dirty="0"/>
              <a:t> O Município de Iraí/RS propôs ação de cobrança de procedimento comum. Foi proferida sentença de procedência; no entanto, o juiz deixou de se manifestar sobre a condenação na verba honorária de sucumbência. O Procurador Municipal deverá interpor o recurso de embargos de declaração no prazo de:</a:t>
            </a:r>
          </a:p>
          <a:p>
            <a:pPr marL="0" indent="0" algn="just">
              <a:buNone/>
            </a:pPr>
            <a:r>
              <a:rPr lang="pt-BR" dirty="0"/>
              <a:t>A- 5 dias.	</a:t>
            </a:r>
          </a:p>
          <a:p>
            <a:pPr marL="0" indent="0" algn="just">
              <a:buNone/>
            </a:pPr>
            <a:r>
              <a:rPr lang="pt-BR" dirty="0"/>
              <a:t>B- 8 dias.	</a:t>
            </a:r>
          </a:p>
          <a:p>
            <a:pPr marL="0" indent="0" algn="just">
              <a:buNone/>
            </a:pPr>
            <a:r>
              <a:rPr lang="pt-BR" dirty="0"/>
              <a:t>C- 10 dias.	</a:t>
            </a:r>
          </a:p>
          <a:p>
            <a:pPr marL="0" indent="0" algn="just">
              <a:buNone/>
            </a:pPr>
            <a:r>
              <a:rPr lang="pt-BR" dirty="0"/>
              <a:t>D- 15 dias.	</a:t>
            </a:r>
          </a:p>
          <a:p>
            <a:pPr marL="0" indent="0" algn="just">
              <a:buNone/>
            </a:pPr>
            <a:r>
              <a:rPr lang="pt-BR" dirty="0"/>
              <a:t>E- 30 dias.</a:t>
            </a:r>
          </a:p>
          <a:p>
            <a:pPr marL="0" indent="0" algn="just">
              <a:buNone/>
            </a:pPr>
            <a:endParaRPr lang="pt-BR" dirty="0"/>
          </a:p>
          <a:p>
            <a:r>
              <a:rPr lang="pt-BR" dirty="0"/>
              <a:t>1-D; 2-E; 3-X; 4-E; 5-E; 6-A; 7-B; 8-A; 9-A; 10-C; 11-C</a:t>
            </a:r>
          </a:p>
          <a:p>
            <a:pPr marL="0" indent="0" algn="just">
              <a:buNone/>
            </a:pPr>
            <a:endParaRPr lang="pt-BR" dirty="0"/>
          </a:p>
        </p:txBody>
      </p:sp>
    </p:spTree>
    <p:extLst>
      <p:ext uri="{BB962C8B-B14F-4D97-AF65-F5344CB8AC3E}">
        <p14:creationId xmlns:p14="http://schemas.microsoft.com/office/powerpoint/2010/main" val="4094733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4655" y="101600"/>
            <a:ext cx="9005454" cy="6756400"/>
          </a:xfrm>
        </p:spPr>
        <p:txBody>
          <a:bodyPr>
            <a:normAutofit lnSpcReduction="10000"/>
          </a:bodyPr>
          <a:lstStyle/>
          <a:p>
            <a:pPr marL="0" indent="0" algn="just">
              <a:buNone/>
            </a:pPr>
            <a:r>
              <a:rPr lang="pt-BR" sz="3200" dirty="0">
                <a:effectLst/>
                <a:latin typeface="Calibri" panose="020F0502020204030204" pitchFamily="34" charset="0"/>
                <a:ea typeface="Calibri" panose="020F0502020204030204" pitchFamily="34" charset="0"/>
                <a:cs typeface="Times New Roman" panose="02020603050405020304" pitchFamily="18" charset="0"/>
              </a:rPr>
              <a:t>ROSANA intentou ação de cobrança em face de PAULO, visando reparação por danos morais. No pedido. A ação foi julgada procedente pelo juízo da 38ª Vara Cível do Foro Central da Capital do Estado de São Paulo, onde tramitou a ação. Ao proferir decisão de mérito acolhendo o pedido e julgando procedente a ação, porém, foi omisso no tocante aos honorários advocatícios. </a:t>
            </a:r>
          </a:p>
          <a:p>
            <a:pPr marL="0" indent="0" algn="just">
              <a:buNone/>
            </a:pPr>
            <a:r>
              <a:rPr lang="pt-BR" sz="3200" dirty="0">
                <a:effectLst/>
                <a:latin typeface="Calibri" panose="020F0502020204030204" pitchFamily="34" charset="0"/>
                <a:ea typeface="Calibri" panose="020F0502020204030204" pitchFamily="34" charset="0"/>
                <a:cs typeface="Times New Roman" panose="02020603050405020304" pitchFamily="18" charset="0"/>
              </a:rPr>
              <a:t>Questão: Colocando-se como advogado da autora, qual medida judicial deve ser aplicada na situação?</a:t>
            </a:r>
          </a:p>
          <a:p>
            <a:pPr marL="0" indent="0" algn="just">
              <a:buNone/>
            </a:pPr>
            <a:endParaRPr lang="pt-BR" sz="3200"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pt-BR" sz="3200" dirty="0">
                <a:effectLst/>
                <a:latin typeface="Calibri" panose="020F0502020204030204" pitchFamily="34" charset="0"/>
                <a:ea typeface="Calibri" panose="020F0502020204030204" pitchFamily="34" charset="0"/>
                <a:cs typeface="Times New Roman" panose="02020603050405020304" pitchFamily="18" charset="0"/>
              </a:rPr>
              <a:t>	</a:t>
            </a:r>
            <a:r>
              <a:rPr lang="pt-BR" sz="32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ATENTE</a:t>
            </a:r>
          </a:p>
          <a:p>
            <a:pPr marL="0" indent="0" algn="just">
              <a:buNone/>
            </a:pPr>
            <a:r>
              <a:rPr lang="pt-BR" sz="3200" dirty="0">
                <a:highlight>
                  <a:srgbClr val="00FFFF"/>
                </a:highlight>
                <a:latin typeface="Calibri" panose="020F0502020204030204" pitchFamily="34" charset="0"/>
                <a:ea typeface="Calibri" panose="020F0502020204030204" pitchFamily="34" charset="0"/>
                <a:cs typeface="Times New Roman" panose="02020603050405020304" pitchFamily="18" charset="0"/>
              </a:rPr>
              <a:t>      AVISO OAB</a:t>
            </a:r>
            <a:r>
              <a:rPr lang="pt-BR" sz="32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gn="just">
              <a:buNone/>
            </a:pPr>
            <a:r>
              <a:rPr lang="pt-BR" dirty="0"/>
              <a:t>	</a:t>
            </a:r>
          </a:p>
        </p:txBody>
      </p:sp>
      <p:pic>
        <p:nvPicPr>
          <p:cNvPr id="5" name="Imagem 4">
            <a:extLst>
              <a:ext uri="{FF2B5EF4-FFF2-40B4-BE49-F238E27FC236}">
                <a16:creationId xmlns:a16="http://schemas.microsoft.com/office/drawing/2014/main" id="{CE4ED7EC-9F2F-60C6-0BB9-9F93147FD3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67352" y="5020408"/>
            <a:ext cx="3455379" cy="1274885"/>
          </a:xfrm>
          <a:prstGeom prst="rect">
            <a:avLst/>
          </a:prstGeom>
          <a:noFill/>
          <a:ln>
            <a:noFill/>
          </a:ln>
        </p:spPr>
      </p:pic>
    </p:spTree>
    <p:extLst>
      <p:ext uri="{BB962C8B-B14F-4D97-AF65-F5344CB8AC3E}">
        <p14:creationId xmlns:p14="http://schemas.microsoft.com/office/powerpoint/2010/main" val="27936966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4655" y="101600"/>
            <a:ext cx="9005454" cy="6756400"/>
          </a:xfrm>
        </p:spPr>
        <p:txBody>
          <a:bodyPr>
            <a:normAutofit fontScale="70000" lnSpcReduction="20000"/>
          </a:bodyPr>
          <a:lstStyle/>
          <a:p>
            <a:pPr marL="0" indent="0" algn="just">
              <a:buNone/>
            </a:pPr>
            <a:r>
              <a:rPr lang="pt-BR" dirty="0">
                <a:highlight>
                  <a:srgbClr val="FFFF00"/>
                </a:highlight>
              </a:rPr>
              <a:t>EXCELENTÍSSIMO</a:t>
            </a:r>
            <a:r>
              <a:rPr lang="pt-BR" dirty="0"/>
              <a:t> JUÍZO DE DIREITO DA 38ª VARA CÍVEL DO FORO CENTRAL DA COMARCA DE SÃO PAULO-SP.</a:t>
            </a:r>
          </a:p>
          <a:p>
            <a:pPr marL="0" indent="0" algn="just">
              <a:buNone/>
            </a:pPr>
            <a:endParaRPr lang="pt-BR" dirty="0"/>
          </a:p>
          <a:p>
            <a:pPr marL="0" indent="0" algn="just">
              <a:buNone/>
            </a:pPr>
            <a:r>
              <a:rPr lang="pt-BR" dirty="0">
                <a:highlight>
                  <a:srgbClr val="FFFF00"/>
                </a:highlight>
              </a:rPr>
              <a:t>Processo</a:t>
            </a:r>
            <a:r>
              <a:rPr lang="pt-BR" dirty="0"/>
              <a:t> n. ...</a:t>
            </a:r>
          </a:p>
          <a:p>
            <a:pPr marL="0" indent="0" algn="just">
              <a:buNone/>
            </a:pPr>
            <a:r>
              <a:rPr lang="pt-BR" dirty="0">
                <a:highlight>
                  <a:srgbClr val="FFFF00"/>
                </a:highlight>
              </a:rPr>
              <a:t>ROSANA</a:t>
            </a:r>
            <a:r>
              <a:rPr lang="pt-BR" dirty="0"/>
              <a:t>, devidamente qualificada nos autos do processo em epígrafe, que move em face de PAULO, vem, respeitosamente, por seu advogado ao final assinado, à presença de Vossa Excelência, com </a:t>
            </a:r>
            <a:r>
              <a:rPr lang="pt-BR" dirty="0">
                <a:highlight>
                  <a:srgbClr val="FFFF00"/>
                </a:highlight>
              </a:rPr>
              <a:t>fundamento no artigo 1.022, II </a:t>
            </a:r>
            <a:r>
              <a:rPr lang="pt-BR" dirty="0"/>
              <a:t> do Código de Processo Civil, </a:t>
            </a:r>
            <a:r>
              <a:rPr lang="pt-BR" dirty="0">
                <a:highlight>
                  <a:srgbClr val="FFFF00"/>
                </a:highlight>
              </a:rPr>
              <a:t>opor</a:t>
            </a:r>
            <a:r>
              <a:rPr lang="pt-BR" dirty="0"/>
              <a:t> os presentes EMBARGOS DE DECLARAÇÃO em face da sentença de folhas ..., pelas razões de fato e de direito a seguir aduzidas.</a:t>
            </a:r>
          </a:p>
          <a:p>
            <a:pPr marL="0" indent="0" algn="just">
              <a:buNone/>
            </a:pPr>
            <a:endParaRPr lang="pt-BR" dirty="0"/>
          </a:p>
          <a:p>
            <a:pPr marL="0" indent="0" algn="just">
              <a:buNone/>
            </a:pPr>
            <a:r>
              <a:rPr lang="pt-BR" dirty="0"/>
              <a:t> </a:t>
            </a:r>
            <a:r>
              <a:rPr lang="pt-BR" dirty="0">
                <a:highlight>
                  <a:srgbClr val="FFFF00"/>
                </a:highlight>
              </a:rPr>
              <a:t>TEMPESTIVIDADE</a:t>
            </a:r>
          </a:p>
          <a:p>
            <a:pPr marL="0" indent="0" algn="just">
              <a:buNone/>
            </a:pPr>
            <a:r>
              <a:rPr lang="pt-BR" dirty="0"/>
              <a:t>	Consoante se depreende das folhas ..., o embargante foi intimado da decisão no dia ..., tendo interposto o recurso no dia ..., cumprindo, portanto, a exigência dos 5 dias previstos em lei.</a:t>
            </a:r>
          </a:p>
          <a:p>
            <a:pPr marL="0" indent="0" algn="just">
              <a:buNone/>
            </a:pPr>
            <a:endParaRPr lang="pt-BR" dirty="0"/>
          </a:p>
          <a:p>
            <a:pPr marL="0" indent="0" algn="just">
              <a:buNone/>
            </a:pPr>
            <a:r>
              <a:rPr lang="pt-BR" dirty="0">
                <a:highlight>
                  <a:srgbClr val="FFFF00"/>
                </a:highlight>
              </a:rPr>
              <a:t>CABIMENTO</a:t>
            </a:r>
            <a:endParaRPr lang="pt-BR" dirty="0"/>
          </a:p>
          <a:p>
            <a:pPr marL="0" indent="0" algn="just">
              <a:buNone/>
            </a:pPr>
            <a:r>
              <a:rPr lang="pt-BR" dirty="0"/>
              <a:t>	A questão objeto deste recurso torna imperiosa a adoção dos embargos de declaração, tendo em vista a </a:t>
            </a:r>
            <a:r>
              <a:rPr lang="pt-BR" dirty="0">
                <a:highlight>
                  <a:srgbClr val="FFFF00"/>
                </a:highlight>
              </a:rPr>
              <a:t>omissão</a:t>
            </a:r>
            <a:r>
              <a:rPr lang="pt-BR" dirty="0"/>
              <a:t>. Aliás, é o que preconiza o </a:t>
            </a:r>
            <a:r>
              <a:rPr lang="pt-BR" dirty="0">
                <a:highlight>
                  <a:srgbClr val="FFFF00"/>
                </a:highlight>
              </a:rPr>
              <a:t>artigo</a:t>
            </a:r>
            <a:r>
              <a:rPr lang="pt-BR" dirty="0"/>
              <a:t> 1.022, II, do Código de Processo Civil.</a:t>
            </a:r>
          </a:p>
        </p:txBody>
      </p:sp>
    </p:spTree>
    <p:extLst>
      <p:ext uri="{BB962C8B-B14F-4D97-AF65-F5344CB8AC3E}">
        <p14:creationId xmlns:p14="http://schemas.microsoft.com/office/powerpoint/2010/main" val="3491060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4655" y="114300"/>
            <a:ext cx="9005454" cy="6743700"/>
          </a:xfrm>
        </p:spPr>
        <p:txBody>
          <a:bodyPr>
            <a:normAutofit fontScale="55000" lnSpcReduction="20000"/>
          </a:bodyPr>
          <a:lstStyle/>
          <a:p>
            <a:pPr marL="0" indent="0" algn="just">
              <a:buNone/>
            </a:pPr>
            <a:r>
              <a:rPr lang="pt-BR" dirty="0"/>
              <a:t>DAS </a:t>
            </a:r>
            <a:r>
              <a:rPr lang="pt-BR" dirty="0">
                <a:highlight>
                  <a:srgbClr val="FFFF00"/>
                </a:highlight>
              </a:rPr>
              <a:t>RAZÕES RECURSAIS</a:t>
            </a:r>
          </a:p>
          <a:p>
            <a:pPr marL="0" indent="0" algn="just">
              <a:buNone/>
            </a:pPr>
            <a:r>
              <a:rPr lang="pt-BR" dirty="0"/>
              <a:t>	A embargante promoveu ação de cobrança em face do embargado objetivando reparação por danos morais. </a:t>
            </a:r>
          </a:p>
          <a:p>
            <a:pPr marL="0" indent="0" algn="just">
              <a:buNone/>
            </a:pPr>
            <a:r>
              <a:rPr lang="pt-BR" dirty="0"/>
              <a:t>	Ao proferir a respeitável sentença de folhas ..., o Ilustre Magistrado acolheu a pretensão da autora, julgando procedente a ação, condenando o réu, </a:t>
            </a:r>
            <a:r>
              <a:rPr lang="pt-BR" dirty="0">
                <a:highlight>
                  <a:srgbClr val="FFFF00"/>
                </a:highlight>
              </a:rPr>
              <a:t>mas deixou</a:t>
            </a:r>
            <a:r>
              <a:rPr lang="pt-BR" dirty="0"/>
              <a:t> de especificar as verbas de sucumbência nos termos do </a:t>
            </a:r>
            <a:r>
              <a:rPr lang="pt-BR" dirty="0">
                <a:highlight>
                  <a:srgbClr val="FFFF00"/>
                </a:highlight>
              </a:rPr>
              <a:t>artigo 85 do Código de Processo Civil.</a:t>
            </a:r>
          </a:p>
          <a:p>
            <a:pPr marL="0" indent="0" algn="just">
              <a:buNone/>
            </a:pPr>
            <a:r>
              <a:rPr lang="pt-BR" dirty="0"/>
              <a:t>	Dessa forma, diante da omissão apontada, não restou alternativa senão a oposição desses embargos de declaração.</a:t>
            </a:r>
          </a:p>
          <a:p>
            <a:pPr marL="0" indent="0" algn="just">
              <a:buNone/>
            </a:pPr>
            <a:r>
              <a:rPr lang="pt-BR" dirty="0"/>
              <a:t>	Por conseguinte, por haver omissão sobre ponto sobre o qual o nobre Magistrado deveria se pronunciar, cabíveis são os presentes embargos, nos termos do artigo 1.022, II, do Código de Processo Civil, para fazer incluir os honorários, exatamente nos termos apontados na petição inicial.</a:t>
            </a:r>
          </a:p>
          <a:p>
            <a:pPr marL="0" indent="0" algn="just">
              <a:buNone/>
            </a:pPr>
            <a:endParaRPr lang="pt-BR" dirty="0"/>
          </a:p>
          <a:p>
            <a:pPr marL="0" indent="0" algn="just">
              <a:buNone/>
            </a:pPr>
            <a:r>
              <a:rPr lang="pt-BR" dirty="0"/>
              <a:t>DO </a:t>
            </a:r>
            <a:r>
              <a:rPr lang="pt-BR" dirty="0">
                <a:highlight>
                  <a:srgbClr val="FFFF00"/>
                </a:highlight>
              </a:rPr>
              <a:t>PEDIDO</a:t>
            </a:r>
          </a:p>
          <a:p>
            <a:pPr marL="0" indent="0" algn="just">
              <a:buNone/>
            </a:pPr>
            <a:r>
              <a:rPr lang="pt-BR" dirty="0"/>
              <a:t>	Diante de todo o exposto, requer:</a:t>
            </a:r>
          </a:p>
          <a:p>
            <a:pPr marL="0" indent="0" algn="just">
              <a:buNone/>
            </a:pPr>
            <a:r>
              <a:rPr lang="pt-BR" dirty="0"/>
              <a:t>a) tendo em vista o preenchimento de todos os requisitos de admissibilidade, seja </a:t>
            </a:r>
            <a:r>
              <a:rPr lang="pt-BR" dirty="0">
                <a:highlight>
                  <a:srgbClr val="FFFF00"/>
                </a:highlight>
              </a:rPr>
              <a:t>recebido, conhecido</a:t>
            </a:r>
            <a:r>
              <a:rPr lang="pt-BR" dirty="0"/>
              <a:t>  (</a:t>
            </a:r>
            <a:r>
              <a:rPr lang="pt-BR" u="sng" dirty="0"/>
              <a:t>admitido</a:t>
            </a:r>
            <a:r>
              <a:rPr lang="pt-BR" dirty="0"/>
              <a:t>) o recurso;</a:t>
            </a:r>
          </a:p>
          <a:p>
            <a:pPr marL="0" indent="0" algn="just">
              <a:buNone/>
            </a:pPr>
            <a:r>
              <a:rPr lang="pt-BR" dirty="0"/>
              <a:t>b) requer a </a:t>
            </a:r>
            <a:r>
              <a:rPr lang="pt-BR" dirty="0">
                <a:highlight>
                  <a:srgbClr val="FFFF00"/>
                </a:highlight>
              </a:rPr>
              <a:t>interrupção</a:t>
            </a:r>
            <a:r>
              <a:rPr lang="pt-BR" dirty="0"/>
              <a:t> da contagem de prazo para interposição de outros recursos;</a:t>
            </a:r>
          </a:p>
          <a:p>
            <a:pPr marL="0" indent="0" algn="just">
              <a:buNone/>
            </a:pPr>
            <a:r>
              <a:rPr lang="pt-BR" dirty="0"/>
              <a:t>c) no mérito, sejam </a:t>
            </a:r>
            <a:r>
              <a:rPr lang="pt-BR" dirty="0">
                <a:highlight>
                  <a:srgbClr val="FFFF00"/>
                </a:highlight>
              </a:rPr>
              <a:t>acolhidos</a:t>
            </a:r>
            <a:r>
              <a:rPr lang="pt-BR" dirty="0"/>
              <a:t> estes embargos para suprimento da omissão apontada, para o fim de incluir na condenação no tocante aos honorários advocatícios.</a:t>
            </a:r>
          </a:p>
          <a:p>
            <a:pPr marL="0" indent="0" algn="just">
              <a:buNone/>
            </a:pPr>
            <a:endParaRPr lang="pt-BR" dirty="0"/>
          </a:p>
          <a:p>
            <a:pPr marL="0" indent="0" algn="ctr">
              <a:buNone/>
            </a:pPr>
            <a:r>
              <a:rPr lang="pt-BR" dirty="0"/>
              <a:t>Termos em que, pede deferimento.</a:t>
            </a:r>
          </a:p>
          <a:p>
            <a:pPr marL="0" indent="0" algn="ctr">
              <a:buNone/>
            </a:pPr>
            <a:r>
              <a:rPr lang="pt-BR" dirty="0"/>
              <a:t>(local e data)</a:t>
            </a:r>
          </a:p>
          <a:p>
            <a:pPr marL="0" indent="0" algn="ctr">
              <a:buNone/>
            </a:pPr>
            <a:r>
              <a:rPr lang="pt-BR" dirty="0"/>
              <a:t>ADVOGADO ... OAB/UF ...</a:t>
            </a:r>
          </a:p>
        </p:txBody>
      </p:sp>
    </p:spTree>
    <p:extLst>
      <p:ext uri="{BB962C8B-B14F-4D97-AF65-F5344CB8AC3E}">
        <p14:creationId xmlns:p14="http://schemas.microsoft.com/office/powerpoint/2010/main" val="2303070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CF65A-E9F1-E21B-87FC-C599BAAA4F8E}"/>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911141F-4B88-E727-C26A-FD74509DB54A}"/>
              </a:ext>
            </a:extLst>
          </p:cNvPr>
          <p:cNvSpPr>
            <a:spLocks noGrp="1"/>
          </p:cNvSpPr>
          <p:nvPr>
            <p:ph idx="1"/>
          </p:nvPr>
        </p:nvSpPr>
        <p:spPr>
          <a:xfrm>
            <a:off x="0" y="0"/>
            <a:ext cx="9144000" cy="6858000"/>
          </a:xfrm>
        </p:spPr>
        <p:txBody>
          <a:bodyPr>
            <a:normAutofit fontScale="77500" lnSpcReduction="20000"/>
          </a:bodyPr>
          <a:lstStyle/>
          <a:p>
            <a:pPr marL="0" indent="0" algn="just">
              <a:buNone/>
            </a:pPr>
            <a:endParaRPr lang="pt-BR" sz="1900" b="1" dirty="0"/>
          </a:p>
          <a:p>
            <a:pPr marL="0" indent="0" algn="ctr">
              <a:buNone/>
            </a:pPr>
            <a:r>
              <a:rPr lang="pt-BR" sz="2000" dirty="0">
                <a:highlight>
                  <a:srgbClr val="FFFF00"/>
                </a:highlight>
              </a:rPr>
              <a:t>RECURSO DE </a:t>
            </a:r>
            <a:r>
              <a:rPr lang="pt-BR" sz="2000" b="1" dirty="0">
                <a:highlight>
                  <a:srgbClr val="FFFF00"/>
                </a:highlight>
              </a:rPr>
              <a:t>NATUREZA VINCULADA</a:t>
            </a:r>
          </a:p>
          <a:p>
            <a:pPr marL="0" indent="0" algn="ctr">
              <a:buNone/>
            </a:pPr>
            <a:r>
              <a:rPr lang="pt-BR" sz="2000" b="1" dirty="0"/>
              <a:t>FUNDAMENTAR NOS </a:t>
            </a:r>
            <a:r>
              <a:rPr lang="pt-BR" sz="2000" b="1" dirty="0">
                <a:solidFill>
                  <a:srgbClr val="FF0000"/>
                </a:solidFill>
              </a:rPr>
              <a:t>INCISOS</a:t>
            </a:r>
            <a:r>
              <a:rPr lang="pt-BR" sz="2000" b="1" dirty="0"/>
              <a:t> do artigo 1.022 do CPC</a:t>
            </a:r>
            <a:endParaRPr lang="pt-BR" sz="2000" dirty="0">
              <a:highlight>
                <a:srgbClr val="FFFF00"/>
              </a:highlight>
            </a:endParaRPr>
          </a:p>
          <a:p>
            <a:pPr marL="0" indent="0" algn="just">
              <a:buNone/>
            </a:pPr>
            <a:r>
              <a:rPr lang="pt-BR" dirty="0"/>
              <a:t>Art. 1.022. Cabem embargos de declaração contra </a:t>
            </a:r>
            <a:r>
              <a:rPr lang="pt-BR" b="1" dirty="0"/>
              <a:t>qualquer</a:t>
            </a:r>
            <a:r>
              <a:rPr lang="pt-BR" dirty="0"/>
              <a:t> decisão judicial para:</a:t>
            </a:r>
          </a:p>
          <a:p>
            <a:pPr marL="0" indent="0" algn="just">
              <a:buNone/>
            </a:pPr>
            <a:r>
              <a:rPr lang="pt-BR" dirty="0">
                <a:solidFill>
                  <a:srgbClr val="FF0000"/>
                </a:solidFill>
              </a:rPr>
              <a:t>I</a:t>
            </a:r>
            <a:r>
              <a:rPr lang="pt-BR" dirty="0"/>
              <a:t> - esclarecer </a:t>
            </a:r>
            <a:r>
              <a:rPr lang="pt-BR" b="1" u="sng" dirty="0"/>
              <a:t>o</a:t>
            </a:r>
            <a:r>
              <a:rPr lang="pt-BR" b="1" dirty="0"/>
              <a:t>bscuridade</a:t>
            </a:r>
            <a:r>
              <a:rPr lang="pt-BR" dirty="0"/>
              <a:t> ou eliminar </a:t>
            </a:r>
            <a:r>
              <a:rPr lang="pt-BR" b="1" u="sng" dirty="0"/>
              <a:t>c</a:t>
            </a:r>
            <a:r>
              <a:rPr lang="pt-BR" b="1" dirty="0"/>
              <a:t>ontradição</a:t>
            </a:r>
            <a:r>
              <a:rPr lang="pt-BR" dirty="0"/>
              <a:t>;</a:t>
            </a:r>
          </a:p>
          <a:p>
            <a:pPr marL="0" indent="0" algn="just">
              <a:buNone/>
            </a:pPr>
            <a:r>
              <a:rPr lang="pt-BR" dirty="0">
                <a:solidFill>
                  <a:srgbClr val="FF0000"/>
                </a:solidFill>
              </a:rPr>
              <a:t>II</a:t>
            </a:r>
            <a:r>
              <a:rPr lang="pt-BR" dirty="0"/>
              <a:t> - suprir </a:t>
            </a:r>
            <a:r>
              <a:rPr lang="pt-BR" b="1" u="sng" dirty="0"/>
              <a:t>o</a:t>
            </a:r>
            <a:r>
              <a:rPr lang="pt-BR" b="1" dirty="0"/>
              <a:t>missão</a:t>
            </a:r>
            <a:r>
              <a:rPr lang="pt-BR" dirty="0"/>
              <a:t> de ponto ou questão sobre o qual devia se pronunciar o juiz de ofício ou a requerimento;</a:t>
            </a:r>
          </a:p>
          <a:p>
            <a:pPr marL="0" indent="0" algn="just">
              <a:buNone/>
            </a:pPr>
            <a:r>
              <a:rPr lang="pt-BR" dirty="0">
                <a:solidFill>
                  <a:srgbClr val="FF0000"/>
                </a:solidFill>
              </a:rPr>
              <a:t>III</a:t>
            </a:r>
            <a:r>
              <a:rPr lang="pt-BR" dirty="0"/>
              <a:t> - corrigir </a:t>
            </a:r>
            <a:r>
              <a:rPr lang="pt-BR" b="1" u="sng" dirty="0"/>
              <a:t>erro material</a:t>
            </a:r>
            <a:r>
              <a:rPr lang="pt-BR" dirty="0"/>
              <a:t>.</a:t>
            </a:r>
          </a:p>
          <a:p>
            <a:pPr marL="0" indent="0" algn="just">
              <a:buNone/>
            </a:pPr>
            <a:endParaRPr lang="pt-BR" dirty="0"/>
          </a:p>
          <a:p>
            <a:pPr marL="0" indent="0" algn="ctr">
              <a:buNone/>
            </a:pPr>
            <a:r>
              <a:rPr lang="pt-BR" b="1" dirty="0">
                <a:highlight>
                  <a:srgbClr val="FFFF00"/>
                </a:highlight>
                <a:latin typeface="Agency FB" panose="020B0503020202020204" pitchFamily="34" charset="0"/>
              </a:rPr>
              <a:t>FINALIDADE DOS EMBARGOS DE DECLARAÇÃO É: ESCLARECER, COMPLEMENTAR, OU</a:t>
            </a:r>
          </a:p>
          <a:p>
            <a:pPr marL="0" indent="0" algn="ctr">
              <a:buNone/>
            </a:pPr>
            <a:r>
              <a:rPr lang="pt-BR" b="1" dirty="0">
                <a:highlight>
                  <a:srgbClr val="FFFF00"/>
                </a:highlight>
                <a:latin typeface="Agency FB" panose="020B0503020202020204" pitchFamily="34" charset="0"/>
              </a:rPr>
              <a:t> CORRIGIR UMA DECISÃO NO CASO DE ERRO MATERIAL</a:t>
            </a:r>
          </a:p>
          <a:p>
            <a:pPr algn="just">
              <a:buFont typeface="Wingdings" panose="05000000000000000000" pitchFamily="2" charset="2"/>
              <a:buChar char="§"/>
            </a:pPr>
            <a:r>
              <a:rPr lang="pt-BR" b="1" dirty="0">
                <a:latin typeface="Agency FB" panose="020B0503020202020204" pitchFamily="34" charset="0"/>
              </a:rPr>
              <a:t>OBSCURIDADE</a:t>
            </a:r>
            <a:r>
              <a:rPr lang="pt-BR" dirty="0">
                <a:latin typeface="Agency FB" panose="020B0503020202020204" pitchFamily="34" charset="0"/>
              </a:rPr>
              <a:t>: difícil compreensão - inteligível – incompreensível </a:t>
            </a:r>
          </a:p>
          <a:p>
            <a:pPr algn="just">
              <a:buFont typeface="Wingdings" panose="05000000000000000000" pitchFamily="2" charset="2"/>
              <a:buChar char="§"/>
            </a:pPr>
            <a:r>
              <a:rPr lang="pt-BR" b="1" dirty="0">
                <a:latin typeface="Agency FB" panose="020B0503020202020204" pitchFamily="34" charset="0"/>
              </a:rPr>
              <a:t>CONTRADIÇÃO</a:t>
            </a:r>
            <a:r>
              <a:rPr lang="pt-BR" dirty="0">
                <a:latin typeface="Agency FB" panose="020B0503020202020204" pitchFamily="34" charset="0"/>
              </a:rPr>
              <a:t>: proposições inconciliáveis, exemplo: contradição entre a fundamentação e parte dispositiva</a:t>
            </a:r>
          </a:p>
          <a:p>
            <a:pPr algn="just">
              <a:buFont typeface="Wingdings" panose="05000000000000000000" pitchFamily="2" charset="2"/>
              <a:buChar char="§"/>
            </a:pPr>
            <a:r>
              <a:rPr lang="pt-BR" b="1" dirty="0">
                <a:latin typeface="Agency FB" panose="020B0503020202020204" pitchFamily="34" charset="0"/>
              </a:rPr>
              <a:t>ERRO MATERIAL</a:t>
            </a:r>
            <a:r>
              <a:rPr lang="pt-BR" dirty="0">
                <a:latin typeface="Agency FB" panose="020B0503020202020204" pitchFamily="34" charset="0"/>
              </a:rPr>
              <a:t>: “juiz escreve coisa diversa do que queria escrever..” – vontade diverge e é visível (petição ou embargos de declaração)</a:t>
            </a:r>
          </a:p>
          <a:p>
            <a:pPr algn="just">
              <a:buFont typeface="Wingdings" panose="05000000000000000000" pitchFamily="2" charset="2"/>
              <a:buChar char="§"/>
            </a:pPr>
            <a:r>
              <a:rPr lang="pt-BR" b="1" dirty="0">
                <a:latin typeface="Agency FB" panose="020B0503020202020204" pitchFamily="34" charset="0"/>
              </a:rPr>
              <a:t>OMISSÃO (INTEGRAÇÃO)</a:t>
            </a:r>
            <a:r>
              <a:rPr lang="pt-BR" dirty="0">
                <a:latin typeface="Agency FB" panose="020B0503020202020204" pitchFamily="34" charset="0"/>
              </a:rPr>
              <a:t>: juiz deixa de pronunciar questão relevante que deveria se manifestar: </a:t>
            </a:r>
            <a:r>
              <a:rPr lang="pt-BR" b="1" dirty="0">
                <a:latin typeface="Agency FB" panose="020B0503020202020204" pitchFamily="34" charset="0"/>
              </a:rPr>
              <a:t>FALTA DE FUNDAMENTAÇÃO</a:t>
            </a:r>
            <a:r>
              <a:rPr lang="pt-BR" dirty="0">
                <a:latin typeface="Agency FB" panose="020B0503020202020204" pitchFamily="34" charset="0"/>
              </a:rPr>
              <a:t>: art. 489, § 1º CPC e art. 93, IX CF/88</a:t>
            </a:r>
            <a:endParaRPr lang="pt-BR" dirty="0"/>
          </a:p>
        </p:txBody>
      </p:sp>
      <p:sp>
        <p:nvSpPr>
          <p:cNvPr id="2" name="Espaço Reservado para Número de Slide 1">
            <a:extLst>
              <a:ext uri="{FF2B5EF4-FFF2-40B4-BE49-F238E27FC236}">
                <a16:creationId xmlns:a16="http://schemas.microsoft.com/office/drawing/2014/main" id="{38EF0EAE-8D48-1261-9692-4831064C9526}"/>
              </a:ext>
            </a:extLst>
          </p:cNvPr>
          <p:cNvSpPr>
            <a:spLocks noGrp="1"/>
          </p:cNvSpPr>
          <p:nvPr>
            <p:ph type="sldNum" sz="quarter" idx="12"/>
          </p:nvPr>
        </p:nvSpPr>
        <p:spPr/>
        <p:txBody>
          <a:bodyPr/>
          <a:lstStyle/>
          <a:p>
            <a:fld id="{EB14B4DA-6B1F-416D-9A3C-9707AD360475}" type="slidenum">
              <a:rPr lang="pt-BR" smtClean="0"/>
              <a:t>4</a:t>
            </a:fld>
            <a:endParaRPr lang="pt-BR"/>
          </a:p>
        </p:txBody>
      </p:sp>
    </p:spTree>
    <p:extLst>
      <p:ext uri="{BB962C8B-B14F-4D97-AF65-F5344CB8AC3E}">
        <p14:creationId xmlns:p14="http://schemas.microsoft.com/office/powerpoint/2010/main" val="3192476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2BD62-DA84-9AD4-E413-AE8BF3E6E4EE}"/>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A6BFB4BB-E990-919F-72F4-F9AA26ED4496}"/>
              </a:ext>
            </a:extLst>
          </p:cNvPr>
          <p:cNvSpPr>
            <a:spLocks noGrp="1"/>
          </p:cNvSpPr>
          <p:nvPr>
            <p:ph idx="1"/>
          </p:nvPr>
        </p:nvSpPr>
        <p:spPr>
          <a:xfrm>
            <a:off x="0" y="0"/>
            <a:ext cx="9144000" cy="6858000"/>
          </a:xfrm>
        </p:spPr>
        <p:txBody>
          <a:bodyPr>
            <a:normAutofit/>
          </a:bodyPr>
          <a:lstStyle/>
          <a:p>
            <a:pPr algn="just">
              <a:buFont typeface="Wingdings" panose="05000000000000000000" pitchFamily="2" charset="2"/>
              <a:buChar char="§"/>
            </a:pPr>
            <a:r>
              <a:rPr lang="pt-BR" sz="2600" dirty="0">
                <a:latin typeface="Agency FB" panose="020B0503020202020204" pitchFamily="34" charset="0"/>
              </a:rPr>
              <a:t>OBSCURIDADE =  </a:t>
            </a:r>
            <a:r>
              <a:rPr lang="pt-BR" sz="2600" b="1" dirty="0">
                <a:highlight>
                  <a:srgbClr val="FFFF00"/>
                </a:highlight>
                <a:latin typeface="Agency FB" panose="020B0503020202020204" pitchFamily="34" charset="0"/>
              </a:rPr>
              <a:t>ESCLARECER</a:t>
            </a:r>
            <a:r>
              <a:rPr lang="pt-BR" sz="2600" dirty="0">
                <a:latin typeface="Agency FB" panose="020B0503020202020204" pitchFamily="34" charset="0"/>
              </a:rPr>
              <a:t>: </a:t>
            </a:r>
          </a:p>
          <a:p>
            <a:pPr marL="0" indent="0" algn="just">
              <a:buNone/>
            </a:pPr>
            <a:r>
              <a:rPr lang="pt-BR" sz="2600" dirty="0">
                <a:latin typeface="Agency FB" panose="020B0503020202020204" pitchFamily="34" charset="0"/>
              </a:rPr>
              <a:t>	</a:t>
            </a:r>
            <a:r>
              <a:rPr lang="pt-BR" sz="2800" dirty="0">
                <a:latin typeface="Agency FB" panose="020B0503020202020204" pitchFamily="34" charset="0"/>
              </a:rPr>
              <a:t>difícil compreensão - inteligível – incompreensível </a:t>
            </a:r>
            <a:endParaRPr lang="pt-BR" sz="2600" dirty="0">
              <a:latin typeface="Agency FB" panose="020B0503020202020204" pitchFamily="34" charset="0"/>
            </a:endParaRPr>
          </a:p>
        </p:txBody>
      </p:sp>
      <p:sp>
        <p:nvSpPr>
          <p:cNvPr id="2" name="Espaço Reservado para Número de Slide 1">
            <a:extLst>
              <a:ext uri="{FF2B5EF4-FFF2-40B4-BE49-F238E27FC236}">
                <a16:creationId xmlns:a16="http://schemas.microsoft.com/office/drawing/2014/main" id="{FDABD2C6-08A1-C907-BB46-3CACB36D1974}"/>
              </a:ext>
            </a:extLst>
          </p:cNvPr>
          <p:cNvSpPr>
            <a:spLocks noGrp="1"/>
          </p:cNvSpPr>
          <p:nvPr>
            <p:ph type="sldNum" sz="quarter" idx="12"/>
          </p:nvPr>
        </p:nvSpPr>
        <p:spPr/>
        <p:txBody>
          <a:bodyPr/>
          <a:lstStyle/>
          <a:p>
            <a:fld id="{EB14B4DA-6B1F-416D-9A3C-9707AD360475}" type="slidenum">
              <a:rPr lang="pt-BR" smtClean="0"/>
              <a:t>5</a:t>
            </a:fld>
            <a:endParaRPr lang="pt-BR"/>
          </a:p>
        </p:txBody>
      </p:sp>
      <p:pic>
        <p:nvPicPr>
          <p:cNvPr id="5" name="Imagem 4">
            <a:extLst>
              <a:ext uri="{FF2B5EF4-FFF2-40B4-BE49-F238E27FC236}">
                <a16:creationId xmlns:a16="http://schemas.microsoft.com/office/drawing/2014/main" id="{755F2805-EC68-3F50-A1A6-B7E10AE66565}"/>
              </a:ext>
            </a:extLst>
          </p:cNvPr>
          <p:cNvPicPr>
            <a:picLocks noChangeAspect="1"/>
          </p:cNvPicPr>
          <p:nvPr/>
        </p:nvPicPr>
        <p:blipFill>
          <a:blip r:embed="rId3"/>
          <a:stretch>
            <a:fillRect/>
          </a:stretch>
        </p:blipFill>
        <p:spPr>
          <a:xfrm>
            <a:off x="457200" y="1223680"/>
            <a:ext cx="8532440" cy="5497795"/>
          </a:xfrm>
          <a:prstGeom prst="rect">
            <a:avLst/>
          </a:prstGeom>
        </p:spPr>
      </p:pic>
      <p:pic>
        <p:nvPicPr>
          <p:cNvPr id="6" name="Imagem 5">
            <a:extLst>
              <a:ext uri="{FF2B5EF4-FFF2-40B4-BE49-F238E27FC236}">
                <a16:creationId xmlns:a16="http://schemas.microsoft.com/office/drawing/2014/main" id="{6E684061-4604-9501-F42A-3E78EE23A31F}"/>
              </a:ext>
            </a:extLst>
          </p:cNvPr>
          <p:cNvPicPr>
            <a:picLocks noChangeAspect="1"/>
          </p:cNvPicPr>
          <p:nvPr/>
        </p:nvPicPr>
        <p:blipFill>
          <a:blip r:embed="rId4"/>
          <a:stretch>
            <a:fillRect/>
          </a:stretch>
        </p:blipFill>
        <p:spPr>
          <a:xfrm>
            <a:off x="8629578" y="0"/>
            <a:ext cx="514422" cy="400106"/>
          </a:xfrm>
          <a:prstGeom prst="rect">
            <a:avLst/>
          </a:prstGeom>
        </p:spPr>
      </p:pic>
    </p:spTree>
    <p:extLst>
      <p:ext uri="{BB962C8B-B14F-4D97-AF65-F5344CB8AC3E}">
        <p14:creationId xmlns:p14="http://schemas.microsoft.com/office/powerpoint/2010/main" val="3520931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C014F-B278-82D3-840A-E918C251CF92}"/>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E445091-85FB-CA36-627A-76C85D5EDA77}"/>
              </a:ext>
            </a:extLst>
          </p:cNvPr>
          <p:cNvSpPr>
            <a:spLocks noGrp="1"/>
          </p:cNvSpPr>
          <p:nvPr>
            <p:ph idx="1"/>
          </p:nvPr>
        </p:nvSpPr>
        <p:spPr>
          <a:xfrm>
            <a:off x="0" y="0"/>
            <a:ext cx="9144000" cy="6858000"/>
          </a:xfrm>
        </p:spPr>
        <p:txBody>
          <a:bodyPr>
            <a:normAutofit/>
          </a:bodyPr>
          <a:lstStyle/>
          <a:p>
            <a:pPr algn="just">
              <a:buFont typeface="Wingdings" panose="05000000000000000000" pitchFamily="2" charset="2"/>
              <a:buChar char="§"/>
            </a:pPr>
            <a:r>
              <a:rPr lang="pt-BR" sz="2600" dirty="0">
                <a:latin typeface="Agency FB" panose="020B0503020202020204" pitchFamily="34" charset="0"/>
              </a:rPr>
              <a:t>CONTRADIÇÃO = </a:t>
            </a:r>
            <a:r>
              <a:rPr lang="pt-BR" sz="2600" b="1" dirty="0">
                <a:highlight>
                  <a:srgbClr val="FFFF00"/>
                </a:highlight>
                <a:latin typeface="Agency FB" panose="020B0503020202020204" pitchFamily="34" charset="0"/>
              </a:rPr>
              <a:t>ESCLARECER</a:t>
            </a:r>
            <a:r>
              <a:rPr lang="pt-BR" sz="2600" dirty="0">
                <a:latin typeface="Agency FB" panose="020B0503020202020204" pitchFamily="34" charset="0"/>
              </a:rPr>
              <a:t>: </a:t>
            </a:r>
          </a:p>
          <a:p>
            <a:pPr marL="0" indent="0" algn="just">
              <a:buNone/>
            </a:pPr>
            <a:r>
              <a:rPr lang="pt-BR" sz="2600" dirty="0">
                <a:latin typeface="Agency FB" panose="020B0503020202020204" pitchFamily="34" charset="0"/>
              </a:rPr>
              <a:t>	proposições inconciliáveis, exemplo: contradição entre a fundamentação e parte dispositiva</a:t>
            </a:r>
          </a:p>
          <a:p>
            <a:pPr marL="0" indent="0" algn="just">
              <a:buNone/>
            </a:pPr>
            <a:endParaRPr lang="pt-BR" sz="2600" dirty="0">
              <a:latin typeface="Agency FB" panose="020B0503020202020204" pitchFamily="34" charset="0"/>
            </a:endParaRPr>
          </a:p>
        </p:txBody>
      </p:sp>
      <p:sp>
        <p:nvSpPr>
          <p:cNvPr id="2" name="Espaço Reservado para Número de Slide 1">
            <a:extLst>
              <a:ext uri="{FF2B5EF4-FFF2-40B4-BE49-F238E27FC236}">
                <a16:creationId xmlns:a16="http://schemas.microsoft.com/office/drawing/2014/main" id="{B01D200E-F622-F117-DB7F-C87E2F1DE98F}"/>
              </a:ext>
            </a:extLst>
          </p:cNvPr>
          <p:cNvSpPr>
            <a:spLocks noGrp="1"/>
          </p:cNvSpPr>
          <p:nvPr>
            <p:ph type="sldNum" sz="quarter" idx="12"/>
          </p:nvPr>
        </p:nvSpPr>
        <p:spPr/>
        <p:txBody>
          <a:bodyPr/>
          <a:lstStyle/>
          <a:p>
            <a:fld id="{EB14B4DA-6B1F-416D-9A3C-9707AD360475}" type="slidenum">
              <a:rPr lang="pt-BR" smtClean="0"/>
              <a:t>6</a:t>
            </a:fld>
            <a:endParaRPr lang="pt-BR"/>
          </a:p>
        </p:txBody>
      </p:sp>
      <p:pic>
        <p:nvPicPr>
          <p:cNvPr id="5" name="Imagem 4">
            <a:extLst>
              <a:ext uri="{FF2B5EF4-FFF2-40B4-BE49-F238E27FC236}">
                <a16:creationId xmlns:a16="http://schemas.microsoft.com/office/drawing/2014/main" id="{3D8820D3-3BD4-1378-56C0-DFE4645FF788}"/>
              </a:ext>
            </a:extLst>
          </p:cNvPr>
          <p:cNvPicPr>
            <a:picLocks noChangeAspect="1"/>
          </p:cNvPicPr>
          <p:nvPr/>
        </p:nvPicPr>
        <p:blipFill>
          <a:blip r:embed="rId3"/>
          <a:stretch>
            <a:fillRect/>
          </a:stretch>
        </p:blipFill>
        <p:spPr>
          <a:xfrm>
            <a:off x="457200" y="1319851"/>
            <a:ext cx="8388424" cy="5555044"/>
          </a:xfrm>
          <a:prstGeom prst="rect">
            <a:avLst/>
          </a:prstGeom>
        </p:spPr>
      </p:pic>
      <p:pic>
        <p:nvPicPr>
          <p:cNvPr id="6" name="Imagem 5">
            <a:extLst>
              <a:ext uri="{FF2B5EF4-FFF2-40B4-BE49-F238E27FC236}">
                <a16:creationId xmlns:a16="http://schemas.microsoft.com/office/drawing/2014/main" id="{9FE35B15-CDFC-80BB-9A92-24EF41542898}"/>
              </a:ext>
            </a:extLst>
          </p:cNvPr>
          <p:cNvPicPr>
            <a:picLocks noChangeAspect="1"/>
          </p:cNvPicPr>
          <p:nvPr/>
        </p:nvPicPr>
        <p:blipFill>
          <a:blip r:embed="rId4"/>
          <a:stretch>
            <a:fillRect/>
          </a:stretch>
        </p:blipFill>
        <p:spPr>
          <a:xfrm>
            <a:off x="8600967" y="6374940"/>
            <a:ext cx="514422" cy="400106"/>
          </a:xfrm>
          <a:prstGeom prst="rect">
            <a:avLst/>
          </a:prstGeom>
        </p:spPr>
      </p:pic>
    </p:spTree>
    <p:extLst>
      <p:ext uri="{BB962C8B-B14F-4D97-AF65-F5344CB8AC3E}">
        <p14:creationId xmlns:p14="http://schemas.microsoft.com/office/powerpoint/2010/main" val="3286837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16479-2D41-A606-1D55-09B7891CC894}"/>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4026235-13EB-B4BB-5D28-EE09FAE64EB3}"/>
              </a:ext>
            </a:extLst>
          </p:cNvPr>
          <p:cNvSpPr>
            <a:spLocks noGrp="1"/>
          </p:cNvSpPr>
          <p:nvPr>
            <p:ph idx="1"/>
          </p:nvPr>
        </p:nvSpPr>
        <p:spPr>
          <a:xfrm>
            <a:off x="0" y="0"/>
            <a:ext cx="9144000" cy="6858000"/>
          </a:xfrm>
        </p:spPr>
        <p:txBody>
          <a:bodyPr>
            <a:normAutofit/>
          </a:bodyPr>
          <a:lstStyle/>
          <a:p>
            <a:pPr algn="just">
              <a:buFont typeface="Wingdings" panose="05000000000000000000" pitchFamily="2" charset="2"/>
              <a:buChar char="§"/>
            </a:pPr>
            <a:r>
              <a:rPr lang="pt-BR" sz="2600" dirty="0">
                <a:latin typeface="Agency FB" panose="020B0503020202020204" pitchFamily="34" charset="0"/>
              </a:rPr>
              <a:t>ERRO MATERIAL=</a:t>
            </a:r>
            <a:r>
              <a:rPr lang="pt-BR" sz="2600" b="1" dirty="0">
                <a:highlight>
                  <a:srgbClr val="FFFF00"/>
                </a:highlight>
                <a:latin typeface="Agency FB" panose="020B0503020202020204" pitchFamily="34" charset="0"/>
              </a:rPr>
              <a:t>CORRIGIR</a:t>
            </a:r>
            <a:r>
              <a:rPr lang="pt-BR" sz="2600" dirty="0">
                <a:latin typeface="Agency FB" panose="020B0503020202020204" pitchFamily="34" charset="0"/>
              </a:rPr>
              <a:t>: “juiz escreve coisa diversa do que queria escrever..” – vontade diverge e é visível (petição ou embargos de declaração)</a:t>
            </a:r>
          </a:p>
        </p:txBody>
      </p:sp>
      <p:sp>
        <p:nvSpPr>
          <p:cNvPr id="2" name="Espaço Reservado para Número de Slide 1">
            <a:extLst>
              <a:ext uri="{FF2B5EF4-FFF2-40B4-BE49-F238E27FC236}">
                <a16:creationId xmlns:a16="http://schemas.microsoft.com/office/drawing/2014/main" id="{5689BDAD-20FB-217A-89E4-5FC7F189D5C3}"/>
              </a:ext>
            </a:extLst>
          </p:cNvPr>
          <p:cNvSpPr>
            <a:spLocks noGrp="1"/>
          </p:cNvSpPr>
          <p:nvPr>
            <p:ph type="sldNum" sz="quarter" idx="12"/>
          </p:nvPr>
        </p:nvSpPr>
        <p:spPr/>
        <p:txBody>
          <a:bodyPr/>
          <a:lstStyle/>
          <a:p>
            <a:fld id="{EB14B4DA-6B1F-416D-9A3C-9707AD360475}" type="slidenum">
              <a:rPr lang="pt-BR" smtClean="0"/>
              <a:t>7</a:t>
            </a:fld>
            <a:endParaRPr lang="pt-BR"/>
          </a:p>
        </p:txBody>
      </p:sp>
      <p:pic>
        <p:nvPicPr>
          <p:cNvPr id="5" name="Imagem 4">
            <a:extLst>
              <a:ext uri="{FF2B5EF4-FFF2-40B4-BE49-F238E27FC236}">
                <a16:creationId xmlns:a16="http://schemas.microsoft.com/office/drawing/2014/main" id="{77E45D92-FD74-1DD7-0AC9-7474AA645F37}"/>
              </a:ext>
            </a:extLst>
          </p:cNvPr>
          <p:cNvPicPr>
            <a:picLocks noChangeAspect="1"/>
          </p:cNvPicPr>
          <p:nvPr/>
        </p:nvPicPr>
        <p:blipFill>
          <a:blip r:embed="rId3"/>
          <a:stretch>
            <a:fillRect/>
          </a:stretch>
        </p:blipFill>
        <p:spPr>
          <a:xfrm>
            <a:off x="971600" y="1196752"/>
            <a:ext cx="7919864" cy="5233182"/>
          </a:xfrm>
          <a:prstGeom prst="rect">
            <a:avLst/>
          </a:prstGeom>
        </p:spPr>
      </p:pic>
      <p:pic>
        <p:nvPicPr>
          <p:cNvPr id="7" name="Imagem 6">
            <a:extLst>
              <a:ext uri="{FF2B5EF4-FFF2-40B4-BE49-F238E27FC236}">
                <a16:creationId xmlns:a16="http://schemas.microsoft.com/office/drawing/2014/main" id="{0D036CDF-40DD-ED64-1366-46752BD0A1D0}"/>
              </a:ext>
            </a:extLst>
          </p:cNvPr>
          <p:cNvPicPr>
            <a:picLocks noChangeAspect="1"/>
          </p:cNvPicPr>
          <p:nvPr/>
        </p:nvPicPr>
        <p:blipFill>
          <a:blip r:embed="rId4"/>
          <a:stretch>
            <a:fillRect/>
          </a:stretch>
        </p:blipFill>
        <p:spPr>
          <a:xfrm>
            <a:off x="8605642" y="6389632"/>
            <a:ext cx="514422" cy="400106"/>
          </a:xfrm>
          <a:prstGeom prst="rect">
            <a:avLst/>
          </a:prstGeom>
        </p:spPr>
      </p:pic>
    </p:spTree>
    <p:extLst>
      <p:ext uri="{BB962C8B-B14F-4D97-AF65-F5344CB8AC3E}">
        <p14:creationId xmlns:p14="http://schemas.microsoft.com/office/powerpoint/2010/main" val="1055210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2DE91-92AD-BCB1-E408-4431D8211118}"/>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E7F0C79-4D60-E1A9-894B-D72783731BF6}"/>
              </a:ext>
            </a:extLst>
          </p:cNvPr>
          <p:cNvSpPr>
            <a:spLocks noGrp="1"/>
          </p:cNvSpPr>
          <p:nvPr>
            <p:ph idx="1"/>
          </p:nvPr>
        </p:nvSpPr>
        <p:spPr>
          <a:xfrm>
            <a:off x="0" y="0"/>
            <a:ext cx="9144000" cy="6858000"/>
          </a:xfrm>
        </p:spPr>
        <p:txBody>
          <a:bodyPr>
            <a:normAutofit/>
          </a:bodyPr>
          <a:lstStyle/>
          <a:p>
            <a:pPr algn="just">
              <a:buFont typeface="Wingdings" panose="05000000000000000000" pitchFamily="2" charset="2"/>
              <a:buChar char="§"/>
            </a:pPr>
            <a:r>
              <a:rPr lang="pt-BR" sz="2600" b="1" dirty="0">
                <a:latin typeface="Agency FB" panose="020B0503020202020204" pitchFamily="34" charset="0"/>
              </a:rPr>
              <a:t>OMISSÃO = </a:t>
            </a:r>
            <a:r>
              <a:rPr lang="pt-BR" sz="2600" b="1" dirty="0">
                <a:highlight>
                  <a:srgbClr val="FFFF00"/>
                </a:highlight>
                <a:latin typeface="Agency FB" panose="020B0503020202020204" pitchFamily="34" charset="0"/>
              </a:rPr>
              <a:t>INTEGRAÇÃO</a:t>
            </a:r>
            <a:r>
              <a:rPr lang="pt-BR" sz="2600" dirty="0">
                <a:latin typeface="Agency FB" panose="020B0503020202020204" pitchFamily="34" charset="0"/>
              </a:rPr>
              <a:t>: juiz deixa de pronunciar questão relevante que deveria se manifestar</a:t>
            </a:r>
          </a:p>
        </p:txBody>
      </p:sp>
      <p:sp>
        <p:nvSpPr>
          <p:cNvPr id="2" name="Espaço Reservado para Número de Slide 1">
            <a:extLst>
              <a:ext uri="{FF2B5EF4-FFF2-40B4-BE49-F238E27FC236}">
                <a16:creationId xmlns:a16="http://schemas.microsoft.com/office/drawing/2014/main" id="{A2394B2F-27CC-001A-B595-33ED27DF1FB7}"/>
              </a:ext>
            </a:extLst>
          </p:cNvPr>
          <p:cNvSpPr>
            <a:spLocks noGrp="1"/>
          </p:cNvSpPr>
          <p:nvPr>
            <p:ph type="sldNum" sz="quarter" idx="12"/>
          </p:nvPr>
        </p:nvSpPr>
        <p:spPr/>
        <p:txBody>
          <a:bodyPr/>
          <a:lstStyle/>
          <a:p>
            <a:fld id="{EB14B4DA-6B1F-416D-9A3C-9707AD360475}" type="slidenum">
              <a:rPr lang="pt-BR" smtClean="0"/>
              <a:t>8</a:t>
            </a:fld>
            <a:endParaRPr lang="pt-BR"/>
          </a:p>
        </p:txBody>
      </p:sp>
      <p:pic>
        <p:nvPicPr>
          <p:cNvPr id="11" name="Imagem 10">
            <a:extLst>
              <a:ext uri="{FF2B5EF4-FFF2-40B4-BE49-F238E27FC236}">
                <a16:creationId xmlns:a16="http://schemas.microsoft.com/office/drawing/2014/main" id="{09C2FA8F-4B55-5B88-7BFA-ECA5B1052918}"/>
              </a:ext>
            </a:extLst>
          </p:cNvPr>
          <p:cNvPicPr>
            <a:picLocks noChangeAspect="1"/>
          </p:cNvPicPr>
          <p:nvPr/>
        </p:nvPicPr>
        <p:blipFill>
          <a:blip r:embed="rId3"/>
          <a:stretch>
            <a:fillRect/>
          </a:stretch>
        </p:blipFill>
        <p:spPr>
          <a:xfrm>
            <a:off x="233772" y="1484784"/>
            <a:ext cx="8676456" cy="4309659"/>
          </a:xfrm>
          <a:prstGeom prst="rect">
            <a:avLst/>
          </a:prstGeom>
        </p:spPr>
      </p:pic>
      <p:pic>
        <p:nvPicPr>
          <p:cNvPr id="12" name="Imagem 11">
            <a:extLst>
              <a:ext uri="{FF2B5EF4-FFF2-40B4-BE49-F238E27FC236}">
                <a16:creationId xmlns:a16="http://schemas.microsoft.com/office/drawing/2014/main" id="{8F84A507-B81E-914B-6DEB-37645267A8DA}"/>
              </a:ext>
            </a:extLst>
          </p:cNvPr>
          <p:cNvPicPr>
            <a:picLocks noChangeAspect="1"/>
          </p:cNvPicPr>
          <p:nvPr/>
        </p:nvPicPr>
        <p:blipFill>
          <a:blip r:embed="rId4"/>
          <a:stretch>
            <a:fillRect/>
          </a:stretch>
        </p:blipFill>
        <p:spPr>
          <a:xfrm>
            <a:off x="8600967" y="6457894"/>
            <a:ext cx="514422" cy="400106"/>
          </a:xfrm>
          <a:prstGeom prst="rect">
            <a:avLst/>
          </a:prstGeom>
        </p:spPr>
      </p:pic>
    </p:spTree>
    <p:extLst>
      <p:ext uri="{BB962C8B-B14F-4D97-AF65-F5344CB8AC3E}">
        <p14:creationId xmlns:p14="http://schemas.microsoft.com/office/powerpoint/2010/main" val="3679920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B3974-4E86-6309-C7CB-98E2076B2D14}"/>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4AD857E-9938-3342-AE82-91C79F4F69C1}"/>
              </a:ext>
            </a:extLst>
          </p:cNvPr>
          <p:cNvSpPr>
            <a:spLocks noGrp="1"/>
          </p:cNvSpPr>
          <p:nvPr>
            <p:ph idx="1"/>
          </p:nvPr>
        </p:nvSpPr>
        <p:spPr>
          <a:xfrm>
            <a:off x="0" y="0"/>
            <a:ext cx="9144000" cy="6858000"/>
          </a:xfrm>
        </p:spPr>
        <p:txBody>
          <a:bodyPr>
            <a:normAutofit/>
          </a:bodyPr>
          <a:lstStyle/>
          <a:p>
            <a:pPr algn="just">
              <a:buFont typeface="Wingdings" panose="05000000000000000000" pitchFamily="2" charset="2"/>
              <a:buChar char="§"/>
            </a:pPr>
            <a:r>
              <a:rPr lang="pt-BR" sz="2600" b="1" dirty="0">
                <a:latin typeface="Agency FB" panose="020B0503020202020204" pitchFamily="34" charset="0"/>
              </a:rPr>
              <a:t>FALTA DE FUNDAMENTAÇÃO = </a:t>
            </a:r>
            <a:r>
              <a:rPr lang="pt-BR" sz="2600" b="1" dirty="0">
                <a:highlight>
                  <a:srgbClr val="FFFF00"/>
                </a:highlight>
                <a:latin typeface="Agency FB" panose="020B0503020202020204" pitchFamily="34" charset="0"/>
              </a:rPr>
              <a:t>INTEGRAR</a:t>
            </a:r>
          </a:p>
          <a:p>
            <a:pPr marL="457200" lvl="1" indent="0" algn="just">
              <a:buNone/>
            </a:pPr>
            <a:r>
              <a:rPr lang="pt-BR" sz="2200" dirty="0">
                <a:latin typeface="Agency FB" panose="020B0503020202020204" pitchFamily="34" charset="0"/>
              </a:rPr>
              <a:t>Vide art. 489, § 1º CPC e art. 93, IX CF/88</a:t>
            </a:r>
            <a:endParaRPr lang="pt-BR" sz="2200" dirty="0"/>
          </a:p>
        </p:txBody>
      </p:sp>
      <p:sp>
        <p:nvSpPr>
          <p:cNvPr id="2" name="Espaço Reservado para Número de Slide 1">
            <a:extLst>
              <a:ext uri="{FF2B5EF4-FFF2-40B4-BE49-F238E27FC236}">
                <a16:creationId xmlns:a16="http://schemas.microsoft.com/office/drawing/2014/main" id="{338A2F48-BF31-E6DD-5D89-945D11B5C24A}"/>
              </a:ext>
            </a:extLst>
          </p:cNvPr>
          <p:cNvSpPr>
            <a:spLocks noGrp="1"/>
          </p:cNvSpPr>
          <p:nvPr>
            <p:ph type="sldNum" sz="quarter" idx="12"/>
          </p:nvPr>
        </p:nvSpPr>
        <p:spPr/>
        <p:txBody>
          <a:bodyPr/>
          <a:lstStyle/>
          <a:p>
            <a:fld id="{EB14B4DA-6B1F-416D-9A3C-9707AD360475}" type="slidenum">
              <a:rPr lang="pt-BR" smtClean="0"/>
              <a:t>9</a:t>
            </a:fld>
            <a:endParaRPr lang="pt-BR"/>
          </a:p>
        </p:txBody>
      </p:sp>
      <p:pic>
        <p:nvPicPr>
          <p:cNvPr id="5" name="Imagem 4">
            <a:extLst>
              <a:ext uri="{FF2B5EF4-FFF2-40B4-BE49-F238E27FC236}">
                <a16:creationId xmlns:a16="http://schemas.microsoft.com/office/drawing/2014/main" id="{521BBA92-0262-E663-B8CD-D20161AA228E}"/>
              </a:ext>
            </a:extLst>
          </p:cNvPr>
          <p:cNvPicPr>
            <a:picLocks noChangeAspect="1"/>
          </p:cNvPicPr>
          <p:nvPr/>
        </p:nvPicPr>
        <p:blipFill>
          <a:blip r:embed="rId3"/>
          <a:stretch>
            <a:fillRect/>
          </a:stretch>
        </p:blipFill>
        <p:spPr>
          <a:xfrm>
            <a:off x="0" y="1202345"/>
            <a:ext cx="9144000" cy="4453309"/>
          </a:xfrm>
          <a:prstGeom prst="rect">
            <a:avLst/>
          </a:prstGeom>
        </p:spPr>
      </p:pic>
      <p:pic>
        <p:nvPicPr>
          <p:cNvPr id="6" name="Imagem 5">
            <a:extLst>
              <a:ext uri="{FF2B5EF4-FFF2-40B4-BE49-F238E27FC236}">
                <a16:creationId xmlns:a16="http://schemas.microsoft.com/office/drawing/2014/main" id="{799C5AEA-5AEE-1660-AC03-854369EB687E}"/>
              </a:ext>
            </a:extLst>
          </p:cNvPr>
          <p:cNvPicPr>
            <a:picLocks noChangeAspect="1"/>
          </p:cNvPicPr>
          <p:nvPr/>
        </p:nvPicPr>
        <p:blipFill>
          <a:blip r:embed="rId4"/>
          <a:stretch>
            <a:fillRect/>
          </a:stretch>
        </p:blipFill>
        <p:spPr>
          <a:xfrm>
            <a:off x="8532440" y="5856721"/>
            <a:ext cx="514422" cy="400106"/>
          </a:xfrm>
          <a:prstGeom prst="rect">
            <a:avLst/>
          </a:prstGeom>
        </p:spPr>
      </p:pic>
    </p:spTree>
    <p:extLst>
      <p:ext uri="{BB962C8B-B14F-4D97-AF65-F5344CB8AC3E}">
        <p14:creationId xmlns:p14="http://schemas.microsoft.com/office/powerpoint/2010/main" val="1002239077"/>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4584</TotalTime>
  <Words>3886</Words>
  <Application>Microsoft Office PowerPoint</Application>
  <PresentationFormat>Apresentação na tela (4:3)</PresentationFormat>
  <Paragraphs>277</Paragraphs>
  <Slides>36</Slides>
  <Notes>10</Notes>
  <HiddenSlides>0</HiddenSlides>
  <MMClips>0</MMClips>
  <ScaleCrop>false</ScaleCrop>
  <HeadingPairs>
    <vt:vector size="8" baseType="variant">
      <vt:variant>
        <vt:lpstr>Fontes usadas</vt:lpstr>
      </vt:variant>
      <vt:variant>
        <vt:i4>12</vt:i4>
      </vt:variant>
      <vt:variant>
        <vt:lpstr>Tema</vt:lpstr>
      </vt:variant>
      <vt:variant>
        <vt:i4>1</vt:i4>
      </vt:variant>
      <vt:variant>
        <vt:lpstr>Servidores OLE inseridos</vt:lpstr>
      </vt:variant>
      <vt:variant>
        <vt:i4>0</vt:i4>
      </vt:variant>
      <vt:variant>
        <vt:lpstr>Títulos de slides</vt:lpstr>
      </vt:variant>
      <vt:variant>
        <vt:i4>36</vt:i4>
      </vt:variant>
    </vt:vector>
  </HeadingPairs>
  <TitlesOfParts>
    <vt:vector size="49" baseType="lpstr">
      <vt:lpstr>Abadi</vt:lpstr>
      <vt:lpstr>Abadi Extra Light</vt:lpstr>
      <vt:lpstr>Agency FB</vt:lpstr>
      <vt:lpstr>Alasassy Caps</vt:lpstr>
      <vt:lpstr>Arial</vt:lpstr>
      <vt:lpstr>Calibri</vt:lpstr>
      <vt:lpstr>Fira Sans Extra Condensed Medium</vt:lpstr>
      <vt:lpstr>Franklin Gothic Demi Cond</vt:lpstr>
      <vt:lpstr>Franklin Gothic Heavy</vt:lpstr>
      <vt:lpstr>Google Sans</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 JULIO</dc:title>
  <dc:creator>PALAS</dc:creator>
  <cp:lastModifiedBy>Julio Augusto Lopes</cp:lastModifiedBy>
  <cp:revision>188</cp:revision>
  <dcterms:created xsi:type="dcterms:W3CDTF">2020-08-07T16:47:54Z</dcterms:created>
  <dcterms:modified xsi:type="dcterms:W3CDTF">2026-03-30T17:01:55Z</dcterms:modified>
</cp:coreProperties>
</file>