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14"/>
  </p:notesMasterIdLst>
  <p:sldIdLst>
    <p:sldId id="386" r:id="rId3"/>
    <p:sldId id="437" r:id="rId4"/>
    <p:sldId id="336" r:id="rId5"/>
    <p:sldId id="387" r:id="rId6"/>
    <p:sldId id="331" r:id="rId7"/>
    <p:sldId id="332" r:id="rId8"/>
    <p:sldId id="443" r:id="rId9"/>
    <p:sldId id="391" r:id="rId10"/>
    <p:sldId id="604" r:id="rId11"/>
    <p:sldId id="445" r:id="rId12"/>
    <p:sldId id="605" r:id="rId13"/>
    <p:sldId id="606" r:id="rId14"/>
    <p:sldId id="446" r:id="rId15"/>
    <p:sldId id="607" r:id="rId16"/>
    <p:sldId id="394" r:id="rId17"/>
    <p:sldId id="448" r:id="rId18"/>
    <p:sldId id="608" r:id="rId19"/>
    <p:sldId id="257" r:id="rId20"/>
    <p:sldId id="483" r:id="rId21"/>
    <p:sldId id="452" r:id="rId22"/>
    <p:sldId id="453" r:id="rId23"/>
    <p:sldId id="454" r:id="rId24"/>
    <p:sldId id="609" r:id="rId25"/>
    <p:sldId id="263" r:id="rId26"/>
    <p:sldId id="460" r:id="rId27"/>
    <p:sldId id="264" r:id="rId28"/>
    <p:sldId id="485" r:id="rId29"/>
    <p:sldId id="265" r:id="rId30"/>
    <p:sldId id="611" r:id="rId31"/>
    <p:sldId id="271" r:id="rId32"/>
    <p:sldId id="468" r:id="rId33"/>
    <p:sldId id="273" r:id="rId34"/>
    <p:sldId id="486" r:id="rId35"/>
    <p:sldId id="274" r:id="rId36"/>
    <p:sldId id="266" r:id="rId37"/>
    <p:sldId id="489" r:id="rId38"/>
    <p:sldId id="258" r:id="rId39"/>
    <p:sldId id="613" r:id="rId40"/>
    <p:sldId id="466" r:id="rId41"/>
    <p:sldId id="615" r:id="rId42"/>
    <p:sldId id="467" r:id="rId43"/>
    <p:sldId id="614" r:id="rId44"/>
    <p:sldId id="359" r:id="rId45"/>
    <p:sldId id="275" r:id="rId46"/>
    <p:sldId id="469" r:id="rId47"/>
    <p:sldId id="470" r:id="rId48"/>
    <p:sldId id="490" r:id="rId49"/>
    <p:sldId id="610" r:id="rId50"/>
    <p:sldId id="472" r:id="rId51"/>
    <p:sldId id="474" r:id="rId52"/>
    <p:sldId id="617" r:id="rId53"/>
    <p:sldId id="620" r:id="rId54"/>
    <p:sldId id="621" r:id="rId55"/>
    <p:sldId id="475" r:id="rId56"/>
    <p:sldId id="476" r:id="rId57"/>
    <p:sldId id="346" r:id="rId58"/>
    <p:sldId id="347" r:id="rId59"/>
    <p:sldId id="348" r:id="rId60"/>
    <p:sldId id="350" r:id="rId61"/>
    <p:sldId id="351" r:id="rId62"/>
    <p:sldId id="477" r:id="rId63"/>
    <p:sldId id="365" r:id="rId64"/>
    <p:sldId id="478" r:id="rId65"/>
    <p:sldId id="370" r:id="rId66"/>
    <p:sldId id="371" r:id="rId67"/>
    <p:sldId id="372" r:id="rId68"/>
    <p:sldId id="373" r:id="rId69"/>
    <p:sldId id="592" r:id="rId70"/>
    <p:sldId id="481" r:id="rId71"/>
    <p:sldId id="479" r:id="rId72"/>
    <p:sldId id="630" r:id="rId73"/>
    <p:sldId id="353" r:id="rId74"/>
    <p:sldId id="624" r:id="rId75"/>
    <p:sldId id="627" r:id="rId76"/>
    <p:sldId id="625" r:id="rId77"/>
    <p:sldId id="628" r:id="rId78"/>
    <p:sldId id="626" r:id="rId79"/>
    <p:sldId id="395" r:id="rId80"/>
    <p:sldId id="378" r:id="rId81"/>
    <p:sldId id="377" r:id="rId82"/>
    <p:sldId id="432" r:id="rId83"/>
    <p:sldId id="629" r:id="rId84"/>
    <p:sldId id="421" r:id="rId85"/>
    <p:sldId id="422" r:id="rId86"/>
    <p:sldId id="374" r:id="rId87"/>
    <p:sldId id="382" r:id="rId88"/>
    <p:sldId id="423" r:id="rId89"/>
    <p:sldId id="381" r:id="rId90"/>
    <p:sldId id="383" r:id="rId91"/>
    <p:sldId id="389" r:id="rId92"/>
    <p:sldId id="412" r:id="rId93"/>
    <p:sldId id="313" r:id="rId94"/>
    <p:sldId id="375" r:id="rId95"/>
    <p:sldId id="376" r:id="rId96"/>
    <p:sldId id="419" r:id="rId97"/>
    <p:sldId id="384" r:id="rId98"/>
    <p:sldId id="385" r:id="rId99"/>
    <p:sldId id="390" r:id="rId100"/>
    <p:sldId id="392" r:id="rId101"/>
    <p:sldId id="393" r:id="rId102"/>
    <p:sldId id="398" r:id="rId103"/>
    <p:sldId id="399" r:id="rId104"/>
    <p:sldId id="400" r:id="rId105"/>
    <p:sldId id="401" r:id="rId106"/>
    <p:sldId id="404" r:id="rId107"/>
    <p:sldId id="406" r:id="rId108"/>
    <p:sldId id="410" r:id="rId109"/>
    <p:sldId id="591" r:id="rId110"/>
    <p:sldId id="413" r:id="rId111"/>
    <p:sldId id="416" r:id="rId112"/>
    <p:sldId id="424" r:id="rId113"/>
    <p:sldId id="425" r:id="rId114"/>
    <p:sldId id="427" r:id="rId115"/>
    <p:sldId id="428" r:id="rId116"/>
    <p:sldId id="616" r:id="rId117"/>
    <p:sldId id="631" r:id="rId118"/>
    <p:sldId id="632" r:id="rId119"/>
    <p:sldId id="317" r:id="rId120"/>
    <p:sldId id="318" r:id="rId121"/>
    <p:sldId id="333" r:id="rId122"/>
    <p:sldId id="320" r:id="rId123"/>
    <p:sldId id="433" r:id="rId124"/>
    <p:sldId id="344" r:id="rId125"/>
    <p:sldId id="651" r:id="rId126"/>
    <p:sldId id="649" r:id="rId127"/>
    <p:sldId id="650" r:id="rId128"/>
    <p:sldId id="648" r:id="rId129"/>
    <p:sldId id="596" r:id="rId130"/>
    <p:sldId id="647" r:id="rId131"/>
    <p:sldId id="654" r:id="rId132"/>
    <p:sldId id="655" r:id="rId133"/>
    <p:sldId id="597" r:id="rId134"/>
    <p:sldId id="598" r:id="rId135"/>
    <p:sldId id="599" r:id="rId136"/>
    <p:sldId id="600" r:id="rId137"/>
    <p:sldId id="601" r:id="rId138"/>
    <p:sldId id="602" r:id="rId139"/>
    <p:sldId id="641" r:id="rId140"/>
    <p:sldId id="408" r:id="rId141"/>
    <p:sldId id="644" r:id="rId142"/>
    <p:sldId id="656" r:id="rId143"/>
    <p:sldId id="642" r:id="rId144"/>
    <p:sldId id="643" r:id="rId145"/>
    <p:sldId id="645" r:id="rId146"/>
    <p:sldId id="417" r:id="rId147"/>
    <p:sldId id="646" r:id="rId148"/>
    <p:sldId id="414" r:id="rId149"/>
    <p:sldId id="415" r:id="rId150"/>
    <p:sldId id="603" r:id="rId151"/>
    <p:sldId id="523" r:id="rId152"/>
    <p:sldId id="524" r:id="rId153"/>
    <p:sldId id="525" r:id="rId154"/>
    <p:sldId id="530" r:id="rId155"/>
    <p:sldId id="633" r:id="rId156"/>
    <p:sldId id="521" r:id="rId157"/>
    <p:sldId id="636" r:id="rId158"/>
    <p:sldId id="638" r:id="rId159"/>
    <p:sldId id="657" r:id="rId160"/>
    <p:sldId id="658" r:id="rId161"/>
    <p:sldId id="494" r:id="rId162"/>
    <p:sldId id="659" r:id="rId163"/>
    <p:sldId id="495" r:id="rId164"/>
    <p:sldId id="526" r:id="rId165"/>
    <p:sldId id="528" r:id="rId166"/>
    <p:sldId id="533" r:id="rId167"/>
    <p:sldId id="540" r:id="rId168"/>
    <p:sldId id="345" r:id="rId169"/>
    <p:sldId id="542" r:id="rId170"/>
    <p:sldId id="339" r:id="rId171"/>
    <p:sldId id="340" r:id="rId172"/>
    <p:sldId id="369" r:id="rId173"/>
    <p:sldId id="546" r:id="rId174"/>
    <p:sldId id="342" r:id="rId175"/>
    <p:sldId id="338" r:id="rId176"/>
    <p:sldId id="547" r:id="rId177"/>
    <p:sldId id="548" r:id="rId178"/>
    <p:sldId id="549" r:id="rId179"/>
    <p:sldId id="550" r:id="rId180"/>
    <p:sldId id="551" r:id="rId181"/>
    <p:sldId id="552" r:id="rId182"/>
    <p:sldId id="553" r:id="rId183"/>
    <p:sldId id="380" r:id="rId184"/>
    <p:sldId id="541" r:id="rId185"/>
    <p:sldId id="555" r:id="rId186"/>
    <p:sldId id="272" r:id="rId187"/>
    <p:sldId id="567" r:id="rId188"/>
    <p:sldId id="411" r:id="rId189"/>
    <p:sldId id="325" r:id="rId190"/>
    <p:sldId id="329" r:id="rId191"/>
    <p:sldId id="352" r:id="rId192"/>
    <p:sldId id="431" r:id="rId193"/>
    <p:sldId id="354" r:id="rId194"/>
    <p:sldId id="355" r:id="rId195"/>
    <p:sldId id="356" r:id="rId196"/>
    <p:sldId id="358" r:id="rId197"/>
    <p:sldId id="362" r:id="rId198"/>
    <p:sldId id="364" r:id="rId199"/>
    <p:sldId id="593" r:id="rId200"/>
    <p:sldId id="590" r:id="rId201"/>
    <p:sldId id="576" r:id="rId202"/>
    <p:sldId id="580" r:id="rId203"/>
    <p:sldId id="583" r:id="rId204"/>
    <p:sldId id="459" r:id="rId205"/>
    <p:sldId id="584" r:id="rId206"/>
    <p:sldId id="585" r:id="rId207"/>
    <p:sldId id="586" r:id="rId208"/>
    <p:sldId id="587" r:id="rId209"/>
    <p:sldId id="462" r:id="rId210"/>
    <p:sldId id="588" r:id="rId211"/>
    <p:sldId id="594" r:id="rId212"/>
    <p:sldId id="595" r:id="rId213"/>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3" autoAdjust="0"/>
    <p:restoredTop sz="94660"/>
  </p:normalViewPr>
  <p:slideViewPr>
    <p:cSldViewPr snapToGrid="0">
      <p:cViewPr varScale="1">
        <p:scale>
          <a:sx n="70" d="100"/>
          <a:sy n="70" d="100"/>
        </p:scale>
        <p:origin x="118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viewProps" Target="view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theme" Target="theme/theme1.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tableStyles" Target="tableStyles.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notesMaster" Target="notesMasters/notesMaster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presProps" Target="presProp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04T15:23:44.021"/>
    </inkml:context>
    <inkml:brush xml:id="br0">
      <inkml:brushProperty name="width" value="0.035" units="cm"/>
      <inkml:brushProperty name="height" value="0.035" units="cm"/>
    </inkml:brush>
  </inkml:definitions>
  <inkml:trace contextRef="#ctx0" brushRef="#br0">1 72 24575,'23'-2'0,"1"0"0,39-10 0,27-3 0,-13 11 0,-11 0 0,75-13 0,-94 10 0,0 2 0,0 1 0,50 4 0,139 19 0,-31-1 0,-118-15 0,-49-3 0,1 1 0,0 2 0,-1 2 0,66 16 0,-41-2 0,1-3 0,0-3 0,0-3 0,2-2 0,98-2 0,521-8-1365,-655 2-5461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2:01.100"/>
    </inkml:context>
    <inkml:brush xml:id="br0">
      <inkml:brushProperty name="width" value="0.035" units="cm"/>
      <inkml:brushProperty name="height" value="0.035" units="cm"/>
    </inkml:brush>
  </inkml:definitions>
  <inkml:trace contextRef="#ctx0" brushRef="#br0">0 0 24575,'4'0'0,"14"0"0,24 0 0,33 0 0,37 0 0,40 0 0,34 0 0,36 0 0,27 0-919,18 0 919,-1 0 0,-17 0 0,-30 0 0,-44 0 0,-44 0 0,-40 0 0,-36 0-7272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2:02.919"/>
    </inkml:context>
    <inkml:brush xml:id="br0">
      <inkml:brushProperty name="width" value="0.035" units="cm"/>
      <inkml:brushProperty name="height" value="0.035" units="cm"/>
    </inkml:brush>
  </inkml:definitions>
  <inkml:trace contextRef="#ctx0" brushRef="#br0">0 120 23510,'2516'-120'0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2:13.735"/>
    </inkml:context>
    <inkml:brush xml:id="br0">
      <inkml:brushProperty name="width" value="0.035" units="cm"/>
      <inkml:brushProperty name="height" value="0.035" units="cm"/>
    </inkml:brush>
  </inkml:definitions>
  <inkml:trace contextRef="#ctx0" brushRef="#br0">0 24 24309,'2468'-24'0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2:16.606"/>
    </inkml:context>
    <inkml:brush xml:id="br0">
      <inkml:brushProperty name="width" value="0.035" units="cm"/>
      <inkml:brushProperty name="height" value="0.035" units="cm"/>
    </inkml:brush>
  </inkml:definitions>
  <inkml:trace contextRef="#ctx0" brushRef="#br0">1 50 24575,'4'-4'0,"9"-6"0,8 0 0,11 1 0,21 2 0,30 2 0,29 2 0,29 2 0,22 0 0,21 1 0,11 5 0,1 5 0,-16 5 0,-23 4 0,-29 3 0,-38-3-8191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2:18.155"/>
    </inkml:context>
    <inkml:brush xml:id="br0">
      <inkml:brushProperty name="width" value="0.035" units="cm"/>
      <inkml:brushProperty name="height" value="0.035" units="cm"/>
    </inkml:brush>
  </inkml:definitions>
  <inkml:trace contextRef="#ctx0" brushRef="#br0">1 0 20570,'5655'0'0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2:21.787"/>
    </inkml:context>
    <inkml:brush xml:id="br0">
      <inkml:brushProperty name="width" value="0.035" units="cm"/>
      <inkml:brushProperty name="height" value="0.035" units="cm"/>
    </inkml:brush>
  </inkml:definitions>
  <inkml:trace contextRef="#ctx0" brushRef="#br0">0 81 24575,'5119'0'0,"-5020"-5"0,156-27 0,-152 15 0,128-3 0,128 23 0,116-4 0,-432-3-1365,-7-1-5461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2:26.639"/>
    </inkml:context>
    <inkml:brush xml:id="br0">
      <inkml:brushProperty name="width" value="0.035" units="cm"/>
      <inkml:brushProperty name="height" value="0.035" units="cm"/>
    </inkml:brush>
  </inkml:definitions>
  <inkml:trace contextRef="#ctx0" brushRef="#br0">0 35 24575,'3433'0'-1641,"-3420"0"1649,1 0-1,0-1 0,-1 0 0,1-1 0,-1-1 0,0 0 0,0-1 0,16-6 0,-7 0-6621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2:24.952"/>
    </inkml:context>
    <inkml:brush xml:id="br0">
      <inkml:brushProperty name="width" value="0.035" units="cm"/>
      <inkml:brushProperty name="height" value="0.035" units="cm"/>
    </inkml:brush>
  </inkml:definitions>
  <inkml:trace contextRef="#ctx0" brushRef="#br0">1 177 24575,'3'-2'0,"1"0"0,-1 0 0,1 0 0,0 1 0,-1-1 0,1 1 0,0 0 0,0 0 0,0 0 0,0 0 0,0 1 0,4 0 0,12-3 0,337-37 13,3 30-127,-283 9 19,1933-4-863,-1111 8 934,-572-8 10,344-51 0,-521 37 617,228 1 0,189 21-603,-406-3 0,-92-5-1365,-35 0-5461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2:27.833"/>
    </inkml:context>
    <inkml:brush xml:id="br0">
      <inkml:brushProperty name="width" value="0.035" units="cm"/>
      <inkml:brushProperty name="height" value="0.035" units="cm"/>
    </inkml:brush>
  </inkml:definitions>
  <inkml:trace contextRef="#ctx0" brushRef="#br0">0 22 24575,'4'0'0,"14"0"0,28 0 0,47 0 0,65 0 0,66 0 0,52 0 0,49 0-1844,22 0 1844,0 0 0,-25 0 0,-52 0 0,-63 0-404,-67-4 404,-66-1 0,-65 0 0,-67 1 0,-24 1-5943</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2:51.040"/>
    </inkml:context>
    <inkml:brush xml:id="br0">
      <inkml:brushProperty name="width" value="0.035" units="cm"/>
      <inkml:brushProperty name="height" value="0.035" units="cm"/>
    </inkml:brush>
  </inkml:definitions>
  <inkml:trace contextRef="#ctx0" brushRef="#br0">1 1 21389,'12556'0'0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1:16.854"/>
    </inkml:context>
    <inkml:brush xml:id="br0">
      <inkml:brushProperty name="width" value="0.035" units="cm"/>
      <inkml:brushProperty name="height" value="0.035" units="cm"/>
    </inkml:brush>
  </inkml:definitions>
  <inkml:trace contextRef="#ctx0" brushRef="#br0">0 1 24575,'1308'0'0,"-1175"10"0,-21 1 0,298-8 0,-238-4 0,-156-1 109,-16 2-143,0 0-1,0 0 1,1-1 0,-1 1-1,0 0 1,0 0 0,0-1 0,0 1-1,1 0 1,-1 0 0,0-1 0,0 1-1,0 0 1,0-1 0,0 1-1,0 0 1,0-1 0,0 1 0,0 0-1,0-1 1,0 1 0,0 0-1,0 0 1,0-1 0,0 1 0,0 0-1,0-1 1,-1 1 0,1 0 0,0 0-1,0-1 1,0 1 0,0 0-1,-1 0 1,1-1 0,0 1 0,0 0-1,-1 0 1,1-1 0,0 1 0,0 0-1,-1 0 1,-8-11-6792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2:52.835"/>
    </inkml:context>
    <inkml:brush xml:id="br0">
      <inkml:brushProperty name="width" value="0.035" units="cm"/>
      <inkml:brushProperty name="height" value="0.035" units="cm"/>
    </inkml:brush>
  </inkml:definitions>
  <inkml:trace contextRef="#ctx0" brushRef="#br0">1 0 24575,'5661'0'-7406,"-5585"0"6621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2:58.167"/>
    </inkml:context>
    <inkml:brush xml:id="br0">
      <inkml:brushProperty name="width" value="0.035" units="cm"/>
      <inkml:brushProperty name="height" value="0.035" units="cm"/>
    </inkml:brush>
  </inkml:definitions>
  <inkml:trace contextRef="#ctx0" brushRef="#br0">1 1 24575,'3842'0'-4844,"-2187"0"8323,-1629 0-10305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3:04.907"/>
    </inkml:context>
    <inkml:brush xml:id="br0">
      <inkml:brushProperty name="width" value="0.035" units="cm"/>
      <inkml:brushProperty name="height" value="0.035" units="cm"/>
    </inkml:brush>
  </inkml:definitions>
  <inkml:trace contextRef="#ctx0" brushRef="#br0">1 34 24575,'2437'0'-2334,"2"0"4668,-2397-1-2675,-1-1 0,1-2-1,54-13 1,-56 7-6485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3:08.724"/>
    </inkml:context>
    <inkml:brush xml:id="br0">
      <inkml:brushProperty name="width" value="0.035" units="cm"/>
      <inkml:brushProperty name="height" value="0.035" units="cm"/>
    </inkml:brush>
  </inkml:definitions>
  <inkml:trace contextRef="#ctx0" brushRef="#br0">1 1 24575,'263'18'0,"-104"-2"0,632 17-2305,7-26 512,-612-7 1717,1270 3-4679,745-6 9909,-115 1-1379,-1851 2-5140,-159 0-5461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4:31.192"/>
    </inkml:context>
    <inkml:brush xml:id="br0">
      <inkml:brushProperty name="width" value="0.035" units="cm"/>
      <inkml:brushProperty name="height" value="0.035" units="cm"/>
    </inkml:brush>
  </inkml:definitions>
  <inkml:trace contextRef="#ctx0" brushRef="#br0">0 0 21389,'5727'0'0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7:27.168"/>
    </inkml:context>
    <inkml:brush xml:id="br0">
      <inkml:brushProperty name="width" value="0.035" units="cm"/>
      <inkml:brushProperty name="height" value="0.035" units="cm"/>
    </inkml:brush>
  </inkml:definitions>
  <inkml:trace contextRef="#ctx0" brushRef="#br0">0 1 24334,'5535'72'0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7:42.608"/>
    </inkml:context>
    <inkml:brush xml:id="br0">
      <inkml:brushProperty name="width" value="0.035" units="cm"/>
      <inkml:brushProperty name="height" value="0.035" units="cm"/>
    </inkml:brush>
  </inkml:definitions>
  <inkml:trace contextRef="#ctx0" brushRef="#br0">1 147 24575,'0'0'0,"0"-1"0,0 0 0,1 1 0,-1-1 0,0 0 0,0 0 0,1 1 0,-1-1 0,0 0 0,1 1 0,-1-1 0,1 1 0,-1-1 0,1 1 0,-1-1 0,1 1 0,0-1 0,-1 1 0,1-1 0,-1 1 0,1-1 0,0 1 0,0 0 0,0-1 0,22-6 0,-15 5 0,117-31 0,1 6 0,205-17 0,263 25 0,2373 22-1365,-2941-3-5461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1:24.342"/>
    </inkml:context>
    <inkml:brush xml:id="br0">
      <inkml:brushProperty name="width" value="0.035" units="cm"/>
      <inkml:brushProperty name="height" value="0.035" units="cm"/>
    </inkml:brush>
  </inkml:definitions>
  <inkml:trace contextRef="#ctx0" brushRef="#br0">0 28 24575,'4'-3'0,"0"1"0,0 0 0,0 0 0,0 0 0,0 0 0,0 1 0,1 0 0,-1-1 0,0 1 0,1 1 0,-1-1 0,1 1 0,-1 0 0,9 0 0,3 0 0,634-9-349,-394 11-509,1975-1-4272,3006-1 11467,-4498 0-7702,-715 0-5461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1:32.246"/>
    </inkml:context>
    <inkml:brush xml:id="br0">
      <inkml:brushProperty name="width" value="0.035" units="cm"/>
      <inkml:brushProperty name="height" value="0.035" units="cm"/>
    </inkml:brush>
  </inkml:definitions>
  <inkml:trace contextRef="#ctx0" brushRef="#br0">0 1 24575,'1'1'0,"-1"0"0,0 0 0,1 0 0,-1 0 0,1-1 0,-1 1 0,1 0 0,0 0 0,-1 0 0,1 0 0,0-1 0,-1 1 0,1 0 0,0-1 0,0 1 0,0-1 0,0 1 0,-1-1 0,1 1 0,0-1 0,1 1 0,27 10 0,-23-9 0,35 10 0,2-1 0,0-3 0,53 5 0,142-1 0,-167-10 0,1513 10-807,-1100-14 586,1320 0-2746,-1738 2-1229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1:35.355"/>
    </inkml:context>
    <inkml:brush xml:id="br0">
      <inkml:brushProperty name="width" value="0.035" units="cm"/>
      <inkml:brushProperty name="height" value="0.035" units="cm"/>
    </inkml:brush>
  </inkml:definitions>
  <inkml:trace contextRef="#ctx0" brushRef="#br0">0 34 24575,'5113'0'-3889,"-4902"-9"4321,-72-4 2685,135 9-2788,-159 6-318,1995-2-11,-1985-4-1365,-84-1-5461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1:38.639"/>
    </inkml:context>
    <inkml:brush xml:id="br0">
      <inkml:brushProperty name="width" value="0.035" units="cm"/>
      <inkml:brushProperty name="height" value="0.035" units="cm"/>
    </inkml:brush>
  </inkml:definitions>
  <inkml:trace contextRef="#ctx0" brushRef="#br0">0 0 24575,'3288'0'-6233,"-1100"0"5934,22 0 5466,-2178 0-11993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1:43.520"/>
    </inkml:context>
    <inkml:brush xml:id="br0">
      <inkml:brushProperty name="width" value="0.035" units="cm"/>
      <inkml:brushProperty name="height" value="0.035" units="cm"/>
    </inkml:brush>
  </inkml:definitions>
  <inkml:trace contextRef="#ctx0" brushRef="#br0">0 74 24575,'6053'0'-4904,"-6023"0"5671,0-2 1,0 0 0,0-2 0,42-12 0,-8 1-843,1 2 0,0 4 0,84-3 0,-112 12-6751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1:54.627"/>
    </inkml:context>
    <inkml:brush xml:id="br0">
      <inkml:brushProperty name="width" value="0.035" units="cm"/>
      <inkml:brushProperty name="height" value="0.035" units="cm"/>
    </inkml:brush>
  </inkml:definitions>
  <inkml:trace contextRef="#ctx0" brushRef="#br0">914 93 24575,'-7'-1'0,"0"0"0,0-1 0,0 0 0,0 0 0,1 0 0,-13-7 0,-18-5 0,1 6 0,-49-3 0,51 7 0,-59-14 0,72 13 0,-1 0 0,0 2 0,0 0 0,-1 1 0,1 2 0,0 0 0,0 1 0,-1 1 0,1 2 0,-22 5 0,31-6 0,0 1 0,0 1 0,0 0 0,0 1 0,1 0 0,0 1 0,0 0 0,1 1 0,0 0 0,0 1 0,1 0 0,0 1 0,1 0 0,0 0 0,1 1 0,0 0 0,-10 18 0,9-6 0,0 2 0,1-1 0,2 1 0,0 0 0,2 1 0,1-1 0,0 29 0,2-49 0,-1 8 0,0 1 0,-2-1 0,1 0 0,-8 16 0,6-15 0,0-1 0,1 1 0,0 0 0,-1 16 0,1 37 0,9 109 0,-4-165 0,1 0 0,1 0 0,-1 0 0,2 0 0,0-1 0,0 1 0,1-1 0,0 0 0,0 0 0,2-1 0,-1 1 0,1-1 0,0-1 0,1 1 0,9 8 0,-4-6 0,0-1 0,0 0 0,1-1 0,0 0 0,1-1 0,0-1 0,0 0 0,1-1 0,28 7 0,9-3 0,0-2 0,60 1 0,110-9 0,-132-1 0,1947-1 0,-1310 2 0,-707-1 0,0-1 0,1-1 0,-1-1 0,38-12 0,-36 9 0,17 0 0,0 0 0,1 3 0,0 2 0,-1 1 0,44 5 0,15-1 0,-81-3 0,43 1 0,0-2 0,-1-3 0,79-16 0,-19-4 0,-54 12 0,80-25 0,-126 31 0,0 1 0,31-2 0,19-6 0,-64 12 0,0-1 0,0 0 0,0 0 0,0-1 0,-1 0 0,1 0 0,-1 0 0,0-1 0,0 1 0,0-1 0,0-1 0,-1 1 0,1-1 0,-1 1 0,0-1 0,-1 0 0,1-1 0,-1 1 0,0-1 0,0 1 0,-1-1 0,0 0 0,0 0 0,3-11 0,-1-10 0,-1 1 0,-1-1 0,-2-1 0,-3-41 0,0 2 0,3 21 0,-2 0 0,-3 0 0,-16-80 0,19 120 0,0 0 0,0 0 0,-1 0 0,0 0 0,0 1 0,0-1 0,0 1 0,-1 0 0,0 0 0,0 0 0,-1 1 0,1-1 0,-1 1 0,0 0 0,0 0 0,0 0 0,-1 1 0,1 0 0,-1 0 0,0 1 0,0-1 0,0 1 0,-11-2 0,-10-1 0,0 1 0,0 2 0,0 0 0,-36 4 0,26-1 0,-68 1 0,-104-1 0,176-4 0,-64-16 0,61 10 0,-50-5 0,-324 9 0,223 7 0,-2447-2-1365,2614 0-5461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15:41:58.557"/>
    </inkml:context>
    <inkml:brush xml:id="br0">
      <inkml:brushProperty name="width" value="0.035" units="cm"/>
      <inkml:brushProperty name="height" value="0.035" units="cm"/>
    </inkml:brush>
  </inkml:definitions>
  <inkml:trace contextRef="#ctx0" brushRef="#br0">1 0 24575,'4903'0'-6203,"-2442"0"11041,-2441 0-11664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pt-BR" sz="4400" b="0" strike="noStrike" spc="-1">
                <a:latin typeface="Arial"/>
              </a:rPr>
              <a:t>Clique para mover o slide</a:t>
            </a:r>
          </a:p>
        </p:txBody>
      </p:sp>
      <p:sp>
        <p:nvSpPr>
          <p:cNvPr id="77" name="PlaceHolder 2"/>
          <p:cNvSpPr>
            <a:spLocks noGrp="1"/>
          </p:cNvSpPr>
          <p:nvPr>
            <p:ph type="body"/>
          </p:nvPr>
        </p:nvSpPr>
        <p:spPr>
          <a:xfrm>
            <a:off x="756000" y="5078520"/>
            <a:ext cx="6047640" cy="4811040"/>
          </a:xfrm>
          <a:prstGeom prst="rect">
            <a:avLst/>
          </a:prstGeom>
        </p:spPr>
        <p:txBody>
          <a:bodyPr lIns="0" tIns="0" rIns="0" bIns="0">
            <a:noAutofit/>
          </a:bodyPr>
          <a:lstStyle/>
          <a:p>
            <a:r>
              <a:rPr lang="pt-BR" sz="2000" b="0" strike="noStrike" spc="-1">
                <a:latin typeface="Arial"/>
              </a:rPr>
              <a:t>Clique para editar o formato de notas</a:t>
            </a:r>
          </a:p>
        </p:txBody>
      </p:sp>
      <p:sp>
        <p:nvSpPr>
          <p:cNvPr id="78" name="PlaceHolder 3"/>
          <p:cNvSpPr>
            <a:spLocks noGrp="1"/>
          </p:cNvSpPr>
          <p:nvPr>
            <p:ph type="hdr"/>
          </p:nvPr>
        </p:nvSpPr>
        <p:spPr>
          <a:xfrm>
            <a:off x="0" y="0"/>
            <a:ext cx="3280680" cy="534240"/>
          </a:xfrm>
          <a:prstGeom prst="rect">
            <a:avLst/>
          </a:prstGeom>
        </p:spPr>
        <p:txBody>
          <a:bodyPr lIns="0" tIns="0" rIns="0" bIns="0">
            <a:noAutofit/>
          </a:bodyPr>
          <a:lstStyle/>
          <a:p>
            <a:r>
              <a:rPr lang="pt-BR" sz="1400" b="0" strike="noStrike" spc="-1">
                <a:latin typeface="Times New Roman"/>
              </a:rPr>
              <a:t>&lt;cabeçalho&gt;</a:t>
            </a:r>
          </a:p>
        </p:txBody>
      </p:sp>
      <p:sp>
        <p:nvSpPr>
          <p:cNvPr id="79"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pt-BR" sz="1400" b="0" strike="noStrike" spc="-1">
                <a:latin typeface="Times New Roman"/>
              </a:rPr>
              <a:t>&lt;data/hora&gt;</a:t>
            </a:r>
          </a:p>
        </p:txBody>
      </p:sp>
      <p:sp>
        <p:nvSpPr>
          <p:cNvPr id="80" name="PlaceHolder 5"/>
          <p:cNvSpPr>
            <a:spLocks noGrp="1"/>
          </p:cNvSpPr>
          <p:nvPr>
            <p:ph type="ftr"/>
          </p:nvPr>
        </p:nvSpPr>
        <p:spPr>
          <a:xfrm>
            <a:off x="0" y="10157400"/>
            <a:ext cx="3280680" cy="534240"/>
          </a:xfrm>
          <a:prstGeom prst="rect">
            <a:avLst/>
          </a:prstGeom>
        </p:spPr>
        <p:txBody>
          <a:bodyPr lIns="0" tIns="0" rIns="0" bIns="0" anchor="b">
            <a:noAutofit/>
          </a:bodyPr>
          <a:lstStyle/>
          <a:p>
            <a:r>
              <a:rPr lang="pt-BR" sz="1400" b="0" strike="noStrike" spc="-1">
                <a:latin typeface="Times New Roman"/>
              </a:rPr>
              <a:t>&lt;rodapé&gt;</a:t>
            </a:r>
          </a:p>
        </p:txBody>
      </p:sp>
      <p:sp>
        <p:nvSpPr>
          <p:cNvPr id="81"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7B20F2FE-5C36-42DC-A573-8766514C743F}" type="slidenum">
              <a:rPr lang="pt-BR" sz="1400" b="0" strike="noStrike" spc="-1">
                <a:latin typeface="Times New Roman"/>
              </a:rPr>
              <a:t>‹nº›</a:t>
            </a:fld>
            <a:endParaRPr lang="pt-BR" sz="1400" b="0" strike="noStrike" spc="-1">
              <a:latin typeface="Times New Roman"/>
            </a:endParaRPr>
          </a:p>
        </p:txBody>
      </p:sp>
    </p:spTree>
    <p:extLst>
      <p:ext uri="{BB962C8B-B14F-4D97-AF65-F5344CB8AC3E}">
        <p14:creationId xmlns:p14="http://schemas.microsoft.com/office/powerpoint/2010/main" val="3865065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8075" y="812800"/>
            <a:ext cx="5343525"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p:nvPr>
        </p:nvSpPr>
        <p:spPr/>
        <p:txBody>
          <a:bodyPr/>
          <a:lstStyle/>
          <a:p>
            <a:pPr algn="r"/>
            <a:fld id="{C973D53A-AE05-439C-A1B7-0A7C011350CB}" type="slidenum">
              <a:rPr lang="pt-BR" sz="1400" b="0" strike="noStrike" spc="-1" smtClean="0">
                <a:latin typeface="Times New Roman"/>
              </a:rPr>
              <a:t>163</a:t>
            </a:fld>
            <a:endParaRPr lang="pt-BR" sz="1400" b="0" strike="noStrike" spc="-1">
              <a:latin typeface="Times New Roman"/>
            </a:endParaRPr>
          </a:p>
        </p:txBody>
      </p:sp>
    </p:spTree>
    <p:extLst>
      <p:ext uri="{BB962C8B-B14F-4D97-AF65-F5344CB8AC3E}">
        <p14:creationId xmlns:p14="http://schemas.microsoft.com/office/powerpoint/2010/main" val="683105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8075" y="812800"/>
            <a:ext cx="5343525" cy="4008438"/>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2480941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8075" y="812800"/>
            <a:ext cx="5343525" cy="4008438"/>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2310514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8075" y="812800"/>
            <a:ext cx="5343525" cy="4008438"/>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852461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8075" y="812800"/>
            <a:ext cx="5343525" cy="4008438"/>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315295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7F38F-59B3-1305-4007-19D62619DBF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DD4B61F-A815-5F6F-F3CE-9CCDFBA52E23}"/>
              </a:ext>
            </a:extLst>
          </p:cNvPr>
          <p:cNvSpPr>
            <a:spLocks noGrp="1" noRot="1" noChangeAspect="1"/>
          </p:cNvSpPr>
          <p:nvPr>
            <p:ph type="sldImg"/>
          </p:nvPr>
        </p:nvSpPr>
        <p:spPr>
          <a:xfrm>
            <a:off x="1108075" y="812800"/>
            <a:ext cx="5343525" cy="4008438"/>
          </a:xfrm>
        </p:spPr>
      </p:sp>
      <p:sp>
        <p:nvSpPr>
          <p:cNvPr id="3" name="Espaço Reservado para Anotações 2">
            <a:extLst>
              <a:ext uri="{FF2B5EF4-FFF2-40B4-BE49-F238E27FC236}">
                <a16:creationId xmlns:a16="http://schemas.microsoft.com/office/drawing/2014/main" id="{CA68B0BE-4AF3-7942-3AE6-81F1FC65654D}"/>
              </a:ext>
            </a:extLst>
          </p:cNvPr>
          <p:cNvSpPr>
            <a:spLocks noGrp="1"/>
          </p:cNvSpPr>
          <p:nvPr>
            <p:ph type="body" idx="1"/>
          </p:nvPr>
        </p:nvSpPr>
        <p:spPr/>
        <p:txBody>
          <a:bodyPr/>
          <a:lstStyle/>
          <a:p>
            <a:endParaRPr lang="pt-BR"/>
          </a:p>
        </p:txBody>
      </p:sp>
    </p:spTree>
    <p:extLst>
      <p:ext uri="{BB962C8B-B14F-4D97-AF65-F5344CB8AC3E}">
        <p14:creationId xmlns:p14="http://schemas.microsoft.com/office/powerpoint/2010/main" val="3650860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EAD31-3363-4C8D-BBC7-AB1C6F56C61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5A076E7-E786-A070-515A-19C52ECAC6FE}"/>
              </a:ext>
            </a:extLst>
          </p:cNvPr>
          <p:cNvSpPr>
            <a:spLocks noGrp="1" noRot="1" noChangeAspect="1"/>
          </p:cNvSpPr>
          <p:nvPr>
            <p:ph type="sldImg"/>
          </p:nvPr>
        </p:nvSpPr>
        <p:spPr>
          <a:xfrm>
            <a:off x="1108075" y="812800"/>
            <a:ext cx="5343525" cy="4008438"/>
          </a:xfrm>
        </p:spPr>
      </p:sp>
      <p:sp>
        <p:nvSpPr>
          <p:cNvPr id="3" name="Espaço Reservado para Anotações 2">
            <a:extLst>
              <a:ext uri="{FF2B5EF4-FFF2-40B4-BE49-F238E27FC236}">
                <a16:creationId xmlns:a16="http://schemas.microsoft.com/office/drawing/2014/main" id="{A1518148-1B1D-A61A-999A-CE95F1836E58}"/>
              </a:ext>
            </a:extLst>
          </p:cNvPr>
          <p:cNvSpPr>
            <a:spLocks noGrp="1"/>
          </p:cNvSpPr>
          <p:nvPr>
            <p:ph type="body" idx="1"/>
          </p:nvPr>
        </p:nvSpPr>
        <p:spPr/>
        <p:txBody>
          <a:bodyPr/>
          <a:lstStyle/>
          <a:p>
            <a:endParaRPr lang="pt-BR"/>
          </a:p>
        </p:txBody>
      </p:sp>
    </p:spTree>
    <p:extLst>
      <p:ext uri="{BB962C8B-B14F-4D97-AF65-F5344CB8AC3E}">
        <p14:creationId xmlns:p14="http://schemas.microsoft.com/office/powerpoint/2010/main" val="649571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8075" y="812800"/>
            <a:ext cx="5343525"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p:nvPr>
        </p:nvSpPr>
        <p:spPr/>
        <p:txBody>
          <a:bodyPr/>
          <a:lstStyle/>
          <a:p>
            <a:pPr algn="r"/>
            <a:fld id="{C973D53A-AE05-439C-A1B7-0A7C011350CB}" type="slidenum">
              <a:rPr lang="pt-BR" sz="1400" b="0" strike="noStrike" spc="-1" smtClean="0">
                <a:latin typeface="Times New Roman"/>
              </a:rPr>
              <a:t>187</a:t>
            </a:fld>
            <a:endParaRPr lang="pt-BR" sz="1400" b="0" strike="noStrike" spc="-1">
              <a:latin typeface="Times New Roman"/>
            </a:endParaRPr>
          </a:p>
        </p:txBody>
      </p:sp>
      <p:sp>
        <p:nvSpPr>
          <p:cNvPr id="5" name="Espaço Reservado para Rodapé 4">
            <a:extLst>
              <a:ext uri="{FF2B5EF4-FFF2-40B4-BE49-F238E27FC236}">
                <a16:creationId xmlns:a16="http://schemas.microsoft.com/office/drawing/2014/main" id="{A0E3666C-50F0-9EF8-AFAF-AC074AAECD7D}"/>
              </a:ext>
            </a:extLst>
          </p:cNvPr>
          <p:cNvSpPr>
            <a:spLocks noGrp="1"/>
          </p:cNvSpPr>
          <p:nvPr>
            <p:ph type="ftr"/>
          </p:nvPr>
        </p:nvSpPr>
        <p:spPr/>
        <p:txBody>
          <a:bodyPr/>
          <a:lstStyle/>
          <a:p>
            <a:r>
              <a:rPr lang="pt-BR" sz="1400" b="0" strike="noStrike" spc="-1">
                <a:latin typeface="Times New Roman"/>
              </a:rPr>
              <a:t>&lt;rodapé&gt;</a:t>
            </a:r>
          </a:p>
        </p:txBody>
      </p:sp>
    </p:spTree>
    <p:extLst>
      <p:ext uri="{BB962C8B-B14F-4D97-AF65-F5344CB8AC3E}">
        <p14:creationId xmlns:p14="http://schemas.microsoft.com/office/powerpoint/2010/main" val="593805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422DE-C3D4-5166-D82E-360604E0368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72DEBB5-3DFC-F7F1-9B81-51F5D5F51139}"/>
              </a:ext>
            </a:extLst>
          </p:cNvPr>
          <p:cNvSpPr>
            <a:spLocks noGrp="1" noRot="1" noChangeAspect="1"/>
          </p:cNvSpPr>
          <p:nvPr>
            <p:ph type="sldImg"/>
          </p:nvPr>
        </p:nvSpPr>
        <p:spPr>
          <a:xfrm>
            <a:off x="1108075" y="812800"/>
            <a:ext cx="5343525" cy="4008438"/>
          </a:xfrm>
        </p:spPr>
      </p:sp>
      <p:sp>
        <p:nvSpPr>
          <p:cNvPr id="3" name="Espaço Reservado para Anotações 2">
            <a:extLst>
              <a:ext uri="{FF2B5EF4-FFF2-40B4-BE49-F238E27FC236}">
                <a16:creationId xmlns:a16="http://schemas.microsoft.com/office/drawing/2014/main" id="{0ACAE7AC-E473-93D7-6EC8-61AB6E2ABB4D}"/>
              </a:ext>
            </a:extLst>
          </p:cNvPr>
          <p:cNvSpPr>
            <a:spLocks noGrp="1"/>
          </p:cNvSpPr>
          <p:nvPr>
            <p:ph type="body" idx="1"/>
          </p:nvPr>
        </p:nvSpPr>
        <p:spPr/>
        <p:txBody>
          <a:bodyPr/>
          <a:lstStyle/>
          <a:p>
            <a:endParaRPr lang="pt-BR"/>
          </a:p>
        </p:txBody>
      </p:sp>
    </p:spTree>
    <p:extLst>
      <p:ext uri="{BB962C8B-B14F-4D97-AF65-F5344CB8AC3E}">
        <p14:creationId xmlns:p14="http://schemas.microsoft.com/office/powerpoint/2010/main" val="3214583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8075" y="812800"/>
            <a:ext cx="5343525" cy="4008438"/>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147045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8075" y="812800"/>
            <a:ext cx="5343525" cy="4008438"/>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1658018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8075" y="812800"/>
            <a:ext cx="5343525" cy="4008438"/>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4100612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8075" y="812800"/>
            <a:ext cx="5343525" cy="4008438"/>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951619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8075" y="812800"/>
            <a:ext cx="5343525" cy="4008438"/>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2002079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8075" y="812800"/>
            <a:ext cx="5343525" cy="4008438"/>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448826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pt-BR" sz="3200" b="0" strike="noStrike" spc="-1">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t-BR" sz="3200" b="0" strike="noStrike" spc="-1">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t-BR" sz="3200" b="0" strike="noStrike" spc="-1">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pt-BR" sz="3200" b="0" strike="noStrike" spc="-1">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pt-BR" sz="3200" b="0" strike="noStrike" spc="-1">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pt-BR" sz="3200" b="0" strike="noStrike" spc="-1">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pt-BR" sz="3200" b="0" strike="noStrike" spc="-1">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pt-BR" sz="3200" b="0" strike="noStrike" spc="-1">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pt-BR" sz="3200" b="0" strike="noStrike" spc="-1">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A88D674C-18A8-4AAB-8E81-715E6FD39A0D}" type="datetime1">
              <a:rPr lang="pt-BR" smtClean="0"/>
              <a:t>20/03/2026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ABB54-693A-475D-9B98-0399D2029BA7}" type="slidenum">
              <a:rPr lang="pt-BR" smtClean="0"/>
              <a:t>‹nº›</a:t>
            </a:fld>
            <a:endParaRPr lang="pt-BR"/>
          </a:p>
        </p:txBody>
      </p:sp>
    </p:spTree>
    <p:extLst>
      <p:ext uri="{BB962C8B-B14F-4D97-AF65-F5344CB8AC3E}">
        <p14:creationId xmlns:p14="http://schemas.microsoft.com/office/powerpoint/2010/main" val="1177463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41"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43"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4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pt-BR" sz="3200" b="0" strike="noStrike" spc="-1">
              <a:latin typeface="Arial"/>
            </a:endParaRPr>
          </a:p>
        </p:txBody>
      </p:sp>
      <p:sp>
        <p:nvSpPr>
          <p:cNvPr id="4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5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t-BR" sz="3200" b="0" strike="noStrike" spc="-1">
              <a:latin typeface="Arial"/>
            </a:endParaRPr>
          </a:p>
        </p:txBody>
      </p:sp>
      <p:sp>
        <p:nvSpPr>
          <p:cNvPr id="5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pt-BR" sz="3200" b="0" strike="noStrike" spc="-1">
              <a:latin typeface="Arial"/>
            </a:endParaRPr>
          </a:p>
        </p:txBody>
      </p:sp>
      <p:sp>
        <p:nvSpPr>
          <p:cNvPr id="5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pt-BR" sz="3200" b="0" strike="noStrike" spc="-1">
              <a:latin typeface="Arial"/>
            </a:endParaRPr>
          </a:p>
        </p:txBody>
      </p:sp>
      <p:sp>
        <p:nvSpPr>
          <p:cNvPr id="5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t-BR" sz="3200" b="0" strike="noStrike" spc="-1">
              <a:latin typeface="Arial"/>
            </a:endParaRPr>
          </a:p>
        </p:txBody>
      </p:sp>
      <p:sp>
        <p:nvSpPr>
          <p:cNvPr id="56"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5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t-BR" sz="3200" b="0" strike="noStrike" spc="-1">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t-BR" sz="3200" b="0" strike="noStrike" spc="-1">
              <a:latin typeface="Arial"/>
            </a:endParaRPr>
          </a:p>
        </p:txBody>
      </p:sp>
      <p:sp>
        <p:nvSpPr>
          <p:cNvPr id="60"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62"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pt-BR" sz="3200" b="0" strike="noStrike" spc="-1">
              <a:latin typeface="Arial"/>
            </a:endParaRPr>
          </a:p>
        </p:txBody>
      </p:sp>
      <p:sp>
        <p:nvSpPr>
          <p:cNvPr id="63"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t-BR" sz="3200" b="0" strike="noStrike" spc="-1">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t-BR" sz="3200" b="0" strike="noStrike" spc="-1">
              <a:latin typeface="Arial"/>
            </a:endParaRPr>
          </a:p>
        </p:txBody>
      </p:sp>
      <p:sp>
        <p:nvSpPr>
          <p:cNvPr id="6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pt-BR" sz="3200" b="0" strike="noStrike" spc="-1">
              <a:latin typeface="Arial"/>
            </a:endParaRPr>
          </a:p>
        </p:txBody>
      </p:sp>
      <p:sp>
        <p:nvSpPr>
          <p:cNvPr id="68"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pt-BR" sz="3200" b="0" strike="noStrike" spc="-1">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pt-BR" sz="3200" b="0" strike="noStrike" spc="-1">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pt-BR" sz="3200" b="0" strike="noStrike" spc="-1">
              <a:latin typeface="Arial"/>
            </a:endParaRPr>
          </a:p>
        </p:txBody>
      </p:sp>
      <p:sp>
        <p:nvSpPr>
          <p:cNvPr id="73"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pt-BR" sz="3200" b="0" strike="noStrike" spc="-1">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pt-BR" sz="3200" b="0" strike="noStrike" spc="-1">
              <a:latin typeface="Arial"/>
            </a:endParaRPr>
          </a:p>
        </p:txBody>
      </p:sp>
      <p:sp>
        <p:nvSpPr>
          <p:cNvPr id="75"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FFF0693E-E581-49CB-9320-610158D59E1F}" type="datetime1">
              <a:rPr lang="pt-BR" smtClean="0"/>
              <a:t>20/03/2026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ABB54-693A-475D-9B98-0399D2029BA7}" type="slidenum">
              <a:rPr lang="pt-BR" smtClean="0"/>
              <a:t>‹nº›</a:t>
            </a:fld>
            <a:endParaRPr lang="pt-BR"/>
          </a:p>
        </p:txBody>
      </p:sp>
    </p:spTree>
    <p:extLst>
      <p:ext uri="{BB962C8B-B14F-4D97-AF65-F5344CB8AC3E}">
        <p14:creationId xmlns:p14="http://schemas.microsoft.com/office/powerpoint/2010/main" val="173556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7C9F51-E0DC-3060-CAF1-E3967865EC68}"/>
              </a:ext>
            </a:extLst>
          </p:cNvPr>
          <p:cNvSpPr>
            <a:spLocks noGrp="1"/>
          </p:cNvSpPr>
          <p:nvPr>
            <p:ph type="ctrTitle"/>
          </p:nvPr>
        </p:nvSpPr>
        <p:spPr>
          <a:xfrm>
            <a:off x="1143000" y="1122363"/>
            <a:ext cx="6858000" cy="2387600"/>
          </a:xfrm>
        </p:spPr>
        <p:txBody>
          <a:bodyPr anchor="b"/>
          <a:lstStyle>
            <a:lvl1pPr algn="ctr">
              <a:defRPr sz="4500"/>
            </a:lvl1pPr>
          </a:lstStyle>
          <a:p>
            <a:r>
              <a:rPr lang="pt-BR"/>
              <a:t>Clique para editar o título Mestre</a:t>
            </a:r>
          </a:p>
        </p:txBody>
      </p:sp>
      <p:sp>
        <p:nvSpPr>
          <p:cNvPr id="3" name="Subtítulo 2">
            <a:extLst>
              <a:ext uri="{FF2B5EF4-FFF2-40B4-BE49-F238E27FC236}">
                <a16:creationId xmlns:a16="http://schemas.microsoft.com/office/drawing/2014/main" id="{1DED1D99-7BCC-4141-FFED-0AAEDB88129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1445E573-D399-3AEE-D621-6F389BB43FD6}"/>
              </a:ext>
            </a:extLst>
          </p:cNvPr>
          <p:cNvSpPr>
            <a:spLocks noGrp="1"/>
          </p:cNvSpPr>
          <p:nvPr>
            <p:ph type="dt" sz="half" idx="10"/>
          </p:nvPr>
        </p:nvSpPr>
        <p:spPr/>
        <p:txBody>
          <a:bodyPr/>
          <a:lstStyle/>
          <a:p>
            <a:fld id="{E506F8CA-DC6F-4DE0-B629-0A1075967DA0}" type="datetimeFigureOut">
              <a:rPr lang="pt-BR" smtClean="0"/>
              <a:t>20/03/2026</a:t>
            </a:fld>
            <a:endParaRPr lang="pt-BR"/>
          </a:p>
        </p:txBody>
      </p:sp>
      <p:sp>
        <p:nvSpPr>
          <p:cNvPr id="5" name="Espaço Reservado para Rodapé 4">
            <a:extLst>
              <a:ext uri="{FF2B5EF4-FFF2-40B4-BE49-F238E27FC236}">
                <a16:creationId xmlns:a16="http://schemas.microsoft.com/office/drawing/2014/main" id="{5E0E8C66-91C1-F8C7-5371-4CFE707CF90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0178B24-8653-B98E-2DAF-7917D83C84AC}"/>
              </a:ext>
            </a:extLst>
          </p:cNvPr>
          <p:cNvSpPr>
            <a:spLocks noGrp="1"/>
          </p:cNvSpPr>
          <p:nvPr>
            <p:ph type="sldNum" sz="quarter" idx="12"/>
          </p:nvPr>
        </p:nvSpPr>
        <p:spPr/>
        <p:txBody>
          <a:bodyPr/>
          <a:lstStyle/>
          <a:p>
            <a:fld id="{F47C2117-A03D-4914-A432-1CD48BEFE897}" type="slidenum">
              <a:rPr lang="pt-BR" smtClean="0"/>
              <a:t>‹nº›</a:t>
            </a:fld>
            <a:endParaRPr lang="pt-BR"/>
          </a:p>
        </p:txBody>
      </p:sp>
    </p:spTree>
    <p:extLst>
      <p:ext uri="{BB962C8B-B14F-4D97-AF65-F5344CB8AC3E}">
        <p14:creationId xmlns:p14="http://schemas.microsoft.com/office/powerpoint/2010/main" val="3560032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pt-BR" sz="3200" b="0" strike="noStrike" spc="-1">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t-BR" sz="3200" b="0" strike="noStrike" spc="-1">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pt-BR" sz="3200" b="0" strike="noStrike" spc="-1">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pt-BR" sz="3200" b="0" strike="noStrike" spc="-1">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t-BR" sz="3200" b="0" strike="noStrike" spc="-1">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t-BR" sz="3200" b="0" strike="noStrike" spc="-1">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t-BR" sz="3200" b="0" strike="noStrike" spc="-1">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8880" cy="1144440"/>
          </a:xfrm>
          <a:prstGeom prst="rect">
            <a:avLst/>
          </a:prstGeom>
        </p:spPr>
        <p:txBody>
          <a:bodyPr lIns="0" tIns="0" rIns="0" bIns="0" anchor="ctr">
            <a:noAutofit/>
          </a:bodyPr>
          <a:lstStyle/>
          <a:p>
            <a:r>
              <a:rPr lang="pt-BR" sz="1800" b="0" strike="noStrike" spc="-1">
                <a:latin typeface="Arial"/>
              </a:rPr>
              <a:t>Clique para editar o formato do texto do título</a:t>
            </a:r>
          </a:p>
        </p:txBody>
      </p:sp>
      <p:sp>
        <p:nvSpPr>
          <p:cNvPr id="3" name="PlaceHolder 2"/>
          <p:cNvSpPr>
            <a:spLocks noGrp="1"/>
          </p:cNvSpPr>
          <p:nvPr>
            <p:ph type="body"/>
          </p:nvPr>
        </p:nvSpPr>
        <p:spPr>
          <a:xfrm>
            <a:off x="457200" y="1604520"/>
            <a:ext cx="82288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1800" b="0" strike="noStrike" spc="-1">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1800" b="0" strike="noStrike" spc="-1">
                <a:latin typeface="Arial"/>
              </a:rPr>
              <a:t>2.º nível da estrutura de tópicos</a:t>
            </a:r>
          </a:p>
          <a:p>
            <a:pPr marL="1296000" lvl="2" indent="-288000">
              <a:spcBef>
                <a:spcPts val="850"/>
              </a:spcBef>
              <a:buClr>
                <a:srgbClr val="000000"/>
              </a:buClr>
              <a:buSzPct val="45000"/>
              <a:buFont typeface="Wingdings" charset="2"/>
              <a:buChar char=""/>
            </a:pPr>
            <a:r>
              <a:rPr lang="pt-BR" sz="1800" b="0" strike="noStrike" spc="-1">
                <a:latin typeface="Arial"/>
              </a:rPr>
              <a:t>3.º nível da estrutura de tópicos</a:t>
            </a:r>
          </a:p>
          <a:p>
            <a:pPr marL="1728000" lvl="3" indent="-216000">
              <a:spcBef>
                <a:spcPts val="567"/>
              </a:spcBef>
              <a:buClr>
                <a:srgbClr val="000000"/>
              </a:buClr>
              <a:buSzPct val="75000"/>
              <a:buFont typeface="Symbol" charset="2"/>
              <a:buChar char=""/>
            </a:pPr>
            <a:r>
              <a:rPr lang="pt-BR" sz="1800" b="0" strike="noStrike" spc="-1">
                <a:latin typeface="Arial"/>
              </a:rPr>
              <a:t>4.º nível da estrutura de tópicos</a:t>
            </a:r>
          </a:p>
          <a:p>
            <a:pPr marL="2160000" lvl="4" indent="-216000">
              <a:spcBef>
                <a:spcPts val="283"/>
              </a:spcBef>
              <a:buClr>
                <a:srgbClr val="000000"/>
              </a:buClr>
              <a:buSzPct val="45000"/>
              <a:buFont typeface="Wingdings" charset="2"/>
              <a:buChar char=""/>
            </a:pPr>
            <a:r>
              <a:rPr lang="pt-BR" sz="1800" b="0" strike="noStrike" spc="-1">
                <a:latin typeface="Arial"/>
              </a:rPr>
              <a:t>5.º nível da estrutura de tópicos</a:t>
            </a:r>
          </a:p>
          <a:p>
            <a:pPr marL="2592000" lvl="5" indent="-216000">
              <a:spcBef>
                <a:spcPts val="283"/>
              </a:spcBef>
              <a:buClr>
                <a:srgbClr val="000000"/>
              </a:buClr>
              <a:buSzPct val="45000"/>
              <a:buFont typeface="Wingdings" charset="2"/>
              <a:buChar char=""/>
            </a:pPr>
            <a:r>
              <a:rPr lang="pt-BR" sz="1800" b="0" strike="noStrike" spc="-1">
                <a:latin typeface="Arial"/>
              </a:rPr>
              <a:t>6.º nível da estrutura de tópicos</a:t>
            </a:r>
          </a:p>
          <a:p>
            <a:pPr marL="3024000" lvl="6" indent="-216000">
              <a:spcBef>
                <a:spcPts val="283"/>
              </a:spcBef>
              <a:buClr>
                <a:srgbClr val="000000"/>
              </a:buClr>
              <a:buSzPct val="45000"/>
              <a:buFont typeface="Wingdings" charset="2"/>
              <a:buChar char=""/>
            </a:pPr>
            <a:r>
              <a:rPr lang="pt-BR" sz="1800" b="0" strike="noStrike" spc="-1">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7"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pt-BR" sz="4400" b="0" strike="noStrike" spc="-1">
                <a:latin typeface="Arial"/>
              </a:rPr>
              <a:t>Clique para editar o formato do texto do título</a:t>
            </a:r>
          </a:p>
        </p:txBody>
      </p:sp>
      <p:sp>
        <p:nvSpPr>
          <p:cNvPr id="39"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3200" b="0" strike="noStrike" spc="-1">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800" b="0" strike="noStrike" spc="-1">
                <a:latin typeface="Arial"/>
              </a:rPr>
              <a:t>2.º nível da estrutura de tópicos</a:t>
            </a:r>
          </a:p>
          <a:p>
            <a:pPr marL="1296000" lvl="2" indent="-288000">
              <a:spcBef>
                <a:spcPts val="850"/>
              </a:spcBef>
              <a:buClr>
                <a:srgbClr val="000000"/>
              </a:buClr>
              <a:buSzPct val="45000"/>
              <a:buFont typeface="Wingdings" charset="2"/>
              <a:buChar char=""/>
            </a:pPr>
            <a:r>
              <a:rPr lang="pt-BR" sz="2400" b="0" strike="noStrike" spc="-1">
                <a:latin typeface="Arial"/>
              </a:rPr>
              <a:t>3.º nível da estrutura de tópicos</a:t>
            </a:r>
          </a:p>
          <a:p>
            <a:pPr marL="1728000" lvl="3" indent="-216000">
              <a:spcBef>
                <a:spcPts val="567"/>
              </a:spcBef>
              <a:buClr>
                <a:srgbClr val="000000"/>
              </a:buClr>
              <a:buSzPct val="75000"/>
              <a:buFont typeface="Symbol" charset="2"/>
              <a:buChar char=""/>
            </a:pPr>
            <a:r>
              <a:rPr lang="pt-BR" sz="2000" b="0" strike="noStrike" spc="-1">
                <a:latin typeface="Arial"/>
              </a:rPr>
              <a:t>4.º nível da estrutura de tópicos</a:t>
            </a:r>
          </a:p>
          <a:p>
            <a:pPr marL="2160000" lvl="4" indent="-216000">
              <a:spcBef>
                <a:spcPts val="283"/>
              </a:spcBef>
              <a:buClr>
                <a:srgbClr val="000000"/>
              </a:buClr>
              <a:buSzPct val="45000"/>
              <a:buFont typeface="Wingdings" charset="2"/>
              <a:buChar char=""/>
            </a:pPr>
            <a:r>
              <a:rPr lang="pt-BR" sz="2000" b="0" strike="noStrike" spc="-1">
                <a:latin typeface="Arial"/>
              </a:rPr>
              <a:t>5.º nível da estrutura de tópicos</a:t>
            </a:r>
          </a:p>
          <a:p>
            <a:pPr marL="2592000" lvl="5" indent="-216000">
              <a:spcBef>
                <a:spcPts val="283"/>
              </a:spcBef>
              <a:buClr>
                <a:srgbClr val="000000"/>
              </a:buClr>
              <a:buSzPct val="45000"/>
              <a:buFont typeface="Wingdings" charset="2"/>
              <a:buChar char=""/>
            </a:pPr>
            <a:r>
              <a:rPr lang="pt-BR" sz="2000" b="0" strike="noStrike" spc="-1">
                <a:latin typeface="Arial"/>
              </a:rPr>
              <a:t>6.º nível da estrutura de tópicos</a:t>
            </a:r>
          </a:p>
          <a:p>
            <a:pPr marL="3024000" lvl="6" indent="-216000">
              <a:spcBef>
                <a:spcPts val="283"/>
              </a:spcBef>
              <a:buClr>
                <a:srgbClr val="000000"/>
              </a:buClr>
              <a:buSzPct val="45000"/>
              <a:buFont typeface="Wingdings" charset="2"/>
              <a:buChar char=""/>
            </a:pPr>
            <a:r>
              <a:rPr lang="pt-BR" sz="2000" b="0" strike="noStrike" spc="-1">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6" r:id="rId13"/>
    <p:sldLayoutId id="2147483678"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julio.adv.br/" TargetMode="External"/><Relationship Id="rId1" Type="http://schemas.openxmlformats.org/officeDocument/2006/relationships/slideLayout" Target="../slideLayouts/slideLayout1.xml"/><Relationship Id="rId6" Type="http://schemas.openxmlformats.org/officeDocument/2006/relationships/image" Target="../media/image38.png"/><Relationship Id="rId4" Type="http://schemas.openxmlformats.org/officeDocument/2006/relationships/customXml" Target="../ink/ink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oleObject" Target="../embeddings/oleObject5.bin"/><Relationship Id="rId1" Type="http://schemas.openxmlformats.org/officeDocument/2006/relationships/slideLayout" Target="../slideLayouts/slideLayout14.xml"/><Relationship Id="rId5" Type="http://schemas.openxmlformats.org/officeDocument/2006/relationships/image" Target="../media/image46.wmf"/><Relationship Id="rId4" Type="http://schemas.openxmlformats.org/officeDocument/2006/relationships/oleObject" Target="../embeddings/oleObject6.bin"/></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6.xml"/><Relationship Id="rId5" Type="http://schemas.openxmlformats.org/officeDocument/2006/relationships/image" Target="../media/image64.emf"/><Relationship Id="rId4" Type="http://schemas.openxmlformats.org/officeDocument/2006/relationships/image" Target="../media/image63.em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6.xml"/><Relationship Id="rId5" Type="http://schemas.openxmlformats.org/officeDocument/2006/relationships/image" Target="../media/image82.png"/><Relationship Id="rId4" Type="http://schemas.openxmlformats.org/officeDocument/2006/relationships/image" Target="../media/image81.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xml"/><Relationship Id="rId4" Type="http://schemas.openxmlformats.org/officeDocument/2006/relationships/image" Target="../media/image86.png"/></Relationships>
</file>

<file path=ppt/slides/_rels/slide1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oleObject" Target="../embeddings/oleObject7.bin"/><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planalto.gov.br/ccivil_03/_ato2015-2018/2015/lei/l13105.htm#art321" TargetMode="External"/><Relationship Id="rId2" Type="http://schemas.openxmlformats.org/officeDocument/2006/relationships/hyperlink" Target="https://www.planalto.gov.br/ccivil_03/_ato2015-2018/2015/lei/l13105.htm#art106" TargetMode="External"/><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tjdft.jus.br/consultas/jurisprudencia/jurisprudencia-em-temas/novo-codigo-de-processo-civil/risco-de-decisoes-conflitantes-ou-contraditorias-2013-inocorrencia-de-conexao-nos-termos-do-caput-do-art-55-do-ncpc-2013-reuniao-de-processos"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hyperlink" Target="https://www.planalto.gov.br/ccivil_03/_ato2015-2018/2015/lei/l13105.htm#art167%C2%A76" TargetMode="External"/><Relationship Id="rId2" Type="http://schemas.openxmlformats.org/officeDocument/2006/relationships/hyperlink" Target="https://www.tjsp.jus.br/Conciliacao"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image" Target="../media/image48.png"/><Relationship Id="rId26" Type="http://schemas.openxmlformats.org/officeDocument/2006/relationships/image" Target="../media/image52.png"/><Relationship Id="rId21" Type="http://schemas.openxmlformats.org/officeDocument/2006/relationships/customXml" Target="../ink/ink10.xml"/><Relationship Id="rId34" Type="http://schemas.openxmlformats.org/officeDocument/2006/relationships/image" Target="../media/image56.png"/><Relationship Id="rId7" Type="http://schemas.openxmlformats.org/officeDocument/2006/relationships/customXml" Target="../ink/ink3.xml"/><Relationship Id="rId12" Type="http://schemas.openxmlformats.org/officeDocument/2006/relationships/image" Target="../media/image45.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38" Type="http://schemas.openxmlformats.org/officeDocument/2006/relationships/image" Target="../media/image58.png"/><Relationship Id="rId2" Type="http://schemas.openxmlformats.org/officeDocument/2006/relationships/image" Target="../media/image29.png"/><Relationship Id="rId16" Type="http://schemas.openxmlformats.org/officeDocument/2006/relationships/image" Target="../media/image47.png"/><Relationship Id="rId20" Type="http://schemas.openxmlformats.org/officeDocument/2006/relationships/image" Target="../media/image49.png"/><Relationship Id="rId29" Type="http://schemas.openxmlformats.org/officeDocument/2006/relationships/customXml" Target="../ink/ink14.xml"/><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customXml" Target="../ink/ink5.xml"/><Relationship Id="rId24" Type="http://schemas.openxmlformats.org/officeDocument/2006/relationships/image" Target="../media/image51.png"/><Relationship Id="rId32" Type="http://schemas.openxmlformats.org/officeDocument/2006/relationships/image" Target="../media/image55.png"/><Relationship Id="rId37" Type="http://schemas.openxmlformats.org/officeDocument/2006/relationships/customXml" Target="../ink/ink18.xml"/><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53.png"/><Relationship Id="rId36" Type="http://schemas.openxmlformats.org/officeDocument/2006/relationships/image" Target="../media/image57.png"/><Relationship Id="rId10" Type="http://schemas.openxmlformats.org/officeDocument/2006/relationships/image" Target="../media/image44.png"/><Relationship Id="rId19" Type="http://schemas.openxmlformats.org/officeDocument/2006/relationships/customXml" Target="../ink/ink9.xml"/><Relationship Id="rId31" Type="http://schemas.openxmlformats.org/officeDocument/2006/relationships/customXml" Target="../ink/ink15.xml"/><Relationship Id="rId4" Type="http://schemas.openxmlformats.org/officeDocument/2006/relationships/image" Target="../media/image31.png"/><Relationship Id="rId9" Type="http://schemas.openxmlformats.org/officeDocument/2006/relationships/customXml" Target="../ink/ink4.xml"/><Relationship Id="rId14" Type="http://schemas.openxmlformats.org/officeDocument/2006/relationships/image" Target="../media/image46.png"/><Relationship Id="rId22" Type="http://schemas.openxmlformats.org/officeDocument/2006/relationships/image" Target="../media/image50.png"/><Relationship Id="rId27" Type="http://schemas.openxmlformats.org/officeDocument/2006/relationships/customXml" Target="../ink/ink13.xml"/><Relationship Id="rId30" Type="http://schemas.openxmlformats.org/officeDocument/2006/relationships/image" Target="../media/image54.png"/><Relationship Id="rId35" Type="http://schemas.openxmlformats.org/officeDocument/2006/relationships/customXml" Target="../ink/ink17.xml"/><Relationship Id="rId8" Type="http://schemas.openxmlformats.org/officeDocument/2006/relationships/image" Target="../media/image43.png"/><Relationship Id="rId3" Type="http://schemas.openxmlformats.org/officeDocument/2006/relationships/image" Target="../media/image30.png"/></Relationships>
</file>

<file path=ppt/slides/_rels/slide5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customXml" Target="../ink/ink23.xml"/><Relationship Id="rId18" Type="http://schemas.openxmlformats.org/officeDocument/2006/relationships/image" Target="../media/image68.png"/><Relationship Id="rId3" Type="http://schemas.openxmlformats.org/officeDocument/2006/relationships/image" Target="../media/image33.png"/><Relationship Id="rId7" Type="http://schemas.openxmlformats.org/officeDocument/2006/relationships/customXml" Target="../ink/ink20.xml"/><Relationship Id="rId12" Type="http://schemas.openxmlformats.org/officeDocument/2006/relationships/image" Target="../media/image65.png"/><Relationship Id="rId17" Type="http://schemas.openxmlformats.org/officeDocument/2006/relationships/customXml" Target="../ink/ink25.xml"/><Relationship Id="rId2" Type="http://schemas.openxmlformats.org/officeDocument/2006/relationships/image" Target="../media/image32.png"/><Relationship Id="rId16" Type="http://schemas.openxmlformats.org/officeDocument/2006/relationships/image" Target="../media/image67.png"/><Relationship Id="rId20"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image" Target="../media/image62.png"/><Relationship Id="rId11" Type="http://schemas.openxmlformats.org/officeDocument/2006/relationships/customXml" Target="../ink/ink22.xml"/><Relationship Id="rId5" Type="http://schemas.openxmlformats.org/officeDocument/2006/relationships/customXml" Target="../ink/ink19.xml"/><Relationship Id="rId15" Type="http://schemas.openxmlformats.org/officeDocument/2006/relationships/customXml" Target="../ink/ink24.xml"/><Relationship Id="rId10" Type="http://schemas.openxmlformats.org/officeDocument/2006/relationships/image" Target="../media/image64.png"/><Relationship Id="rId19" Type="http://schemas.openxmlformats.org/officeDocument/2006/relationships/customXml" Target="../ink/ink26.xml"/><Relationship Id="rId4" Type="http://schemas.openxmlformats.org/officeDocument/2006/relationships/image" Target="../media/image34.png"/><Relationship Id="rId9" Type="http://schemas.openxmlformats.org/officeDocument/2006/relationships/customXml" Target="../ink/ink21.xml"/><Relationship Id="rId14"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3" Type="http://schemas.openxmlformats.org/officeDocument/2006/relationships/image" Target="../media/image41.wmf"/><Relationship Id="rId7" Type="http://schemas.openxmlformats.org/officeDocument/2006/relationships/image" Target="../media/image43.wmf"/><Relationship Id="rId2" Type="http://schemas.openxmlformats.org/officeDocument/2006/relationships/oleObject" Target="../embeddings/oleObject1.bin"/><Relationship Id="rId1" Type="http://schemas.openxmlformats.org/officeDocument/2006/relationships/slideLayout" Target="../slideLayouts/slideLayout26.xml"/><Relationship Id="rId6" Type="http://schemas.openxmlformats.org/officeDocument/2006/relationships/oleObject" Target="../embeddings/oleObject3.bin"/><Relationship Id="rId5" Type="http://schemas.openxmlformats.org/officeDocument/2006/relationships/image" Target="../media/image42.wmf"/><Relationship Id="rId4" Type="http://schemas.openxmlformats.org/officeDocument/2006/relationships/oleObject" Target="../embeddings/oleObject2.bin"/></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oleObject" Target="../embeddings/oleObject4.bin"/><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spcBef>
                <a:spcPts val="641"/>
              </a:spcBef>
              <a:tabLst>
                <a:tab pos="0" algn="l"/>
              </a:tabLst>
            </a:pPr>
            <a:r>
              <a:rPr lang="pt-BR" b="1" spc="-1" dirty="0">
                <a:solidFill>
                  <a:srgbClr val="8B8B8B"/>
                </a:solidFill>
                <a:latin typeface="Calibri"/>
              </a:rPr>
              <a:t>DIREITO PROCESSUAL CIVIL II</a:t>
            </a:r>
          </a:p>
          <a:p>
            <a:pPr algn="ctr">
              <a:lnSpc>
                <a:spcPct val="100000"/>
              </a:lnSpc>
              <a:spcBef>
                <a:spcPts val="641"/>
              </a:spcBef>
              <a:tabLst>
                <a:tab pos="0" algn="l"/>
              </a:tabLst>
            </a:pPr>
            <a:r>
              <a:rPr lang="pt-BR" b="0" strike="noStrike" spc="-1" dirty="0">
                <a:latin typeface="Arial"/>
              </a:rPr>
              <a:t>APRESENTAÇÃO DO PROFESSOR</a:t>
            </a:r>
          </a:p>
          <a:p>
            <a:pPr algn="ctr">
              <a:spcBef>
                <a:spcPts val="641"/>
              </a:spcBef>
              <a:tabLst>
                <a:tab pos="0" algn="l"/>
              </a:tabLst>
            </a:pPr>
            <a:r>
              <a:rPr lang="pt-BR" spc="-1" dirty="0">
                <a:solidFill>
                  <a:srgbClr val="000000"/>
                </a:solidFill>
                <a:latin typeface="Calibri"/>
              </a:rPr>
              <a:t>PROF. JULIO: </a:t>
            </a:r>
            <a:r>
              <a:rPr lang="pt-BR" spc="-1" dirty="0">
                <a:hlinkClick r:id="rId2">
                  <a:extLst>
                    <a:ext uri="{A12FA001-AC4F-418D-AE19-62706E023703}">
                      <ahyp:hlinkClr xmlns:ahyp="http://schemas.microsoft.com/office/drawing/2018/hyperlinkcolor" val="tx"/>
                    </a:ext>
                  </a:extLst>
                </a:hlinkClick>
              </a:rPr>
              <a:t>www.julio.adv.br</a:t>
            </a:r>
            <a:endParaRPr lang="pt-BR" spc="-1" dirty="0"/>
          </a:p>
          <a:p>
            <a:pPr algn="ctr">
              <a:spcBef>
                <a:spcPts val="641"/>
              </a:spcBef>
              <a:tabLst>
                <a:tab pos="0" algn="l"/>
              </a:tabLst>
            </a:pPr>
            <a:r>
              <a:rPr lang="pt-BR" spc="-1" dirty="0">
                <a:solidFill>
                  <a:srgbClr val="000000"/>
                </a:solidFill>
                <a:latin typeface="Bodoni MT Condensed" panose="02070606080606020203" pitchFamily="18" charset="0"/>
              </a:rPr>
              <a:t>Único meio oficial de comunicação: </a:t>
            </a:r>
            <a:r>
              <a:rPr lang="pt-BR" i="1" spc="-1" dirty="0">
                <a:solidFill>
                  <a:srgbClr val="000000"/>
                </a:solidFill>
                <a:latin typeface="Bodoni MT Condensed" panose="02070606080606020203" pitchFamily="18" charset="0"/>
              </a:rPr>
              <a:t>julio.lopes@cruzeirodosul.edu.br</a:t>
            </a:r>
          </a:p>
          <a:p>
            <a:pPr algn="ctr">
              <a:lnSpc>
                <a:spcPct val="100000"/>
              </a:lnSpc>
              <a:spcBef>
                <a:spcPts val="641"/>
              </a:spcBef>
              <a:tabLst>
                <a:tab pos="0" algn="l"/>
              </a:tabLst>
            </a:pPr>
            <a:r>
              <a:rPr lang="pt-BR" sz="1200" spc="-1" dirty="0">
                <a:solidFill>
                  <a:srgbClr val="8B8B8B"/>
                </a:solidFill>
                <a:latin typeface="Calibri"/>
              </a:rPr>
              <a:t>UNICSUL</a:t>
            </a:r>
            <a:r>
              <a:rPr lang="pt-BR" sz="1200" spc="-1" dirty="0"/>
              <a:t>-</a:t>
            </a:r>
            <a:r>
              <a:rPr lang="pt-BR" sz="1200" spc="-1" dirty="0">
                <a:solidFill>
                  <a:srgbClr val="8B8B8B"/>
                </a:solidFill>
                <a:latin typeface="Calibri"/>
              </a:rPr>
              <a:t>2025-2</a:t>
            </a:r>
            <a:endParaRPr lang="pt-BR" sz="1200" b="0" strike="noStrike" spc="-1" dirty="0">
              <a:latin typeface="Arial"/>
            </a:endParaRPr>
          </a:p>
          <a:p>
            <a:pPr algn="ctr">
              <a:lnSpc>
                <a:spcPct val="100000"/>
              </a:lnSpc>
              <a:spcBef>
                <a:spcPts val="641"/>
              </a:spcBef>
              <a:tabLst>
                <a:tab pos="0" algn="l"/>
              </a:tabLst>
            </a:pPr>
            <a:endParaRPr lang="pt-BR" sz="3200" b="0" strike="noStrike" spc="-1" dirty="0">
              <a:latin typeface="Arial"/>
            </a:endParaRPr>
          </a:p>
          <a:p>
            <a:pPr algn="just">
              <a:lnSpc>
                <a:spcPct val="100000"/>
              </a:lnSpc>
              <a:spcBef>
                <a:spcPts val="641"/>
              </a:spcBef>
              <a:tabLst>
                <a:tab pos="0" algn="l"/>
              </a:tabLst>
            </a:pPr>
            <a:endParaRPr lang="pt-BR" sz="3200" spc="-1" dirty="0">
              <a:latin typeface="Arial"/>
            </a:endParaRPr>
          </a:p>
          <a:p>
            <a:pPr algn="just">
              <a:lnSpc>
                <a:spcPct val="100000"/>
              </a:lnSpc>
              <a:spcBef>
                <a:spcPts val="641"/>
              </a:spcBef>
              <a:tabLst>
                <a:tab pos="0" algn="l"/>
              </a:tabLst>
            </a:pPr>
            <a:endParaRPr lang="pt-BR" sz="2400" b="0" strike="noStrike" spc="-1" dirty="0">
              <a:latin typeface="Arial"/>
            </a:endParaRPr>
          </a:p>
          <a:p>
            <a:pPr algn="just">
              <a:lnSpc>
                <a:spcPct val="100000"/>
              </a:lnSpc>
              <a:spcBef>
                <a:spcPts val="641"/>
              </a:spcBef>
              <a:tabLst>
                <a:tab pos="0" algn="l"/>
              </a:tabLst>
            </a:pPr>
            <a:endParaRPr lang="pt-BR" sz="2400" spc="-1" dirty="0">
              <a:latin typeface="Arial"/>
            </a:endParaRPr>
          </a:p>
          <a:p>
            <a:pPr algn="just">
              <a:lnSpc>
                <a:spcPct val="100000"/>
              </a:lnSpc>
              <a:spcBef>
                <a:spcPts val="641"/>
              </a:spcBef>
              <a:tabLst>
                <a:tab pos="0" algn="l"/>
              </a:tabLst>
            </a:pPr>
            <a:endParaRPr lang="pt-BR" sz="2400" b="0" strike="noStrike" spc="-1" dirty="0">
              <a:latin typeface="Arial"/>
            </a:endParaRPr>
          </a:p>
          <a:p>
            <a:pPr algn="just">
              <a:lnSpc>
                <a:spcPct val="100000"/>
              </a:lnSpc>
              <a:spcBef>
                <a:spcPts val="641"/>
              </a:spcBef>
              <a:tabLst>
                <a:tab pos="0" algn="l"/>
              </a:tabLst>
            </a:pPr>
            <a:endParaRPr lang="pt-BR" sz="2400" spc="-1" dirty="0">
              <a:latin typeface="Arial"/>
            </a:endParaRPr>
          </a:p>
          <a:p>
            <a:pPr algn="just">
              <a:lnSpc>
                <a:spcPct val="100000"/>
              </a:lnSpc>
              <a:spcBef>
                <a:spcPts val="641"/>
              </a:spcBef>
              <a:tabLst>
                <a:tab pos="0" algn="l"/>
              </a:tabLst>
            </a:pPr>
            <a:endParaRPr lang="pt-BR" sz="2400" b="0" strike="noStrike" spc="-1" dirty="0">
              <a:latin typeface="Arial"/>
            </a:endParaRPr>
          </a:p>
          <a:p>
            <a:pPr algn="just">
              <a:lnSpc>
                <a:spcPct val="100000"/>
              </a:lnSpc>
              <a:spcBef>
                <a:spcPts val="641"/>
              </a:spcBef>
              <a:tabLst>
                <a:tab pos="0" algn="l"/>
              </a:tabLst>
            </a:pPr>
            <a:r>
              <a:rPr lang="pt-BR" sz="2000" i="1" spc="-1" dirty="0">
                <a:solidFill>
                  <a:srgbClr val="000000"/>
                </a:solidFill>
                <a:latin typeface="Calibri"/>
                <a:ea typeface="DejaVu Sans"/>
              </a:rPr>
              <a:t>    </a:t>
            </a:r>
          </a:p>
        </p:txBody>
      </p:sp>
      <p:pic>
        <p:nvPicPr>
          <p:cNvPr id="4" name="Imagem 3">
            <a:extLst>
              <a:ext uri="{FF2B5EF4-FFF2-40B4-BE49-F238E27FC236}">
                <a16:creationId xmlns:a16="http://schemas.microsoft.com/office/drawing/2014/main" id="{228EA0EF-F757-F782-83ED-525173E870ED}"/>
              </a:ext>
            </a:extLst>
          </p:cNvPr>
          <p:cNvPicPr>
            <a:picLocks noChangeAspect="1"/>
          </p:cNvPicPr>
          <p:nvPr/>
        </p:nvPicPr>
        <p:blipFill>
          <a:blip r:embed="rId3"/>
          <a:stretch>
            <a:fillRect/>
          </a:stretch>
        </p:blipFill>
        <p:spPr>
          <a:xfrm>
            <a:off x="73989" y="4047566"/>
            <a:ext cx="8996022" cy="2839781"/>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Tinta 4">
                <a:extLst>
                  <a:ext uri="{FF2B5EF4-FFF2-40B4-BE49-F238E27FC236}">
                    <a16:creationId xmlns:a16="http://schemas.microsoft.com/office/drawing/2014/main" id="{43B681B6-5630-BD28-171D-1A06EBF9D100}"/>
                  </a:ext>
                </a:extLst>
              </p14:cNvPr>
              <p14:cNvContentPartPr/>
              <p14:nvPr/>
            </p14:nvContentPartPr>
            <p14:xfrm>
              <a:off x="147979" y="2927092"/>
              <a:ext cx="975240" cy="51480"/>
            </p14:xfrm>
          </p:contentPart>
        </mc:Choice>
        <mc:Fallback xmlns="">
          <p:pic>
            <p:nvPicPr>
              <p:cNvPr id="5" name="Tinta 4">
                <a:extLst>
                  <a:ext uri="{FF2B5EF4-FFF2-40B4-BE49-F238E27FC236}">
                    <a16:creationId xmlns:a16="http://schemas.microsoft.com/office/drawing/2014/main" id="{43B681B6-5630-BD28-171D-1A06EBF9D100}"/>
                  </a:ext>
                </a:extLst>
              </p:cNvPr>
              <p:cNvPicPr/>
              <p:nvPr/>
            </p:nvPicPr>
            <p:blipFill>
              <a:blip r:embed="rId6"/>
              <a:stretch>
                <a:fillRect/>
              </a:stretch>
            </p:blipFill>
            <p:spPr>
              <a:xfrm>
                <a:off x="141859" y="2920972"/>
                <a:ext cx="987480" cy="63720"/>
              </a:xfrm>
              <a:prstGeom prst="rect">
                <a:avLst/>
              </a:prstGeom>
            </p:spPr>
          </p:pic>
        </mc:Fallback>
      </mc:AlternateContent>
    </p:spTree>
    <p:extLst>
      <p:ext uri="{BB962C8B-B14F-4D97-AF65-F5344CB8AC3E}">
        <p14:creationId xmlns:p14="http://schemas.microsoft.com/office/powerpoint/2010/main" val="3905373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7500" lnSpcReduction="20000"/>
          </a:bodyPr>
          <a:lstStyle/>
          <a:p>
            <a:pPr algn="just">
              <a:lnSpc>
                <a:spcPct val="100000"/>
              </a:lnSpc>
              <a:spcBef>
                <a:spcPts val="641"/>
              </a:spcBef>
              <a:tabLst>
                <a:tab pos="0" algn="l"/>
              </a:tabLst>
            </a:pPr>
            <a:r>
              <a:rPr lang="pt-BR" sz="3200" b="0" strike="noStrike" spc="-1" dirty="0">
                <a:latin typeface="Arial"/>
              </a:rPr>
              <a:t>3- Maria ajuizou ação em face de José, sem mencionar, na inicial, se pretendia ou não realizar audiência de conciliação ou mediação. Assim, o juiz designou a referida audiência, dando ciência às partes. O réu informou ter interesse na realização de tal audiência, enquanto Maria, devidamente intimada, quedou-se silente. Chegado o dia da audiência de conciliação, apenas José, o réu, compareceu. A respeito do caso narrado, assinale a opção que apresenta possível consequência a ser suportada por Maria.</a:t>
            </a:r>
          </a:p>
          <a:p>
            <a:pPr algn="just">
              <a:lnSpc>
                <a:spcPct val="100000"/>
              </a:lnSpc>
              <a:spcBef>
                <a:spcPts val="641"/>
              </a:spcBef>
              <a:tabLst>
                <a:tab pos="0" algn="l"/>
              </a:tabLst>
            </a:pPr>
            <a:r>
              <a:rPr lang="pt-BR" sz="3200" b="0" strike="noStrike" spc="-1" dirty="0">
                <a:latin typeface="Arial"/>
              </a:rPr>
              <a:t>	A- </a:t>
            </a:r>
            <a:r>
              <a:rPr lang="pt-BR" sz="3200" spc="-1" dirty="0">
                <a:latin typeface="Arial"/>
              </a:rPr>
              <a:t>O</a:t>
            </a:r>
            <a:r>
              <a:rPr lang="pt-BR" sz="3200" spc="-1" dirty="0"/>
              <a:t> processo deverá ser arquivado</a:t>
            </a:r>
            <a:r>
              <a:rPr lang="pt-BR" sz="3200" b="0" strike="noStrike" spc="-1" dirty="0">
                <a:latin typeface="Arial"/>
              </a:rPr>
              <a:t>,</a:t>
            </a:r>
          </a:p>
          <a:p>
            <a:pPr algn="just">
              <a:lnSpc>
                <a:spcPct val="100000"/>
              </a:lnSpc>
              <a:spcBef>
                <a:spcPts val="641"/>
              </a:spcBef>
              <a:tabLst>
                <a:tab pos="0" algn="l"/>
              </a:tabLst>
            </a:pPr>
            <a:r>
              <a:rPr lang="pt-BR" sz="3200" b="0" strike="noStrike" spc="-1" dirty="0">
                <a:latin typeface="Arial"/>
              </a:rPr>
              <a:t>	B - Caso não compareça, nem apresente justificativa pela ausência, Maria será multada em até 2% da vantagem econômica pretendida ou do valor da causa,</a:t>
            </a:r>
          </a:p>
          <a:p>
            <a:pPr algn="just">
              <a:lnSpc>
                <a:spcPct val="100000"/>
              </a:lnSpc>
              <a:spcBef>
                <a:spcPts val="641"/>
              </a:spcBef>
              <a:tabLst>
                <a:tab pos="0" algn="l"/>
              </a:tabLst>
            </a:pPr>
            <a:r>
              <a:rPr lang="pt-BR" sz="3200" b="0" strike="noStrike" spc="-1" dirty="0">
                <a:latin typeface="Arial"/>
              </a:rPr>
              <a:t>	C- O processo deverá ser extinto,</a:t>
            </a:r>
          </a:p>
          <a:p>
            <a:pPr algn="just">
              <a:lnSpc>
                <a:spcPct val="100000"/>
              </a:lnSpc>
              <a:spcBef>
                <a:spcPts val="641"/>
              </a:spcBef>
              <a:tabLst>
                <a:tab pos="0" algn="l"/>
              </a:tabLst>
            </a:pPr>
            <a:r>
              <a:rPr lang="pt-BR" sz="3200" b="0" strike="noStrike" spc="-1" dirty="0">
                <a:latin typeface="Arial"/>
              </a:rPr>
              <a:t>	D- Diante da ausência da autora à audiência de conciliação ou mediação, as alegações apresentadas pelo réu na contestação serão consideradas verdadeiras,</a:t>
            </a:r>
          </a:p>
          <a:p>
            <a:pPr algn="just">
              <a:lnSpc>
                <a:spcPct val="100000"/>
              </a:lnSpc>
              <a:spcBef>
                <a:spcPts val="641"/>
              </a:spcBef>
              <a:tabLst>
                <a:tab pos="0" algn="l"/>
              </a:tabLst>
            </a:pPr>
            <a:r>
              <a:rPr lang="pt-BR" sz="3200" spc="-1" dirty="0">
                <a:latin typeface="Arial"/>
              </a:rPr>
              <a:t>	E- Ocorrerá julgamento antecipado da causa nos termos do art. 335 do CPC,</a:t>
            </a:r>
          </a:p>
        </p:txBody>
      </p:sp>
    </p:spTree>
    <p:extLst>
      <p:ext uri="{BB962C8B-B14F-4D97-AF65-F5344CB8AC3E}">
        <p14:creationId xmlns:p14="http://schemas.microsoft.com/office/powerpoint/2010/main" val="30169576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7000"/>
              </a:lnSpc>
              <a:spcAft>
                <a:spcPts val="800"/>
              </a:spcAft>
            </a:pPr>
            <a:r>
              <a:rPr lang="pt-BR" sz="2400" spc="-1" dirty="0">
                <a:solidFill>
                  <a:srgbClr val="000000"/>
                </a:solidFill>
                <a:latin typeface="Calibri"/>
                <a:ea typeface="DejaVu Sans"/>
              </a:rPr>
              <a:t>30- </a:t>
            </a:r>
            <a:r>
              <a:rPr lang="pt-BR" sz="1100" spc="-1" dirty="0">
                <a:solidFill>
                  <a:srgbClr val="000000"/>
                </a:solidFill>
                <a:latin typeface="Calibri"/>
                <a:ea typeface="DejaVu Sans"/>
              </a:rPr>
              <a:t>VUNESP -  </a:t>
            </a:r>
            <a:r>
              <a:rPr lang="pt-BR" sz="2400" spc="-1" dirty="0">
                <a:solidFill>
                  <a:srgbClr val="000000"/>
                </a:solidFill>
                <a:latin typeface="Calibri"/>
                <a:ea typeface="DejaVu Sans"/>
              </a:rPr>
              <a:t>Os prazos contra o revel que não tenha patrono nos autos fluirão da data:</a:t>
            </a:r>
          </a:p>
          <a:p>
            <a:pPr algn="just">
              <a:lnSpc>
                <a:spcPct val="107000"/>
              </a:lnSpc>
              <a:spcAft>
                <a:spcPts val="800"/>
              </a:spcAft>
            </a:pPr>
            <a:r>
              <a:rPr lang="pt-BR" sz="2400" spc="-1" dirty="0">
                <a:solidFill>
                  <a:srgbClr val="000000"/>
                </a:solidFill>
                <a:latin typeface="Calibri"/>
                <a:ea typeface="DejaVu Sans"/>
              </a:rPr>
              <a:t>A- da juntada do edital nos autos.</a:t>
            </a:r>
          </a:p>
          <a:p>
            <a:pPr algn="just">
              <a:lnSpc>
                <a:spcPct val="107000"/>
              </a:lnSpc>
              <a:spcAft>
                <a:spcPts val="800"/>
              </a:spcAft>
            </a:pPr>
            <a:r>
              <a:rPr lang="pt-BR" sz="2400" spc="-1" dirty="0">
                <a:solidFill>
                  <a:srgbClr val="000000"/>
                </a:solidFill>
                <a:highlight>
                  <a:srgbClr val="FFFF00"/>
                </a:highlight>
                <a:latin typeface="Calibri"/>
                <a:ea typeface="DejaVu Sans"/>
              </a:rPr>
              <a:t>B- de </a:t>
            </a:r>
            <a:r>
              <a:rPr lang="pt-BR" sz="2400" b="1" u="sng" spc="-1" dirty="0">
                <a:solidFill>
                  <a:srgbClr val="FF0000"/>
                </a:solidFill>
                <a:highlight>
                  <a:srgbClr val="FFFF00"/>
                </a:highlight>
                <a:latin typeface="Calibri"/>
                <a:ea typeface="DejaVu Sans"/>
              </a:rPr>
              <a:t>publicação</a:t>
            </a:r>
            <a:r>
              <a:rPr lang="pt-BR" sz="2400" spc="-1" dirty="0">
                <a:solidFill>
                  <a:srgbClr val="000000"/>
                </a:solidFill>
                <a:highlight>
                  <a:srgbClr val="FFFF00"/>
                </a:highlight>
                <a:latin typeface="Calibri"/>
                <a:ea typeface="DejaVu Sans"/>
              </a:rPr>
              <a:t> do ato decisório no órgão oficial,</a:t>
            </a:r>
          </a:p>
          <a:p>
            <a:pPr algn="just">
              <a:lnSpc>
                <a:spcPct val="107000"/>
              </a:lnSpc>
              <a:spcAft>
                <a:spcPts val="800"/>
              </a:spcAft>
            </a:pPr>
            <a:r>
              <a:rPr lang="pt-BR" sz="2400" spc="-1" dirty="0">
                <a:solidFill>
                  <a:srgbClr val="000000"/>
                </a:solidFill>
                <a:latin typeface="Calibri"/>
                <a:ea typeface="DejaVu Sans"/>
              </a:rPr>
              <a:t>C- da expedição do edital.</a:t>
            </a:r>
          </a:p>
          <a:p>
            <a:pPr algn="just">
              <a:lnSpc>
                <a:spcPct val="107000"/>
              </a:lnSpc>
              <a:spcAft>
                <a:spcPts val="800"/>
              </a:spcAft>
            </a:pPr>
            <a:r>
              <a:rPr lang="pt-BR" sz="2400" spc="-1" dirty="0">
                <a:solidFill>
                  <a:srgbClr val="000000"/>
                </a:solidFill>
                <a:latin typeface="Calibri"/>
                <a:ea typeface="DejaVu Sans"/>
              </a:rPr>
              <a:t>D- da intimação por hora certa;</a:t>
            </a:r>
          </a:p>
          <a:p>
            <a:pPr algn="just">
              <a:lnSpc>
                <a:spcPct val="107000"/>
              </a:lnSpc>
              <a:spcAft>
                <a:spcPts val="800"/>
              </a:spcAft>
            </a:pPr>
            <a:r>
              <a:rPr lang="pt-BR" sz="2400" spc="-1" dirty="0">
                <a:solidFill>
                  <a:srgbClr val="000000"/>
                </a:solidFill>
                <a:latin typeface="Calibri"/>
                <a:ea typeface="DejaVu Sans"/>
              </a:rPr>
              <a:t>E- de </a:t>
            </a:r>
            <a:r>
              <a:rPr lang="pt-BR" sz="2400" b="1" u="sng" spc="-1" dirty="0">
                <a:solidFill>
                  <a:srgbClr val="FF0000"/>
                </a:solidFill>
                <a:latin typeface="Calibri"/>
                <a:ea typeface="DejaVu Sans"/>
              </a:rPr>
              <a:t>disponibilização</a:t>
            </a:r>
            <a:r>
              <a:rPr lang="pt-BR" sz="2400" spc="-1" dirty="0">
                <a:solidFill>
                  <a:srgbClr val="000000"/>
                </a:solidFill>
                <a:latin typeface="Calibri"/>
                <a:ea typeface="DejaVu Sans"/>
              </a:rPr>
              <a:t> do ato decisório no órgão oficial;</a:t>
            </a:r>
          </a:p>
          <a:p>
            <a:pPr algn="just">
              <a:lnSpc>
                <a:spcPct val="107000"/>
              </a:lnSpc>
              <a:spcAft>
                <a:spcPts val="800"/>
              </a:spcAft>
            </a:pPr>
            <a:r>
              <a:rPr lang="pt-BR" sz="1400" spc="-1" dirty="0">
                <a:solidFill>
                  <a:srgbClr val="000000"/>
                </a:solidFill>
                <a:latin typeface="Abadi" panose="020B0604020104020204" pitchFamily="34" charset="0"/>
              </a:rPr>
              <a:t>DICA: </a:t>
            </a:r>
            <a:r>
              <a:rPr lang="pt-BR" sz="1400" dirty="0">
                <a:latin typeface="Abadi" panose="020B0604020104020204" pitchFamily="34" charset="0"/>
              </a:rPr>
              <a:t>Art. 346. </a:t>
            </a:r>
            <a:r>
              <a:rPr lang="pt-BR" sz="1400" u="sng" dirty="0">
                <a:solidFill>
                  <a:srgbClr val="FF0000"/>
                </a:solidFill>
                <a:latin typeface="Abadi" panose="020B0604020104020204" pitchFamily="34" charset="0"/>
              </a:rPr>
              <a:t>Os prazos</a:t>
            </a:r>
            <a:r>
              <a:rPr lang="pt-BR" sz="1400" dirty="0">
                <a:solidFill>
                  <a:srgbClr val="FF0000"/>
                </a:solidFill>
                <a:latin typeface="Abadi" panose="020B0604020104020204" pitchFamily="34" charset="0"/>
              </a:rPr>
              <a:t> </a:t>
            </a:r>
            <a:r>
              <a:rPr lang="pt-BR" sz="1400" dirty="0">
                <a:latin typeface="Abadi" panose="020B0604020104020204" pitchFamily="34" charset="0"/>
              </a:rPr>
              <a:t>contra o </a:t>
            </a:r>
            <a:r>
              <a:rPr lang="pt-BR" sz="1400" b="1" u="sng" dirty="0">
                <a:latin typeface="Abadi" panose="020B0604020104020204" pitchFamily="34" charset="0"/>
              </a:rPr>
              <a:t>revel</a:t>
            </a:r>
            <a:r>
              <a:rPr lang="pt-BR" sz="1400" dirty="0">
                <a:latin typeface="Abadi" panose="020B0604020104020204" pitchFamily="34" charset="0"/>
              </a:rPr>
              <a:t> que não tenha patrono nos autos </a:t>
            </a:r>
            <a:r>
              <a:rPr lang="pt-BR" sz="1400" dirty="0">
                <a:solidFill>
                  <a:srgbClr val="FF0000"/>
                </a:solidFill>
                <a:latin typeface="Abadi" panose="020B0604020104020204" pitchFamily="34" charset="0"/>
              </a:rPr>
              <a:t>fluirão</a:t>
            </a:r>
            <a:r>
              <a:rPr lang="pt-BR" sz="1400" dirty="0">
                <a:latin typeface="Abadi" panose="020B0604020104020204" pitchFamily="34" charset="0"/>
              </a:rPr>
              <a:t> da </a:t>
            </a:r>
            <a:r>
              <a:rPr lang="pt-BR" sz="1400" b="1" u="sng" dirty="0">
                <a:solidFill>
                  <a:srgbClr val="FF0000"/>
                </a:solidFill>
                <a:highlight>
                  <a:srgbClr val="FFFF00"/>
                </a:highlight>
                <a:latin typeface="Abadi" panose="020B0604020104020204" pitchFamily="34" charset="0"/>
              </a:rPr>
              <a:t>DATA DE PUBLICAÇÃO</a:t>
            </a:r>
            <a:r>
              <a:rPr lang="pt-BR" sz="1400" dirty="0">
                <a:latin typeface="Abadi" panose="020B0604020104020204" pitchFamily="34" charset="0"/>
              </a:rPr>
              <a:t> do ato decisório no órgão oficial.</a:t>
            </a:r>
          </a:p>
          <a:p>
            <a:pPr algn="just">
              <a:lnSpc>
                <a:spcPct val="107000"/>
              </a:lnSpc>
              <a:spcAft>
                <a:spcPts val="800"/>
              </a:spcAft>
            </a:pPr>
            <a:endParaRPr lang="pt-BR" sz="2200" b="0" strike="noStrike" spc="-1" dirty="0">
              <a:latin typeface="Arial"/>
            </a:endParaRPr>
          </a:p>
          <a:p>
            <a:pPr algn="just">
              <a:lnSpc>
                <a:spcPct val="107000"/>
              </a:lnSpc>
              <a:spcAft>
                <a:spcPts val="800"/>
              </a:spcAft>
            </a:pPr>
            <a:endParaRPr lang="pt-BR" sz="2400" b="0" strike="noStrike" spc="-1" dirty="0">
              <a:solidFill>
                <a:srgbClr val="000000"/>
              </a:solidFill>
              <a:latin typeface="Calibri"/>
              <a:ea typeface="DejaVu Sans"/>
            </a:endParaRPr>
          </a:p>
        </p:txBody>
      </p:sp>
    </p:spTree>
    <p:extLst>
      <p:ext uri="{BB962C8B-B14F-4D97-AF65-F5344CB8AC3E}">
        <p14:creationId xmlns:p14="http://schemas.microsoft.com/office/powerpoint/2010/main" val="39779165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7000"/>
              </a:lnSpc>
              <a:spcAft>
                <a:spcPts val="800"/>
              </a:spcAft>
            </a:pPr>
            <a:r>
              <a:rPr lang="pt-BR" sz="2400" spc="-1" dirty="0">
                <a:solidFill>
                  <a:srgbClr val="000000"/>
                </a:solidFill>
                <a:latin typeface="Calibri"/>
                <a:ea typeface="DejaVu Sans"/>
              </a:rPr>
              <a:t>31-</a:t>
            </a:r>
            <a:r>
              <a:rPr lang="pt-BR" sz="1100" spc="-1" dirty="0">
                <a:solidFill>
                  <a:srgbClr val="000000"/>
                </a:solidFill>
                <a:latin typeface="Calibri"/>
                <a:ea typeface="DejaVu Sans"/>
              </a:rPr>
              <a:t>  </a:t>
            </a:r>
            <a:r>
              <a:rPr lang="pt-BR" sz="1100" spc="-1" dirty="0" err="1">
                <a:solidFill>
                  <a:srgbClr val="000000"/>
                </a:solidFill>
                <a:latin typeface="Calibri"/>
                <a:ea typeface="DejaVu Sans"/>
              </a:rPr>
              <a:t>VUNESP-adp</a:t>
            </a:r>
            <a:r>
              <a:rPr lang="pt-BR" sz="1100" spc="-1" dirty="0">
                <a:solidFill>
                  <a:srgbClr val="000000"/>
                </a:solidFill>
                <a:latin typeface="Calibri"/>
                <a:ea typeface="DejaVu Sans"/>
              </a:rPr>
              <a:t> Dica: Art. 337, § 5º Excetuadas a convenção de arbitragem e a incompetência relativa, o juiz conhecerá de ofício das matérias enumeradas neste artigo.-  </a:t>
            </a:r>
            <a:r>
              <a:rPr lang="pt-BR" sz="2400" spc="-1" dirty="0">
                <a:solidFill>
                  <a:srgbClr val="000000"/>
                </a:solidFill>
                <a:latin typeface="Calibri"/>
                <a:ea typeface="DejaVu Sans"/>
              </a:rPr>
              <a:t>Se o réu não ofertar contestação:</a:t>
            </a:r>
          </a:p>
          <a:p>
            <a:pPr algn="just">
              <a:lnSpc>
                <a:spcPct val="107000"/>
              </a:lnSpc>
              <a:spcAft>
                <a:spcPts val="800"/>
              </a:spcAft>
            </a:pPr>
            <a:r>
              <a:rPr lang="pt-BR" sz="2400" spc="-1" dirty="0">
                <a:solidFill>
                  <a:srgbClr val="000000"/>
                </a:solidFill>
                <a:latin typeface="Calibri"/>
                <a:ea typeface="DejaVu Sans"/>
              </a:rPr>
              <a:t>	A- a sentença de mérito não se submeterá à eficácia preclusiva da coisa julgada,</a:t>
            </a:r>
          </a:p>
          <a:p>
            <a:pPr algn="just">
              <a:lnSpc>
                <a:spcPct val="107000"/>
              </a:lnSpc>
              <a:spcAft>
                <a:spcPts val="800"/>
              </a:spcAft>
            </a:pPr>
            <a:r>
              <a:rPr lang="pt-BR" sz="2400" spc="-1" dirty="0">
                <a:solidFill>
                  <a:srgbClr val="000000"/>
                </a:solidFill>
                <a:latin typeface="Calibri"/>
                <a:ea typeface="DejaVu Sans"/>
              </a:rPr>
              <a:t>	B- o juiz não poderá alterar de ofício o valor da causa,</a:t>
            </a:r>
          </a:p>
          <a:p>
            <a:pPr algn="just">
              <a:lnSpc>
                <a:spcPct val="107000"/>
              </a:lnSpc>
              <a:spcAft>
                <a:spcPts val="800"/>
              </a:spcAft>
            </a:pPr>
            <a:r>
              <a:rPr lang="pt-BR" sz="2400" spc="-1" dirty="0">
                <a:solidFill>
                  <a:srgbClr val="000000"/>
                </a:solidFill>
                <a:latin typeface="Calibri"/>
                <a:ea typeface="DejaVu Sans"/>
              </a:rPr>
              <a:t>	C- a revelia imporá o julgamento antecipado do mérito,</a:t>
            </a:r>
          </a:p>
          <a:p>
            <a:pPr algn="just">
              <a:lnSpc>
                <a:spcPct val="107000"/>
              </a:lnSpc>
              <a:spcAft>
                <a:spcPts val="800"/>
              </a:spcAft>
            </a:pPr>
            <a:r>
              <a:rPr lang="pt-BR" sz="2400" spc="-1" dirty="0">
                <a:solidFill>
                  <a:srgbClr val="000000"/>
                </a:solidFill>
                <a:latin typeface="Calibri"/>
                <a:ea typeface="DejaVu Sans"/>
              </a:rPr>
              <a:t>	D- o juiz suspenderá o processo,</a:t>
            </a:r>
          </a:p>
          <a:p>
            <a:pPr algn="just">
              <a:lnSpc>
                <a:spcPct val="107000"/>
              </a:lnSpc>
              <a:spcAft>
                <a:spcPts val="800"/>
              </a:spcAft>
            </a:pPr>
            <a:r>
              <a:rPr lang="pt-BR" sz="2400" spc="-1" dirty="0">
                <a:solidFill>
                  <a:srgbClr val="000000"/>
                </a:solidFill>
                <a:latin typeface="Calibri"/>
                <a:ea typeface="DejaVu Sans"/>
              </a:rPr>
              <a:t>	</a:t>
            </a:r>
            <a:r>
              <a:rPr lang="pt-BR" sz="2400" spc="-1" dirty="0">
                <a:solidFill>
                  <a:srgbClr val="000000"/>
                </a:solidFill>
                <a:highlight>
                  <a:srgbClr val="FFFF00"/>
                </a:highlight>
                <a:latin typeface="Calibri"/>
                <a:ea typeface="DejaVu Sans"/>
              </a:rPr>
              <a:t>E- A revelia implicará aceitação da jurisdição estatal e renúncia ao juízo arbitral.</a:t>
            </a:r>
          </a:p>
          <a:p>
            <a:pPr algn="just">
              <a:lnSpc>
                <a:spcPct val="107000"/>
              </a:lnSpc>
              <a:spcAft>
                <a:spcPts val="800"/>
              </a:spcAft>
            </a:pPr>
            <a:endParaRPr lang="pt-BR" sz="2400" spc="-1" dirty="0">
              <a:solidFill>
                <a:srgbClr val="000000"/>
              </a:solidFill>
              <a:highlight>
                <a:srgbClr val="FFFF00"/>
              </a:highlight>
              <a:latin typeface="Calibri"/>
              <a:ea typeface="DejaVu Sans"/>
            </a:endParaRPr>
          </a:p>
        </p:txBody>
      </p:sp>
    </p:spTree>
    <p:extLst>
      <p:ext uri="{BB962C8B-B14F-4D97-AF65-F5344CB8AC3E}">
        <p14:creationId xmlns:p14="http://schemas.microsoft.com/office/powerpoint/2010/main" val="18324179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7000"/>
              </a:lnSpc>
              <a:spcAft>
                <a:spcPts val="800"/>
              </a:spcAft>
            </a:pPr>
            <a:r>
              <a:rPr lang="pt-BR" sz="2400" b="0" strike="noStrike" spc="-1" dirty="0">
                <a:solidFill>
                  <a:srgbClr val="000000"/>
                </a:solidFill>
                <a:latin typeface="Calibri"/>
              </a:rPr>
              <a:t>32-</a:t>
            </a:r>
            <a:r>
              <a:rPr lang="pt-BR" sz="1100" b="0" strike="noStrike" spc="-1" dirty="0">
                <a:solidFill>
                  <a:srgbClr val="000000"/>
                </a:solidFill>
                <a:latin typeface="Calibri"/>
              </a:rPr>
              <a:t> FCC  </a:t>
            </a:r>
            <a:r>
              <a:rPr lang="pt-BR" sz="2400" b="0" strike="noStrike" spc="-1" dirty="0">
                <a:solidFill>
                  <a:srgbClr val="000000"/>
                </a:solidFill>
                <a:latin typeface="Calibri"/>
              </a:rPr>
              <a:t>A presunção de veracidade decorrente da revelia processual é:</a:t>
            </a:r>
          </a:p>
          <a:p>
            <a:pPr algn="just">
              <a:lnSpc>
                <a:spcPct val="107000"/>
              </a:lnSpc>
              <a:spcAft>
                <a:spcPts val="800"/>
              </a:spcAft>
            </a:pPr>
            <a:r>
              <a:rPr lang="pt-BR" sz="2400" b="0" strike="noStrike" spc="-1" dirty="0">
                <a:solidFill>
                  <a:srgbClr val="000000"/>
                </a:solidFill>
                <a:latin typeface="Calibri"/>
              </a:rPr>
              <a:t>	A- absoluta em matéria patrimonial e relativa quando se referir a direitos indisponíveis,</a:t>
            </a:r>
          </a:p>
          <a:p>
            <a:pPr algn="just">
              <a:lnSpc>
                <a:spcPct val="107000"/>
              </a:lnSpc>
              <a:spcAft>
                <a:spcPts val="800"/>
              </a:spcAft>
            </a:pPr>
            <a:r>
              <a:rPr lang="pt-BR" sz="2400" b="0" strike="noStrike" spc="-1" dirty="0">
                <a:solidFill>
                  <a:srgbClr val="000000"/>
                </a:solidFill>
                <a:latin typeface="Calibri"/>
              </a:rPr>
              <a:t>	B- absoluta e diz respeito à matéria de fato e de direito,</a:t>
            </a:r>
          </a:p>
          <a:p>
            <a:pPr algn="just">
              <a:lnSpc>
                <a:spcPct val="107000"/>
              </a:lnSpc>
              <a:spcAft>
                <a:spcPts val="800"/>
              </a:spcAft>
            </a:pPr>
            <a:r>
              <a:rPr lang="pt-BR" sz="2400" b="0" strike="noStrike" spc="-1" dirty="0">
                <a:solidFill>
                  <a:srgbClr val="000000"/>
                </a:solidFill>
                <a:latin typeface="Calibri"/>
              </a:rPr>
              <a:t>	C- relativa e diz respeito somente à matéria de direito,</a:t>
            </a:r>
          </a:p>
          <a:p>
            <a:pPr algn="just">
              <a:lnSpc>
                <a:spcPct val="107000"/>
              </a:lnSpc>
              <a:spcAft>
                <a:spcPts val="800"/>
              </a:spcAft>
            </a:pPr>
            <a:r>
              <a:rPr lang="pt-BR" sz="2400" b="0" strike="noStrike" spc="-1" dirty="0">
                <a:solidFill>
                  <a:srgbClr val="000000"/>
                </a:solidFill>
                <a:latin typeface="Calibri"/>
              </a:rPr>
              <a:t>	D- absoluta, mas diz respeito apenas à matéria de direito,</a:t>
            </a:r>
          </a:p>
          <a:p>
            <a:pPr algn="just">
              <a:lnSpc>
                <a:spcPct val="107000"/>
              </a:lnSpc>
              <a:spcAft>
                <a:spcPts val="800"/>
              </a:spcAft>
            </a:pPr>
            <a:r>
              <a:rPr lang="pt-BR" sz="2400" b="0" strike="noStrike" spc="-1" dirty="0">
                <a:solidFill>
                  <a:srgbClr val="000000"/>
                </a:solidFill>
                <a:highlight>
                  <a:srgbClr val="FFFF00"/>
                </a:highlight>
                <a:latin typeface="Calibri"/>
              </a:rPr>
              <a:t>	E- relativa e diz respeito somente à matéria fática.</a:t>
            </a:r>
          </a:p>
          <a:p>
            <a:pPr algn="just">
              <a:lnSpc>
                <a:spcPct val="107000"/>
              </a:lnSpc>
              <a:spcAft>
                <a:spcPts val="800"/>
              </a:spcAft>
            </a:pPr>
            <a:endParaRPr lang="pt-BR" sz="2400" spc="-1" dirty="0">
              <a:solidFill>
                <a:srgbClr val="000000"/>
              </a:solidFill>
              <a:latin typeface="Calibri"/>
            </a:endParaRPr>
          </a:p>
          <a:p>
            <a:pPr algn="just">
              <a:lnSpc>
                <a:spcPct val="107000"/>
              </a:lnSpc>
              <a:spcAft>
                <a:spcPts val="800"/>
              </a:spcAft>
            </a:pPr>
            <a:endParaRPr lang="pt-BR" sz="1400" b="0" strike="noStrike" spc="-1" dirty="0">
              <a:solidFill>
                <a:srgbClr val="000000"/>
              </a:solidFill>
              <a:latin typeface="Bell MT" panose="02020503060305020303" pitchFamily="18" charset="0"/>
            </a:endParaRPr>
          </a:p>
          <a:p>
            <a:pPr algn="just">
              <a:lnSpc>
                <a:spcPct val="107000"/>
              </a:lnSpc>
              <a:spcAft>
                <a:spcPts val="800"/>
              </a:spcAft>
            </a:pPr>
            <a:r>
              <a:rPr lang="pt-BR" sz="2400" spc="-1" dirty="0">
                <a:solidFill>
                  <a:srgbClr val="000000"/>
                </a:solidFill>
                <a:latin typeface="Calibri"/>
              </a:rPr>
              <a:t>	</a:t>
            </a:r>
            <a:endParaRPr lang="pt-BR" sz="2200" b="0" strike="noStrike" spc="-1" dirty="0">
              <a:latin typeface="Arial"/>
            </a:endParaRPr>
          </a:p>
        </p:txBody>
      </p:sp>
    </p:spTree>
    <p:extLst>
      <p:ext uri="{BB962C8B-B14F-4D97-AF65-F5344CB8AC3E}">
        <p14:creationId xmlns:p14="http://schemas.microsoft.com/office/powerpoint/2010/main" val="26928288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7000"/>
              </a:lnSpc>
              <a:spcAft>
                <a:spcPts val="800"/>
              </a:spcAft>
            </a:pPr>
            <a:r>
              <a:rPr lang="pt-BR" sz="2400" spc="-1" dirty="0">
                <a:solidFill>
                  <a:srgbClr val="000000"/>
                </a:solidFill>
                <a:latin typeface="Calibri"/>
                <a:ea typeface="DejaVu Sans"/>
              </a:rPr>
              <a:t>33- </a:t>
            </a:r>
            <a:r>
              <a:rPr lang="pt-BR" sz="1100" spc="-1" dirty="0">
                <a:solidFill>
                  <a:srgbClr val="000000"/>
                </a:solidFill>
                <a:latin typeface="Calibri"/>
                <a:ea typeface="DejaVu Sans"/>
              </a:rPr>
              <a:t>MPE-GO. </a:t>
            </a:r>
            <a:r>
              <a:rPr lang="de-DE" sz="1100" spc="-1" dirty="0">
                <a:solidFill>
                  <a:srgbClr val="000000"/>
                </a:solidFill>
                <a:latin typeface="Calibri"/>
                <a:ea typeface="DejaVu Sans"/>
              </a:rPr>
              <a:t>Atente: art. 343, § 6º CPC</a:t>
            </a:r>
            <a:r>
              <a:rPr lang="pt-BR" sz="1100" spc="-1" dirty="0">
                <a:solidFill>
                  <a:srgbClr val="000000"/>
                </a:solidFill>
                <a:latin typeface="Calibri"/>
                <a:ea typeface="DejaVu Sans"/>
              </a:rPr>
              <a:t> - </a:t>
            </a:r>
            <a:r>
              <a:rPr lang="pt-BR" sz="2400" spc="-1" dirty="0">
                <a:solidFill>
                  <a:srgbClr val="000000"/>
                </a:solidFill>
                <a:latin typeface="Calibri"/>
                <a:ea typeface="DejaVu Sans"/>
              </a:rPr>
              <a:t>Em relação a reconvenção no NCPC, pode-se afirmar que:</a:t>
            </a:r>
          </a:p>
          <a:p>
            <a:pPr algn="just">
              <a:lnSpc>
                <a:spcPct val="107000"/>
              </a:lnSpc>
              <a:spcAft>
                <a:spcPts val="800"/>
              </a:spcAft>
            </a:pPr>
            <a:r>
              <a:rPr lang="pt-BR" sz="2400" spc="-1" dirty="0">
                <a:solidFill>
                  <a:srgbClr val="000000"/>
                </a:solidFill>
                <a:latin typeface="Calibri"/>
                <a:ea typeface="DejaVu Sans"/>
              </a:rPr>
              <a:t>	A- Na reconvenção, o polo ativo deverá ser o réu, não sendo permitido incluir terceiro como reconvinte.</a:t>
            </a:r>
          </a:p>
          <a:p>
            <a:pPr algn="just">
              <a:lnSpc>
                <a:spcPct val="107000"/>
              </a:lnSpc>
              <a:spcAft>
                <a:spcPts val="800"/>
              </a:spcAft>
            </a:pPr>
            <a:r>
              <a:rPr lang="pt-BR" sz="2400" spc="-1" dirty="0">
                <a:solidFill>
                  <a:srgbClr val="000000"/>
                </a:solidFill>
                <a:latin typeface="Calibri"/>
                <a:ea typeface="DejaVu Sans"/>
              </a:rPr>
              <a:t>	B- A ação e a reconvenção necessariamente deverão ser julgadas na mesma sentença para evitar decisões conflitantes.</a:t>
            </a:r>
          </a:p>
          <a:p>
            <a:pPr algn="just">
              <a:lnSpc>
                <a:spcPct val="107000"/>
              </a:lnSpc>
              <a:spcAft>
                <a:spcPts val="800"/>
              </a:spcAft>
            </a:pPr>
            <a:r>
              <a:rPr lang="pt-BR" sz="2400" spc="-1" dirty="0">
                <a:solidFill>
                  <a:srgbClr val="000000"/>
                </a:solidFill>
                <a:latin typeface="Calibri"/>
                <a:ea typeface="DejaVu Sans"/>
              </a:rPr>
              <a:t>	C- Na reconvenção, o reconvindo deverá ser o autor da ação, não admitindo a existência de litisconsórcio deste com terceiro.</a:t>
            </a:r>
          </a:p>
          <a:p>
            <a:pPr algn="just">
              <a:lnSpc>
                <a:spcPct val="107000"/>
              </a:lnSpc>
              <a:spcAft>
                <a:spcPts val="800"/>
              </a:spcAft>
            </a:pPr>
            <a:r>
              <a:rPr lang="pt-BR" sz="2400" spc="-1" dirty="0">
                <a:solidFill>
                  <a:srgbClr val="000000"/>
                </a:solidFill>
                <a:latin typeface="Calibri"/>
                <a:ea typeface="DejaVu Sans"/>
              </a:rPr>
              <a:t>	</a:t>
            </a:r>
            <a:r>
              <a:rPr lang="pt-BR" sz="2400" spc="-1" dirty="0">
                <a:solidFill>
                  <a:srgbClr val="000000"/>
                </a:solidFill>
                <a:highlight>
                  <a:srgbClr val="FFFF00"/>
                </a:highlight>
                <a:latin typeface="Calibri"/>
                <a:ea typeface="DejaVu Sans"/>
              </a:rPr>
              <a:t>D- O réu poderá propor reconvenção independentemente do oferecimento da contestação;</a:t>
            </a:r>
          </a:p>
          <a:p>
            <a:pPr algn="just">
              <a:lnSpc>
                <a:spcPct val="107000"/>
              </a:lnSpc>
              <a:spcAft>
                <a:spcPts val="800"/>
              </a:spcAft>
            </a:pPr>
            <a:endParaRPr lang="pt-BR" sz="2400" b="0" strike="noStrike" spc="-1" dirty="0">
              <a:solidFill>
                <a:srgbClr val="000000"/>
              </a:solidFill>
              <a:latin typeface="Calibri"/>
            </a:endParaRPr>
          </a:p>
          <a:p>
            <a:pPr algn="just">
              <a:lnSpc>
                <a:spcPct val="107000"/>
              </a:lnSpc>
              <a:spcAft>
                <a:spcPts val="800"/>
              </a:spcAft>
            </a:pPr>
            <a:endParaRPr lang="pt-BR" sz="2400" b="0" strike="noStrike" spc="-1" dirty="0">
              <a:solidFill>
                <a:srgbClr val="000000"/>
              </a:solidFill>
              <a:latin typeface="Bell MT" panose="02020503060305020303" pitchFamily="18" charset="0"/>
            </a:endParaRPr>
          </a:p>
        </p:txBody>
      </p:sp>
    </p:spTree>
    <p:extLst>
      <p:ext uri="{BB962C8B-B14F-4D97-AF65-F5344CB8AC3E}">
        <p14:creationId xmlns:p14="http://schemas.microsoft.com/office/powerpoint/2010/main" val="17662364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7000"/>
              </a:lnSpc>
              <a:spcAft>
                <a:spcPts val="800"/>
              </a:spcAft>
            </a:pPr>
            <a:r>
              <a:rPr lang="pt-BR" sz="2400" spc="-1" dirty="0">
                <a:solidFill>
                  <a:srgbClr val="000000"/>
                </a:solidFill>
                <a:latin typeface="Calibri"/>
                <a:ea typeface="DejaVu Sans"/>
              </a:rPr>
              <a:t>34-</a:t>
            </a:r>
            <a:r>
              <a:rPr lang="pt-BR" sz="1100" spc="-1" dirty="0">
                <a:solidFill>
                  <a:srgbClr val="000000"/>
                </a:solidFill>
                <a:latin typeface="Calibri"/>
                <a:ea typeface="DejaVu Sans"/>
              </a:rPr>
              <a:t> FAFIPA </a:t>
            </a:r>
            <a:r>
              <a:rPr lang="pt-BR" sz="2400" spc="-1" dirty="0">
                <a:solidFill>
                  <a:srgbClr val="000000"/>
                </a:solidFill>
                <a:latin typeface="Calibri"/>
                <a:ea typeface="DejaVu Sans"/>
              </a:rPr>
              <a:t>Na contestação, é lícito ao réu propor reconvenção para manifestar </a:t>
            </a:r>
            <a:r>
              <a:rPr lang="pt-BR" sz="2400" spc="-1" dirty="0">
                <a:solidFill>
                  <a:srgbClr val="FF0000"/>
                </a:solidFill>
                <a:latin typeface="Calibri"/>
                <a:ea typeface="DejaVu Sans"/>
              </a:rPr>
              <a:t>pretensão própria</a:t>
            </a:r>
            <a:r>
              <a:rPr lang="pt-BR" sz="2400" spc="-1" dirty="0">
                <a:solidFill>
                  <a:srgbClr val="000000"/>
                </a:solidFill>
                <a:latin typeface="Calibri"/>
                <a:ea typeface="DejaVu Sans"/>
              </a:rPr>
              <a:t>, </a:t>
            </a:r>
            <a:r>
              <a:rPr lang="pt-BR" sz="2400" b="1" u="sng" spc="-1" dirty="0">
                <a:solidFill>
                  <a:srgbClr val="000000"/>
                </a:solidFill>
                <a:latin typeface="Calibri"/>
                <a:ea typeface="DejaVu Sans"/>
              </a:rPr>
              <a:t>conexa</a:t>
            </a:r>
            <a:r>
              <a:rPr lang="pt-BR" sz="2400" spc="-1" dirty="0">
                <a:solidFill>
                  <a:srgbClr val="000000"/>
                </a:solidFill>
                <a:latin typeface="Calibri"/>
                <a:ea typeface="DejaVu Sans"/>
              </a:rPr>
              <a:t> com a ação principal ou com o fundamento da defesa. Acerca da reconvenção, assinale a </a:t>
            </a:r>
            <a:r>
              <a:rPr lang="pt-BR" sz="2400" spc="-1" dirty="0">
                <a:solidFill>
                  <a:srgbClr val="FF0000"/>
                </a:solidFill>
                <a:latin typeface="Calibri"/>
                <a:ea typeface="DejaVu Sans"/>
              </a:rPr>
              <a:t>alternativa CORRETA.</a:t>
            </a:r>
          </a:p>
          <a:p>
            <a:pPr algn="just">
              <a:lnSpc>
                <a:spcPct val="107000"/>
              </a:lnSpc>
              <a:spcAft>
                <a:spcPts val="800"/>
              </a:spcAft>
            </a:pPr>
            <a:r>
              <a:rPr lang="pt-BR" sz="2400" spc="-1" dirty="0">
                <a:solidFill>
                  <a:srgbClr val="000000"/>
                </a:solidFill>
                <a:latin typeface="Calibri"/>
                <a:ea typeface="DejaVu Sans"/>
              </a:rPr>
              <a:t>	A- Proposta a reconvenção, o autor será intimado, na pessoa de seu advogado, para apresentar resposta no prazo de </a:t>
            </a:r>
            <a:r>
              <a:rPr lang="pt-BR" sz="2400" u="sng" spc="-1" dirty="0">
                <a:solidFill>
                  <a:srgbClr val="000000"/>
                </a:solidFill>
                <a:latin typeface="Calibri"/>
                <a:ea typeface="DejaVu Sans"/>
              </a:rPr>
              <a:t>10 (dez) dias</a:t>
            </a:r>
            <a:r>
              <a:rPr lang="pt-BR" sz="2400" spc="-1" dirty="0">
                <a:solidFill>
                  <a:srgbClr val="000000"/>
                </a:solidFill>
                <a:latin typeface="Calibri"/>
                <a:ea typeface="DejaVu Sans"/>
              </a:rPr>
              <a:t>;</a:t>
            </a:r>
          </a:p>
          <a:p>
            <a:pPr algn="just">
              <a:lnSpc>
                <a:spcPct val="107000"/>
              </a:lnSpc>
              <a:spcAft>
                <a:spcPts val="800"/>
              </a:spcAft>
            </a:pPr>
            <a:r>
              <a:rPr lang="pt-BR" sz="2400" spc="-1" dirty="0">
                <a:solidFill>
                  <a:srgbClr val="000000"/>
                </a:solidFill>
                <a:latin typeface="Calibri"/>
                <a:ea typeface="DejaVu Sans"/>
              </a:rPr>
              <a:t>	B- A reconvenção pode ser proposta contra o autor e seu litisconsorte, </a:t>
            </a:r>
            <a:r>
              <a:rPr lang="pt-BR" sz="2400" u="sng" spc="-1" dirty="0">
                <a:solidFill>
                  <a:srgbClr val="000000"/>
                </a:solidFill>
                <a:latin typeface="Calibri"/>
                <a:ea typeface="DejaVu Sans"/>
              </a:rPr>
              <a:t>sendo vedada contra terceiro</a:t>
            </a:r>
            <a:r>
              <a:rPr lang="pt-BR" sz="2400" spc="-1" dirty="0">
                <a:solidFill>
                  <a:srgbClr val="000000"/>
                </a:solidFill>
                <a:latin typeface="Calibri"/>
                <a:ea typeface="DejaVu Sans"/>
              </a:rPr>
              <a:t>;</a:t>
            </a:r>
          </a:p>
          <a:p>
            <a:pPr algn="just">
              <a:lnSpc>
                <a:spcPct val="107000"/>
              </a:lnSpc>
              <a:spcAft>
                <a:spcPts val="800"/>
              </a:spcAft>
            </a:pPr>
            <a:r>
              <a:rPr lang="pt-BR" sz="2400" spc="-1" dirty="0">
                <a:solidFill>
                  <a:srgbClr val="000000"/>
                </a:solidFill>
                <a:latin typeface="Calibri"/>
                <a:ea typeface="DejaVu Sans"/>
              </a:rPr>
              <a:t>	</a:t>
            </a:r>
            <a:r>
              <a:rPr lang="pt-BR" sz="2400" spc="-1" dirty="0">
                <a:solidFill>
                  <a:srgbClr val="000000"/>
                </a:solidFill>
                <a:highlight>
                  <a:srgbClr val="FFFF00"/>
                </a:highlight>
                <a:latin typeface="Calibri"/>
                <a:ea typeface="DejaVu Sans"/>
              </a:rPr>
              <a:t>C - o réu pode </a:t>
            </a:r>
            <a:r>
              <a:rPr lang="pt-BR" sz="2400" u="sng" spc="-1" dirty="0">
                <a:solidFill>
                  <a:srgbClr val="000000"/>
                </a:solidFill>
                <a:highlight>
                  <a:srgbClr val="FFFF00"/>
                </a:highlight>
                <a:latin typeface="Calibri"/>
                <a:ea typeface="DejaVu Sans"/>
              </a:rPr>
              <a:t>propor reconvenção independentemente de oferecer contestação;</a:t>
            </a:r>
            <a:endParaRPr lang="pt-BR" sz="2400" spc="-1" dirty="0">
              <a:solidFill>
                <a:srgbClr val="000000"/>
              </a:solidFill>
              <a:highlight>
                <a:srgbClr val="FFFF00"/>
              </a:highlight>
              <a:latin typeface="Calibri"/>
              <a:ea typeface="DejaVu Sans"/>
            </a:endParaRPr>
          </a:p>
          <a:p>
            <a:pPr algn="just">
              <a:lnSpc>
                <a:spcPct val="107000"/>
              </a:lnSpc>
              <a:spcAft>
                <a:spcPts val="800"/>
              </a:spcAft>
            </a:pPr>
            <a:r>
              <a:rPr lang="pt-BR" sz="2400" spc="-1" dirty="0">
                <a:solidFill>
                  <a:srgbClr val="000000"/>
                </a:solidFill>
                <a:latin typeface="Calibri"/>
                <a:ea typeface="DejaVu Sans"/>
              </a:rPr>
              <a:t>	D- A </a:t>
            </a:r>
            <a:r>
              <a:rPr lang="pt-BR" sz="2400" u="sng" spc="-1" dirty="0">
                <a:solidFill>
                  <a:srgbClr val="000000"/>
                </a:solidFill>
                <a:latin typeface="Calibri"/>
                <a:ea typeface="DejaVu Sans"/>
              </a:rPr>
              <a:t>desistência da ação</a:t>
            </a:r>
            <a:r>
              <a:rPr lang="pt-BR" sz="2400" spc="-1" dirty="0">
                <a:solidFill>
                  <a:srgbClr val="000000"/>
                </a:solidFill>
                <a:latin typeface="Calibri"/>
                <a:ea typeface="DejaVu Sans"/>
              </a:rPr>
              <a:t> ou a ocorrência de causa extintiva que impeça o exame de seu mérito ob</a:t>
            </a:r>
            <a:r>
              <a:rPr lang="pt-BR" sz="2400" u="sng" spc="-1" dirty="0">
                <a:solidFill>
                  <a:srgbClr val="000000"/>
                </a:solidFill>
                <a:latin typeface="Calibri"/>
                <a:ea typeface="DejaVu Sans"/>
              </a:rPr>
              <a:t>sta ao prosseguimento do processo quanto à reconvenção</a:t>
            </a:r>
            <a:r>
              <a:rPr lang="pt-BR" sz="2400" spc="-1" dirty="0">
                <a:solidFill>
                  <a:srgbClr val="000000"/>
                </a:solidFill>
                <a:latin typeface="Calibri"/>
                <a:ea typeface="DejaVu Sans"/>
              </a:rPr>
              <a:t>;</a:t>
            </a:r>
          </a:p>
          <a:p>
            <a:pPr algn="just">
              <a:lnSpc>
                <a:spcPct val="107000"/>
              </a:lnSpc>
              <a:spcAft>
                <a:spcPts val="800"/>
              </a:spcAft>
            </a:pPr>
            <a:endParaRPr lang="pt-BR" sz="2400" b="0" strike="noStrike" spc="-1" dirty="0">
              <a:solidFill>
                <a:srgbClr val="000000"/>
              </a:solidFill>
              <a:latin typeface="Calibri"/>
              <a:ea typeface="DejaVu Sans"/>
            </a:endParaRPr>
          </a:p>
        </p:txBody>
      </p:sp>
    </p:spTree>
    <p:extLst>
      <p:ext uri="{BB962C8B-B14F-4D97-AF65-F5344CB8AC3E}">
        <p14:creationId xmlns:p14="http://schemas.microsoft.com/office/powerpoint/2010/main" val="15333620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7000"/>
              </a:lnSpc>
              <a:spcAft>
                <a:spcPts val="800"/>
              </a:spcAft>
            </a:pPr>
            <a:r>
              <a:rPr lang="pt-BR" sz="2400" spc="-1" dirty="0">
                <a:solidFill>
                  <a:srgbClr val="000000"/>
                </a:solidFill>
                <a:latin typeface="Calibri"/>
                <a:ea typeface="DejaVu Sans"/>
              </a:rPr>
              <a:t>35- </a:t>
            </a:r>
            <a:r>
              <a:rPr lang="pt-BR" sz="1100" spc="-1" dirty="0">
                <a:solidFill>
                  <a:srgbClr val="000000"/>
                </a:solidFill>
                <a:latin typeface="Calibri"/>
                <a:ea typeface="DejaVu Sans"/>
              </a:rPr>
              <a:t>IBFC -  </a:t>
            </a:r>
            <a:r>
              <a:rPr lang="pt-BR" sz="2400" spc="-1" dirty="0">
                <a:solidFill>
                  <a:srgbClr val="000000"/>
                </a:solidFill>
                <a:latin typeface="Calibri"/>
                <a:ea typeface="DejaVu Sans"/>
              </a:rPr>
              <a:t>O fenômeno da reconvenção é verificado em Direito Processual Civil, sendo considerado um instrumento importante para a defesa. A respeito desse tema, podemos dizer que é vedada a reconvenção quando proposta.</a:t>
            </a:r>
          </a:p>
          <a:p>
            <a:pPr algn="just">
              <a:lnSpc>
                <a:spcPct val="107000"/>
              </a:lnSpc>
              <a:spcAft>
                <a:spcPts val="800"/>
              </a:spcAft>
            </a:pPr>
            <a:r>
              <a:rPr lang="pt-BR" sz="2400" spc="-1" dirty="0">
                <a:solidFill>
                  <a:srgbClr val="000000"/>
                </a:solidFill>
                <a:highlight>
                  <a:srgbClr val="FFFF00"/>
                </a:highlight>
                <a:latin typeface="Calibri"/>
                <a:ea typeface="DejaVu Sans"/>
              </a:rPr>
              <a:t>	A  - sem conexão com a ação principal</a:t>
            </a:r>
          </a:p>
          <a:p>
            <a:pPr algn="just">
              <a:lnSpc>
                <a:spcPct val="107000"/>
              </a:lnSpc>
              <a:spcAft>
                <a:spcPts val="800"/>
              </a:spcAft>
            </a:pPr>
            <a:r>
              <a:rPr lang="pt-BR" sz="2400" spc="-1" dirty="0">
                <a:solidFill>
                  <a:srgbClr val="000000"/>
                </a:solidFill>
                <a:latin typeface="Calibri"/>
                <a:ea typeface="DejaVu Sans"/>
              </a:rPr>
              <a:t>	B- Independentemente do oferecimento de contestação</a:t>
            </a:r>
          </a:p>
          <a:p>
            <a:pPr algn="just">
              <a:lnSpc>
                <a:spcPct val="107000"/>
              </a:lnSpc>
              <a:spcAft>
                <a:spcPts val="800"/>
              </a:spcAft>
            </a:pPr>
            <a:r>
              <a:rPr lang="pt-BR" sz="2400" spc="-1" dirty="0">
                <a:solidFill>
                  <a:srgbClr val="000000"/>
                </a:solidFill>
                <a:latin typeface="Calibri"/>
                <a:ea typeface="DejaVu Sans"/>
              </a:rPr>
              <a:t>	C- Em alinhamento com um dos fundamentos da defesa</a:t>
            </a:r>
          </a:p>
          <a:p>
            <a:pPr algn="just">
              <a:lnSpc>
                <a:spcPct val="107000"/>
              </a:lnSpc>
              <a:spcAft>
                <a:spcPts val="800"/>
              </a:spcAft>
            </a:pPr>
            <a:r>
              <a:rPr lang="pt-BR" sz="2400" spc="-1" dirty="0">
                <a:solidFill>
                  <a:srgbClr val="000000"/>
                </a:solidFill>
                <a:latin typeface="Calibri"/>
                <a:ea typeface="DejaVu Sans"/>
              </a:rPr>
              <a:t>	D- Por réu em litisconsórcio</a:t>
            </a:r>
          </a:p>
          <a:p>
            <a:pPr algn="just">
              <a:lnSpc>
                <a:spcPct val="107000"/>
              </a:lnSpc>
              <a:spcAft>
                <a:spcPts val="800"/>
              </a:spcAft>
            </a:pPr>
            <a:r>
              <a:rPr lang="pt-BR" sz="2400" spc="-1" dirty="0">
                <a:solidFill>
                  <a:srgbClr val="000000"/>
                </a:solidFill>
                <a:latin typeface="Calibri"/>
                <a:ea typeface="DejaVu Sans"/>
              </a:rPr>
              <a:t>	E- Em face de terceiro</a:t>
            </a:r>
          </a:p>
          <a:p>
            <a:pPr algn="just">
              <a:lnSpc>
                <a:spcPct val="107000"/>
              </a:lnSpc>
              <a:spcAft>
                <a:spcPts val="800"/>
              </a:spcAft>
            </a:pPr>
            <a:endParaRPr lang="pt-BR" sz="2400" b="0" strike="noStrike" spc="-1" dirty="0">
              <a:solidFill>
                <a:srgbClr val="000000"/>
              </a:solidFill>
              <a:latin typeface="Calibri"/>
              <a:ea typeface="DejaVu Sans"/>
            </a:endParaRPr>
          </a:p>
        </p:txBody>
      </p:sp>
    </p:spTree>
    <p:extLst>
      <p:ext uri="{BB962C8B-B14F-4D97-AF65-F5344CB8AC3E}">
        <p14:creationId xmlns:p14="http://schemas.microsoft.com/office/powerpoint/2010/main" val="6409273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7000"/>
              </a:lnSpc>
              <a:spcAft>
                <a:spcPts val="800"/>
              </a:spcAft>
            </a:pPr>
            <a:r>
              <a:rPr lang="pt-BR" sz="2400" spc="-1" dirty="0">
                <a:solidFill>
                  <a:srgbClr val="000000"/>
                </a:solidFill>
                <a:latin typeface="Calibri"/>
                <a:ea typeface="DejaVu Sans"/>
              </a:rPr>
              <a:t>36- Joana ajuizou ação de cobrança contra Carlos, devidamente citado. O réu, no entanto, não apresentou contestação no prazo legal. Com base nessa situação, assinale a alternativa correta:</a:t>
            </a:r>
          </a:p>
          <a:p>
            <a:pPr algn="just">
              <a:lnSpc>
                <a:spcPct val="107000"/>
              </a:lnSpc>
              <a:spcAft>
                <a:spcPts val="800"/>
              </a:spcAft>
            </a:pPr>
            <a:r>
              <a:rPr lang="pt-BR" sz="2400" spc="-1" dirty="0">
                <a:solidFill>
                  <a:srgbClr val="000000"/>
                </a:solidFill>
                <a:latin typeface="Calibri"/>
                <a:ea typeface="DejaVu Sans"/>
              </a:rPr>
              <a:t>a) A ausência de contestação gera, automaticamente, confissão quanto à matéria de fato e procedência do pedido;</a:t>
            </a:r>
          </a:p>
          <a:p>
            <a:pPr algn="just">
              <a:lnSpc>
                <a:spcPct val="107000"/>
              </a:lnSpc>
              <a:spcAft>
                <a:spcPts val="800"/>
              </a:spcAft>
            </a:pPr>
            <a:r>
              <a:rPr lang="pt-BR" sz="2400" spc="-1" dirty="0">
                <a:solidFill>
                  <a:srgbClr val="000000"/>
                </a:solidFill>
                <a:latin typeface="Calibri"/>
                <a:ea typeface="DejaVu Sans"/>
              </a:rPr>
              <a:t>b) A revelia impede que o juiz aprecie matérias de ordem pública;</a:t>
            </a:r>
          </a:p>
          <a:p>
            <a:pPr algn="just">
              <a:lnSpc>
                <a:spcPct val="107000"/>
              </a:lnSpc>
              <a:spcAft>
                <a:spcPts val="800"/>
              </a:spcAft>
            </a:pPr>
            <a:r>
              <a:rPr lang="pt-BR" sz="2400" spc="-1" dirty="0">
                <a:solidFill>
                  <a:srgbClr val="000000"/>
                </a:solidFill>
                <a:latin typeface="Calibri"/>
                <a:ea typeface="DejaVu Sans"/>
              </a:rPr>
              <a:t>c) A revelia não impede o réu de interpor recurso, mesmo que não tenha apresentado contestação;</a:t>
            </a:r>
          </a:p>
          <a:p>
            <a:pPr algn="just">
              <a:lnSpc>
                <a:spcPct val="107000"/>
              </a:lnSpc>
              <a:spcAft>
                <a:spcPts val="800"/>
              </a:spcAft>
            </a:pPr>
            <a:r>
              <a:rPr lang="pt-BR" sz="2400" spc="-1" dirty="0">
                <a:solidFill>
                  <a:srgbClr val="000000"/>
                </a:solidFill>
                <a:latin typeface="Calibri"/>
                <a:ea typeface="DejaVu Sans"/>
              </a:rPr>
              <a:t>d) A revelia acarreta a extinção do processo sem resolução de mérito;</a:t>
            </a:r>
          </a:p>
          <a:p>
            <a:pPr algn="just">
              <a:lnSpc>
                <a:spcPct val="107000"/>
              </a:lnSpc>
              <a:spcAft>
                <a:spcPts val="800"/>
              </a:spcAft>
            </a:pPr>
            <a:r>
              <a:rPr lang="pt-BR" sz="2400" spc="-1" dirty="0">
                <a:solidFill>
                  <a:srgbClr val="000000"/>
                </a:solidFill>
                <a:latin typeface="Calibri"/>
                <a:ea typeface="DejaVu Sans"/>
              </a:rPr>
              <a:t>e) A revelia só ocorre se o réu tiver advogado constituído nos autos;</a:t>
            </a:r>
            <a:endParaRPr lang="pt-BR" sz="2400" b="0" strike="noStrike" spc="-1" dirty="0">
              <a:solidFill>
                <a:srgbClr val="000000"/>
              </a:solidFill>
              <a:latin typeface="Calibri"/>
              <a:ea typeface="DejaVu Sans"/>
            </a:endParaRPr>
          </a:p>
        </p:txBody>
      </p:sp>
    </p:spTree>
    <p:extLst>
      <p:ext uri="{BB962C8B-B14F-4D97-AF65-F5344CB8AC3E}">
        <p14:creationId xmlns:p14="http://schemas.microsoft.com/office/powerpoint/2010/main" val="39945422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7000"/>
              </a:lnSpc>
              <a:spcAft>
                <a:spcPts val="800"/>
              </a:spcAft>
            </a:pPr>
            <a:r>
              <a:rPr lang="pt-BR" sz="2400" spc="-1" dirty="0">
                <a:solidFill>
                  <a:srgbClr val="000000"/>
                </a:solidFill>
                <a:latin typeface="Calibri"/>
                <a:ea typeface="DejaVu Sans"/>
              </a:rPr>
              <a:t>37- </a:t>
            </a:r>
            <a:r>
              <a:rPr lang="pt-BR" sz="1100" spc="-1" dirty="0">
                <a:solidFill>
                  <a:srgbClr val="000000"/>
                </a:solidFill>
                <a:latin typeface="Calibri"/>
                <a:ea typeface="DejaVu Sans"/>
              </a:rPr>
              <a:t>VUNESP DICA: ATENTE ART. 292 CPC - </a:t>
            </a:r>
            <a:r>
              <a:rPr lang="pt-BR" sz="2400" spc="-1" dirty="0">
                <a:solidFill>
                  <a:srgbClr val="000000"/>
                </a:solidFill>
                <a:latin typeface="Calibri"/>
                <a:ea typeface="DejaVu Sans"/>
              </a:rPr>
              <a:t>O réu, ao receber a citação, além de defender-se acerca da lide que lhe foi proposta pelo autor, pode, também, formular pretensão contra este último, por intermédio da chamada reconvenção, sobre a qual, procedimentalmente falando, é possível asseverar que:</a:t>
            </a:r>
          </a:p>
          <a:p>
            <a:pPr algn="just">
              <a:lnSpc>
                <a:spcPct val="107000"/>
              </a:lnSpc>
              <a:spcAft>
                <a:spcPts val="800"/>
              </a:spcAft>
            </a:pPr>
            <a:r>
              <a:rPr lang="pt-BR" sz="2400" spc="-1" dirty="0">
                <a:solidFill>
                  <a:srgbClr val="000000"/>
                </a:solidFill>
                <a:latin typeface="Calibri"/>
                <a:ea typeface="DejaVu Sans"/>
              </a:rPr>
              <a:t>	A- não são devidos honorários advocatícios,</a:t>
            </a:r>
          </a:p>
          <a:p>
            <a:pPr algn="just">
              <a:lnSpc>
                <a:spcPct val="107000"/>
              </a:lnSpc>
              <a:spcAft>
                <a:spcPts val="800"/>
              </a:spcAft>
            </a:pPr>
            <a:r>
              <a:rPr lang="pt-BR" sz="2400" spc="-1" dirty="0">
                <a:solidFill>
                  <a:srgbClr val="000000"/>
                </a:solidFill>
                <a:latin typeface="Calibri"/>
                <a:ea typeface="DejaVu Sans"/>
              </a:rPr>
              <a:t>	</a:t>
            </a:r>
            <a:r>
              <a:rPr lang="pt-BR" sz="2400" spc="-1" dirty="0">
                <a:solidFill>
                  <a:srgbClr val="000000"/>
                </a:solidFill>
                <a:highlight>
                  <a:srgbClr val="FFFF00"/>
                </a:highlight>
                <a:latin typeface="Calibri"/>
                <a:ea typeface="DejaVu Sans"/>
              </a:rPr>
              <a:t>B- na sua oferta deverá constar valor da causa,</a:t>
            </a:r>
          </a:p>
          <a:p>
            <a:pPr algn="just">
              <a:lnSpc>
                <a:spcPct val="107000"/>
              </a:lnSpc>
              <a:spcAft>
                <a:spcPts val="800"/>
              </a:spcAft>
            </a:pPr>
            <a:r>
              <a:rPr lang="pt-BR" sz="2400" spc="-1" dirty="0">
                <a:solidFill>
                  <a:srgbClr val="000000"/>
                </a:solidFill>
                <a:latin typeface="Calibri"/>
                <a:ea typeface="DejaVu Sans"/>
              </a:rPr>
              <a:t>	C- o réu estrangeiro que a apresentar e residir fora do Brasil prestará caução suficiente ao pagamento das custas arcadas pela parte contrária, em caso de sucumbência,</a:t>
            </a:r>
          </a:p>
          <a:p>
            <a:pPr algn="just">
              <a:lnSpc>
                <a:spcPct val="107000"/>
              </a:lnSpc>
              <a:spcAft>
                <a:spcPts val="800"/>
              </a:spcAft>
            </a:pPr>
            <a:r>
              <a:rPr lang="pt-BR" sz="2400" spc="-1" dirty="0">
                <a:solidFill>
                  <a:srgbClr val="000000"/>
                </a:solidFill>
                <a:latin typeface="Calibri"/>
                <a:ea typeface="DejaVu Sans"/>
              </a:rPr>
              <a:t>	D- não há necessidade do juiz mandar proceder à respectiva anotação pelo distribuidor, de sua propositura, pois não ocorre ampliação subjetiva da relação jurídica processual,	</a:t>
            </a:r>
          </a:p>
        </p:txBody>
      </p:sp>
    </p:spTree>
    <p:extLst>
      <p:ext uri="{BB962C8B-B14F-4D97-AF65-F5344CB8AC3E}">
        <p14:creationId xmlns:p14="http://schemas.microsoft.com/office/powerpoint/2010/main" val="35763658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A8C44-9ECC-FD68-0D90-9F0EBEDD9485}"/>
            </a:ext>
          </a:extLst>
        </p:cNvPr>
        <p:cNvGrpSpPr/>
        <p:nvPr/>
      </p:nvGrpSpPr>
      <p:grpSpPr>
        <a:xfrm>
          <a:off x="0" y="0"/>
          <a:ext cx="0" cy="0"/>
          <a:chOff x="0" y="0"/>
          <a:chExt cx="0" cy="0"/>
        </a:xfrm>
      </p:grpSpPr>
      <p:sp>
        <p:nvSpPr>
          <p:cNvPr id="121" name="Espaço Reservado para Conteúdo 2_12">
            <a:extLst>
              <a:ext uri="{FF2B5EF4-FFF2-40B4-BE49-F238E27FC236}">
                <a16:creationId xmlns:a16="http://schemas.microsoft.com/office/drawing/2014/main" id="{8B2028DE-3E56-AACA-F4C3-61433114BC4A}"/>
              </a:ext>
            </a:extLst>
          </p:cNvPr>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7000"/>
              </a:lnSpc>
              <a:spcAft>
                <a:spcPts val="800"/>
              </a:spcAft>
            </a:pPr>
            <a:r>
              <a:rPr lang="pt-BR" sz="2400" spc="-1" dirty="0">
                <a:solidFill>
                  <a:srgbClr val="000000"/>
                </a:solidFill>
                <a:latin typeface="Calibri"/>
                <a:ea typeface="DejaVu Sans"/>
              </a:rPr>
              <a:t>38- </a:t>
            </a:r>
            <a:r>
              <a:rPr lang="pt-BR" sz="800" spc="-1" dirty="0">
                <a:solidFill>
                  <a:srgbClr val="000000"/>
                </a:solidFill>
                <a:latin typeface="Calibri"/>
                <a:ea typeface="DejaVu Sans"/>
              </a:rPr>
              <a:t>PGM-RJ-</a:t>
            </a:r>
            <a:r>
              <a:rPr lang="pt-BR" sz="800" spc="-1" dirty="0" err="1">
                <a:solidFill>
                  <a:srgbClr val="000000"/>
                </a:solidFill>
                <a:latin typeface="Calibri"/>
                <a:ea typeface="DejaVu Sans"/>
              </a:rPr>
              <a:t>adp</a:t>
            </a:r>
            <a:r>
              <a:rPr lang="pt-BR" sz="2400" spc="-1" dirty="0">
                <a:solidFill>
                  <a:srgbClr val="000000"/>
                </a:solidFill>
                <a:latin typeface="Calibri"/>
                <a:ea typeface="DejaVu Sans"/>
              </a:rPr>
              <a:t> A desistência ou a extinção da ação importa:</a:t>
            </a:r>
          </a:p>
          <a:p>
            <a:pPr algn="just">
              <a:lnSpc>
                <a:spcPct val="107000"/>
              </a:lnSpc>
              <a:spcAft>
                <a:spcPts val="800"/>
              </a:spcAft>
            </a:pPr>
            <a:r>
              <a:rPr lang="pt-BR" sz="2400" spc="-1" dirty="0">
                <a:solidFill>
                  <a:srgbClr val="000000"/>
                </a:solidFill>
                <a:latin typeface="Calibri"/>
                <a:ea typeface="DejaVu Sans"/>
              </a:rPr>
              <a:t>A- no prosseguimento da reconvenção</a:t>
            </a:r>
          </a:p>
          <a:p>
            <a:pPr algn="just">
              <a:lnSpc>
                <a:spcPct val="107000"/>
              </a:lnSpc>
              <a:spcAft>
                <a:spcPts val="800"/>
              </a:spcAft>
            </a:pPr>
            <a:r>
              <a:rPr lang="pt-BR" sz="2400" spc="-1" dirty="0">
                <a:solidFill>
                  <a:srgbClr val="000000"/>
                </a:solidFill>
                <a:latin typeface="Calibri"/>
                <a:ea typeface="DejaVu Sans"/>
              </a:rPr>
              <a:t>B- na procedência da reconvenção</a:t>
            </a:r>
          </a:p>
          <a:p>
            <a:pPr algn="just">
              <a:lnSpc>
                <a:spcPct val="107000"/>
              </a:lnSpc>
              <a:spcAft>
                <a:spcPts val="800"/>
              </a:spcAft>
            </a:pPr>
            <a:r>
              <a:rPr lang="pt-BR" sz="2400" spc="-1" dirty="0">
                <a:solidFill>
                  <a:srgbClr val="000000"/>
                </a:solidFill>
                <a:latin typeface="Calibri"/>
                <a:ea typeface="DejaVu Sans"/>
              </a:rPr>
              <a:t>C- na suspensão da reconvenção</a:t>
            </a:r>
          </a:p>
          <a:p>
            <a:pPr algn="just">
              <a:lnSpc>
                <a:spcPct val="107000"/>
              </a:lnSpc>
              <a:spcAft>
                <a:spcPts val="800"/>
              </a:spcAft>
            </a:pPr>
            <a:r>
              <a:rPr lang="pt-BR" sz="2400" spc="-1" dirty="0">
                <a:solidFill>
                  <a:srgbClr val="000000"/>
                </a:solidFill>
                <a:latin typeface="Calibri"/>
                <a:ea typeface="DejaVu Sans"/>
              </a:rPr>
              <a:t>D- na extinção da reconvenção</a:t>
            </a:r>
          </a:p>
          <a:p>
            <a:pPr algn="just">
              <a:lnSpc>
                <a:spcPct val="107000"/>
              </a:lnSpc>
              <a:spcAft>
                <a:spcPts val="800"/>
              </a:spcAft>
            </a:pPr>
            <a:r>
              <a:rPr lang="pt-BR" sz="2400" spc="-1" dirty="0">
                <a:solidFill>
                  <a:srgbClr val="000000"/>
                </a:solidFill>
                <a:latin typeface="Calibri"/>
                <a:ea typeface="DejaVu Sans"/>
              </a:rPr>
              <a:t>E- suspensão da ação</a:t>
            </a:r>
          </a:p>
          <a:p>
            <a:pPr algn="just">
              <a:lnSpc>
                <a:spcPct val="107000"/>
              </a:lnSpc>
              <a:spcAft>
                <a:spcPts val="800"/>
              </a:spcAft>
            </a:pPr>
            <a:endParaRPr lang="pt-BR" sz="2400" spc="-1" dirty="0">
              <a:solidFill>
                <a:srgbClr val="000000"/>
              </a:solidFill>
              <a:latin typeface="Calibri"/>
              <a:ea typeface="DejaVu Sans"/>
            </a:endParaRPr>
          </a:p>
          <a:p>
            <a:pPr algn="r">
              <a:lnSpc>
                <a:spcPct val="107000"/>
              </a:lnSpc>
              <a:spcAft>
                <a:spcPts val="800"/>
              </a:spcAft>
            </a:pPr>
            <a:r>
              <a:rPr lang="pt-BR" sz="2400" spc="-1" dirty="0">
                <a:solidFill>
                  <a:srgbClr val="000000"/>
                </a:solidFill>
                <a:latin typeface="Calibri"/>
              </a:rPr>
              <a:t>25-B; 26-B; 27-B; 28-B; 29-C; 30-B; 31-E; 32-E; 33-D; 34-C; 35-A; 36-C; 37-B; 38-A</a:t>
            </a:r>
            <a:endParaRPr lang="pt-BR" sz="2400" spc="-1" dirty="0">
              <a:solidFill>
                <a:srgbClr val="000000"/>
              </a:solidFill>
              <a:latin typeface="Calibri"/>
              <a:ea typeface="DejaVu Sans"/>
            </a:endParaRPr>
          </a:p>
          <a:p>
            <a:pPr algn="just">
              <a:lnSpc>
                <a:spcPct val="107000"/>
              </a:lnSpc>
              <a:spcAft>
                <a:spcPts val="800"/>
              </a:spcAft>
            </a:pPr>
            <a:r>
              <a:rPr lang="pt-BR" sz="2400" spc="-1" dirty="0">
                <a:solidFill>
                  <a:srgbClr val="000000"/>
                </a:solidFill>
                <a:latin typeface="Calibri"/>
                <a:ea typeface="DejaVu Sans"/>
              </a:rPr>
              <a:t>	</a:t>
            </a:r>
          </a:p>
        </p:txBody>
      </p:sp>
    </p:spTree>
    <p:extLst>
      <p:ext uri="{BB962C8B-B14F-4D97-AF65-F5344CB8AC3E}">
        <p14:creationId xmlns:p14="http://schemas.microsoft.com/office/powerpoint/2010/main" val="10371709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7000"/>
              </a:lnSpc>
              <a:spcAft>
                <a:spcPts val="800"/>
              </a:spcAft>
            </a:pPr>
            <a:r>
              <a:rPr lang="pt-BR" sz="1400" b="1" spc="-1" dirty="0">
                <a:solidFill>
                  <a:srgbClr val="000000"/>
                </a:solidFill>
                <a:highlight>
                  <a:srgbClr val="FFFF00"/>
                </a:highlight>
                <a:latin typeface="Calibri"/>
                <a:ea typeface="DejaVu Sans"/>
              </a:rPr>
              <a:t>OAB – SEGUNDA FASE DIREITO CIVIL </a:t>
            </a:r>
            <a:r>
              <a:rPr lang="pt-BR" sz="1400" b="1" spc="-1" dirty="0">
                <a:solidFill>
                  <a:srgbClr val="000000"/>
                </a:solidFill>
                <a:highlight>
                  <a:srgbClr val="00FF00"/>
                </a:highlight>
                <a:latin typeface="Calibri"/>
                <a:ea typeface="DejaVu Sans"/>
              </a:rPr>
              <a:t>a</a:t>
            </a:r>
            <a:r>
              <a:rPr lang="pt-BR" sz="1400" b="1" dirty="0">
                <a:highlight>
                  <a:srgbClr val="00FF00"/>
                </a:highlight>
              </a:rPr>
              <a:t>plicada em 05/05/2019</a:t>
            </a:r>
            <a:r>
              <a:rPr lang="pt-BR" sz="1400" spc="-1" dirty="0">
                <a:solidFill>
                  <a:srgbClr val="000000"/>
                </a:solidFill>
                <a:highlight>
                  <a:srgbClr val="FFFF00"/>
                </a:highlight>
                <a:latin typeface="Calibri"/>
                <a:ea typeface="DejaVu Sans"/>
              </a:rPr>
              <a:t>:</a:t>
            </a:r>
            <a:r>
              <a:rPr lang="pt-BR" sz="1400" spc="-1" dirty="0">
                <a:solidFill>
                  <a:srgbClr val="000000"/>
                </a:solidFill>
                <a:latin typeface="Calibri"/>
                <a:ea typeface="DejaVu Sans"/>
              </a:rPr>
              <a:t> </a:t>
            </a:r>
            <a:r>
              <a:rPr lang="pt-BR" sz="1600" spc="-1" dirty="0">
                <a:solidFill>
                  <a:srgbClr val="000000"/>
                </a:solidFill>
                <a:highlight>
                  <a:srgbClr val="FFFF00"/>
                </a:highlight>
                <a:latin typeface="Calibri"/>
                <a:ea typeface="DejaVu Sans"/>
              </a:rPr>
              <a:t>Julia</a:t>
            </a:r>
            <a:r>
              <a:rPr lang="pt-BR" sz="1600" spc="-1" dirty="0">
                <a:solidFill>
                  <a:srgbClr val="000000"/>
                </a:solidFill>
                <a:latin typeface="Calibri"/>
                <a:ea typeface="DejaVu Sans"/>
              </a:rPr>
              <a:t> dirigia seu veículo na Rua 001, na cidade do Rio de Janeiro, quando </a:t>
            </a:r>
            <a:r>
              <a:rPr lang="pt-BR" sz="1600" b="1" u="sng" spc="-1" dirty="0">
                <a:solidFill>
                  <a:srgbClr val="000000"/>
                </a:solidFill>
                <a:latin typeface="Calibri"/>
                <a:ea typeface="DejaVu Sans"/>
              </a:rPr>
              <a:t>sofreu uma batida</a:t>
            </a:r>
            <a:r>
              <a:rPr lang="pt-BR" sz="1600" spc="-1" dirty="0">
                <a:solidFill>
                  <a:srgbClr val="000000"/>
                </a:solidFill>
                <a:latin typeface="Calibri"/>
                <a:ea typeface="DejaVu Sans"/>
              </a:rPr>
              <a:t>, na qual também se envolveu o veículo de </a:t>
            </a:r>
            <a:r>
              <a:rPr lang="pt-BR" sz="1600" spc="-1" dirty="0">
                <a:solidFill>
                  <a:srgbClr val="000000"/>
                </a:solidFill>
                <a:highlight>
                  <a:srgbClr val="FFFF00"/>
                </a:highlight>
                <a:latin typeface="Calibri"/>
                <a:ea typeface="DejaVu Sans"/>
              </a:rPr>
              <a:t>Marcos</a:t>
            </a:r>
            <a:r>
              <a:rPr lang="pt-BR" sz="1600" spc="-1" dirty="0">
                <a:solidFill>
                  <a:srgbClr val="000000"/>
                </a:solidFill>
                <a:latin typeface="Calibri"/>
                <a:ea typeface="DejaVu Sans"/>
              </a:rPr>
              <a:t>. O acidente lhe gerou danos materiais estimados em R$ 40.000,00, equivalentes ao conserto de seu automóvel. Marcos, por sua vez, </a:t>
            </a:r>
            <a:r>
              <a:rPr lang="pt-BR" sz="1600" b="1" u="sng" spc="-1" dirty="0">
                <a:solidFill>
                  <a:srgbClr val="000000"/>
                </a:solidFill>
                <a:latin typeface="Calibri"/>
                <a:ea typeface="DejaVu Sans"/>
              </a:rPr>
              <a:t>também</a:t>
            </a:r>
            <a:r>
              <a:rPr lang="pt-BR" sz="1600" spc="-1" dirty="0">
                <a:solidFill>
                  <a:srgbClr val="000000"/>
                </a:solidFill>
                <a:latin typeface="Calibri"/>
                <a:ea typeface="DejaVu Sans"/>
              </a:rPr>
              <a:t> teve parte de seu carro destruído, gastando R$ 30.000,00 para o conserto.</a:t>
            </a:r>
          </a:p>
          <a:p>
            <a:pPr algn="just">
              <a:lnSpc>
                <a:spcPct val="107000"/>
              </a:lnSpc>
              <a:spcAft>
                <a:spcPts val="800"/>
              </a:spcAft>
            </a:pPr>
            <a:r>
              <a:rPr lang="pt-BR" sz="1600" spc="-1" dirty="0">
                <a:solidFill>
                  <a:srgbClr val="000000"/>
                </a:solidFill>
                <a:latin typeface="Calibri"/>
                <a:ea typeface="DejaVu Sans"/>
              </a:rPr>
              <a:t>      Diante do ocorrido, Julia pagou as custas pertinentes e </a:t>
            </a:r>
            <a:r>
              <a:rPr lang="pt-BR" sz="1600" b="1" spc="-1" dirty="0">
                <a:solidFill>
                  <a:srgbClr val="000000"/>
                </a:solidFill>
                <a:highlight>
                  <a:srgbClr val="FFFF00"/>
                </a:highlight>
                <a:latin typeface="Calibri"/>
                <a:ea typeface="DejaVu Sans"/>
              </a:rPr>
              <a:t>ajuizou</a:t>
            </a:r>
            <a:r>
              <a:rPr lang="pt-BR" sz="1600" spc="-1" dirty="0">
                <a:solidFill>
                  <a:srgbClr val="000000"/>
                </a:solidFill>
                <a:highlight>
                  <a:srgbClr val="FFFF00"/>
                </a:highlight>
                <a:latin typeface="Calibri"/>
                <a:ea typeface="DejaVu Sans"/>
              </a:rPr>
              <a:t> </a:t>
            </a:r>
            <a:r>
              <a:rPr lang="pt-BR" sz="1600" b="1" spc="-1" dirty="0">
                <a:solidFill>
                  <a:srgbClr val="000000"/>
                </a:solidFill>
                <a:highlight>
                  <a:srgbClr val="FFFF00"/>
                </a:highlight>
                <a:latin typeface="Calibri"/>
                <a:ea typeface="DejaVu Sans"/>
              </a:rPr>
              <a:t>ação</a:t>
            </a:r>
            <a:r>
              <a:rPr lang="pt-BR" sz="1600" spc="-1" dirty="0">
                <a:solidFill>
                  <a:srgbClr val="000000"/>
                </a:solidFill>
                <a:latin typeface="Calibri"/>
                <a:ea typeface="DejaVu Sans"/>
              </a:rPr>
              <a:t> condenatória em face de Marcos, autuada sob o nº 111 e distribuída para a 8ª Vara Cível da Comarca da Capital do Estado do Rio de Janeiro, com o objetivo de obter indenização pelo valor equivalente ao conserto de seu automóvel, alegando que Marcos teria sido responsável pelo acidente, por dirigir acima da velocidade permitida. Julia informou, em sua petição inicial, </a:t>
            </a:r>
            <a:r>
              <a:rPr lang="pt-BR" sz="1600" u="sng" spc="-1" dirty="0">
                <a:solidFill>
                  <a:srgbClr val="000000"/>
                </a:solidFill>
                <a:latin typeface="Calibri"/>
                <a:ea typeface="DejaVu Sans"/>
              </a:rPr>
              <a:t>que não tinha interesse na designação de audiência de conciliação</a:t>
            </a:r>
            <a:r>
              <a:rPr lang="pt-BR" sz="1600" spc="-1" dirty="0">
                <a:solidFill>
                  <a:srgbClr val="000000"/>
                </a:solidFill>
                <a:latin typeface="Calibri"/>
                <a:ea typeface="DejaVu Sans"/>
              </a:rPr>
              <a:t>, inclusive porque já havia feito contato extrajudicial com Marcos, sem obter êxito nas negociações. Julia deu à causa o valor de R$ 1.000,00.</a:t>
            </a:r>
          </a:p>
          <a:p>
            <a:pPr algn="just">
              <a:lnSpc>
                <a:spcPct val="107000"/>
              </a:lnSpc>
              <a:spcAft>
                <a:spcPts val="800"/>
              </a:spcAft>
            </a:pPr>
            <a:r>
              <a:rPr lang="pt-BR" sz="1600" spc="-1" dirty="0">
                <a:solidFill>
                  <a:srgbClr val="000000"/>
                </a:solidFill>
                <a:latin typeface="Calibri"/>
                <a:ea typeface="DejaVu Sans"/>
              </a:rPr>
              <a:t>     Marcos recebeu a </a:t>
            </a:r>
            <a:r>
              <a:rPr lang="pt-BR" sz="1600" b="1" u="sng" spc="-1" dirty="0">
                <a:solidFill>
                  <a:srgbClr val="000000"/>
                </a:solidFill>
                <a:highlight>
                  <a:srgbClr val="00FF00"/>
                </a:highlight>
                <a:latin typeface="Calibri"/>
                <a:ea typeface="DejaVu Sans"/>
              </a:rPr>
              <a:t>carta de citação</a:t>
            </a:r>
            <a:r>
              <a:rPr lang="pt-BR" sz="1600" spc="-1" dirty="0">
                <a:solidFill>
                  <a:srgbClr val="000000"/>
                </a:solidFill>
                <a:latin typeface="Calibri"/>
                <a:ea typeface="DejaVu Sans"/>
              </a:rPr>
              <a:t> do processo pelo correio, no qual fora </a:t>
            </a:r>
            <a:r>
              <a:rPr lang="pt-BR" sz="1600" b="1" u="sng" spc="-1" dirty="0">
                <a:solidFill>
                  <a:srgbClr val="000000"/>
                </a:solidFill>
                <a:latin typeface="Calibri"/>
                <a:ea typeface="DejaVu Sans"/>
              </a:rPr>
              <a:t>dispensada a audiência inicial de conciliação</a:t>
            </a:r>
            <a:r>
              <a:rPr lang="pt-BR" sz="1600" spc="-1" dirty="0">
                <a:solidFill>
                  <a:srgbClr val="000000"/>
                </a:solidFill>
                <a:latin typeface="Calibri"/>
                <a:ea typeface="DejaVu Sans"/>
              </a:rPr>
              <a:t>, e procurou um advogado para representar seus interesses, </a:t>
            </a:r>
            <a:r>
              <a:rPr lang="pt-BR" sz="1600" b="1" spc="-1" dirty="0">
                <a:solidFill>
                  <a:srgbClr val="000000"/>
                </a:solidFill>
                <a:latin typeface="Calibri"/>
                <a:ea typeface="DejaVu Sans"/>
              </a:rPr>
              <a:t>dado que entende que a responsabilidade pelo acidente foi de Julia</a:t>
            </a:r>
            <a:r>
              <a:rPr lang="pt-BR" sz="1600" spc="-1" dirty="0">
                <a:solidFill>
                  <a:srgbClr val="000000"/>
                </a:solidFill>
                <a:latin typeface="Calibri"/>
                <a:ea typeface="DejaVu Sans"/>
              </a:rPr>
              <a:t>, que </a:t>
            </a:r>
            <a:r>
              <a:rPr lang="pt-BR" sz="1600" b="1" u="sng" spc="-1" dirty="0">
                <a:solidFill>
                  <a:srgbClr val="000000"/>
                </a:solidFill>
                <a:latin typeface="Calibri"/>
                <a:ea typeface="DejaVu Sans"/>
              </a:rPr>
              <a:t>estava dirigindo embriagada</a:t>
            </a:r>
            <a:r>
              <a:rPr lang="pt-BR" sz="1600" spc="-1" dirty="0">
                <a:solidFill>
                  <a:srgbClr val="000000"/>
                </a:solidFill>
                <a:latin typeface="Calibri"/>
                <a:ea typeface="DejaVu Sans"/>
              </a:rPr>
              <a:t>, como atestou o boletim de ocorrência, e que </a:t>
            </a:r>
            <a:r>
              <a:rPr lang="pt-BR" sz="1600" b="1" spc="-1" dirty="0">
                <a:solidFill>
                  <a:srgbClr val="000000"/>
                </a:solidFill>
                <a:latin typeface="Calibri"/>
                <a:ea typeface="DejaVu Sans"/>
              </a:rPr>
              <a:t>ultrapassou o sinal vermelho</a:t>
            </a:r>
            <a:r>
              <a:rPr lang="pt-BR" sz="1600" spc="-1" dirty="0">
                <a:solidFill>
                  <a:srgbClr val="000000"/>
                </a:solidFill>
                <a:latin typeface="Calibri"/>
                <a:ea typeface="DejaVu Sans"/>
              </a:rPr>
              <a:t>. Entende que, no pior cenário, ambos concorreram para o acidente, porque, apesar de estar 5% acima do limite de velocidade, Julia teve maior responsabilidade, pelos motivos expostos.</a:t>
            </a:r>
          </a:p>
          <a:p>
            <a:pPr algn="just">
              <a:lnSpc>
                <a:spcPct val="107000"/>
              </a:lnSpc>
              <a:spcAft>
                <a:spcPts val="800"/>
              </a:spcAft>
            </a:pPr>
            <a:r>
              <a:rPr lang="pt-BR" sz="1600" spc="-1" dirty="0">
                <a:solidFill>
                  <a:srgbClr val="000000"/>
                </a:solidFill>
                <a:latin typeface="Calibri"/>
                <a:ea typeface="DejaVu Sans"/>
              </a:rPr>
              <a:t>      Aproveitando a oportunidade, </a:t>
            </a:r>
            <a:r>
              <a:rPr lang="pt-BR" sz="1600" b="1" spc="-1" dirty="0">
                <a:solidFill>
                  <a:srgbClr val="000000"/>
                </a:solidFill>
                <a:highlight>
                  <a:srgbClr val="00FF00"/>
                </a:highlight>
                <a:latin typeface="Calibri"/>
                <a:ea typeface="DejaVu Sans"/>
              </a:rPr>
              <a:t>MARCOS PRETENDE OBTER DE JULIA INDENIZAÇÃO EM VALOR EQUIVALENTE AO QUE DISPENDEU PELO CONSERTO DO VEÍCULO</a:t>
            </a:r>
            <a:r>
              <a:rPr lang="pt-BR" sz="1600" spc="-1" dirty="0">
                <a:solidFill>
                  <a:srgbClr val="000000"/>
                </a:solidFill>
                <a:latin typeface="Calibri"/>
                <a:ea typeface="DejaVu Sans"/>
              </a:rPr>
              <a:t>. Marcos não tem interesse na realização de conciliação.</a:t>
            </a:r>
          </a:p>
          <a:p>
            <a:pPr algn="just">
              <a:lnSpc>
                <a:spcPct val="107000"/>
              </a:lnSpc>
              <a:spcAft>
                <a:spcPts val="800"/>
              </a:spcAft>
            </a:pPr>
            <a:r>
              <a:rPr lang="pt-BR" sz="1600" spc="-1" dirty="0">
                <a:solidFill>
                  <a:srgbClr val="000000"/>
                </a:solidFill>
                <a:latin typeface="Calibri"/>
                <a:ea typeface="DejaVu Sans"/>
              </a:rPr>
              <a:t>     Na qualidade de </a:t>
            </a:r>
            <a:r>
              <a:rPr lang="pt-BR" sz="1600" b="1" spc="-1" dirty="0">
                <a:solidFill>
                  <a:srgbClr val="000000"/>
                </a:solidFill>
                <a:latin typeface="Calibri"/>
                <a:ea typeface="DejaVu Sans"/>
              </a:rPr>
              <a:t>advogado(a) de Marcos, elabore a peça processual cabível para defender seus interesses</a:t>
            </a:r>
            <a:r>
              <a:rPr lang="pt-BR" sz="1600" spc="-1" dirty="0">
                <a:solidFill>
                  <a:srgbClr val="000000"/>
                </a:solidFill>
                <a:latin typeface="Calibri"/>
                <a:ea typeface="DejaVu Sans"/>
              </a:rPr>
              <a:t>, indicando seus requisitos e fundamentos, nos termos da legislação vigente. Considere que o aviso de recebimento da carta de citação de Marcos foi </a:t>
            </a:r>
            <a:r>
              <a:rPr lang="pt-BR" sz="1600" b="1" u="sng" spc="-1" dirty="0">
                <a:solidFill>
                  <a:srgbClr val="000000"/>
                </a:solidFill>
                <a:latin typeface="Calibri"/>
                <a:ea typeface="DejaVu Sans"/>
              </a:rPr>
              <a:t>juntado</a:t>
            </a:r>
            <a:r>
              <a:rPr lang="pt-BR" sz="1600" spc="-1" dirty="0">
                <a:solidFill>
                  <a:srgbClr val="000000"/>
                </a:solidFill>
                <a:latin typeface="Calibri"/>
                <a:ea typeface="DejaVu Sans"/>
              </a:rPr>
              <a:t> aos autos no dia 04/02/19 (segunda-feira), e que não há feriados no mês de fevereiro.</a:t>
            </a:r>
            <a:r>
              <a:rPr lang="pt-BR" sz="1200" b="1" spc="-1" dirty="0">
                <a:solidFill>
                  <a:srgbClr val="000000"/>
                </a:solidFill>
                <a:highlight>
                  <a:srgbClr val="00FF00"/>
                </a:highlight>
                <a:latin typeface="Calibri"/>
                <a:ea typeface="DejaVu Sans"/>
              </a:rPr>
              <a:t> PEÇA? PRAZO? ENDEREÇAMENTO? DEFESA: PRELIMINAR E MÉRITO? PEDIDOS?</a:t>
            </a:r>
          </a:p>
          <a:p>
            <a:pPr algn="just">
              <a:lnSpc>
                <a:spcPct val="107000"/>
              </a:lnSpc>
              <a:spcAft>
                <a:spcPts val="800"/>
              </a:spcAft>
            </a:pPr>
            <a:endParaRPr lang="pt-BR" sz="1400" spc="-1" dirty="0">
              <a:solidFill>
                <a:srgbClr val="000000"/>
              </a:solidFill>
              <a:latin typeface="Calibri"/>
              <a:ea typeface="DejaVu Sans"/>
            </a:endParaRPr>
          </a:p>
        </p:txBody>
      </p:sp>
    </p:spTree>
    <p:extLst>
      <p:ext uri="{BB962C8B-B14F-4D97-AF65-F5344CB8AC3E}">
        <p14:creationId xmlns:p14="http://schemas.microsoft.com/office/powerpoint/2010/main" val="408878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03B61-79EC-D5D1-D221-C46F2D947217}"/>
            </a:ext>
          </a:extLst>
        </p:cNvPr>
        <p:cNvGrpSpPr/>
        <p:nvPr/>
      </p:nvGrpSpPr>
      <p:grpSpPr>
        <a:xfrm>
          <a:off x="0" y="0"/>
          <a:ext cx="0" cy="0"/>
          <a:chOff x="0" y="0"/>
          <a:chExt cx="0" cy="0"/>
        </a:xfrm>
      </p:grpSpPr>
      <p:sp>
        <p:nvSpPr>
          <p:cNvPr id="121" name="Espaço Reservado para Conteúdo 2_12">
            <a:extLst>
              <a:ext uri="{FF2B5EF4-FFF2-40B4-BE49-F238E27FC236}">
                <a16:creationId xmlns:a16="http://schemas.microsoft.com/office/drawing/2014/main" id="{5A1B2A73-2B64-1523-E282-B604F9A23DF2}"/>
              </a:ext>
            </a:extLst>
          </p:cNvPr>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7500" lnSpcReduction="20000"/>
          </a:bodyPr>
          <a:lstStyle/>
          <a:p>
            <a:pPr algn="just">
              <a:spcBef>
                <a:spcPts val="641"/>
              </a:spcBef>
              <a:tabLst>
                <a:tab pos="0" algn="l"/>
              </a:tabLst>
            </a:pPr>
            <a:r>
              <a:rPr lang="pt-BR" sz="3200" spc="-1" dirty="0"/>
              <a:t>4- Marina propôs ação de reconhecimento e extinção de união estável em face de Caio, que foi regularmente citado e intimado para comparecer à audiência de mediação. Sobre a audiência de mediação, assinale a afirmativa correta (DICA: Suspensão do processo por convenção das partes (art. 313, II, CPC).</a:t>
            </a:r>
          </a:p>
          <a:p>
            <a:pPr algn="just">
              <a:lnSpc>
                <a:spcPct val="100000"/>
              </a:lnSpc>
              <a:spcBef>
                <a:spcPts val="641"/>
              </a:spcBef>
              <a:tabLst>
                <a:tab pos="0" algn="l"/>
              </a:tabLst>
            </a:pPr>
            <a:r>
              <a:rPr lang="pt-BR" sz="3200" spc="-1" dirty="0"/>
              <a:t>	A-  o Ministério Público deverá ser citado a comparecer à audiência de mediação,</a:t>
            </a:r>
          </a:p>
          <a:p>
            <a:pPr algn="just">
              <a:lnSpc>
                <a:spcPct val="100000"/>
              </a:lnSpc>
              <a:spcBef>
                <a:spcPts val="641"/>
              </a:spcBef>
              <a:tabLst>
                <a:tab pos="0" algn="l"/>
              </a:tabLst>
            </a:pPr>
            <a:r>
              <a:rPr lang="pt-BR" sz="3200" spc="-1" dirty="0"/>
              <a:t>	B- Nos termos do CPC, é faculdade da parte estar acompanhada de advogado ou defensor público à audiência,</a:t>
            </a:r>
          </a:p>
          <a:p>
            <a:pPr algn="just">
              <a:lnSpc>
                <a:spcPct val="100000"/>
              </a:lnSpc>
              <a:spcBef>
                <a:spcPts val="641"/>
              </a:spcBef>
              <a:tabLst>
                <a:tab pos="0" algn="l"/>
              </a:tabLst>
            </a:pPr>
            <a:r>
              <a:rPr lang="pt-BR" sz="3200" spc="-1" dirty="0"/>
              <a:t>	C- Em virtude do princípio da unidade da audiência, permite-se apenas uma única sessão de mediação que, se restar frustrada sem acordo, deverá ser observado o procedimento comum,</a:t>
            </a:r>
          </a:p>
          <a:p>
            <a:pPr algn="just">
              <a:lnSpc>
                <a:spcPct val="100000"/>
              </a:lnSpc>
              <a:spcBef>
                <a:spcPts val="641"/>
              </a:spcBef>
              <a:tabLst>
                <a:tab pos="0" algn="l"/>
              </a:tabLst>
            </a:pPr>
            <a:r>
              <a:rPr lang="pt-BR" sz="3200" spc="-1" dirty="0"/>
              <a:t>	D- Os autos serão encaminhados para o juiz leigo julgar a causa,</a:t>
            </a:r>
          </a:p>
          <a:p>
            <a:pPr algn="just">
              <a:lnSpc>
                <a:spcPct val="100000"/>
              </a:lnSpc>
              <a:spcBef>
                <a:spcPts val="641"/>
              </a:spcBef>
              <a:tabLst>
                <a:tab pos="0" algn="l"/>
              </a:tabLst>
            </a:pPr>
            <a:r>
              <a:rPr lang="pt-BR" sz="3200" spc="-1" dirty="0"/>
              <a:t>	E- É licito que, para a realização de mediação extrajudicial, Marina e Caio peçam a suspensão do processo.</a:t>
            </a:r>
            <a:endParaRPr lang="pt-BR" sz="3200" spc="-1" dirty="0">
              <a:latin typeface="Arial"/>
            </a:endParaRPr>
          </a:p>
        </p:txBody>
      </p:sp>
    </p:spTree>
    <p:extLst>
      <p:ext uri="{BB962C8B-B14F-4D97-AF65-F5344CB8AC3E}">
        <p14:creationId xmlns:p14="http://schemas.microsoft.com/office/powerpoint/2010/main" val="31785694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7000"/>
              </a:lnSpc>
              <a:spcAft>
                <a:spcPts val="800"/>
              </a:spcAft>
            </a:pPr>
            <a:r>
              <a:rPr lang="pt-BR" sz="1200" b="1" spc="-1" dirty="0">
                <a:solidFill>
                  <a:srgbClr val="000000"/>
                </a:solidFill>
                <a:highlight>
                  <a:srgbClr val="00FF00"/>
                </a:highlight>
                <a:latin typeface="Calibri"/>
                <a:ea typeface="DejaVu Sans"/>
              </a:rPr>
              <a:t>GABARITO OAB:</a:t>
            </a:r>
            <a:r>
              <a:rPr lang="pt-BR" sz="1200" b="1" spc="-1" dirty="0">
                <a:solidFill>
                  <a:srgbClr val="000000"/>
                </a:solidFill>
                <a:highlight>
                  <a:srgbClr val="FFFF00"/>
                </a:highlight>
                <a:latin typeface="Calibri"/>
                <a:ea typeface="DejaVu Sans"/>
              </a:rPr>
              <a:t> PEÇA PROCESSUAL</a:t>
            </a:r>
            <a:r>
              <a:rPr lang="pt-BR" sz="1200" b="1" spc="-1" dirty="0">
                <a:solidFill>
                  <a:srgbClr val="000000"/>
                </a:solidFill>
                <a:latin typeface="Calibri"/>
                <a:ea typeface="DejaVu Sans"/>
              </a:rPr>
              <a:t>:</a:t>
            </a:r>
            <a:r>
              <a:rPr lang="pt-BR" sz="1200" spc="-1" dirty="0">
                <a:solidFill>
                  <a:srgbClr val="000000"/>
                </a:solidFill>
                <a:latin typeface="Calibri"/>
                <a:ea typeface="DejaVu Sans"/>
              </a:rPr>
              <a:t> contestação (art. 335 do CPC) </a:t>
            </a:r>
            <a:r>
              <a:rPr lang="pt-BR" sz="1200" spc="-1" dirty="0">
                <a:solidFill>
                  <a:srgbClr val="000000"/>
                </a:solidFill>
                <a:highlight>
                  <a:srgbClr val="FF00FF"/>
                </a:highlight>
                <a:latin typeface="Calibri"/>
                <a:ea typeface="DejaVu Sans"/>
              </a:rPr>
              <a:t>com reconvenção (Art. 343 do CPC)</a:t>
            </a:r>
          </a:p>
          <a:p>
            <a:pPr algn="just">
              <a:lnSpc>
                <a:spcPct val="107000"/>
              </a:lnSpc>
              <a:spcAft>
                <a:spcPts val="800"/>
              </a:spcAft>
            </a:pPr>
            <a:r>
              <a:rPr lang="pt-BR" sz="1200" b="1" spc="-1" dirty="0">
                <a:solidFill>
                  <a:srgbClr val="000000"/>
                </a:solidFill>
                <a:highlight>
                  <a:srgbClr val="FFFF00"/>
                </a:highlight>
                <a:latin typeface="Calibri"/>
                <a:ea typeface="DejaVu Sans"/>
              </a:rPr>
              <a:t>PRAZO:</a:t>
            </a:r>
            <a:r>
              <a:rPr lang="pt-BR" sz="1200" spc="-1" dirty="0">
                <a:solidFill>
                  <a:srgbClr val="000000"/>
                </a:solidFill>
                <a:latin typeface="Calibri"/>
                <a:ea typeface="DejaVu Sans"/>
              </a:rPr>
              <a:t> 15 dias úteis (Art. 219 do CPC) a partir da juntada do AR relativo à carta de citação (Art. 335 e Art. 231, inciso I, CPC) dia 25/02/19.</a:t>
            </a:r>
          </a:p>
          <a:p>
            <a:pPr algn="just">
              <a:lnSpc>
                <a:spcPct val="107000"/>
              </a:lnSpc>
              <a:spcAft>
                <a:spcPts val="800"/>
              </a:spcAft>
            </a:pPr>
            <a:r>
              <a:rPr lang="pt-BR" sz="1200" b="1" spc="-1" dirty="0">
                <a:solidFill>
                  <a:srgbClr val="000000"/>
                </a:solidFill>
                <a:highlight>
                  <a:srgbClr val="FFFF00"/>
                </a:highlight>
                <a:latin typeface="Calibri"/>
                <a:ea typeface="DejaVu Sans"/>
              </a:rPr>
              <a:t>ENDEREÇAMENTO</a:t>
            </a:r>
            <a:r>
              <a:rPr lang="pt-BR" sz="1200" spc="-1" dirty="0">
                <a:solidFill>
                  <a:srgbClr val="000000"/>
                </a:solidFill>
                <a:latin typeface="Calibri"/>
                <a:ea typeface="DejaVu Sans"/>
              </a:rPr>
              <a:t> 8ª Vara Cível da Comarca da Capital do Estado do Rio de Janeiro - processo nº 111</a:t>
            </a:r>
          </a:p>
          <a:p>
            <a:pPr algn="just">
              <a:lnSpc>
                <a:spcPct val="107000"/>
              </a:lnSpc>
              <a:spcAft>
                <a:spcPts val="800"/>
              </a:spcAft>
            </a:pPr>
            <a:r>
              <a:rPr lang="pt-BR" sz="1200" b="1" spc="-1" dirty="0">
                <a:solidFill>
                  <a:srgbClr val="000000"/>
                </a:solidFill>
                <a:highlight>
                  <a:srgbClr val="FFFF00"/>
                </a:highlight>
                <a:latin typeface="Calibri"/>
                <a:ea typeface="DejaVu Sans"/>
              </a:rPr>
              <a:t>DEFESA</a:t>
            </a:r>
            <a:r>
              <a:rPr lang="pt-BR" sz="1200" spc="-1" dirty="0">
                <a:solidFill>
                  <a:srgbClr val="000000"/>
                </a:solidFill>
                <a:latin typeface="Calibri"/>
                <a:ea typeface="DejaVu Sans"/>
              </a:rPr>
              <a:t>: </a:t>
            </a:r>
            <a:r>
              <a:rPr lang="pt-BR" sz="1200" b="1" u="sng" spc="-1" dirty="0">
                <a:solidFill>
                  <a:srgbClr val="000000"/>
                </a:solidFill>
                <a:latin typeface="Calibri"/>
                <a:ea typeface="DejaVu Sans"/>
              </a:rPr>
              <a:t>PRELIMINAR</a:t>
            </a:r>
            <a:r>
              <a:rPr lang="pt-BR" sz="1200" spc="-1" dirty="0">
                <a:solidFill>
                  <a:srgbClr val="000000"/>
                </a:solidFill>
                <a:latin typeface="Calibri"/>
                <a:ea typeface="DejaVu Sans"/>
              </a:rPr>
              <a:t>: incorreção do valor da causa, que deve corresponder ao proveito econômico pretendido por Julia, nos termos do Art. 292, inciso V, do CPC (ou seja, R$ 40.000,00). </a:t>
            </a:r>
            <a:r>
              <a:rPr lang="pt-BR" sz="1200" b="1" u="sng" spc="-1" dirty="0">
                <a:solidFill>
                  <a:srgbClr val="000000"/>
                </a:solidFill>
                <a:latin typeface="Calibri"/>
                <a:ea typeface="DejaVu Sans"/>
              </a:rPr>
              <a:t>MÉRITO</a:t>
            </a:r>
            <a:r>
              <a:rPr lang="pt-BR" sz="1200" spc="-1" dirty="0">
                <a:solidFill>
                  <a:srgbClr val="000000"/>
                </a:solidFill>
                <a:latin typeface="Calibri"/>
                <a:ea typeface="DejaVu Sans"/>
              </a:rPr>
              <a:t> da contestação, deverá indicar como os fatos ocorreram, defendendo a ausência de responsabilidade pelo acidente, porque não praticou ilícito (Art. 927 e Art. 186 do Código Civil), imputando à Julia a responsabilidade exclusiva pelo acidente. Subsidiariamente, deve defender a responsabilidade concorrente de Julia (Art. 945 do CC) + </a:t>
            </a:r>
            <a:r>
              <a:rPr lang="pt-BR" sz="1200" b="1" u="sng" spc="-1" dirty="0">
                <a:solidFill>
                  <a:srgbClr val="000000"/>
                </a:solidFill>
                <a:latin typeface="Calibri"/>
                <a:ea typeface="DejaVu Sans"/>
              </a:rPr>
              <a:t>RECONVENÇÃO</a:t>
            </a:r>
            <a:r>
              <a:rPr lang="pt-BR" sz="1200" spc="-1" dirty="0">
                <a:solidFill>
                  <a:srgbClr val="000000"/>
                </a:solidFill>
                <a:latin typeface="Calibri"/>
                <a:ea typeface="DejaVu Sans"/>
              </a:rPr>
              <a:t>, deverá reiterar a responsabilidade de Julia, e demonstrar os prejuízos sofridos com o conserto de seu veículo, comprovando-o com notas fiscais e comprovantes de pagamento dos R$ 30.000,00, para comprovar a extensão do dano (Art. 944 do Código Civil).</a:t>
            </a:r>
          </a:p>
          <a:p>
            <a:pPr algn="just">
              <a:lnSpc>
                <a:spcPct val="107000"/>
              </a:lnSpc>
              <a:spcAft>
                <a:spcPts val="800"/>
              </a:spcAft>
            </a:pPr>
            <a:r>
              <a:rPr lang="pt-BR" sz="1200" b="1" spc="-1" dirty="0">
                <a:solidFill>
                  <a:srgbClr val="000000"/>
                </a:solidFill>
                <a:highlight>
                  <a:srgbClr val="FFFF00"/>
                </a:highlight>
                <a:latin typeface="Calibri"/>
                <a:ea typeface="DejaVu Sans"/>
              </a:rPr>
              <a:t>PEDIDOS</a:t>
            </a:r>
            <a:r>
              <a:rPr lang="pt-BR" sz="1200" spc="-1" dirty="0">
                <a:solidFill>
                  <a:srgbClr val="000000"/>
                </a:solidFill>
                <a:latin typeface="Calibri"/>
                <a:ea typeface="DejaVu Sans"/>
              </a:rPr>
              <a:t>: improcedência do pedido de Julia, ou subsidiariamente, o reconhecimento de culpa concorrente, reduzindo-se o valor da indenização. Deve requerer também a procedência do pedido reconvencional + PROVAS + VALOR DA CAUSA DA RECONVENÇÃO R$ 30.000,00</a:t>
            </a:r>
          </a:p>
        </p:txBody>
      </p:sp>
      <p:graphicFrame>
        <p:nvGraphicFramePr>
          <p:cNvPr id="2" name="Objeto 1">
            <a:extLst>
              <a:ext uri="{FF2B5EF4-FFF2-40B4-BE49-F238E27FC236}">
                <a16:creationId xmlns:a16="http://schemas.microsoft.com/office/drawing/2014/main" id="{33BB0851-1831-1BC0-55E4-0C49ADF00D31}"/>
              </a:ext>
            </a:extLst>
          </p:cNvPr>
          <p:cNvGraphicFramePr>
            <a:graphicFrameLocks noChangeAspect="1"/>
          </p:cNvGraphicFramePr>
          <p:nvPr>
            <p:extLst>
              <p:ext uri="{D42A27DB-BD31-4B8C-83A1-F6EECF244321}">
                <p14:modId xmlns:p14="http://schemas.microsoft.com/office/powerpoint/2010/main" val="3568121924"/>
              </p:ext>
            </p:extLst>
          </p:nvPr>
        </p:nvGraphicFramePr>
        <p:xfrm>
          <a:off x="0" y="2608976"/>
          <a:ext cx="4764947" cy="4249024"/>
        </p:xfrm>
        <a:graphic>
          <a:graphicData uri="http://schemas.openxmlformats.org/presentationml/2006/ole">
            <mc:AlternateContent xmlns:mc="http://schemas.openxmlformats.org/markup-compatibility/2006">
              <mc:Choice xmlns:v="urn:schemas-microsoft-com:vml" Requires="v">
                <p:oleObj name="Bitmap Image" r:id="rId2" imgW="5837040" imgH="3809880" progId="PBrush">
                  <p:embed/>
                </p:oleObj>
              </mc:Choice>
              <mc:Fallback>
                <p:oleObj name="Bitmap Image" r:id="rId2" imgW="5837040" imgH="3809880" progId="PBrush">
                  <p:embed/>
                  <p:pic>
                    <p:nvPicPr>
                      <p:cNvPr id="2" name="Objeto 1">
                        <a:extLst>
                          <a:ext uri="{FF2B5EF4-FFF2-40B4-BE49-F238E27FC236}">
                            <a16:creationId xmlns:a16="http://schemas.microsoft.com/office/drawing/2014/main" id="{33BB0851-1831-1BC0-55E4-0C49ADF00D31}"/>
                          </a:ext>
                        </a:extLst>
                      </p:cNvPr>
                      <p:cNvPicPr/>
                      <p:nvPr/>
                    </p:nvPicPr>
                    <p:blipFill>
                      <a:blip r:embed="rId3"/>
                      <a:stretch>
                        <a:fillRect/>
                      </a:stretch>
                    </p:blipFill>
                    <p:spPr>
                      <a:xfrm>
                        <a:off x="0" y="2608976"/>
                        <a:ext cx="4764947" cy="4249024"/>
                      </a:xfrm>
                      <a:prstGeom prst="rect">
                        <a:avLst/>
                      </a:prstGeom>
                    </p:spPr>
                  </p:pic>
                </p:oleObj>
              </mc:Fallback>
            </mc:AlternateContent>
          </a:graphicData>
        </a:graphic>
      </p:graphicFrame>
      <p:graphicFrame>
        <p:nvGraphicFramePr>
          <p:cNvPr id="3" name="Objeto 2">
            <a:extLst>
              <a:ext uri="{FF2B5EF4-FFF2-40B4-BE49-F238E27FC236}">
                <a16:creationId xmlns:a16="http://schemas.microsoft.com/office/drawing/2014/main" id="{E6330175-CF92-6505-697A-D361D22E5561}"/>
              </a:ext>
            </a:extLst>
          </p:cNvPr>
          <p:cNvGraphicFramePr>
            <a:graphicFrameLocks noChangeAspect="1"/>
          </p:cNvGraphicFramePr>
          <p:nvPr>
            <p:extLst>
              <p:ext uri="{D42A27DB-BD31-4B8C-83A1-F6EECF244321}">
                <p14:modId xmlns:p14="http://schemas.microsoft.com/office/powerpoint/2010/main" val="2195449574"/>
              </p:ext>
            </p:extLst>
          </p:nvPr>
        </p:nvGraphicFramePr>
        <p:xfrm>
          <a:off x="4837935" y="2608976"/>
          <a:ext cx="4306065" cy="4249024"/>
        </p:xfrm>
        <a:graphic>
          <a:graphicData uri="http://schemas.openxmlformats.org/presentationml/2006/ole">
            <mc:AlternateContent xmlns:mc="http://schemas.openxmlformats.org/markup-compatibility/2006">
              <mc:Choice xmlns:v="urn:schemas-microsoft-com:vml" Requires="v">
                <p:oleObj name="Bitmap Image" r:id="rId4" imgW="5783760" imgH="3596760" progId="PBrush">
                  <p:embed/>
                </p:oleObj>
              </mc:Choice>
              <mc:Fallback>
                <p:oleObj name="Bitmap Image" r:id="rId4" imgW="5783760" imgH="3596760" progId="PBrush">
                  <p:embed/>
                  <p:pic>
                    <p:nvPicPr>
                      <p:cNvPr id="3" name="Objeto 2">
                        <a:extLst>
                          <a:ext uri="{FF2B5EF4-FFF2-40B4-BE49-F238E27FC236}">
                            <a16:creationId xmlns:a16="http://schemas.microsoft.com/office/drawing/2014/main" id="{E6330175-CF92-6505-697A-D361D22E5561}"/>
                          </a:ext>
                        </a:extLst>
                      </p:cNvPr>
                      <p:cNvPicPr/>
                      <p:nvPr/>
                    </p:nvPicPr>
                    <p:blipFill>
                      <a:blip r:embed="rId5"/>
                      <a:stretch>
                        <a:fillRect/>
                      </a:stretch>
                    </p:blipFill>
                    <p:spPr>
                      <a:xfrm>
                        <a:off x="4837935" y="2608976"/>
                        <a:ext cx="4306065" cy="4249024"/>
                      </a:xfrm>
                      <a:prstGeom prst="rect">
                        <a:avLst/>
                      </a:prstGeom>
                    </p:spPr>
                  </p:pic>
                </p:oleObj>
              </mc:Fallback>
            </mc:AlternateContent>
          </a:graphicData>
        </a:graphic>
      </p:graphicFrame>
    </p:spTree>
    <p:extLst>
      <p:ext uri="{BB962C8B-B14F-4D97-AF65-F5344CB8AC3E}">
        <p14:creationId xmlns:p14="http://schemas.microsoft.com/office/powerpoint/2010/main" val="1936770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55000" lnSpcReduction="20000"/>
          </a:bodyPr>
          <a:lstStyle/>
          <a:p>
            <a:pPr algn="ctr">
              <a:lnSpc>
                <a:spcPct val="100000"/>
              </a:lnSpc>
              <a:spcBef>
                <a:spcPts val="641"/>
              </a:spcBef>
              <a:tabLst>
                <a:tab pos="0" algn="l"/>
              </a:tabLst>
            </a:pPr>
            <a:r>
              <a:rPr lang="pt-BR" sz="3200" b="1" spc="-1" dirty="0">
                <a:solidFill>
                  <a:srgbClr val="000000"/>
                </a:solidFill>
                <a:latin typeface="Calibri"/>
                <a:ea typeface="DejaVu Sans"/>
              </a:rPr>
              <a:t>	OAB CÍVEL – SEGUNDA FASE REALIZADA EM 28/08/2022</a:t>
            </a:r>
          </a:p>
          <a:p>
            <a:pPr algn="just">
              <a:lnSpc>
                <a:spcPct val="100000"/>
              </a:lnSpc>
              <a:spcBef>
                <a:spcPts val="641"/>
              </a:spcBef>
              <a:tabLst>
                <a:tab pos="0" algn="l"/>
              </a:tabLst>
            </a:pPr>
            <a:r>
              <a:rPr lang="pt-BR" sz="3200" spc="-1" dirty="0">
                <a:solidFill>
                  <a:srgbClr val="000000"/>
                </a:solidFill>
                <a:latin typeface="Calibri"/>
                <a:ea typeface="DejaVu Sans"/>
              </a:rPr>
              <a:t>		Jorge, empresário, decide delegar a gestão de seus bens imóveis a Miguel. Assim o faz, por via de contrato, no qual outorga poderes gerais a Miguel, de modo a extrair os melhores resultados financeiros na administração dos bens.</a:t>
            </a:r>
          </a:p>
          <a:p>
            <a:pPr algn="just">
              <a:lnSpc>
                <a:spcPct val="100000"/>
              </a:lnSpc>
              <a:spcBef>
                <a:spcPts val="641"/>
              </a:spcBef>
              <a:tabLst>
                <a:tab pos="0" algn="l"/>
              </a:tabLst>
            </a:pPr>
            <a:r>
              <a:rPr lang="pt-BR" sz="3200" spc="-1" dirty="0">
                <a:solidFill>
                  <a:srgbClr val="000000"/>
                </a:solidFill>
                <a:latin typeface="Calibri"/>
                <a:ea typeface="DejaVu Sans"/>
              </a:rPr>
              <a:t>		Estipulou-se que, a cada operação de gestão que resultasse lucrativa, o outorgado teria direito à remuneração de 5% sobre a receita gerada.</a:t>
            </a:r>
          </a:p>
          <a:p>
            <a:pPr algn="just">
              <a:lnSpc>
                <a:spcPct val="100000"/>
              </a:lnSpc>
              <a:spcBef>
                <a:spcPts val="641"/>
              </a:spcBef>
              <a:tabLst>
                <a:tab pos="0" algn="l"/>
              </a:tabLst>
            </a:pPr>
            <a:r>
              <a:rPr lang="pt-BR" sz="3200" spc="-1" dirty="0">
                <a:solidFill>
                  <a:srgbClr val="000000"/>
                </a:solidFill>
                <a:latin typeface="Calibri"/>
                <a:ea typeface="DejaVu Sans"/>
              </a:rPr>
              <a:t>		Miguel, então, decide vender um apartamento de Jorge, em nome deste, porque Maria fez uma oferta para pagamento de preço apenas 10% abaixo do mercado, colocando-se à disposição para o pagamento à vista, no valor de R$ 1.000.000,00. Miguel, então, em nome de Jorge, firmou, com Maria, instrumento particular de compromisso de compra e venda, recebendo um sinal de R$ 20.000,00. Ato contínuo, comunicou a Jorge acerca da transação finalizada, informando que irá transferir o valor da venda, com a dedução de sua remuneração, compensando os valores.</a:t>
            </a:r>
          </a:p>
          <a:p>
            <a:pPr algn="just">
              <a:lnSpc>
                <a:spcPct val="100000"/>
              </a:lnSpc>
              <a:spcBef>
                <a:spcPts val="641"/>
              </a:spcBef>
              <a:tabLst>
                <a:tab pos="0" algn="l"/>
              </a:tabLst>
            </a:pPr>
            <a:r>
              <a:rPr lang="pt-BR" sz="3200" spc="-1" dirty="0">
                <a:solidFill>
                  <a:srgbClr val="000000"/>
                </a:solidFill>
                <a:latin typeface="Calibri"/>
                <a:ea typeface="DejaVu Sans"/>
              </a:rPr>
              <a:t>		Revoltado, Jorge esbraveja com Miguel, acusando-o de prometer a venda de um imóvel que não era para ser alienado, ressaltando que os poderes que lhe foram outorgados não abrangiam o direito de alienar imóveis. </a:t>
            </a:r>
            <a:r>
              <a:rPr lang="pt-BR" sz="3200" spc="-1" dirty="0" err="1">
                <a:solidFill>
                  <a:srgbClr val="000000"/>
                </a:solidFill>
                <a:latin typeface="Calibri"/>
                <a:ea typeface="DejaVu Sans"/>
              </a:rPr>
              <a:t>Pediulhe</a:t>
            </a:r>
            <a:r>
              <a:rPr lang="pt-BR" sz="3200" spc="-1" dirty="0">
                <a:solidFill>
                  <a:srgbClr val="000000"/>
                </a:solidFill>
                <a:latin typeface="Calibri"/>
                <a:ea typeface="DejaVu Sans"/>
              </a:rPr>
              <a:t> que desfizesse o negócio, deixando claro que ele não tem poder para vender seus imóveis, uma vez que não tem interesse em se desfazer deles.</a:t>
            </a:r>
          </a:p>
          <a:p>
            <a:pPr algn="just">
              <a:lnSpc>
                <a:spcPct val="100000"/>
              </a:lnSpc>
              <a:spcBef>
                <a:spcPts val="641"/>
              </a:spcBef>
              <a:tabLst>
                <a:tab pos="0" algn="l"/>
              </a:tabLst>
            </a:pPr>
            <a:r>
              <a:rPr lang="pt-BR" sz="3200" spc="-1" dirty="0">
                <a:solidFill>
                  <a:srgbClr val="000000"/>
                </a:solidFill>
                <a:latin typeface="Calibri"/>
                <a:ea typeface="DejaVu Sans"/>
              </a:rPr>
              <a:t>		Miguel aceita a crítica, comunicando que conseguiu desfazer a operação contratual com Maria, mas informou que lhe é devido o valor de 5% da venda (R$ 50.000,00), pelo esforço despendido, fazendo incidir a cláusula de remuneração. Afirma, ainda, que teve de devolver o sinal, em dobro, para Maria, totalizando R$ 40.000,00. Solicita, assim, o depósito de R$ 90.000,00 em sua conta.</a:t>
            </a:r>
          </a:p>
          <a:p>
            <a:pPr algn="just">
              <a:lnSpc>
                <a:spcPct val="100000"/>
              </a:lnSpc>
              <a:spcBef>
                <a:spcPts val="641"/>
              </a:spcBef>
              <a:tabLst>
                <a:tab pos="0" algn="l"/>
              </a:tabLst>
            </a:pPr>
            <a:r>
              <a:rPr lang="pt-BR" sz="3200" spc="-1" dirty="0">
                <a:solidFill>
                  <a:srgbClr val="000000"/>
                </a:solidFill>
                <a:latin typeface="Calibri"/>
                <a:ea typeface="DejaVu Sans"/>
              </a:rPr>
              <a:t>		Indignado, Jorge não efetua o pagamento, revogando os poderes concedidos a Miguel. Dias depois, recebe mandado de </a:t>
            </a:r>
            <a:r>
              <a:rPr lang="pt-BR" sz="3200" spc="-1" dirty="0">
                <a:solidFill>
                  <a:srgbClr val="000000"/>
                </a:solidFill>
                <a:highlight>
                  <a:srgbClr val="FFFF00"/>
                </a:highlight>
                <a:latin typeface="Calibri"/>
                <a:ea typeface="DejaVu Sans"/>
              </a:rPr>
              <a:t>citação</a:t>
            </a:r>
            <a:r>
              <a:rPr lang="pt-BR" sz="3200" spc="-1" dirty="0">
                <a:solidFill>
                  <a:srgbClr val="000000"/>
                </a:solidFill>
                <a:latin typeface="Calibri"/>
                <a:ea typeface="DejaVu Sans"/>
              </a:rPr>
              <a:t> da 1ª Vara Cível da Comarca de Curitiba, para integrar o polo passivo da Ação de Cobrança movida por Miguel.</a:t>
            </a:r>
          </a:p>
        </p:txBody>
      </p:sp>
    </p:spTree>
    <p:extLst>
      <p:ext uri="{BB962C8B-B14F-4D97-AF65-F5344CB8AC3E}">
        <p14:creationId xmlns:p14="http://schemas.microsoft.com/office/powerpoint/2010/main" val="31303665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55000" lnSpcReduction="20000"/>
          </a:bodyPr>
          <a:lstStyle/>
          <a:p>
            <a:pPr algn="ctr">
              <a:lnSpc>
                <a:spcPct val="100000"/>
              </a:lnSpc>
              <a:spcBef>
                <a:spcPts val="641"/>
              </a:spcBef>
              <a:tabLst>
                <a:tab pos="0" algn="l"/>
              </a:tabLst>
            </a:pPr>
            <a:r>
              <a:rPr lang="pt-BR" sz="3200" b="1" spc="-1" dirty="0">
                <a:solidFill>
                  <a:srgbClr val="000000"/>
                </a:solidFill>
                <a:latin typeface="Calibri"/>
                <a:ea typeface="DejaVu Sans"/>
              </a:rPr>
              <a:t>GABARITO</a:t>
            </a:r>
          </a:p>
          <a:p>
            <a:pPr algn="just">
              <a:lnSpc>
                <a:spcPct val="100000"/>
              </a:lnSpc>
              <a:spcBef>
                <a:spcPts val="641"/>
              </a:spcBef>
              <a:tabLst>
                <a:tab pos="0" algn="l"/>
              </a:tabLst>
            </a:pPr>
            <a:r>
              <a:rPr lang="pt-BR" sz="3200" spc="-1" dirty="0">
                <a:solidFill>
                  <a:srgbClr val="000000"/>
                </a:solidFill>
                <a:highlight>
                  <a:srgbClr val="FFFF00"/>
                </a:highlight>
                <a:latin typeface="Calibri"/>
                <a:ea typeface="DejaVu Sans"/>
              </a:rPr>
              <a:t>PEÇA</a:t>
            </a:r>
            <a:r>
              <a:rPr lang="pt-BR" sz="3200" spc="-1" dirty="0">
                <a:solidFill>
                  <a:srgbClr val="000000"/>
                </a:solidFill>
                <a:latin typeface="Calibri"/>
                <a:ea typeface="DejaVu Sans"/>
              </a:rPr>
              <a:t>: CONTESTAÇÃO</a:t>
            </a:r>
          </a:p>
          <a:p>
            <a:pPr algn="just">
              <a:lnSpc>
                <a:spcPct val="100000"/>
              </a:lnSpc>
              <a:spcBef>
                <a:spcPts val="641"/>
              </a:spcBef>
              <a:tabLst>
                <a:tab pos="0" algn="l"/>
              </a:tabLst>
            </a:pPr>
            <a:r>
              <a:rPr lang="pt-BR" sz="3200" spc="-1" dirty="0">
                <a:solidFill>
                  <a:srgbClr val="000000"/>
                </a:solidFill>
                <a:highlight>
                  <a:srgbClr val="FFFF00"/>
                </a:highlight>
                <a:latin typeface="Calibri"/>
                <a:ea typeface="DejaVu Sans"/>
              </a:rPr>
              <a:t>FUNDAMENTO</a:t>
            </a:r>
            <a:r>
              <a:rPr lang="pt-BR" sz="3200" spc="-1" dirty="0">
                <a:solidFill>
                  <a:srgbClr val="000000"/>
                </a:solidFill>
                <a:latin typeface="Calibri"/>
                <a:ea typeface="DejaVu Sans"/>
              </a:rPr>
              <a:t>: art. 335 do CPC, </a:t>
            </a:r>
          </a:p>
          <a:p>
            <a:pPr algn="just">
              <a:lnSpc>
                <a:spcPct val="100000"/>
              </a:lnSpc>
              <a:spcBef>
                <a:spcPts val="641"/>
              </a:spcBef>
              <a:tabLst>
                <a:tab pos="0" algn="l"/>
              </a:tabLst>
            </a:pPr>
            <a:r>
              <a:rPr lang="pt-BR" sz="3200" spc="-1" dirty="0">
                <a:solidFill>
                  <a:srgbClr val="000000"/>
                </a:solidFill>
                <a:highlight>
                  <a:srgbClr val="FFFF00"/>
                </a:highlight>
                <a:latin typeface="Calibri"/>
                <a:ea typeface="DejaVu Sans"/>
              </a:rPr>
              <a:t>MATÉRIA</a:t>
            </a:r>
            <a:r>
              <a:rPr lang="pt-BR" sz="3200" spc="-1" dirty="0">
                <a:solidFill>
                  <a:srgbClr val="000000"/>
                </a:solidFill>
                <a:latin typeface="Calibri"/>
                <a:ea typeface="DejaVu Sans"/>
              </a:rPr>
              <a:t>: contrato de mandato - art. 653 e seguintes do Código Civil. </a:t>
            </a:r>
          </a:p>
          <a:p>
            <a:pPr algn="just">
              <a:lnSpc>
                <a:spcPct val="100000"/>
              </a:lnSpc>
              <a:spcBef>
                <a:spcPts val="641"/>
              </a:spcBef>
              <a:tabLst>
                <a:tab pos="0" algn="l"/>
              </a:tabLst>
            </a:pPr>
            <a:endParaRPr lang="pt-BR" sz="3200" spc="-1" dirty="0">
              <a:solidFill>
                <a:srgbClr val="000000"/>
              </a:solidFill>
              <a:latin typeface="Calibri"/>
              <a:ea typeface="DejaVu Sans"/>
            </a:endParaRPr>
          </a:p>
          <a:p>
            <a:pPr algn="just">
              <a:lnSpc>
                <a:spcPct val="100000"/>
              </a:lnSpc>
              <a:spcBef>
                <a:spcPts val="641"/>
              </a:spcBef>
              <a:tabLst>
                <a:tab pos="0" algn="l"/>
              </a:tabLst>
            </a:pPr>
            <a:r>
              <a:rPr lang="pt-BR" sz="3200" spc="-1" dirty="0">
                <a:solidFill>
                  <a:srgbClr val="000000"/>
                </a:solidFill>
                <a:latin typeface="Calibri"/>
                <a:ea typeface="DejaVu Sans"/>
              </a:rPr>
              <a:t>		</a:t>
            </a:r>
            <a:r>
              <a:rPr lang="pt-BR" sz="3200" spc="-1" dirty="0">
                <a:solidFill>
                  <a:srgbClr val="000000"/>
                </a:solidFill>
                <a:highlight>
                  <a:srgbClr val="00FF00"/>
                </a:highlight>
                <a:latin typeface="Calibri"/>
                <a:ea typeface="DejaVu Sans"/>
              </a:rPr>
              <a:t>TEMA CENTRAL</a:t>
            </a:r>
            <a:r>
              <a:rPr lang="pt-BR" sz="3200" spc="-1" dirty="0">
                <a:solidFill>
                  <a:srgbClr val="000000"/>
                </a:solidFill>
                <a:latin typeface="Calibri"/>
                <a:ea typeface="DejaVu Sans"/>
              </a:rPr>
              <a:t>: Jorge (mandante) outorgou apenas poderes gerais para Miguel (mandatário) gerir seus imóveis, sua representação se limitava aos poderes de administração, como delimita o art. 661, caput, do Código Civil. </a:t>
            </a:r>
          </a:p>
          <a:p>
            <a:pPr algn="just">
              <a:lnSpc>
                <a:spcPct val="100000"/>
              </a:lnSpc>
              <a:spcBef>
                <a:spcPts val="641"/>
              </a:spcBef>
              <a:tabLst>
                <a:tab pos="0" algn="l"/>
              </a:tabLst>
            </a:pPr>
            <a:endParaRPr lang="pt-BR" sz="3200" spc="-1" dirty="0">
              <a:solidFill>
                <a:srgbClr val="000000"/>
              </a:solidFill>
              <a:latin typeface="Calibri"/>
              <a:ea typeface="DejaVu Sans"/>
            </a:endParaRPr>
          </a:p>
          <a:p>
            <a:pPr algn="just">
              <a:lnSpc>
                <a:spcPct val="100000"/>
              </a:lnSpc>
              <a:spcBef>
                <a:spcPts val="641"/>
              </a:spcBef>
              <a:tabLst>
                <a:tab pos="0" algn="l"/>
              </a:tabLst>
            </a:pPr>
            <a:r>
              <a:rPr lang="pt-BR" sz="3200" spc="-1" dirty="0">
                <a:solidFill>
                  <a:srgbClr val="000000"/>
                </a:solidFill>
                <a:latin typeface="Calibri"/>
                <a:ea typeface="DejaVu Sans"/>
              </a:rPr>
              <a:t>		</a:t>
            </a:r>
            <a:r>
              <a:rPr lang="pt-BR" sz="3200" spc="-1" dirty="0">
                <a:solidFill>
                  <a:srgbClr val="000000"/>
                </a:solidFill>
                <a:highlight>
                  <a:srgbClr val="00FF00"/>
                </a:highlight>
                <a:latin typeface="Calibri"/>
                <a:ea typeface="DejaVu Sans"/>
              </a:rPr>
              <a:t>SAÍDA JURÍDICA</a:t>
            </a:r>
            <a:r>
              <a:rPr lang="pt-BR" sz="3200" spc="-1" dirty="0">
                <a:solidFill>
                  <a:srgbClr val="000000"/>
                </a:solidFill>
                <a:latin typeface="Calibri"/>
                <a:ea typeface="DejaVu Sans"/>
              </a:rPr>
              <a:t>: </a:t>
            </a:r>
          </a:p>
          <a:p>
            <a:pPr algn="just">
              <a:lnSpc>
                <a:spcPct val="100000"/>
              </a:lnSpc>
              <a:spcBef>
                <a:spcPts val="641"/>
              </a:spcBef>
              <a:tabLst>
                <a:tab pos="0" algn="l"/>
              </a:tabLst>
            </a:pPr>
            <a:r>
              <a:rPr lang="pt-BR" sz="3200" spc="-1" dirty="0">
                <a:solidFill>
                  <a:srgbClr val="000000"/>
                </a:solidFill>
                <a:latin typeface="Calibri"/>
                <a:ea typeface="DejaVu Sans"/>
              </a:rPr>
              <a:t>		</a:t>
            </a:r>
            <a:r>
              <a:rPr lang="pt-BR" sz="3200" spc="-1" dirty="0">
                <a:solidFill>
                  <a:srgbClr val="000000"/>
                </a:solidFill>
                <a:highlight>
                  <a:srgbClr val="FFFF00"/>
                </a:highlight>
                <a:latin typeface="Calibri"/>
                <a:ea typeface="DejaVu Sans"/>
              </a:rPr>
              <a:t>PONTO 1</a:t>
            </a:r>
            <a:r>
              <a:rPr lang="pt-BR" sz="3200" spc="-1" dirty="0">
                <a:solidFill>
                  <a:srgbClr val="000000"/>
                </a:solidFill>
                <a:latin typeface="Calibri"/>
                <a:ea typeface="DejaVu Sans"/>
              </a:rPr>
              <a:t>: art. 661, § 1º, esclarece que para alienar (...) depende a procuração de poderes especiais e expressos, razão pela qual a ausência de tais poderes – especiais e expressos – importa exercício exorbitante do mandato.</a:t>
            </a:r>
          </a:p>
          <a:p>
            <a:pPr algn="just">
              <a:lnSpc>
                <a:spcPct val="100000"/>
              </a:lnSpc>
              <a:spcBef>
                <a:spcPts val="641"/>
              </a:spcBef>
              <a:tabLst>
                <a:tab pos="0" algn="l"/>
              </a:tabLst>
            </a:pPr>
            <a:r>
              <a:rPr lang="pt-BR" sz="3200" spc="-1" dirty="0">
                <a:solidFill>
                  <a:srgbClr val="000000"/>
                </a:solidFill>
                <a:latin typeface="Calibri"/>
                <a:ea typeface="DejaVu Sans"/>
              </a:rPr>
              <a:t>		</a:t>
            </a:r>
            <a:r>
              <a:rPr lang="pt-BR" sz="3200" spc="-1" dirty="0">
                <a:solidFill>
                  <a:srgbClr val="000000"/>
                </a:solidFill>
                <a:highlight>
                  <a:srgbClr val="FFFF00"/>
                </a:highlight>
                <a:latin typeface="Calibri"/>
                <a:ea typeface="DejaVu Sans"/>
              </a:rPr>
              <a:t>PONTO 2</a:t>
            </a:r>
            <a:r>
              <a:rPr lang="pt-BR" sz="3200" spc="-1" dirty="0">
                <a:solidFill>
                  <a:srgbClr val="000000"/>
                </a:solidFill>
                <a:latin typeface="Calibri"/>
                <a:ea typeface="DejaVu Sans"/>
              </a:rPr>
              <a:t>: art. 662 do Código Civil prevê que os atos praticados por quem não tenha poderes suficientes são ineficazes em relação àquele em cujo nome foram praticados, salvo se os ratificar. Jorge não emitiu ratificação, expressa ou tácita, trata-se de negócio jurídico ineficaz perante o mandante, proprietário do imóvel.</a:t>
            </a:r>
          </a:p>
          <a:p>
            <a:pPr algn="just">
              <a:lnSpc>
                <a:spcPct val="100000"/>
              </a:lnSpc>
              <a:spcBef>
                <a:spcPts val="641"/>
              </a:spcBef>
              <a:tabLst>
                <a:tab pos="0" algn="l"/>
              </a:tabLst>
            </a:pPr>
            <a:r>
              <a:rPr lang="pt-BR" sz="3200" spc="-1" dirty="0">
                <a:solidFill>
                  <a:srgbClr val="000000"/>
                </a:solidFill>
                <a:latin typeface="Calibri"/>
                <a:ea typeface="DejaVu Sans"/>
              </a:rPr>
              <a:t>		</a:t>
            </a:r>
            <a:r>
              <a:rPr lang="pt-BR" sz="3200" spc="-1" dirty="0">
                <a:solidFill>
                  <a:srgbClr val="000000"/>
                </a:solidFill>
                <a:highlight>
                  <a:srgbClr val="FFFF00"/>
                </a:highlight>
                <a:latin typeface="Calibri"/>
                <a:ea typeface="DejaVu Sans"/>
              </a:rPr>
              <a:t>PONTO 3</a:t>
            </a:r>
            <a:r>
              <a:rPr lang="pt-BR" sz="3200" spc="-1" dirty="0">
                <a:solidFill>
                  <a:srgbClr val="000000"/>
                </a:solidFill>
                <a:latin typeface="Calibri"/>
                <a:ea typeface="DejaVu Sans"/>
              </a:rPr>
              <a:t>: o mandante só tem o dever de pagar a remuneração ao mandatário na conformidade do mandato conferido, segundo o Art. 675 do CC. </a:t>
            </a:r>
          </a:p>
          <a:p>
            <a:pPr algn="just">
              <a:lnSpc>
                <a:spcPct val="100000"/>
              </a:lnSpc>
              <a:spcBef>
                <a:spcPts val="641"/>
              </a:spcBef>
              <a:tabLst>
                <a:tab pos="0" algn="l"/>
              </a:tabLst>
            </a:pPr>
            <a:r>
              <a:rPr lang="pt-BR" sz="3200" spc="-1" dirty="0">
                <a:solidFill>
                  <a:srgbClr val="000000"/>
                </a:solidFill>
                <a:latin typeface="Calibri"/>
                <a:ea typeface="DejaVu Sans"/>
              </a:rPr>
              <a:t>		</a:t>
            </a:r>
            <a:r>
              <a:rPr lang="pt-BR" sz="3200" spc="-1" dirty="0">
                <a:solidFill>
                  <a:srgbClr val="000000"/>
                </a:solidFill>
                <a:highlight>
                  <a:srgbClr val="FFFF00"/>
                </a:highlight>
                <a:latin typeface="Calibri"/>
                <a:ea typeface="DejaVu Sans"/>
              </a:rPr>
              <a:t>PONTO 4</a:t>
            </a:r>
            <a:r>
              <a:rPr lang="pt-BR" sz="3200" spc="-1" dirty="0">
                <a:solidFill>
                  <a:srgbClr val="000000"/>
                </a:solidFill>
                <a:latin typeface="Calibri"/>
                <a:ea typeface="DejaVu Sans"/>
              </a:rPr>
              <a:t>: incabível o pedido de reembolso do prejuízo que o mandatário teve com a restituição das arras, em dobro, à promitente compradora, na medida em que é do mandatário a obrigação de indenizar qualquer prejuízo causado por sua culpa, como preceitua o Art. 667, caput, do Código Civil. </a:t>
            </a:r>
          </a:p>
          <a:p>
            <a:pPr algn="just">
              <a:lnSpc>
                <a:spcPct val="100000"/>
              </a:lnSpc>
              <a:spcBef>
                <a:spcPts val="641"/>
              </a:spcBef>
              <a:tabLst>
                <a:tab pos="0" algn="l"/>
              </a:tabLst>
            </a:pPr>
            <a:r>
              <a:rPr lang="pt-BR" sz="3200" spc="-1" dirty="0">
                <a:solidFill>
                  <a:srgbClr val="000000"/>
                </a:solidFill>
                <a:latin typeface="Calibri"/>
                <a:ea typeface="DejaVu Sans"/>
              </a:rPr>
              <a:t>		</a:t>
            </a:r>
            <a:r>
              <a:rPr lang="pt-BR" sz="3200" spc="-1" dirty="0">
                <a:solidFill>
                  <a:srgbClr val="000000"/>
                </a:solidFill>
                <a:highlight>
                  <a:srgbClr val="00FF00"/>
                </a:highlight>
                <a:latin typeface="Calibri"/>
                <a:ea typeface="DejaVu Sans"/>
              </a:rPr>
              <a:t>PEDIDO</a:t>
            </a:r>
            <a:r>
              <a:rPr lang="pt-BR" sz="3200" spc="-1" dirty="0">
                <a:solidFill>
                  <a:srgbClr val="000000"/>
                </a:solidFill>
                <a:latin typeface="Calibri"/>
                <a:ea typeface="DejaVu Sans"/>
              </a:rPr>
              <a:t>: REQUERER A IMPROCEDÊNCIA DA AÇÃO.</a:t>
            </a:r>
          </a:p>
        </p:txBody>
      </p:sp>
    </p:spTree>
    <p:extLst>
      <p:ext uri="{BB962C8B-B14F-4D97-AF65-F5344CB8AC3E}">
        <p14:creationId xmlns:p14="http://schemas.microsoft.com/office/powerpoint/2010/main" val="14502056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47500" lnSpcReduction="20000"/>
          </a:bodyPr>
          <a:lstStyle/>
          <a:p>
            <a:pPr algn="just">
              <a:lnSpc>
                <a:spcPct val="100000"/>
              </a:lnSpc>
              <a:spcBef>
                <a:spcPts val="641"/>
              </a:spcBef>
              <a:tabLst>
                <a:tab pos="0" algn="l"/>
              </a:tabLst>
            </a:pPr>
            <a:r>
              <a:rPr lang="pt-BR" sz="3400" spc="-1" dirty="0">
                <a:solidFill>
                  <a:srgbClr val="000000"/>
                </a:solidFill>
                <a:latin typeface="Candara Light" panose="020E0502030303020204" pitchFamily="34" charset="0"/>
                <a:ea typeface="DejaVu Sans"/>
              </a:rPr>
              <a:t>EXCELENTÍSSIMO SENHOR DOUTOR JUIZ DE DIREITO DA 1ª VARA CÍVEL DA COMARCA DE </a:t>
            </a:r>
            <a:r>
              <a:rPr lang="pt-BR" sz="3400" spc="-1" dirty="0">
                <a:solidFill>
                  <a:srgbClr val="000000"/>
                </a:solidFill>
                <a:highlight>
                  <a:srgbClr val="FFFF00"/>
                </a:highlight>
                <a:latin typeface="Candara Light" panose="020E0502030303020204" pitchFamily="34" charset="0"/>
                <a:ea typeface="DejaVu Sans"/>
              </a:rPr>
              <a:t>CURITIBA</a:t>
            </a:r>
            <a:r>
              <a:rPr lang="pt-BR" sz="3400" spc="-1" dirty="0">
                <a:solidFill>
                  <a:srgbClr val="000000"/>
                </a:solidFill>
                <a:latin typeface="Candara Light" panose="020E0502030303020204" pitchFamily="34" charset="0"/>
                <a:ea typeface="DejaVu Sans"/>
              </a:rPr>
              <a:t>.</a:t>
            </a:r>
          </a:p>
          <a:p>
            <a:pPr algn="just">
              <a:lnSpc>
                <a:spcPct val="100000"/>
              </a:lnSpc>
              <a:spcBef>
                <a:spcPts val="641"/>
              </a:spcBef>
              <a:tabLst>
                <a:tab pos="0" algn="l"/>
              </a:tabLst>
            </a:pPr>
            <a:r>
              <a:rPr lang="pt-BR" sz="3400" spc="-1" dirty="0">
                <a:solidFill>
                  <a:srgbClr val="000000"/>
                </a:solidFill>
                <a:latin typeface="Candara Light" panose="020E0502030303020204" pitchFamily="34" charset="0"/>
                <a:ea typeface="DejaVu Sans"/>
              </a:rPr>
              <a:t>Processo  </a:t>
            </a:r>
            <a:r>
              <a:rPr lang="pt-BR" sz="3400" spc="-1" dirty="0">
                <a:solidFill>
                  <a:srgbClr val="000000"/>
                </a:solidFill>
                <a:highlight>
                  <a:srgbClr val="FFFF00"/>
                </a:highlight>
                <a:latin typeface="Candara Light" panose="020E0502030303020204" pitchFamily="34" charset="0"/>
                <a:ea typeface="DejaVu Sans"/>
              </a:rPr>
              <a:t>n. ....</a:t>
            </a:r>
          </a:p>
          <a:p>
            <a:pPr algn="just">
              <a:lnSpc>
                <a:spcPct val="100000"/>
              </a:lnSpc>
              <a:spcBef>
                <a:spcPts val="641"/>
              </a:spcBef>
              <a:tabLst>
                <a:tab pos="0" algn="l"/>
              </a:tabLst>
            </a:pPr>
            <a:endParaRPr lang="pt-BR" sz="3400" spc="-1" dirty="0">
              <a:solidFill>
                <a:srgbClr val="000000"/>
              </a:solidFill>
              <a:highlight>
                <a:srgbClr val="FFFF00"/>
              </a:highlight>
              <a:latin typeface="Candara Light" panose="020E0502030303020204" pitchFamily="34" charset="0"/>
              <a:ea typeface="DejaVu Sans"/>
            </a:endParaRPr>
          </a:p>
          <a:p>
            <a:pPr algn="just">
              <a:lnSpc>
                <a:spcPct val="100000"/>
              </a:lnSpc>
              <a:spcBef>
                <a:spcPts val="641"/>
              </a:spcBef>
              <a:tabLst>
                <a:tab pos="0" algn="l"/>
              </a:tabLst>
            </a:pPr>
            <a:r>
              <a:rPr lang="pt-BR" sz="3400" spc="-1" dirty="0">
                <a:solidFill>
                  <a:srgbClr val="000000"/>
                </a:solidFill>
                <a:highlight>
                  <a:srgbClr val="FFFF00"/>
                </a:highlight>
                <a:latin typeface="Candara Light" panose="020E0502030303020204" pitchFamily="34" charset="0"/>
                <a:ea typeface="DejaVu Sans"/>
              </a:rPr>
              <a:t>JORGE</a:t>
            </a:r>
            <a:r>
              <a:rPr lang="pt-BR" sz="3400" spc="-1" dirty="0">
                <a:solidFill>
                  <a:srgbClr val="000000"/>
                </a:solidFill>
                <a:latin typeface="Candara Light" panose="020E0502030303020204" pitchFamily="34" charset="0"/>
                <a:ea typeface="DejaVu Sans"/>
              </a:rPr>
              <a:t>, nacionalidade ..., estado civil..., empresário, CPF ...., endereço físico ..., e-mail ...,  </a:t>
            </a:r>
            <a:r>
              <a:rPr lang="pt-BR" sz="3400" spc="-1" dirty="0">
                <a:solidFill>
                  <a:srgbClr val="000000"/>
                </a:solidFill>
                <a:highlight>
                  <a:srgbClr val="FFFF00"/>
                </a:highlight>
                <a:latin typeface="Candara Light" panose="020E0502030303020204" pitchFamily="34" charset="0"/>
                <a:ea typeface="DejaVu Sans"/>
              </a:rPr>
              <a:t>por seu advogado </a:t>
            </a:r>
            <a:r>
              <a:rPr lang="pt-BR" sz="3400" spc="-1" dirty="0">
                <a:solidFill>
                  <a:srgbClr val="000000"/>
                </a:solidFill>
                <a:latin typeface="Candara Light" panose="020E0502030303020204" pitchFamily="34" charset="0"/>
                <a:ea typeface="DejaVu Sans"/>
              </a:rPr>
              <a:t>...., OAB/UF..., endereço físico ..., e-mail ....,  vem, respeitosamente, à presença de Vossa Excelência, com </a:t>
            </a:r>
            <a:r>
              <a:rPr lang="pt-BR" sz="3400" spc="-1" dirty="0">
                <a:solidFill>
                  <a:srgbClr val="000000"/>
                </a:solidFill>
                <a:highlight>
                  <a:srgbClr val="FFFF00"/>
                </a:highlight>
                <a:latin typeface="Candara Light" panose="020E0502030303020204" pitchFamily="34" charset="0"/>
                <a:ea typeface="DejaVu Sans"/>
              </a:rPr>
              <a:t>fundamento</a:t>
            </a:r>
            <a:r>
              <a:rPr lang="pt-BR" sz="3400" spc="-1" dirty="0">
                <a:solidFill>
                  <a:srgbClr val="000000"/>
                </a:solidFill>
                <a:latin typeface="Candara Light" panose="020E0502030303020204" pitchFamily="34" charset="0"/>
                <a:ea typeface="DejaVu Sans"/>
              </a:rPr>
              <a:t> no artigo 335 do Código de Processo Civil, </a:t>
            </a:r>
            <a:r>
              <a:rPr lang="pt-BR" sz="3400" spc="-1" dirty="0">
                <a:solidFill>
                  <a:srgbClr val="000000"/>
                </a:solidFill>
                <a:highlight>
                  <a:srgbClr val="FFFF00"/>
                </a:highlight>
                <a:latin typeface="Candara Light" panose="020E0502030303020204" pitchFamily="34" charset="0"/>
                <a:ea typeface="DejaVu Sans"/>
              </a:rPr>
              <a:t>oferecer</a:t>
            </a:r>
            <a:r>
              <a:rPr lang="pt-BR" sz="3400" spc="-1" dirty="0">
                <a:solidFill>
                  <a:srgbClr val="000000"/>
                </a:solidFill>
                <a:latin typeface="Candara Light" panose="020E0502030303020204" pitchFamily="34" charset="0"/>
                <a:ea typeface="DejaVu Sans"/>
              </a:rPr>
              <a:t> </a:t>
            </a:r>
            <a:r>
              <a:rPr lang="pt-BR" sz="3400" spc="-1" dirty="0">
                <a:solidFill>
                  <a:srgbClr val="000000"/>
                </a:solidFill>
                <a:highlight>
                  <a:srgbClr val="FFFF00"/>
                </a:highlight>
                <a:latin typeface="Candara Light" panose="020E0502030303020204" pitchFamily="34" charset="0"/>
                <a:ea typeface="DejaVu Sans"/>
              </a:rPr>
              <a:t>CONTESTAÇÃO</a:t>
            </a:r>
            <a:r>
              <a:rPr lang="pt-BR" sz="3400" spc="-1" dirty="0">
                <a:solidFill>
                  <a:srgbClr val="000000"/>
                </a:solidFill>
                <a:latin typeface="Candara Light" panose="020E0502030303020204" pitchFamily="34" charset="0"/>
                <a:ea typeface="DejaVu Sans"/>
              </a:rPr>
              <a:t>, conforme segue:</a:t>
            </a:r>
          </a:p>
          <a:p>
            <a:pPr algn="just">
              <a:lnSpc>
                <a:spcPct val="100000"/>
              </a:lnSpc>
              <a:spcBef>
                <a:spcPts val="641"/>
              </a:spcBef>
              <a:tabLst>
                <a:tab pos="0" algn="l"/>
              </a:tabLst>
            </a:pPr>
            <a:endParaRPr lang="pt-BR" sz="3400" spc="-1" dirty="0">
              <a:solidFill>
                <a:srgbClr val="000000"/>
              </a:solidFill>
              <a:latin typeface="Candara Light" panose="020E0502030303020204" pitchFamily="34" charset="0"/>
              <a:ea typeface="DejaVu Sans"/>
            </a:endParaRPr>
          </a:p>
          <a:p>
            <a:pPr algn="just">
              <a:lnSpc>
                <a:spcPct val="100000"/>
              </a:lnSpc>
              <a:spcBef>
                <a:spcPts val="641"/>
              </a:spcBef>
              <a:tabLst>
                <a:tab pos="0" algn="l"/>
              </a:tabLst>
            </a:pPr>
            <a:r>
              <a:rPr lang="pt-BR" sz="3400" spc="-1" dirty="0">
                <a:solidFill>
                  <a:srgbClr val="000000"/>
                </a:solidFill>
                <a:highlight>
                  <a:srgbClr val="FFFF00"/>
                </a:highlight>
                <a:latin typeface="Candara Light" panose="020E0502030303020204" pitchFamily="34" charset="0"/>
                <a:ea typeface="DejaVu Sans"/>
              </a:rPr>
              <a:t>DOS FATOS</a:t>
            </a:r>
          </a:p>
          <a:p>
            <a:pPr algn="just">
              <a:lnSpc>
                <a:spcPct val="100000"/>
              </a:lnSpc>
              <a:spcBef>
                <a:spcPts val="641"/>
              </a:spcBef>
              <a:tabLst>
                <a:tab pos="0" algn="l"/>
              </a:tabLst>
            </a:pPr>
            <a:r>
              <a:rPr lang="pt-BR" sz="3400" spc="-1" dirty="0">
                <a:solidFill>
                  <a:srgbClr val="000000"/>
                </a:solidFill>
                <a:latin typeface="Candara Light" panose="020E0502030303020204" pitchFamily="34" charset="0"/>
                <a:ea typeface="DejaVu Sans"/>
              </a:rPr>
              <a:t>	      O réu delegou poderes gerais para o autor gerir seus imóveis conforme contrato (doc...), de modo a extrair os melhores resultados financeiros na administração dos bens. Estipulou-se que, a cada operação de gestão que resultasse lucrativa, o outorgado teria direito à remuneração de 5% sobre a receita gerada.  Contudo, o autor decidiu vender um apartamento do autor e Maria comprou pelo preço apenas 10% abaixo do mercado, colocando-se à disposição para o pagamento à vista, no valor de R$ 1.000.000,00. </a:t>
            </a:r>
          </a:p>
          <a:p>
            <a:pPr algn="just">
              <a:lnSpc>
                <a:spcPct val="100000"/>
              </a:lnSpc>
              <a:spcBef>
                <a:spcPts val="641"/>
              </a:spcBef>
              <a:tabLst>
                <a:tab pos="0" algn="l"/>
              </a:tabLst>
            </a:pPr>
            <a:r>
              <a:rPr lang="pt-BR" sz="3400" spc="-1" dirty="0">
                <a:solidFill>
                  <a:srgbClr val="000000"/>
                </a:solidFill>
                <a:latin typeface="Candara Light" panose="020E0502030303020204" pitchFamily="34" charset="0"/>
                <a:ea typeface="DejaVu Sans"/>
              </a:rPr>
              <a:t>       O autor, então, em nome do réu, firmou, com Maria, instrumento particular de compromisso de compra e venda, recebendo um sinal de R$ 20.000,00. Ato contínuo, comunicou o réu acerca da transação finalizada, informando que irá transferir o valor da venda, com a dedução de sua remuneração, compensando os valores.</a:t>
            </a:r>
          </a:p>
          <a:p>
            <a:pPr algn="just">
              <a:lnSpc>
                <a:spcPct val="100000"/>
              </a:lnSpc>
              <a:spcBef>
                <a:spcPts val="641"/>
              </a:spcBef>
              <a:tabLst>
                <a:tab pos="0" algn="l"/>
              </a:tabLst>
            </a:pPr>
            <a:r>
              <a:rPr lang="pt-BR" sz="3400" spc="-1" dirty="0">
                <a:solidFill>
                  <a:srgbClr val="000000"/>
                </a:solidFill>
                <a:latin typeface="Candara Light" panose="020E0502030303020204" pitchFamily="34" charset="0"/>
                <a:ea typeface="DejaVu Sans"/>
              </a:rPr>
              <a:t>	      Revoltado, o réu esbravejou e acusou o autor de prometer a venda de um imóvel que não era para ser alienado, ressaltando que os poderes que lhe foram outorgados não abrangiam o direito de alienar imóveis. Então, o réu, pediu que desfizesse o negócio, deixando claro que o autor não tinha poderes para vender seus imóveis, uma vez que não tem interesse em se desfazer deles.</a:t>
            </a:r>
          </a:p>
          <a:p>
            <a:pPr algn="just">
              <a:lnSpc>
                <a:spcPct val="100000"/>
              </a:lnSpc>
              <a:spcBef>
                <a:spcPts val="641"/>
              </a:spcBef>
              <a:tabLst>
                <a:tab pos="0" algn="l"/>
              </a:tabLst>
            </a:pPr>
            <a:r>
              <a:rPr lang="pt-BR" sz="3400" spc="-1" dirty="0">
                <a:solidFill>
                  <a:srgbClr val="000000"/>
                </a:solidFill>
                <a:latin typeface="Candara Light" panose="020E0502030303020204" pitchFamily="34" charset="0"/>
                <a:ea typeface="DejaVu Sans"/>
              </a:rPr>
              <a:t>	     O autor aceitou a crítica, comunicando que conseguiu desfazer a operação contratual com Maria, contudo, acredita que é devido o valor de 5% da venda (R$ 50.000,00), pelo esforço despendido, fazendo incidir a cláusula de remuneração.  O autor afirma, ainda, que teve de devolver o sinal, em dobro, totalizando R$ 40.000,00 e solicitou, assim, o depósito de R$ 90.000,00 em sua conta.</a:t>
            </a:r>
          </a:p>
          <a:p>
            <a:pPr algn="just">
              <a:lnSpc>
                <a:spcPct val="100000"/>
              </a:lnSpc>
              <a:spcBef>
                <a:spcPts val="641"/>
              </a:spcBef>
              <a:tabLst>
                <a:tab pos="0" algn="l"/>
              </a:tabLst>
            </a:pPr>
            <a:r>
              <a:rPr lang="pt-BR" sz="3400" spc="-1" dirty="0">
                <a:solidFill>
                  <a:srgbClr val="000000"/>
                </a:solidFill>
                <a:latin typeface="Candara Light" panose="020E0502030303020204" pitchFamily="34" charset="0"/>
                <a:ea typeface="DejaVu Sans"/>
              </a:rPr>
              <a:t>	     Indignado, o réu não efetuou o pagamento, revogou os poderes concedidos a Miguel. Agora, o réu recebe mandado de citação da, para integrar o polo passivo da Ação de Cobrança movida pelo autor.</a:t>
            </a:r>
          </a:p>
          <a:p>
            <a:pPr algn="just">
              <a:lnSpc>
                <a:spcPct val="100000"/>
              </a:lnSpc>
              <a:spcBef>
                <a:spcPts val="641"/>
              </a:spcBef>
              <a:tabLst>
                <a:tab pos="0" algn="l"/>
              </a:tabLst>
            </a:pPr>
            <a:endParaRPr lang="pt-BR" sz="3200" spc="-1" dirty="0">
              <a:solidFill>
                <a:srgbClr val="000000"/>
              </a:solidFill>
              <a:latin typeface="Calibri"/>
              <a:ea typeface="DejaVu Sans"/>
            </a:endParaRPr>
          </a:p>
        </p:txBody>
      </p:sp>
    </p:spTree>
    <p:extLst>
      <p:ext uri="{BB962C8B-B14F-4D97-AF65-F5344CB8AC3E}">
        <p14:creationId xmlns:p14="http://schemas.microsoft.com/office/powerpoint/2010/main" val="12085743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55000" lnSpcReduction="20000"/>
          </a:bodyPr>
          <a:lstStyle/>
          <a:p>
            <a:pPr algn="just">
              <a:lnSpc>
                <a:spcPct val="100000"/>
              </a:lnSpc>
              <a:spcBef>
                <a:spcPts val="641"/>
              </a:spcBef>
              <a:tabLst>
                <a:tab pos="0" algn="l"/>
              </a:tabLst>
            </a:pPr>
            <a:r>
              <a:rPr lang="pt-BR" sz="3200" spc="-1" dirty="0">
                <a:solidFill>
                  <a:srgbClr val="000000"/>
                </a:solidFill>
                <a:highlight>
                  <a:srgbClr val="FFFF00"/>
                </a:highlight>
                <a:latin typeface="Candara Light" panose="020E0502030303020204" pitchFamily="34" charset="0"/>
                <a:ea typeface="DejaVu Sans"/>
              </a:rPr>
              <a:t>DA DEFESA DE MÉRITO</a:t>
            </a:r>
          </a:p>
          <a:p>
            <a:pPr algn="just">
              <a:lnSpc>
                <a:spcPct val="100000"/>
              </a:lnSpc>
              <a:spcBef>
                <a:spcPts val="641"/>
              </a:spcBef>
              <a:tabLst>
                <a:tab pos="0" algn="l"/>
              </a:tabLst>
            </a:pPr>
            <a:r>
              <a:rPr lang="pt-BR" sz="3200" spc="-1" dirty="0">
                <a:solidFill>
                  <a:srgbClr val="000000"/>
                </a:solidFill>
                <a:latin typeface="Candara Light" panose="020E0502030303020204" pitchFamily="34" charset="0"/>
                <a:ea typeface="DejaVu Sans"/>
              </a:rPr>
              <a:t>    O réu, mandante, outorgou apenas poderes gerais para o autor, ora mandatário, gerir seus imóveis. É certo que a representação se limitava aos poderes de administração, como delimita o art. 661, caput, do Código Civil, o qual prevê expressamente que para alienar depende a procuração de poderes especiais e expressos, razão pela qual a ausência de tais poderes – especiais e expressos – importa exercício exorbitante do mandato.</a:t>
            </a:r>
          </a:p>
          <a:p>
            <a:pPr algn="just">
              <a:lnSpc>
                <a:spcPct val="100000"/>
              </a:lnSpc>
              <a:spcBef>
                <a:spcPts val="641"/>
              </a:spcBef>
              <a:tabLst>
                <a:tab pos="0" algn="l"/>
              </a:tabLst>
            </a:pPr>
            <a:r>
              <a:rPr lang="pt-BR" sz="3200" spc="-1" dirty="0">
                <a:solidFill>
                  <a:srgbClr val="000000"/>
                </a:solidFill>
                <a:latin typeface="Candara Light" panose="020E0502030303020204" pitchFamily="34" charset="0"/>
                <a:ea typeface="DejaVu Sans"/>
              </a:rPr>
              <a:t>      O réu não emitiu ratificação, expressa ou tácita, trata-se de negócio jurídico ineficaz perante o mandante, proprietário do imóvel. Logo, da mesma forma, o art. 662 do Código Civil prevê que os atos praticados por quem não tenha poderes suficientes são ineficazes em relação àquele em cujo nome foram praticados, salvo se os ratificar. </a:t>
            </a:r>
          </a:p>
          <a:p>
            <a:pPr algn="just">
              <a:lnSpc>
                <a:spcPct val="100000"/>
              </a:lnSpc>
              <a:spcBef>
                <a:spcPts val="641"/>
              </a:spcBef>
              <a:tabLst>
                <a:tab pos="0" algn="l"/>
              </a:tabLst>
            </a:pPr>
            <a:r>
              <a:rPr lang="pt-BR" sz="3200" spc="-1" dirty="0">
                <a:solidFill>
                  <a:srgbClr val="000000"/>
                </a:solidFill>
                <a:latin typeface="Candara Light" panose="020E0502030303020204" pitchFamily="34" charset="0"/>
                <a:ea typeface="DejaVu Sans"/>
              </a:rPr>
              <a:t>	        O mandante só tem o dever de pagar a remuneração ao mandatário na conformidade do mandato conferido, segundo o art. 675 do CC. Portanto, incabível o pedido de reembolso do prejuízo que o mandatário teve com a restituição das arras, em dobro, à promitente compradora, na medida em que é do mandatário a obrigação de indenizar qualquer prejuízo causado por sua culpa, como preceitua o Art. 667, </a:t>
            </a:r>
            <a:r>
              <a:rPr lang="pt-BR" sz="3200" i="1" spc="-1" dirty="0">
                <a:solidFill>
                  <a:srgbClr val="000000"/>
                </a:solidFill>
                <a:latin typeface="Candara Light" panose="020E0502030303020204" pitchFamily="34" charset="0"/>
                <a:ea typeface="DejaVu Sans"/>
              </a:rPr>
              <a:t>caput</a:t>
            </a:r>
            <a:r>
              <a:rPr lang="pt-BR" sz="3200" spc="-1" dirty="0">
                <a:solidFill>
                  <a:srgbClr val="000000"/>
                </a:solidFill>
                <a:latin typeface="Candara Light" panose="020E0502030303020204" pitchFamily="34" charset="0"/>
                <a:ea typeface="DejaVu Sans"/>
              </a:rPr>
              <a:t>, do Código Civil. </a:t>
            </a:r>
          </a:p>
          <a:p>
            <a:pPr algn="just">
              <a:lnSpc>
                <a:spcPct val="100000"/>
              </a:lnSpc>
              <a:spcBef>
                <a:spcPts val="641"/>
              </a:spcBef>
              <a:tabLst>
                <a:tab pos="0" algn="l"/>
              </a:tabLst>
            </a:pPr>
            <a:r>
              <a:rPr lang="pt-BR" sz="3200" spc="-1" dirty="0">
                <a:solidFill>
                  <a:srgbClr val="000000"/>
                </a:solidFill>
                <a:highlight>
                  <a:srgbClr val="FFFF00"/>
                </a:highlight>
                <a:latin typeface="Candara Light" panose="020E0502030303020204" pitchFamily="34" charset="0"/>
                <a:ea typeface="DejaVu Sans"/>
              </a:rPr>
              <a:t>DOS PEDIDOS</a:t>
            </a:r>
          </a:p>
          <a:p>
            <a:pPr algn="just">
              <a:lnSpc>
                <a:spcPct val="100000"/>
              </a:lnSpc>
              <a:spcBef>
                <a:spcPts val="641"/>
              </a:spcBef>
              <a:tabLst>
                <a:tab pos="0" algn="l"/>
              </a:tabLst>
            </a:pPr>
            <a:r>
              <a:rPr lang="pt-BR" sz="3200" spc="-1" dirty="0">
                <a:solidFill>
                  <a:srgbClr val="000000"/>
                </a:solidFill>
                <a:latin typeface="Candara Light" panose="020E0502030303020204" pitchFamily="34" charset="0"/>
                <a:ea typeface="DejaVu Sans"/>
              </a:rPr>
              <a:t>      Diante do exposto, requer a </a:t>
            </a:r>
            <a:r>
              <a:rPr lang="pt-BR" sz="3200" spc="-1" dirty="0">
                <a:solidFill>
                  <a:srgbClr val="000000"/>
                </a:solidFill>
                <a:highlight>
                  <a:srgbClr val="FFFF00"/>
                </a:highlight>
                <a:latin typeface="Candara Light" panose="020E0502030303020204" pitchFamily="34" charset="0"/>
                <a:ea typeface="DejaVu Sans"/>
              </a:rPr>
              <a:t>improcedência</a:t>
            </a:r>
            <a:r>
              <a:rPr lang="pt-BR" sz="3200" spc="-1" dirty="0">
                <a:solidFill>
                  <a:srgbClr val="000000"/>
                </a:solidFill>
                <a:latin typeface="Candara Light" panose="020E0502030303020204" pitchFamily="34" charset="0"/>
                <a:ea typeface="DejaVu Sans"/>
              </a:rPr>
              <a:t> de todos pedidos da inicial, condenando o autor no ônus </a:t>
            </a:r>
            <a:r>
              <a:rPr lang="pt-BR" sz="3200" spc="-1" dirty="0">
                <a:solidFill>
                  <a:srgbClr val="000000"/>
                </a:solidFill>
                <a:highlight>
                  <a:srgbClr val="FFFF00"/>
                </a:highlight>
                <a:latin typeface="Candara Light" panose="020E0502030303020204" pitchFamily="34" charset="0"/>
                <a:ea typeface="DejaVu Sans"/>
              </a:rPr>
              <a:t>sucumbencial</a:t>
            </a:r>
            <a:r>
              <a:rPr lang="pt-BR" sz="3200" spc="-1" dirty="0">
                <a:solidFill>
                  <a:srgbClr val="000000"/>
                </a:solidFill>
                <a:latin typeface="Candara Light" panose="020E0502030303020204" pitchFamily="34" charset="0"/>
                <a:ea typeface="DejaVu Sans"/>
              </a:rPr>
              <a:t>.</a:t>
            </a:r>
          </a:p>
          <a:p>
            <a:pPr algn="just">
              <a:lnSpc>
                <a:spcPct val="100000"/>
              </a:lnSpc>
              <a:spcBef>
                <a:spcPts val="641"/>
              </a:spcBef>
              <a:tabLst>
                <a:tab pos="0" algn="l"/>
              </a:tabLst>
            </a:pPr>
            <a:endParaRPr lang="pt-BR" sz="3200" spc="-1" dirty="0">
              <a:solidFill>
                <a:srgbClr val="000000"/>
              </a:solidFill>
              <a:highlight>
                <a:srgbClr val="FFFF00"/>
              </a:highlight>
              <a:latin typeface="Candara Light" panose="020E0502030303020204" pitchFamily="34" charset="0"/>
              <a:ea typeface="DejaVu Sans"/>
            </a:endParaRPr>
          </a:p>
          <a:p>
            <a:pPr algn="just">
              <a:lnSpc>
                <a:spcPct val="100000"/>
              </a:lnSpc>
              <a:spcBef>
                <a:spcPts val="641"/>
              </a:spcBef>
              <a:tabLst>
                <a:tab pos="0" algn="l"/>
              </a:tabLst>
            </a:pPr>
            <a:r>
              <a:rPr lang="pt-BR" sz="3200" spc="-1" dirty="0">
                <a:solidFill>
                  <a:srgbClr val="000000"/>
                </a:solidFill>
                <a:highlight>
                  <a:srgbClr val="FFFF00"/>
                </a:highlight>
                <a:latin typeface="Candara Light" panose="020E0502030303020204" pitchFamily="34" charset="0"/>
                <a:ea typeface="DejaVu Sans"/>
              </a:rPr>
              <a:t>DAS PROVAS</a:t>
            </a:r>
          </a:p>
          <a:p>
            <a:pPr algn="just">
              <a:lnSpc>
                <a:spcPct val="100000"/>
              </a:lnSpc>
              <a:spcBef>
                <a:spcPts val="641"/>
              </a:spcBef>
              <a:tabLst>
                <a:tab pos="0" algn="l"/>
              </a:tabLst>
            </a:pPr>
            <a:r>
              <a:rPr lang="pt-BR" sz="3200" spc="-1" dirty="0">
                <a:solidFill>
                  <a:srgbClr val="000000"/>
                </a:solidFill>
                <a:latin typeface="Candara Light" panose="020E0502030303020204" pitchFamily="34" charset="0"/>
                <a:ea typeface="DejaVu Sans"/>
              </a:rPr>
              <a:t>     Requer a produção de </a:t>
            </a:r>
            <a:r>
              <a:rPr lang="pt-BR" sz="3200" spc="-1" dirty="0">
                <a:solidFill>
                  <a:srgbClr val="000000"/>
                </a:solidFill>
                <a:highlight>
                  <a:srgbClr val="FFFF00"/>
                </a:highlight>
                <a:latin typeface="Candara Light" panose="020E0502030303020204" pitchFamily="34" charset="0"/>
                <a:ea typeface="DejaVu Sans"/>
              </a:rPr>
              <a:t>todos</a:t>
            </a:r>
            <a:r>
              <a:rPr lang="pt-BR" sz="3200" spc="-1" dirty="0">
                <a:solidFill>
                  <a:srgbClr val="000000"/>
                </a:solidFill>
                <a:latin typeface="Candara Light" panose="020E0502030303020204" pitchFamily="34" charset="0"/>
                <a:ea typeface="DejaVu Sans"/>
              </a:rPr>
              <a:t> os meios de provas em direito admitidos, especialmente documental.</a:t>
            </a:r>
          </a:p>
          <a:p>
            <a:pPr algn="just">
              <a:lnSpc>
                <a:spcPct val="100000"/>
              </a:lnSpc>
              <a:spcBef>
                <a:spcPts val="641"/>
              </a:spcBef>
              <a:tabLst>
                <a:tab pos="0" algn="l"/>
              </a:tabLst>
            </a:pPr>
            <a:r>
              <a:rPr lang="pt-BR" sz="3200" spc="-1" dirty="0">
                <a:solidFill>
                  <a:srgbClr val="000000"/>
                </a:solidFill>
                <a:highlight>
                  <a:srgbClr val="FFFF00"/>
                </a:highlight>
                <a:latin typeface="Candara Light" panose="020E0502030303020204" pitchFamily="34" charset="0"/>
                <a:ea typeface="DejaVu Sans"/>
              </a:rPr>
              <a:t>Nestes termos, </a:t>
            </a:r>
          </a:p>
          <a:p>
            <a:pPr algn="just">
              <a:lnSpc>
                <a:spcPct val="100000"/>
              </a:lnSpc>
              <a:spcBef>
                <a:spcPts val="641"/>
              </a:spcBef>
              <a:tabLst>
                <a:tab pos="0" algn="l"/>
              </a:tabLst>
            </a:pPr>
            <a:r>
              <a:rPr lang="pt-BR" sz="3200" spc="-1" dirty="0">
                <a:solidFill>
                  <a:srgbClr val="000000"/>
                </a:solidFill>
                <a:highlight>
                  <a:srgbClr val="FFFF00"/>
                </a:highlight>
                <a:latin typeface="Candara Light" panose="020E0502030303020204" pitchFamily="34" charset="0"/>
                <a:ea typeface="DejaVu Sans"/>
              </a:rPr>
              <a:t>Pede Deferimento. </a:t>
            </a:r>
          </a:p>
          <a:p>
            <a:pPr algn="just">
              <a:lnSpc>
                <a:spcPct val="100000"/>
              </a:lnSpc>
              <a:spcBef>
                <a:spcPts val="641"/>
              </a:spcBef>
              <a:tabLst>
                <a:tab pos="0" algn="l"/>
              </a:tabLst>
            </a:pPr>
            <a:r>
              <a:rPr lang="pt-BR" sz="3200" spc="-1" dirty="0">
                <a:solidFill>
                  <a:srgbClr val="000000"/>
                </a:solidFill>
                <a:highlight>
                  <a:srgbClr val="FFFF00"/>
                </a:highlight>
                <a:latin typeface="Candara Light" panose="020E0502030303020204" pitchFamily="34" charset="0"/>
                <a:ea typeface="DejaVu Sans"/>
              </a:rPr>
              <a:t>Local e data. </a:t>
            </a:r>
          </a:p>
          <a:p>
            <a:pPr algn="just">
              <a:lnSpc>
                <a:spcPct val="100000"/>
              </a:lnSpc>
              <a:spcBef>
                <a:spcPts val="641"/>
              </a:spcBef>
              <a:tabLst>
                <a:tab pos="0" algn="l"/>
              </a:tabLst>
            </a:pPr>
            <a:r>
              <a:rPr lang="pt-BR" sz="3200" spc="-1" dirty="0">
                <a:solidFill>
                  <a:srgbClr val="000000"/>
                </a:solidFill>
                <a:highlight>
                  <a:srgbClr val="FFFF00"/>
                </a:highlight>
                <a:latin typeface="Candara Light" panose="020E0502030303020204" pitchFamily="34" charset="0"/>
                <a:ea typeface="DejaVu Sans"/>
              </a:rPr>
              <a:t>ADVOGADO – OAB/UF</a:t>
            </a:r>
            <a:endParaRPr lang="pt-BR" sz="3200" spc="-1" dirty="0">
              <a:solidFill>
                <a:srgbClr val="000000"/>
              </a:solidFill>
              <a:latin typeface="Calibri"/>
              <a:ea typeface="DejaVu Sans"/>
            </a:endParaRPr>
          </a:p>
        </p:txBody>
      </p:sp>
    </p:spTree>
    <p:extLst>
      <p:ext uri="{BB962C8B-B14F-4D97-AF65-F5344CB8AC3E}">
        <p14:creationId xmlns:p14="http://schemas.microsoft.com/office/powerpoint/2010/main" val="15338526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5D714-40CD-3490-F8A9-56F45F7F3A76}"/>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8D9D3AD-228A-BC78-C8E4-A4FA2C6A0701}"/>
              </a:ext>
            </a:extLst>
          </p:cNvPr>
          <p:cNvSpPr>
            <a:spLocks noGrp="1"/>
          </p:cNvSpPr>
          <p:nvPr>
            <p:ph idx="1"/>
          </p:nvPr>
        </p:nvSpPr>
        <p:spPr>
          <a:xfrm>
            <a:off x="16778" y="0"/>
            <a:ext cx="9127222" cy="6857999"/>
          </a:xfrm>
        </p:spPr>
        <p:txBody>
          <a:bodyPr>
            <a:normAutofit fontScale="70000" lnSpcReduction="20000"/>
          </a:bodyPr>
          <a:lstStyle/>
          <a:p>
            <a:pPr marL="0" indent="0" algn="ctr">
              <a:buNone/>
            </a:pPr>
            <a:r>
              <a:rPr lang="pt-BR" b="1" dirty="0"/>
              <a:t>Resumo da aula:</a:t>
            </a:r>
          </a:p>
          <a:p>
            <a:pPr marL="0" indent="0" algn="just">
              <a:buNone/>
            </a:pPr>
            <a:r>
              <a:rPr lang="pt-BR" dirty="0"/>
              <a:t>343: </a:t>
            </a:r>
            <a:r>
              <a:rPr lang="pt-BR" b="1" dirty="0"/>
              <a:t>RECONVENÇÃO</a:t>
            </a:r>
            <a:r>
              <a:rPr lang="pt-BR" dirty="0"/>
              <a:t> (contra-ataque): conexão com a PI ou contestação</a:t>
            </a:r>
          </a:p>
          <a:p>
            <a:pPr marL="0" indent="0" algn="just">
              <a:buNone/>
            </a:pPr>
            <a:r>
              <a:rPr lang="pt-BR" dirty="0"/>
              <a:t>	§ 1º resposta do reconvindo em 15 dias (contestação)</a:t>
            </a:r>
          </a:p>
          <a:p>
            <a:pPr marL="0" indent="0" algn="just">
              <a:buNone/>
            </a:pPr>
            <a:r>
              <a:rPr lang="pt-BR" dirty="0"/>
              <a:t>	§ 2º desistência da PI (reconvenção é independente)</a:t>
            </a:r>
          </a:p>
          <a:p>
            <a:pPr marL="0" indent="0" algn="just">
              <a:buNone/>
            </a:pPr>
            <a:r>
              <a:rPr lang="pt-BR" dirty="0"/>
              <a:t>	§ 3º, 4º e 5º litisconsórcio 3º permitido (ativo e passivo)</a:t>
            </a:r>
          </a:p>
          <a:p>
            <a:pPr marL="0" indent="0" algn="just">
              <a:buNone/>
            </a:pPr>
            <a:r>
              <a:rPr lang="pt-BR" dirty="0"/>
              <a:t>	§ 6º é permitido reconvir sem contestar</a:t>
            </a:r>
          </a:p>
          <a:p>
            <a:pPr marL="0" indent="0" algn="just">
              <a:buNone/>
            </a:pPr>
            <a:r>
              <a:rPr lang="pt-BR" dirty="0"/>
              <a:t>*ações de </a:t>
            </a:r>
            <a:r>
              <a:rPr lang="pt-BR" b="1" dirty="0"/>
              <a:t>natureza dúplice</a:t>
            </a:r>
            <a:r>
              <a:rPr lang="pt-BR" dirty="0"/>
              <a:t>: investigação de paternidade, ações possessórias, consignação em pagamento, prestação contas, alimentos, demarcação de terras</a:t>
            </a:r>
          </a:p>
          <a:p>
            <a:pPr marL="0" indent="0" algn="just">
              <a:buNone/>
            </a:pPr>
            <a:r>
              <a:rPr lang="pt-BR" dirty="0"/>
              <a:t>*reconvinte e reconvindo; possibilidade reconvenção da reconvenção; </a:t>
            </a:r>
          </a:p>
          <a:p>
            <a:pPr algn="just"/>
            <a:r>
              <a:rPr lang="pt-BR" b="1" dirty="0"/>
              <a:t>2 honorários </a:t>
            </a:r>
            <a:r>
              <a:rPr lang="pt-BR" dirty="0"/>
              <a:t>sucumbenciais (ação principal e reconvenção)</a:t>
            </a:r>
          </a:p>
          <a:p>
            <a:pPr algn="just"/>
            <a:r>
              <a:rPr lang="pt-BR" dirty="0"/>
              <a:t>*juizado especial não tem reconvenção (tem pedido contraposto)</a:t>
            </a:r>
          </a:p>
          <a:p>
            <a:pPr marL="0" indent="0" algn="just">
              <a:buNone/>
            </a:pPr>
            <a:r>
              <a:rPr lang="pt-BR" dirty="0"/>
              <a:t>344: revel: reveli só da matéria de fatos</a:t>
            </a:r>
          </a:p>
          <a:p>
            <a:pPr marL="0" indent="0" algn="just">
              <a:buNone/>
            </a:pPr>
            <a:r>
              <a:rPr lang="pt-BR" dirty="0"/>
              <a:t>345: </a:t>
            </a:r>
            <a:r>
              <a:rPr lang="pt-BR" b="1" dirty="0"/>
              <a:t>não gera revelia</a:t>
            </a:r>
            <a:r>
              <a:rPr lang="pt-BR" dirty="0"/>
              <a:t>: -direito indisponível; -documento obrigatório -fatos inverossímeis  e </a:t>
            </a:r>
            <a:r>
              <a:rPr lang="pt-BR" b="1" dirty="0"/>
              <a:t>pluralidade de réus (apenas 1 réu apresenta contestação)</a:t>
            </a:r>
          </a:p>
          <a:p>
            <a:pPr marL="0" indent="0" algn="just">
              <a:buNone/>
            </a:pPr>
            <a:r>
              <a:rPr lang="pt-BR" dirty="0"/>
              <a:t>346: prazo revel: DOE – </a:t>
            </a:r>
            <a:r>
              <a:rPr lang="pt-BR" dirty="0" err="1"/>
              <a:t>DJEN</a:t>
            </a:r>
            <a:r>
              <a:rPr lang="pt-BR" dirty="0"/>
              <a:t>; Parágrafo único: intervenção do réu ok </a:t>
            </a:r>
            <a:r>
              <a:rPr lang="pt-BR" sz="3400" b="1" dirty="0"/>
              <a:t>→</a:t>
            </a:r>
            <a:r>
              <a:rPr lang="pt-BR" dirty="0"/>
              <a:t> </a:t>
            </a:r>
          </a:p>
          <a:p>
            <a:pPr marL="0" indent="0" algn="just">
              <a:buNone/>
            </a:pPr>
            <a:r>
              <a:rPr lang="pt-BR" dirty="0"/>
              <a:t>*347: </a:t>
            </a:r>
            <a:r>
              <a:rPr lang="pt-BR" b="1" dirty="0"/>
              <a:t>Análise “preliminares</a:t>
            </a:r>
            <a:r>
              <a:rPr lang="pt-BR" dirty="0"/>
              <a:t>”</a:t>
            </a:r>
          </a:p>
          <a:p>
            <a:pPr marL="0" indent="0" algn="just">
              <a:buNone/>
            </a:pPr>
            <a:r>
              <a:rPr lang="pt-BR" dirty="0"/>
              <a:t>348: </a:t>
            </a:r>
            <a:r>
              <a:rPr lang="pt-BR" b="1" dirty="0"/>
              <a:t>especificar provas</a:t>
            </a:r>
          </a:p>
          <a:p>
            <a:pPr marL="0" indent="0" algn="just">
              <a:buNone/>
            </a:pPr>
            <a:r>
              <a:rPr lang="pt-BR" dirty="0"/>
              <a:t>349: produção de provas (</a:t>
            </a:r>
            <a:r>
              <a:rPr lang="pt-BR" b="1" dirty="0"/>
              <a:t>inclusive do réu revel</a:t>
            </a:r>
            <a:r>
              <a:rPr lang="pt-BR" dirty="0"/>
              <a:t>)</a:t>
            </a:r>
          </a:p>
          <a:p>
            <a:pPr marL="0" indent="0" algn="just">
              <a:buNone/>
            </a:pPr>
            <a:r>
              <a:rPr lang="pt-BR" dirty="0"/>
              <a:t>350-351: </a:t>
            </a:r>
            <a:r>
              <a:rPr lang="pt-BR" b="1" dirty="0"/>
              <a:t>RÉPLICA 15 dias</a:t>
            </a:r>
          </a:p>
          <a:p>
            <a:pPr marL="0" indent="0" algn="just">
              <a:buNone/>
            </a:pPr>
            <a:r>
              <a:rPr lang="pt-BR" dirty="0"/>
              <a:t>352: </a:t>
            </a:r>
            <a:r>
              <a:rPr lang="pt-BR" b="1" dirty="0"/>
              <a:t>vícios sanáveis</a:t>
            </a:r>
            <a:r>
              <a:rPr lang="pt-BR" dirty="0"/>
              <a:t> até 30 dias</a:t>
            </a:r>
          </a:p>
        </p:txBody>
      </p:sp>
    </p:spTree>
    <p:extLst>
      <p:ext uri="{BB962C8B-B14F-4D97-AF65-F5344CB8AC3E}">
        <p14:creationId xmlns:p14="http://schemas.microsoft.com/office/powerpoint/2010/main" val="1270387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8DF82-2CED-154E-DDEF-5862B919A27F}"/>
            </a:ext>
          </a:extLst>
        </p:cNvPr>
        <p:cNvGrpSpPr/>
        <p:nvPr/>
      </p:nvGrpSpPr>
      <p:grpSpPr>
        <a:xfrm>
          <a:off x="0" y="0"/>
          <a:ext cx="0" cy="0"/>
          <a:chOff x="0" y="0"/>
          <a:chExt cx="0" cy="0"/>
        </a:xfrm>
      </p:grpSpPr>
      <p:sp>
        <p:nvSpPr>
          <p:cNvPr id="121" name="Espaço Reservado para Conteúdo 2_12">
            <a:extLst>
              <a:ext uri="{FF2B5EF4-FFF2-40B4-BE49-F238E27FC236}">
                <a16:creationId xmlns:a16="http://schemas.microsoft.com/office/drawing/2014/main" id="{8D315951-008A-A045-59F7-3D5EA39F5526}"/>
              </a:ext>
            </a:extLst>
          </p:cNvPr>
          <p:cNvSpPr/>
          <p:nvPr/>
        </p:nvSpPr>
        <p:spPr>
          <a:xfrm>
            <a:off x="0" y="0"/>
            <a:ext cx="9144000" cy="6858000"/>
          </a:xfrm>
          <a:prstGeom prst="rect">
            <a:avLst/>
          </a:prstGeom>
          <a:solidFill>
            <a:schemeClr val="bg2"/>
          </a:solid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7000"/>
              </a:lnSpc>
              <a:spcAft>
                <a:spcPts val="800"/>
              </a:spcAft>
            </a:pPr>
            <a:r>
              <a:rPr lang="pt-BR" sz="1400" b="1" spc="-1" dirty="0">
                <a:solidFill>
                  <a:srgbClr val="000000"/>
                </a:solidFill>
                <a:highlight>
                  <a:srgbClr val="FFFF00"/>
                </a:highlight>
                <a:latin typeface="Calibri"/>
                <a:ea typeface="DejaVu Sans"/>
              </a:rPr>
              <a:t>OAB 28 – SEGUNDA FASE DIREITO CIVIL </a:t>
            </a:r>
            <a:r>
              <a:rPr lang="pt-BR" sz="1400" b="1" spc="-1" dirty="0">
                <a:solidFill>
                  <a:srgbClr val="000000"/>
                </a:solidFill>
                <a:highlight>
                  <a:srgbClr val="00FF00"/>
                </a:highlight>
                <a:latin typeface="Calibri"/>
                <a:ea typeface="DejaVu Sans"/>
              </a:rPr>
              <a:t>a</a:t>
            </a:r>
            <a:r>
              <a:rPr lang="pt-BR" sz="1400" b="1" dirty="0">
                <a:highlight>
                  <a:srgbClr val="00FF00"/>
                </a:highlight>
              </a:rPr>
              <a:t>plicada em 05/05/2019</a:t>
            </a:r>
            <a:r>
              <a:rPr lang="pt-BR" sz="1400" spc="-1" dirty="0">
                <a:solidFill>
                  <a:srgbClr val="000000"/>
                </a:solidFill>
                <a:highlight>
                  <a:srgbClr val="FFFF00"/>
                </a:highlight>
                <a:latin typeface="Calibri"/>
                <a:ea typeface="DejaVu Sans"/>
              </a:rPr>
              <a:t>:</a:t>
            </a:r>
          </a:p>
          <a:p>
            <a:pPr algn="just">
              <a:lnSpc>
                <a:spcPct val="107000"/>
              </a:lnSpc>
              <a:spcAft>
                <a:spcPts val="800"/>
              </a:spcAft>
            </a:pPr>
            <a:r>
              <a:rPr lang="pt-BR" sz="1600" spc="-1" dirty="0">
                <a:solidFill>
                  <a:srgbClr val="000000"/>
                </a:solidFill>
                <a:latin typeface="Calibri"/>
              </a:rPr>
              <a:t>Julia dirigia seu veículo na Rua 001, na cidade do Rio de Janeiro, quando sofreu uma batida, na qual também se envolveu o veículo de Marcos. O acidente lhe gerou danos materiais estimados em R$ 40.000,00, equivalentes ao conserto de seu automóvel. Marcos, por sua vez, também teve parte de seu carro destruído, gastando R$ 30.000,00 para o conserto.</a:t>
            </a:r>
          </a:p>
          <a:p>
            <a:pPr algn="just">
              <a:lnSpc>
                <a:spcPct val="107000"/>
              </a:lnSpc>
              <a:spcAft>
                <a:spcPts val="800"/>
              </a:spcAft>
            </a:pPr>
            <a:r>
              <a:rPr lang="pt-BR" sz="1600" spc="-1" dirty="0">
                <a:solidFill>
                  <a:srgbClr val="000000"/>
                </a:solidFill>
                <a:latin typeface="Calibri"/>
              </a:rPr>
              <a:t>      Diante do ocorrido, Julia pagou as custas pertinentes e ajuizou ação condenatória em face de Marcos, autuada sob o nº 111 e distribuída para a 8ª Vara Cível da Comarca da Capital Estado do RJ, com o objetivo de obter indenização pelo valor equivalente ao conserto de seu automóvel, alegando que Marcos teria sido responsável pelo acidente, por dirigir acima da velocidade permitida. Julia informou, em sua petição inicial, que não tinha interesse na designação de audiência de conciliação, inclusive porque já havia feito contato extrajudicial com Marcos, sem obter êxito nas negociações. Julia deu à causa o valor de R$ 1.000,00.</a:t>
            </a:r>
          </a:p>
          <a:p>
            <a:pPr algn="just">
              <a:lnSpc>
                <a:spcPct val="107000"/>
              </a:lnSpc>
              <a:spcAft>
                <a:spcPts val="800"/>
              </a:spcAft>
            </a:pPr>
            <a:r>
              <a:rPr lang="pt-BR" sz="1600" spc="-1" dirty="0">
                <a:solidFill>
                  <a:srgbClr val="000000"/>
                </a:solidFill>
                <a:latin typeface="Calibri"/>
              </a:rPr>
              <a:t>     Marcos recebeu a carta de citação do processo pelo correio, no qual fora dispensada a audiência inicial de conciliação, e procurou um advogado para representar seus interesses, dado que entende que a responsabilidade pelo acidente foi de Julia, que estava dirigindo embriagada, como atestou o boletim de ocorrência, e que ultrapassou o sinal vermelho. Entende que, no pior cenário, ambos concorreram para o acidente, porque, apesar de estar 5% acima do limite de velocidade, Julia teve maior responsabilidade, pelos motivos expostos. Aproveitando a oportunidade, Marcos pretende obter de Julia indenização em valor equivalente ao que dispendeu pelo conserto do veículo. Marcos não tem interesse na realização de conciliação.</a:t>
            </a:r>
          </a:p>
        </p:txBody>
      </p:sp>
    </p:spTree>
    <p:extLst>
      <p:ext uri="{BB962C8B-B14F-4D97-AF65-F5344CB8AC3E}">
        <p14:creationId xmlns:p14="http://schemas.microsoft.com/office/powerpoint/2010/main" val="30852804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920F5-0D5E-1876-BF09-A870F631CEA8}"/>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B62F3A59-CF45-1CF6-7C4E-C2E1255CABB5}"/>
              </a:ext>
            </a:extLst>
          </p:cNvPr>
          <p:cNvSpPr>
            <a:spLocks noGrp="1"/>
          </p:cNvSpPr>
          <p:nvPr>
            <p:ph idx="1"/>
          </p:nvPr>
        </p:nvSpPr>
        <p:spPr>
          <a:xfrm>
            <a:off x="16778" y="103518"/>
            <a:ext cx="9127222" cy="6754482"/>
          </a:xfrm>
        </p:spPr>
        <p:txBody>
          <a:bodyPr>
            <a:normAutofit fontScale="85000" lnSpcReduction="10000"/>
          </a:bodyPr>
          <a:lstStyle/>
          <a:p>
            <a:pPr marL="0" indent="0" algn="ctr">
              <a:buNone/>
            </a:pPr>
            <a:r>
              <a:rPr lang="pt-BR" b="1" dirty="0"/>
              <a:t>RESUMO DA AULA:</a:t>
            </a:r>
          </a:p>
          <a:p>
            <a:pPr algn="just"/>
            <a:r>
              <a:rPr lang="pt-BR" dirty="0"/>
              <a:t>355: JULGAMENTO CONFORME O ESTADO DO PROCESSO: </a:t>
            </a:r>
          </a:p>
          <a:p>
            <a:pPr algn="just"/>
            <a:r>
              <a:rPr lang="pt-BR" dirty="0"/>
              <a:t>*matéria de direito e revel que não solicitou provas (art. </a:t>
            </a:r>
            <a:r>
              <a:rPr lang="pt-BR"/>
              <a:t>1.009)</a:t>
            </a:r>
            <a:endParaRPr lang="pt-BR" dirty="0"/>
          </a:p>
          <a:p>
            <a:pPr algn="just"/>
            <a:endParaRPr lang="pt-BR" dirty="0"/>
          </a:p>
          <a:p>
            <a:pPr algn="just"/>
            <a:r>
              <a:rPr lang="pt-BR" dirty="0"/>
              <a:t>Art. 356: DO JULGAMENTO ANTECIPADO PARCIAL DO MÉRITO: parte incontroverso e parte pronto para julgamento, (art. 1.015, II)</a:t>
            </a:r>
          </a:p>
          <a:p>
            <a:pPr algn="just"/>
            <a:endParaRPr lang="pt-BR" dirty="0"/>
          </a:p>
          <a:p>
            <a:pPr algn="just"/>
            <a:r>
              <a:rPr lang="pt-BR" dirty="0"/>
              <a:t>357: SANEAMENTO: </a:t>
            </a:r>
          </a:p>
          <a:p>
            <a:pPr marL="0" indent="0" algn="just">
              <a:buNone/>
            </a:pPr>
            <a:r>
              <a:rPr lang="pt-BR" dirty="0"/>
              <a:t>*organizar</a:t>
            </a:r>
          </a:p>
          <a:p>
            <a:pPr marL="0" indent="0" algn="just">
              <a:buNone/>
            </a:pPr>
            <a:r>
              <a:rPr lang="pt-BR" dirty="0"/>
              <a:t>* checar preliminares</a:t>
            </a:r>
          </a:p>
          <a:p>
            <a:pPr marL="0" indent="0" algn="just">
              <a:buNone/>
            </a:pPr>
            <a:r>
              <a:rPr lang="pt-BR" dirty="0"/>
              <a:t>*delimitar fatos e direito</a:t>
            </a:r>
          </a:p>
          <a:p>
            <a:pPr marL="0" indent="0" algn="just">
              <a:buNone/>
            </a:pPr>
            <a:r>
              <a:rPr lang="pt-BR" dirty="0"/>
              <a:t>**inverter ônus da prova (art. 1.015 XI)</a:t>
            </a:r>
          </a:p>
          <a:p>
            <a:pPr marL="0" indent="0" algn="just">
              <a:buNone/>
            </a:pPr>
            <a:r>
              <a:rPr lang="pt-BR" dirty="0"/>
              <a:t>*designar provas</a:t>
            </a:r>
          </a:p>
          <a:p>
            <a:pPr algn="just"/>
            <a:r>
              <a:rPr lang="pt-BR" dirty="0"/>
              <a:t>Marcar </a:t>
            </a:r>
            <a:r>
              <a:rPr lang="pt-BR" dirty="0" err="1"/>
              <a:t>AIJ</a:t>
            </a:r>
            <a:r>
              <a:rPr lang="pt-BR" dirty="0"/>
              <a:t> com pauta de 1 de hora; </a:t>
            </a:r>
          </a:p>
          <a:p>
            <a:pPr marL="0" indent="0" algn="just">
              <a:buNone/>
            </a:pPr>
            <a:r>
              <a:rPr lang="pt-BR" dirty="0"/>
              <a:t>*rol testemunha em 15 dias </a:t>
            </a:r>
          </a:p>
          <a:p>
            <a:pPr marL="0" indent="0" algn="just">
              <a:buNone/>
            </a:pPr>
            <a:r>
              <a:rPr lang="pt-BR" dirty="0"/>
              <a:t>*10 testemunhas no máximo e 3 para cada fato</a:t>
            </a:r>
          </a:p>
        </p:txBody>
      </p:sp>
    </p:spTree>
    <p:extLst>
      <p:ext uri="{BB962C8B-B14F-4D97-AF65-F5344CB8AC3E}">
        <p14:creationId xmlns:p14="http://schemas.microsoft.com/office/powerpoint/2010/main" val="15124588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60000" lnSpcReduction="20000"/>
          </a:bodyPr>
          <a:lstStyle/>
          <a:p>
            <a:pPr algn="ctr">
              <a:spcBef>
                <a:spcPts val="641"/>
              </a:spcBef>
              <a:tabLst>
                <a:tab pos="0" algn="l"/>
              </a:tabLst>
            </a:pPr>
            <a:r>
              <a:rPr lang="pt-BR" sz="3200" spc="-1" dirty="0"/>
              <a:t>UNIDADE III</a:t>
            </a:r>
            <a:endParaRPr lang="pt-BR" sz="3200" b="1" spc="-1" dirty="0">
              <a:solidFill>
                <a:srgbClr val="000000"/>
              </a:solidFill>
              <a:latin typeface="Calibri"/>
            </a:endParaRPr>
          </a:p>
          <a:p>
            <a:pPr algn="ctr">
              <a:lnSpc>
                <a:spcPct val="100000"/>
              </a:lnSpc>
              <a:spcBef>
                <a:spcPts val="641"/>
              </a:spcBef>
              <a:tabLst>
                <a:tab pos="0" algn="l"/>
              </a:tabLst>
            </a:pPr>
            <a:r>
              <a:rPr lang="pt-BR" sz="3200" b="1" spc="-1" dirty="0">
                <a:solidFill>
                  <a:srgbClr val="7030A0"/>
                </a:solidFill>
                <a:latin typeface="Calibri"/>
              </a:rPr>
              <a:t>JULGAMENTO CONFORME O ESTADO DO PROCESSO</a:t>
            </a:r>
            <a:r>
              <a:rPr lang="pt-BR" sz="3200" b="1" spc="-1" dirty="0">
                <a:solidFill>
                  <a:srgbClr val="7030A0"/>
                </a:solidFill>
                <a:latin typeface="Calibri"/>
                <a:ea typeface="DejaVu Sans"/>
              </a:rPr>
              <a:t> - </a:t>
            </a:r>
            <a:r>
              <a:rPr lang="pt-BR" sz="1400" b="1" spc="-1" dirty="0">
                <a:solidFill>
                  <a:srgbClr val="FF0000"/>
                </a:solidFill>
                <a:latin typeface="Biome Light" panose="020B0303030204020804" pitchFamily="34" charset="0"/>
                <a:ea typeface="DejaVu Sans"/>
                <a:cs typeface="Biome Light" panose="020B0303030204020804" pitchFamily="34" charset="0"/>
              </a:rPr>
              <a:t>(355 é </a:t>
            </a:r>
            <a:r>
              <a:rPr lang="pt-BR" sz="1400" b="1" i="1" u="sng" spc="-1" dirty="0">
                <a:solidFill>
                  <a:srgbClr val="FF0000"/>
                </a:solidFill>
                <a:highlight>
                  <a:srgbClr val="FFFF00"/>
                </a:highlight>
                <a:latin typeface="Biome Light" panose="020B0303030204020804" pitchFamily="34" charset="0"/>
                <a:ea typeface="DejaVu Sans"/>
                <a:cs typeface="Biome Light" panose="020B0303030204020804" pitchFamily="34" charset="0"/>
              </a:rPr>
              <a:t>total</a:t>
            </a:r>
            <a:r>
              <a:rPr lang="pt-BR" sz="1400" b="1" spc="-1" dirty="0">
                <a:solidFill>
                  <a:srgbClr val="FF0000"/>
                </a:solidFill>
                <a:latin typeface="Biome Light" panose="020B0303030204020804" pitchFamily="34" charset="0"/>
                <a:ea typeface="DejaVu Sans"/>
                <a:cs typeface="Biome Light" panose="020B0303030204020804" pitchFamily="34" charset="0"/>
              </a:rPr>
              <a:t>)</a:t>
            </a:r>
            <a:r>
              <a:rPr lang="pt-BR" sz="1400" b="1" spc="-1" dirty="0">
                <a:solidFill>
                  <a:srgbClr val="7030A0"/>
                </a:solidFill>
                <a:latin typeface="Calibri"/>
                <a:ea typeface="DejaVu Sans"/>
              </a:rPr>
              <a:t> </a:t>
            </a:r>
          </a:p>
          <a:p>
            <a:pPr algn="just">
              <a:lnSpc>
                <a:spcPct val="100000"/>
              </a:lnSpc>
              <a:spcBef>
                <a:spcPts val="641"/>
              </a:spcBef>
              <a:tabLst>
                <a:tab pos="0" algn="l"/>
              </a:tabLst>
            </a:pPr>
            <a:r>
              <a:rPr lang="pt-BR" sz="3200" spc="-1" dirty="0">
                <a:solidFill>
                  <a:srgbClr val="000000"/>
                </a:solidFill>
                <a:latin typeface="Calibri"/>
                <a:ea typeface="DejaVu Sans"/>
              </a:rPr>
              <a:t>		Ar</a:t>
            </a:r>
            <a:r>
              <a:rPr lang="pt-BR" sz="3200" spc="-1" dirty="0">
                <a:latin typeface="Calibri"/>
                <a:ea typeface="DejaVu Sans"/>
              </a:rPr>
              <a:t>t. 355. O juiz </a:t>
            </a:r>
            <a:r>
              <a:rPr lang="pt-BR" sz="3200" u="sng" spc="-1" dirty="0">
                <a:latin typeface="Calibri"/>
                <a:ea typeface="DejaVu Sans"/>
              </a:rPr>
              <a:t>julgará </a:t>
            </a:r>
            <a:r>
              <a:rPr lang="pt-BR" sz="3200" b="1" u="sng" spc="-1" dirty="0">
                <a:latin typeface="Calibri"/>
                <a:ea typeface="DejaVu Sans"/>
              </a:rPr>
              <a:t>ANTECIPADAMENTE</a:t>
            </a:r>
            <a:r>
              <a:rPr lang="pt-BR" sz="3200" u="sng" spc="-1" dirty="0">
                <a:latin typeface="Calibri"/>
                <a:ea typeface="DejaVu Sans"/>
              </a:rPr>
              <a:t> o pedido</a:t>
            </a:r>
            <a:r>
              <a:rPr lang="pt-BR" sz="3200" spc="-1" dirty="0">
                <a:latin typeface="Calibri"/>
                <a:ea typeface="DejaVu Sans"/>
              </a:rPr>
              <a:t>, proferindo sentença com resolução de mérito, quando:</a:t>
            </a:r>
          </a:p>
          <a:p>
            <a:pPr algn="just">
              <a:lnSpc>
                <a:spcPct val="100000"/>
              </a:lnSpc>
              <a:spcBef>
                <a:spcPts val="641"/>
              </a:spcBef>
              <a:tabLst>
                <a:tab pos="0" algn="l"/>
              </a:tabLst>
            </a:pPr>
            <a:r>
              <a:rPr lang="pt-BR" sz="3200" spc="-1" dirty="0">
                <a:latin typeface="Calibri"/>
                <a:ea typeface="DejaVu Sans"/>
              </a:rPr>
              <a:t>		I- </a:t>
            </a:r>
            <a:r>
              <a:rPr lang="pt-BR" sz="2800" spc="-1" dirty="0">
                <a:latin typeface="Calibri"/>
                <a:ea typeface="DejaVu Sans"/>
              </a:rPr>
              <a:t>não houver necessidade </a:t>
            </a:r>
            <a:r>
              <a:rPr lang="pt-BR" sz="2800" u="sng" spc="-1" dirty="0">
                <a:latin typeface="Calibri"/>
                <a:ea typeface="DejaVu Sans"/>
              </a:rPr>
              <a:t>de produção de outras provas</a:t>
            </a:r>
            <a:r>
              <a:rPr lang="pt-BR" sz="2800" spc="-1" dirty="0">
                <a:latin typeface="Calibri"/>
                <a:ea typeface="DejaVu Sans"/>
              </a:rPr>
              <a:t>;</a:t>
            </a:r>
          </a:p>
          <a:p>
            <a:pPr algn="just">
              <a:lnSpc>
                <a:spcPct val="100000"/>
              </a:lnSpc>
              <a:spcBef>
                <a:spcPts val="641"/>
              </a:spcBef>
              <a:tabLst>
                <a:tab pos="0" algn="l"/>
              </a:tabLst>
            </a:pPr>
            <a:r>
              <a:rPr lang="pt-BR" sz="3200" spc="-1" dirty="0">
                <a:latin typeface="Calibri"/>
                <a:ea typeface="DejaVu Sans"/>
              </a:rPr>
              <a:t>		II - o réu for </a:t>
            </a:r>
            <a:r>
              <a:rPr lang="pt-BR" sz="3200" b="1" u="sng" spc="-1" dirty="0">
                <a:latin typeface="Calibri"/>
                <a:ea typeface="DejaVu Sans"/>
              </a:rPr>
              <a:t>REVEL</a:t>
            </a:r>
            <a:r>
              <a:rPr lang="pt-BR" sz="3200" spc="-1" dirty="0">
                <a:latin typeface="Calibri"/>
                <a:ea typeface="DejaVu Sans"/>
              </a:rPr>
              <a:t>, ocorrer o efeito previsto no art. 344 e </a:t>
            </a:r>
            <a:r>
              <a:rPr lang="pt-BR" sz="3200" b="1" u="sng" spc="-1" dirty="0">
                <a:latin typeface="Calibri"/>
                <a:ea typeface="DejaVu Sans"/>
              </a:rPr>
              <a:t>NÃO HOUVER</a:t>
            </a:r>
            <a:r>
              <a:rPr lang="pt-BR" sz="3200" spc="-1" dirty="0">
                <a:latin typeface="Calibri"/>
                <a:ea typeface="DejaVu Sans"/>
              </a:rPr>
              <a:t> requerimento de prova, na forma do art. 349.</a:t>
            </a:r>
          </a:p>
          <a:p>
            <a:pPr algn="just">
              <a:lnSpc>
                <a:spcPct val="100000"/>
              </a:lnSpc>
              <a:spcBef>
                <a:spcPts val="641"/>
              </a:spcBef>
              <a:tabLst>
                <a:tab pos="0" algn="l"/>
              </a:tabLst>
            </a:pPr>
            <a:r>
              <a:rPr lang="pt-BR" sz="3200" spc="-1" dirty="0">
                <a:latin typeface="Calibri"/>
                <a:ea typeface="DejaVu Sans"/>
              </a:rPr>
              <a:t>		ART. 355 CPC: COMUM – DIA A DIA ADVOCACIA!!</a:t>
            </a:r>
          </a:p>
          <a:p>
            <a:pPr algn="just">
              <a:lnSpc>
                <a:spcPct val="100000"/>
              </a:lnSpc>
              <a:spcBef>
                <a:spcPts val="641"/>
              </a:spcBef>
              <a:tabLst>
                <a:tab pos="0" algn="l"/>
              </a:tabLst>
            </a:pPr>
            <a:endParaRPr lang="pt-BR" sz="3200" spc="-1" dirty="0">
              <a:solidFill>
                <a:srgbClr val="000000"/>
              </a:solidFill>
              <a:highlight>
                <a:srgbClr val="FFFF00"/>
              </a:highlight>
              <a:latin typeface="Calibri"/>
              <a:ea typeface="DejaVu Sans"/>
            </a:endParaRPr>
          </a:p>
          <a:p>
            <a:pPr algn="just">
              <a:lnSpc>
                <a:spcPct val="100000"/>
              </a:lnSpc>
              <a:spcBef>
                <a:spcPts val="641"/>
              </a:spcBef>
              <a:tabLst>
                <a:tab pos="0" algn="l"/>
              </a:tabLst>
            </a:pPr>
            <a:endParaRPr lang="pt-BR" sz="3200" spc="-1" dirty="0">
              <a:solidFill>
                <a:srgbClr val="000000"/>
              </a:solidFill>
              <a:highlight>
                <a:srgbClr val="FFFF00"/>
              </a:highlight>
              <a:latin typeface="Calibri"/>
              <a:ea typeface="DejaVu Sans"/>
            </a:endParaRPr>
          </a:p>
          <a:p>
            <a:pPr algn="just">
              <a:lnSpc>
                <a:spcPct val="100000"/>
              </a:lnSpc>
              <a:spcBef>
                <a:spcPts val="641"/>
              </a:spcBef>
              <a:tabLst>
                <a:tab pos="0" algn="l"/>
              </a:tabLst>
            </a:pPr>
            <a:endParaRPr lang="pt-BR" sz="3200" spc="-1" dirty="0">
              <a:solidFill>
                <a:srgbClr val="000000"/>
              </a:solidFill>
              <a:highlight>
                <a:srgbClr val="FFFF00"/>
              </a:highlight>
              <a:latin typeface="Calibri"/>
              <a:ea typeface="DejaVu Sans"/>
            </a:endParaRPr>
          </a:p>
          <a:p>
            <a:pPr algn="just">
              <a:lnSpc>
                <a:spcPct val="100000"/>
              </a:lnSpc>
              <a:spcBef>
                <a:spcPts val="641"/>
              </a:spcBef>
              <a:tabLst>
                <a:tab pos="0" algn="l"/>
              </a:tabLst>
            </a:pPr>
            <a:endParaRPr lang="pt-BR" sz="3200" spc="-1" dirty="0">
              <a:solidFill>
                <a:srgbClr val="000000"/>
              </a:solidFill>
              <a:highlight>
                <a:srgbClr val="FFFF00"/>
              </a:highlight>
              <a:latin typeface="Calibri"/>
              <a:ea typeface="DejaVu Sans"/>
            </a:endParaRPr>
          </a:p>
          <a:p>
            <a:pPr algn="just">
              <a:lnSpc>
                <a:spcPct val="100000"/>
              </a:lnSpc>
              <a:spcBef>
                <a:spcPts val="641"/>
              </a:spcBef>
              <a:tabLst>
                <a:tab pos="0" algn="l"/>
              </a:tabLst>
            </a:pPr>
            <a:endParaRPr lang="pt-BR" sz="3200" spc="-1" dirty="0">
              <a:solidFill>
                <a:srgbClr val="000000"/>
              </a:solidFill>
              <a:highlight>
                <a:srgbClr val="FFFF00"/>
              </a:highlight>
              <a:latin typeface="Calibri"/>
              <a:ea typeface="DejaVu Sans"/>
            </a:endParaRPr>
          </a:p>
          <a:p>
            <a:pPr algn="just">
              <a:lnSpc>
                <a:spcPct val="100000"/>
              </a:lnSpc>
              <a:spcBef>
                <a:spcPts val="641"/>
              </a:spcBef>
              <a:tabLst>
                <a:tab pos="0" algn="l"/>
              </a:tabLst>
            </a:pPr>
            <a:endParaRPr lang="pt-BR" sz="3200" spc="-1" dirty="0">
              <a:solidFill>
                <a:srgbClr val="000000"/>
              </a:solidFill>
              <a:highlight>
                <a:srgbClr val="FFFF00"/>
              </a:highlight>
              <a:latin typeface="Calibri"/>
              <a:ea typeface="DejaVu Sans"/>
            </a:endParaRPr>
          </a:p>
          <a:p>
            <a:pPr algn="just">
              <a:lnSpc>
                <a:spcPct val="100000"/>
              </a:lnSpc>
              <a:spcBef>
                <a:spcPts val="641"/>
              </a:spcBef>
              <a:tabLst>
                <a:tab pos="0" algn="l"/>
              </a:tabLst>
            </a:pPr>
            <a:endParaRPr lang="pt-BR" sz="3200" spc="-1" dirty="0">
              <a:solidFill>
                <a:srgbClr val="000000"/>
              </a:solidFill>
              <a:highlight>
                <a:srgbClr val="FFFF00"/>
              </a:highlight>
              <a:latin typeface="Calibri"/>
              <a:ea typeface="DejaVu Sans"/>
            </a:endParaRPr>
          </a:p>
          <a:p>
            <a:pPr algn="just">
              <a:lnSpc>
                <a:spcPct val="100000"/>
              </a:lnSpc>
              <a:spcBef>
                <a:spcPts val="641"/>
              </a:spcBef>
              <a:tabLst>
                <a:tab pos="0" algn="l"/>
              </a:tabLst>
            </a:pPr>
            <a:endParaRPr lang="pt-BR" sz="3200" spc="-1" dirty="0">
              <a:solidFill>
                <a:srgbClr val="000000"/>
              </a:solidFill>
              <a:highlight>
                <a:srgbClr val="FFFF00"/>
              </a:highlight>
              <a:latin typeface="Calibri"/>
              <a:ea typeface="DejaVu Sans"/>
            </a:endParaRPr>
          </a:p>
          <a:p>
            <a:pPr algn="just">
              <a:lnSpc>
                <a:spcPct val="100000"/>
              </a:lnSpc>
              <a:spcBef>
                <a:spcPts val="641"/>
              </a:spcBef>
              <a:tabLst>
                <a:tab pos="0" algn="l"/>
              </a:tabLst>
            </a:pPr>
            <a:endParaRPr lang="pt-BR" sz="3200" spc="-1" dirty="0">
              <a:solidFill>
                <a:srgbClr val="000000"/>
              </a:solidFill>
              <a:highlight>
                <a:srgbClr val="FFFF00"/>
              </a:highlight>
              <a:latin typeface="Calibri"/>
              <a:ea typeface="DejaVu Sans"/>
            </a:endParaRPr>
          </a:p>
          <a:p>
            <a:pPr algn="just">
              <a:lnSpc>
                <a:spcPct val="100000"/>
              </a:lnSpc>
              <a:spcBef>
                <a:spcPts val="641"/>
              </a:spcBef>
              <a:tabLst>
                <a:tab pos="0" algn="l"/>
              </a:tabLst>
            </a:pPr>
            <a:endParaRPr lang="pt-BR" sz="3200" spc="-1" dirty="0">
              <a:solidFill>
                <a:srgbClr val="000000"/>
              </a:solidFill>
              <a:highlight>
                <a:srgbClr val="FFFF00"/>
              </a:highlight>
              <a:latin typeface="Calibri"/>
              <a:ea typeface="DejaVu Sans"/>
            </a:endParaRPr>
          </a:p>
          <a:p>
            <a:pPr algn="just">
              <a:lnSpc>
                <a:spcPct val="100000"/>
              </a:lnSpc>
              <a:spcBef>
                <a:spcPts val="641"/>
              </a:spcBef>
              <a:tabLst>
                <a:tab pos="0" algn="l"/>
              </a:tabLst>
            </a:pPr>
            <a:endParaRPr lang="pt-BR" sz="3200" spc="-1" dirty="0">
              <a:solidFill>
                <a:srgbClr val="000000"/>
              </a:solidFill>
              <a:highlight>
                <a:srgbClr val="FFFF00"/>
              </a:highlight>
              <a:latin typeface="Calibri"/>
              <a:ea typeface="DejaVu Sans"/>
            </a:endParaRPr>
          </a:p>
          <a:p>
            <a:pPr algn="just">
              <a:lnSpc>
                <a:spcPct val="100000"/>
              </a:lnSpc>
              <a:spcBef>
                <a:spcPts val="641"/>
              </a:spcBef>
              <a:tabLst>
                <a:tab pos="0" algn="l"/>
              </a:tabLst>
            </a:pPr>
            <a:endParaRPr lang="pt-BR" sz="3200" spc="-1" dirty="0">
              <a:solidFill>
                <a:srgbClr val="000000"/>
              </a:solidFill>
              <a:highlight>
                <a:srgbClr val="FFFF00"/>
              </a:highlight>
              <a:latin typeface="Calibri"/>
              <a:ea typeface="DejaVu Sans"/>
            </a:endParaRPr>
          </a:p>
          <a:p>
            <a:pPr algn="just">
              <a:lnSpc>
                <a:spcPct val="100000"/>
              </a:lnSpc>
              <a:spcBef>
                <a:spcPts val="641"/>
              </a:spcBef>
              <a:tabLst>
                <a:tab pos="0" algn="l"/>
              </a:tabLst>
            </a:pPr>
            <a:r>
              <a:rPr lang="pt-BR" sz="3200" spc="-1" dirty="0">
                <a:solidFill>
                  <a:srgbClr val="000000"/>
                </a:solidFill>
                <a:highlight>
                  <a:srgbClr val="FFFF00"/>
                </a:highlight>
                <a:latin typeface="Calibri"/>
                <a:ea typeface="DejaVu Sans"/>
              </a:rPr>
              <a:t>-</a:t>
            </a:r>
          </a:p>
        </p:txBody>
      </p:sp>
      <p:pic>
        <p:nvPicPr>
          <p:cNvPr id="3" name="Imagem 2">
            <a:extLst>
              <a:ext uri="{FF2B5EF4-FFF2-40B4-BE49-F238E27FC236}">
                <a16:creationId xmlns:a16="http://schemas.microsoft.com/office/drawing/2014/main" id="{04462849-B9E1-E172-7C38-521F604A7D6B}"/>
              </a:ext>
            </a:extLst>
          </p:cNvPr>
          <p:cNvPicPr>
            <a:picLocks noChangeAspect="1"/>
          </p:cNvPicPr>
          <p:nvPr/>
        </p:nvPicPr>
        <p:blipFill>
          <a:blip r:embed="rId2"/>
          <a:stretch>
            <a:fillRect/>
          </a:stretch>
        </p:blipFill>
        <p:spPr>
          <a:xfrm>
            <a:off x="-1" y="2409092"/>
            <a:ext cx="9064869" cy="4440116"/>
          </a:xfrm>
          <a:prstGeom prst="rect">
            <a:avLst/>
          </a:prstGeom>
        </p:spPr>
      </p:pic>
    </p:spTree>
    <p:extLst>
      <p:ext uri="{BB962C8B-B14F-4D97-AF65-F5344CB8AC3E}">
        <p14:creationId xmlns:p14="http://schemas.microsoft.com/office/powerpoint/2010/main" val="3091630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1" y="70338"/>
            <a:ext cx="9126415" cy="678766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60000" lnSpcReduction="20000"/>
          </a:bodyPr>
          <a:lstStyle/>
          <a:p>
            <a:pPr algn="ctr">
              <a:lnSpc>
                <a:spcPct val="100000"/>
              </a:lnSpc>
              <a:spcBef>
                <a:spcPts val="641"/>
              </a:spcBef>
              <a:tabLst>
                <a:tab pos="0" algn="l"/>
              </a:tabLst>
            </a:pPr>
            <a:r>
              <a:rPr lang="pt-BR" sz="3200" b="1" spc="-1" dirty="0">
                <a:solidFill>
                  <a:srgbClr val="7030A0"/>
                </a:solidFill>
                <a:latin typeface="Calibri"/>
                <a:ea typeface="DejaVu Sans"/>
              </a:rPr>
              <a:t>DO JULGAMENTO ANTECIPADO </a:t>
            </a:r>
            <a:r>
              <a:rPr lang="pt-BR" sz="3200" b="1" u="sng" spc="-1" dirty="0">
                <a:solidFill>
                  <a:srgbClr val="7030A0"/>
                </a:solidFill>
                <a:latin typeface="Calibri"/>
              </a:rPr>
              <a:t>PARCIAL</a:t>
            </a:r>
            <a:r>
              <a:rPr lang="pt-BR" sz="3200" b="1" spc="-1" dirty="0">
                <a:solidFill>
                  <a:srgbClr val="7030A0"/>
                </a:solidFill>
                <a:latin typeface="Calibri"/>
                <a:ea typeface="DejaVu Sans"/>
              </a:rPr>
              <a:t> DO MÉRITO</a:t>
            </a:r>
          </a:p>
          <a:p>
            <a:pPr algn="just">
              <a:lnSpc>
                <a:spcPct val="100000"/>
              </a:lnSpc>
              <a:spcBef>
                <a:spcPts val="641"/>
              </a:spcBef>
              <a:tabLst>
                <a:tab pos="0" algn="l"/>
              </a:tabLst>
            </a:pPr>
            <a:r>
              <a:rPr lang="pt-BR" sz="3200" spc="-1" dirty="0">
                <a:latin typeface="Calibri"/>
                <a:ea typeface="DejaVu Sans"/>
              </a:rPr>
              <a:t>	</a:t>
            </a:r>
            <a:r>
              <a:rPr lang="pt-BR" sz="3000" spc="-1" dirty="0">
                <a:latin typeface="Calibri"/>
                <a:ea typeface="DejaVu Sans"/>
              </a:rPr>
              <a:t>Art. 356. </a:t>
            </a:r>
            <a:r>
              <a:rPr lang="pt-BR" sz="3000" u="sng" spc="-1" dirty="0">
                <a:latin typeface="Calibri"/>
                <a:ea typeface="DejaVu Sans"/>
              </a:rPr>
              <a:t>O juiz decidirá parcialmente o mérito</a:t>
            </a:r>
            <a:r>
              <a:rPr lang="pt-BR" sz="3000" spc="-1" dirty="0">
                <a:latin typeface="Calibri"/>
                <a:ea typeface="DejaVu Sans"/>
              </a:rPr>
              <a:t> quando um ou mais dos pedidos formulados ou parcela deles:</a:t>
            </a:r>
            <a:r>
              <a:rPr lang="pt-BR" sz="3200" spc="-1" dirty="0">
                <a:latin typeface="Calibri"/>
                <a:ea typeface="DejaVu Sans"/>
              </a:rPr>
              <a:t>  I - </a:t>
            </a:r>
            <a:r>
              <a:rPr lang="pt-BR" sz="3200" b="1" u="sng" spc="-1" dirty="0">
                <a:latin typeface="Calibri"/>
                <a:ea typeface="DejaVu Sans"/>
              </a:rPr>
              <a:t>mostrar-se incontroverso</a:t>
            </a:r>
            <a:r>
              <a:rPr lang="pt-BR" sz="3200" spc="-1" dirty="0">
                <a:latin typeface="Calibri"/>
                <a:ea typeface="DejaVu Sans"/>
              </a:rPr>
              <a:t>; OU II - </a:t>
            </a:r>
            <a:r>
              <a:rPr lang="pt-BR" sz="3200" b="1" spc="-1" dirty="0">
                <a:latin typeface="Calibri"/>
                <a:ea typeface="DejaVu Sans"/>
              </a:rPr>
              <a:t>estiver em </a:t>
            </a:r>
            <a:r>
              <a:rPr lang="pt-BR" sz="3200" b="1" u="sng" spc="-1" dirty="0">
                <a:latin typeface="Calibri"/>
                <a:ea typeface="DejaVu Sans"/>
              </a:rPr>
              <a:t>condições de imediato julgamento</a:t>
            </a:r>
            <a:r>
              <a:rPr lang="pt-BR" sz="3200" spc="-1" dirty="0">
                <a:latin typeface="Calibri"/>
                <a:ea typeface="DejaVu Sans"/>
              </a:rPr>
              <a:t>, nos termos do art. 355.</a:t>
            </a:r>
          </a:p>
          <a:p>
            <a:pPr algn="just">
              <a:lnSpc>
                <a:spcPct val="100000"/>
              </a:lnSpc>
              <a:spcBef>
                <a:spcPts val="641"/>
              </a:spcBef>
              <a:tabLst>
                <a:tab pos="0" algn="l"/>
              </a:tabLst>
            </a:pPr>
            <a:r>
              <a:rPr lang="pt-BR" sz="3200" spc="-1" dirty="0">
                <a:latin typeface="Calibri"/>
                <a:ea typeface="DejaVu Sans"/>
              </a:rPr>
              <a:t>	</a:t>
            </a:r>
            <a:r>
              <a:rPr lang="pt-BR" sz="3200" u="sng" spc="-1" dirty="0">
                <a:latin typeface="Calibri"/>
                <a:ea typeface="DejaVu Sans"/>
              </a:rPr>
              <a:t>ATENTE: decisão proferida com base neste artigo é impugnável por agravo de instrumento</a:t>
            </a:r>
            <a:endParaRPr lang="pt-BR" sz="3200" spc="-1" dirty="0">
              <a:latin typeface="Calibri"/>
              <a:ea typeface="DejaVu Sans"/>
            </a:endParaRPr>
          </a:p>
          <a:p>
            <a:pPr algn="just">
              <a:lnSpc>
                <a:spcPct val="100000"/>
              </a:lnSpc>
              <a:spcBef>
                <a:spcPts val="641"/>
              </a:spcBef>
              <a:tabLst>
                <a:tab pos="0" algn="l"/>
              </a:tabLst>
            </a:pPr>
            <a:r>
              <a:rPr lang="pt-BR" sz="3200" spc="-1" dirty="0">
                <a:latin typeface="Calibri"/>
                <a:ea typeface="DejaVu Sans"/>
              </a:rPr>
              <a:t>		A parte deve agravar no prazo de 15 dias. SE OCORRER O TRÂNSITO EM JULGADO DA DECISÃO, A EXECUÇÃO SERÁ DEFINITIVA!</a:t>
            </a:r>
          </a:p>
          <a:p>
            <a:pPr algn="just">
              <a:lnSpc>
                <a:spcPct val="100000"/>
              </a:lnSpc>
              <a:spcBef>
                <a:spcPts val="641"/>
              </a:spcBef>
              <a:tabLst>
                <a:tab pos="0" algn="l"/>
              </a:tabLst>
            </a:pPr>
            <a:endParaRPr lang="pt-BR" sz="3200" spc="-1" dirty="0">
              <a:solidFill>
                <a:srgbClr val="000000"/>
              </a:solidFill>
              <a:latin typeface="Calibri"/>
              <a:ea typeface="DejaVu Sans"/>
            </a:endParaRPr>
          </a:p>
          <a:p>
            <a:pPr algn="just">
              <a:lnSpc>
                <a:spcPct val="100000"/>
              </a:lnSpc>
              <a:spcBef>
                <a:spcPts val="641"/>
              </a:spcBef>
              <a:tabLst>
                <a:tab pos="0" algn="l"/>
              </a:tabLst>
            </a:pPr>
            <a:endParaRPr lang="pt-BR" sz="3200" spc="-1" dirty="0">
              <a:solidFill>
                <a:srgbClr val="000000"/>
              </a:solidFill>
              <a:latin typeface="Calibri"/>
              <a:ea typeface="DejaVu Sans"/>
            </a:endParaRPr>
          </a:p>
          <a:p>
            <a:pPr algn="just">
              <a:lnSpc>
                <a:spcPct val="100000"/>
              </a:lnSpc>
              <a:spcBef>
                <a:spcPts val="641"/>
              </a:spcBef>
              <a:tabLst>
                <a:tab pos="0" algn="l"/>
              </a:tabLst>
            </a:pPr>
            <a:endParaRPr lang="pt-BR" sz="3200" spc="-1" dirty="0">
              <a:solidFill>
                <a:srgbClr val="000000"/>
              </a:solidFill>
              <a:latin typeface="Calibri"/>
              <a:ea typeface="DejaVu Sans"/>
            </a:endParaRPr>
          </a:p>
          <a:p>
            <a:pPr algn="just">
              <a:lnSpc>
                <a:spcPct val="100000"/>
              </a:lnSpc>
              <a:spcBef>
                <a:spcPts val="641"/>
              </a:spcBef>
              <a:tabLst>
                <a:tab pos="0" algn="l"/>
              </a:tabLst>
            </a:pPr>
            <a:endParaRPr lang="pt-BR" sz="3200" spc="-1" dirty="0">
              <a:solidFill>
                <a:srgbClr val="000000"/>
              </a:solidFill>
              <a:latin typeface="Calibri"/>
              <a:ea typeface="DejaVu Sans"/>
            </a:endParaRPr>
          </a:p>
          <a:p>
            <a:pPr algn="just">
              <a:lnSpc>
                <a:spcPct val="100000"/>
              </a:lnSpc>
              <a:spcBef>
                <a:spcPts val="641"/>
              </a:spcBef>
              <a:tabLst>
                <a:tab pos="0" algn="l"/>
              </a:tabLst>
            </a:pPr>
            <a:endParaRPr lang="pt-BR" sz="3200" spc="-1" dirty="0">
              <a:solidFill>
                <a:srgbClr val="000000"/>
              </a:solidFill>
              <a:latin typeface="Calibri"/>
              <a:ea typeface="DejaVu Sans"/>
            </a:endParaRPr>
          </a:p>
          <a:p>
            <a:pPr algn="just">
              <a:lnSpc>
                <a:spcPct val="100000"/>
              </a:lnSpc>
              <a:spcBef>
                <a:spcPts val="641"/>
              </a:spcBef>
              <a:tabLst>
                <a:tab pos="0" algn="l"/>
              </a:tabLst>
            </a:pPr>
            <a:endParaRPr lang="pt-BR" sz="3200" spc="-1" dirty="0">
              <a:solidFill>
                <a:srgbClr val="000000"/>
              </a:solidFill>
              <a:latin typeface="Calibri"/>
              <a:ea typeface="DejaVu Sans"/>
            </a:endParaRPr>
          </a:p>
          <a:p>
            <a:pPr algn="just">
              <a:lnSpc>
                <a:spcPct val="100000"/>
              </a:lnSpc>
              <a:spcBef>
                <a:spcPts val="641"/>
              </a:spcBef>
              <a:tabLst>
                <a:tab pos="0" algn="l"/>
              </a:tabLst>
            </a:pPr>
            <a:endParaRPr lang="pt-BR" sz="3200" spc="-1" dirty="0">
              <a:solidFill>
                <a:srgbClr val="000000"/>
              </a:solidFill>
              <a:latin typeface="Calibri"/>
              <a:ea typeface="DejaVu Sans"/>
            </a:endParaRPr>
          </a:p>
          <a:p>
            <a:pPr algn="just">
              <a:lnSpc>
                <a:spcPct val="100000"/>
              </a:lnSpc>
              <a:spcBef>
                <a:spcPts val="641"/>
              </a:spcBef>
              <a:tabLst>
                <a:tab pos="0" algn="l"/>
              </a:tabLst>
            </a:pPr>
            <a:endParaRPr lang="pt-BR" sz="3200" spc="-1" dirty="0">
              <a:solidFill>
                <a:srgbClr val="000000"/>
              </a:solidFill>
              <a:latin typeface="Calibri"/>
              <a:ea typeface="DejaVu Sans"/>
            </a:endParaRPr>
          </a:p>
          <a:p>
            <a:pPr algn="just">
              <a:lnSpc>
                <a:spcPct val="100000"/>
              </a:lnSpc>
              <a:spcBef>
                <a:spcPts val="641"/>
              </a:spcBef>
              <a:tabLst>
                <a:tab pos="0" algn="l"/>
              </a:tabLst>
            </a:pPr>
            <a:endParaRPr lang="pt-BR" sz="3200" spc="-1" dirty="0">
              <a:solidFill>
                <a:srgbClr val="000000"/>
              </a:solidFill>
              <a:latin typeface="Calibri"/>
              <a:ea typeface="DejaVu Sans"/>
            </a:endParaRPr>
          </a:p>
          <a:p>
            <a:pPr algn="just">
              <a:lnSpc>
                <a:spcPct val="100000"/>
              </a:lnSpc>
              <a:spcBef>
                <a:spcPts val="641"/>
              </a:spcBef>
              <a:tabLst>
                <a:tab pos="0" algn="l"/>
              </a:tabLst>
            </a:pPr>
            <a:endParaRPr lang="pt-BR" sz="3200" spc="-1" dirty="0">
              <a:solidFill>
                <a:srgbClr val="000000"/>
              </a:solidFill>
              <a:latin typeface="Calibri"/>
              <a:ea typeface="DejaVu Sans"/>
            </a:endParaRPr>
          </a:p>
          <a:p>
            <a:pPr algn="just">
              <a:lnSpc>
                <a:spcPct val="100000"/>
              </a:lnSpc>
              <a:spcBef>
                <a:spcPts val="641"/>
              </a:spcBef>
              <a:tabLst>
                <a:tab pos="0" algn="l"/>
              </a:tabLst>
            </a:pPr>
            <a:endParaRPr lang="pt-BR" sz="3200" spc="-1" dirty="0">
              <a:solidFill>
                <a:srgbClr val="000000"/>
              </a:solidFill>
              <a:latin typeface="Calibri"/>
              <a:ea typeface="DejaVu Sans"/>
            </a:endParaRPr>
          </a:p>
          <a:p>
            <a:pPr algn="just">
              <a:lnSpc>
                <a:spcPct val="100000"/>
              </a:lnSpc>
              <a:spcBef>
                <a:spcPts val="641"/>
              </a:spcBef>
              <a:tabLst>
                <a:tab pos="0" algn="l"/>
              </a:tabLst>
            </a:pPr>
            <a:endParaRPr lang="pt-BR" sz="3200" spc="-1" dirty="0">
              <a:solidFill>
                <a:srgbClr val="000000"/>
              </a:solidFill>
              <a:latin typeface="Calibri"/>
              <a:ea typeface="DejaVu Sans"/>
            </a:endParaRPr>
          </a:p>
          <a:p>
            <a:pPr algn="just">
              <a:lnSpc>
                <a:spcPct val="100000"/>
              </a:lnSpc>
              <a:spcBef>
                <a:spcPts val="641"/>
              </a:spcBef>
              <a:tabLst>
                <a:tab pos="0" algn="l"/>
              </a:tabLst>
            </a:pPr>
            <a:r>
              <a:rPr lang="pt-BR" sz="3200" spc="-1" dirty="0">
                <a:solidFill>
                  <a:srgbClr val="000000"/>
                </a:solidFill>
                <a:latin typeface="Calibri"/>
                <a:ea typeface="DejaVu Sans"/>
              </a:rPr>
              <a:t>-</a:t>
            </a:r>
          </a:p>
        </p:txBody>
      </p:sp>
      <p:pic>
        <p:nvPicPr>
          <p:cNvPr id="3" name="Imagem 2">
            <a:extLst>
              <a:ext uri="{FF2B5EF4-FFF2-40B4-BE49-F238E27FC236}">
                <a16:creationId xmlns:a16="http://schemas.microsoft.com/office/drawing/2014/main" id="{3B11AAB1-8AA2-461A-6DF6-F2F4E73CE242}"/>
              </a:ext>
            </a:extLst>
          </p:cNvPr>
          <p:cNvPicPr>
            <a:picLocks noChangeAspect="1"/>
          </p:cNvPicPr>
          <p:nvPr/>
        </p:nvPicPr>
        <p:blipFill>
          <a:blip r:embed="rId2"/>
          <a:stretch>
            <a:fillRect/>
          </a:stretch>
        </p:blipFill>
        <p:spPr>
          <a:xfrm>
            <a:off x="0" y="1960685"/>
            <a:ext cx="9082454" cy="4897315"/>
          </a:xfrm>
          <a:prstGeom prst="rect">
            <a:avLst/>
          </a:prstGeom>
        </p:spPr>
      </p:pic>
    </p:spTree>
    <p:extLst>
      <p:ext uri="{BB962C8B-B14F-4D97-AF65-F5344CB8AC3E}">
        <p14:creationId xmlns:p14="http://schemas.microsoft.com/office/powerpoint/2010/main" val="2157258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4A0CF-8577-2618-1B0C-AFAAF6C8CD01}"/>
            </a:ext>
          </a:extLst>
        </p:cNvPr>
        <p:cNvGrpSpPr/>
        <p:nvPr/>
      </p:nvGrpSpPr>
      <p:grpSpPr>
        <a:xfrm>
          <a:off x="0" y="0"/>
          <a:ext cx="0" cy="0"/>
          <a:chOff x="0" y="0"/>
          <a:chExt cx="0" cy="0"/>
        </a:xfrm>
      </p:grpSpPr>
      <p:sp>
        <p:nvSpPr>
          <p:cNvPr id="121" name="Espaço Reservado para Conteúdo 2_12">
            <a:extLst>
              <a:ext uri="{FF2B5EF4-FFF2-40B4-BE49-F238E27FC236}">
                <a16:creationId xmlns:a16="http://schemas.microsoft.com/office/drawing/2014/main" id="{D6D5223C-EACA-5F9F-78A7-25612721EFD4}"/>
              </a:ext>
            </a:extLst>
          </p:cNvPr>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0000" lnSpcReduction="20000"/>
          </a:bodyPr>
          <a:lstStyle/>
          <a:p>
            <a:pPr algn="just">
              <a:lnSpc>
                <a:spcPct val="100000"/>
              </a:lnSpc>
              <a:spcBef>
                <a:spcPts val="641"/>
              </a:spcBef>
              <a:tabLst>
                <a:tab pos="0" algn="l"/>
              </a:tabLst>
            </a:pPr>
            <a:r>
              <a:rPr lang="pt-BR" sz="3200" b="0" strike="noStrike" spc="-1" dirty="0">
                <a:latin typeface="Arial"/>
              </a:rPr>
              <a:t>5- Em relação à conciliação e à mediação:</a:t>
            </a:r>
          </a:p>
          <a:p>
            <a:pPr algn="just">
              <a:lnSpc>
                <a:spcPct val="100000"/>
              </a:lnSpc>
              <a:spcBef>
                <a:spcPts val="641"/>
              </a:spcBef>
              <a:tabLst>
                <a:tab pos="0" algn="l"/>
              </a:tabLst>
            </a:pPr>
            <a:r>
              <a:rPr lang="pt-BR" sz="3200" b="0" strike="noStrike" spc="-1" dirty="0">
                <a:latin typeface="Arial"/>
              </a:rPr>
              <a:t>	A- as partes podem escolher, de comum acordo o conciliador e o mediador, desde que estejam cadastrados no registro do tribunal competente;</a:t>
            </a:r>
          </a:p>
          <a:p>
            <a:pPr algn="just">
              <a:lnSpc>
                <a:spcPct val="100000"/>
              </a:lnSpc>
              <a:spcBef>
                <a:spcPts val="641"/>
              </a:spcBef>
              <a:tabLst>
                <a:tab pos="0" algn="l"/>
              </a:tabLst>
            </a:pPr>
            <a:r>
              <a:rPr lang="pt-BR" sz="3200" b="0" strike="noStrike" spc="-1" dirty="0">
                <a:latin typeface="Arial"/>
              </a:rPr>
              <a:t>	B- o conciliador atuará nos casos em que houver vínculo anterior entre as partes;</a:t>
            </a:r>
          </a:p>
          <a:p>
            <a:pPr algn="just">
              <a:spcBef>
                <a:spcPts val="641"/>
              </a:spcBef>
              <a:tabLst>
                <a:tab pos="0" algn="l"/>
              </a:tabLst>
            </a:pPr>
            <a:r>
              <a:rPr lang="pt-BR" sz="3200" b="0" strike="noStrike" spc="-1" dirty="0">
                <a:latin typeface="Arial"/>
              </a:rPr>
              <a:t>	C- </a:t>
            </a:r>
            <a:r>
              <a:rPr lang="pt-BR" sz="3200" spc="-1" dirty="0"/>
              <a:t>o mediador, que atuará preferencialmente nos casos em que houver vínculo anterior entre as partes, auxiliará aos interessados a compreender as questões e os interesses em conflito, de modo que eles possam, pelo restabelecimento da comunicação, identificar, por si próprios, soluções consensuais que gerem benefícios mútuos;</a:t>
            </a:r>
            <a:endParaRPr lang="pt-BR" sz="3200" b="0" strike="noStrike" spc="-1" dirty="0">
              <a:latin typeface="Arial"/>
            </a:endParaRPr>
          </a:p>
          <a:p>
            <a:pPr algn="just">
              <a:lnSpc>
                <a:spcPct val="100000"/>
              </a:lnSpc>
              <a:spcBef>
                <a:spcPts val="641"/>
              </a:spcBef>
              <a:tabLst>
                <a:tab pos="0" algn="l"/>
              </a:tabLst>
            </a:pPr>
            <a:r>
              <a:rPr lang="pt-BR" sz="3200" b="0" strike="noStrike" spc="-1" dirty="0">
                <a:latin typeface="Arial"/>
              </a:rPr>
              <a:t>	D- </a:t>
            </a:r>
            <a:r>
              <a:rPr lang="pt-BR" sz="3200" spc="-1" dirty="0"/>
              <a:t>em razão do dever de sigilo inerente às suas funções, o conciliador e o mediador poderão divulgar os fatos ou elementos oriundos da conciliação ou da mediação;</a:t>
            </a:r>
            <a:endParaRPr lang="pt-BR" sz="3200" b="0" strike="noStrike" spc="-1" dirty="0">
              <a:latin typeface="Arial"/>
            </a:endParaRPr>
          </a:p>
          <a:p>
            <a:pPr algn="just">
              <a:lnSpc>
                <a:spcPct val="100000"/>
              </a:lnSpc>
              <a:spcBef>
                <a:spcPts val="641"/>
              </a:spcBef>
              <a:tabLst>
                <a:tab pos="0" algn="l"/>
              </a:tabLst>
            </a:pPr>
            <a:r>
              <a:rPr lang="pt-BR" sz="3200" b="0" strike="noStrike" spc="-1" dirty="0">
                <a:latin typeface="Arial"/>
              </a:rPr>
              <a:t>	E- os conciliadores e mediadores judiciais serão devidamente registrados no cadastro do Tribunal de Justiça e não podem ser advogados;</a:t>
            </a:r>
            <a:endParaRPr lang="pt-BR" sz="3200" b="0" strike="noStrike" spc="-1" dirty="0">
              <a:latin typeface="Baguet Script" panose="00000500000000000000" pitchFamily="2" charset="0"/>
            </a:endParaRPr>
          </a:p>
          <a:p>
            <a:pPr algn="just">
              <a:lnSpc>
                <a:spcPct val="100000"/>
              </a:lnSpc>
              <a:spcBef>
                <a:spcPts val="641"/>
              </a:spcBef>
              <a:tabLst>
                <a:tab pos="0" algn="l"/>
              </a:tabLst>
            </a:pPr>
            <a:r>
              <a:rPr lang="pt-BR" sz="3200" spc="-1" dirty="0">
                <a:latin typeface="Baguet Script" panose="00000500000000000000" pitchFamily="2" charset="0"/>
              </a:rPr>
              <a:t>D</a:t>
            </a:r>
            <a:r>
              <a:rPr lang="pt-BR" sz="3200" b="0" strike="noStrike" spc="-1" dirty="0">
                <a:latin typeface="Baguet Script" panose="00000500000000000000" pitchFamily="2" charset="0"/>
              </a:rPr>
              <a:t>ica:</a:t>
            </a:r>
            <a:r>
              <a:rPr lang="pt-BR" sz="3200" spc="-1" dirty="0">
                <a:latin typeface="Baguet Script" panose="00000500000000000000" pitchFamily="2" charset="0"/>
              </a:rPr>
              <a:t> </a:t>
            </a:r>
            <a:r>
              <a:rPr lang="pt-BR" sz="3200" b="0" strike="noStrike" spc="-1" dirty="0">
                <a:latin typeface="Baguet Script" panose="00000500000000000000" pitchFamily="2" charset="0"/>
              </a:rPr>
              <a:t>art. 167, §5º, CPC: "Os conciliadores e mediadores judiciais cadastrados na forma do </a:t>
            </a:r>
            <a:r>
              <a:rPr lang="pt-BR" sz="3200" b="0" i="1" strike="noStrike" spc="-1" dirty="0">
                <a:latin typeface="Baguet Script" panose="00000500000000000000" pitchFamily="2" charset="0"/>
              </a:rPr>
              <a:t>caput</a:t>
            </a:r>
            <a:r>
              <a:rPr lang="pt-BR" sz="3200" b="0" strike="noStrike" spc="-1" dirty="0">
                <a:latin typeface="Baguet Script" panose="00000500000000000000" pitchFamily="2" charset="0"/>
              </a:rPr>
              <a:t>, se advogados, estarão impedidos de exercer a advocacia nos juízos em que desempenhem suas funções.“</a:t>
            </a:r>
          </a:p>
          <a:p>
            <a:pPr algn="just">
              <a:lnSpc>
                <a:spcPct val="100000"/>
              </a:lnSpc>
              <a:spcBef>
                <a:spcPts val="641"/>
              </a:spcBef>
              <a:tabLst>
                <a:tab pos="0" algn="l"/>
              </a:tabLst>
            </a:pPr>
            <a:endParaRPr lang="pt-BR" sz="2400" spc="-1" dirty="0">
              <a:latin typeface="Arial"/>
            </a:endParaRPr>
          </a:p>
        </p:txBody>
      </p:sp>
    </p:spTree>
    <p:extLst>
      <p:ext uri="{BB962C8B-B14F-4D97-AF65-F5344CB8AC3E}">
        <p14:creationId xmlns:p14="http://schemas.microsoft.com/office/powerpoint/2010/main" val="332104588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1B921443-9A3E-4070-B1D5-1B95CE337608}"/>
              </a:ext>
            </a:extLst>
          </p:cNvPr>
          <p:cNvSpPr>
            <a:spLocks noGrp="1"/>
          </p:cNvSpPr>
          <p:nvPr>
            <p:ph idx="1"/>
          </p:nvPr>
        </p:nvSpPr>
        <p:spPr>
          <a:xfrm>
            <a:off x="1" y="857251"/>
            <a:ext cx="9144000" cy="5143500"/>
          </a:xfrm>
        </p:spPr>
        <p:txBody>
          <a:bodyPr>
            <a:normAutofit/>
          </a:bodyPr>
          <a:lstStyle/>
          <a:p>
            <a:pPr marL="1208485" indent="0" algn="just">
              <a:buNone/>
            </a:pPr>
            <a:r>
              <a:rPr lang="pt-BR" sz="2100" dirty="0">
                <a:latin typeface="Arial Narrow" panose="020B0606020202030204" pitchFamily="34" charset="0"/>
              </a:rPr>
              <a:t>-</a:t>
            </a:r>
            <a:endParaRPr lang="pt-BR" dirty="0"/>
          </a:p>
        </p:txBody>
      </p:sp>
      <p:pic>
        <p:nvPicPr>
          <p:cNvPr id="2" name="Imagem 1">
            <a:extLst>
              <a:ext uri="{FF2B5EF4-FFF2-40B4-BE49-F238E27FC236}">
                <a16:creationId xmlns:a16="http://schemas.microsoft.com/office/drawing/2014/main" id="{37DE8E90-C6E6-4276-F941-A70CB64D4CE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9133"/>
            <a:ext cx="4503422" cy="3162688"/>
          </a:xfrm>
          <a:prstGeom prst="rect">
            <a:avLst/>
          </a:prstGeom>
          <a:noFill/>
          <a:ln>
            <a:noFill/>
          </a:ln>
        </p:spPr>
      </p:pic>
      <p:pic>
        <p:nvPicPr>
          <p:cNvPr id="4" name="Imagem 3">
            <a:extLst>
              <a:ext uri="{FF2B5EF4-FFF2-40B4-BE49-F238E27FC236}">
                <a16:creationId xmlns:a16="http://schemas.microsoft.com/office/drawing/2014/main" id="{D827DD81-2BB4-1D2D-F9F5-000D12CCCE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41820"/>
            <a:ext cx="4503422" cy="3616179"/>
          </a:xfrm>
          <a:prstGeom prst="rect">
            <a:avLst/>
          </a:prstGeom>
          <a:noFill/>
          <a:ln>
            <a:noFill/>
          </a:ln>
        </p:spPr>
      </p:pic>
      <p:pic>
        <p:nvPicPr>
          <p:cNvPr id="5" name="Imagem 4">
            <a:extLst>
              <a:ext uri="{FF2B5EF4-FFF2-40B4-BE49-F238E27FC236}">
                <a16:creationId xmlns:a16="http://schemas.microsoft.com/office/drawing/2014/main" id="{86D95138-D25E-1BFE-435A-B85DF3CE02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0580" y="79133"/>
            <a:ext cx="4571999" cy="3543299"/>
          </a:xfrm>
          <a:prstGeom prst="rect">
            <a:avLst/>
          </a:prstGeom>
          <a:noFill/>
          <a:ln>
            <a:noFill/>
          </a:ln>
        </p:spPr>
      </p:pic>
      <p:pic>
        <p:nvPicPr>
          <p:cNvPr id="6" name="Imagem 5">
            <a:extLst>
              <a:ext uri="{FF2B5EF4-FFF2-40B4-BE49-F238E27FC236}">
                <a16:creationId xmlns:a16="http://schemas.microsoft.com/office/drawing/2014/main" id="{0D08745B-40F3-19EB-646D-21C7A9EBCEE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0580" y="3622432"/>
            <a:ext cx="4537711" cy="3050930"/>
          </a:xfrm>
          <a:prstGeom prst="rect">
            <a:avLst/>
          </a:prstGeom>
          <a:solidFill>
            <a:schemeClr val="tx2">
              <a:lumMod val="60000"/>
              <a:lumOff val="40000"/>
            </a:schemeClr>
          </a:solidFill>
          <a:ln>
            <a:noFill/>
          </a:ln>
        </p:spPr>
      </p:pic>
      <p:sp>
        <p:nvSpPr>
          <p:cNvPr id="7" name="Retângulo 6">
            <a:extLst>
              <a:ext uri="{FF2B5EF4-FFF2-40B4-BE49-F238E27FC236}">
                <a16:creationId xmlns:a16="http://schemas.microsoft.com/office/drawing/2014/main" id="{9938E8FB-DEA6-BDEB-30EB-192978438531}"/>
              </a:ext>
            </a:extLst>
          </p:cNvPr>
          <p:cNvSpPr/>
          <p:nvPr/>
        </p:nvSpPr>
        <p:spPr>
          <a:xfrm>
            <a:off x="4503421" y="0"/>
            <a:ext cx="45719" cy="6857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8" name="Seta: para a Direita 7">
            <a:extLst>
              <a:ext uri="{FF2B5EF4-FFF2-40B4-BE49-F238E27FC236}">
                <a16:creationId xmlns:a16="http://schemas.microsoft.com/office/drawing/2014/main" id="{B55A2C5D-777B-CC3F-00C6-FED8C2C6DF8C}"/>
              </a:ext>
            </a:extLst>
          </p:cNvPr>
          <p:cNvSpPr/>
          <p:nvPr/>
        </p:nvSpPr>
        <p:spPr>
          <a:xfrm>
            <a:off x="4748726" y="5543549"/>
            <a:ext cx="491489" cy="457200"/>
          </a:xfrm>
          <a:prstGeom prst="rightArrow">
            <a:avLst/>
          </a:prstGeom>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0DDCA688-74A1-B59C-8737-8E531FA2ED1C}"/>
              </a:ext>
            </a:extLst>
          </p:cNvPr>
          <p:cNvSpPr/>
          <p:nvPr/>
        </p:nvSpPr>
        <p:spPr>
          <a:xfrm>
            <a:off x="5336931" y="6000749"/>
            <a:ext cx="3666392"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3273639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47500" lnSpcReduction="20000"/>
          </a:bodyPr>
          <a:lstStyle/>
          <a:p>
            <a:pPr algn="ctr">
              <a:lnSpc>
                <a:spcPct val="100000"/>
              </a:lnSpc>
              <a:spcBef>
                <a:spcPts val="641"/>
              </a:spcBef>
              <a:tabLst>
                <a:tab pos="0" algn="l"/>
              </a:tabLst>
            </a:pPr>
            <a:r>
              <a:rPr lang="pt-BR" sz="3200" b="1" spc="-1" dirty="0">
                <a:latin typeface="Calibri"/>
                <a:ea typeface="DejaVu Sans"/>
              </a:rPr>
              <a:t>DO </a:t>
            </a:r>
            <a:r>
              <a:rPr lang="pt-BR" sz="3200" b="1" u="sng" spc="-1" dirty="0">
                <a:latin typeface="Calibri"/>
                <a:ea typeface="DejaVu Sans"/>
              </a:rPr>
              <a:t>SANEAMENTO</a:t>
            </a:r>
            <a:r>
              <a:rPr lang="pt-BR" sz="3200" b="1" spc="-1" dirty="0">
                <a:latin typeface="Calibri"/>
                <a:ea typeface="DejaVu Sans"/>
              </a:rPr>
              <a:t> E DA </a:t>
            </a:r>
            <a:r>
              <a:rPr lang="pt-BR" sz="3200" b="1" u="sng" spc="-1" dirty="0">
                <a:latin typeface="Calibri"/>
                <a:ea typeface="DejaVu Sans"/>
              </a:rPr>
              <a:t>ORGANIZAÇÃO</a:t>
            </a:r>
            <a:r>
              <a:rPr lang="pt-BR" sz="3200" b="1" spc="-1" dirty="0">
                <a:latin typeface="Calibri"/>
                <a:ea typeface="DejaVu Sans"/>
              </a:rPr>
              <a:t> DO PROCESSO</a:t>
            </a:r>
          </a:p>
          <a:p>
            <a:pPr algn="just">
              <a:lnSpc>
                <a:spcPct val="100000"/>
              </a:lnSpc>
              <a:spcBef>
                <a:spcPts val="641"/>
              </a:spcBef>
              <a:tabLst>
                <a:tab pos="0" algn="l"/>
              </a:tabLst>
            </a:pPr>
            <a:r>
              <a:rPr lang="pt-BR" sz="3200" spc="-1" dirty="0">
                <a:latin typeface="Calibri"/>
                <a:ea typeface="DejaVu Sans"/>
              </a:rPr>
              <a:t>		Art. 357. Não ocorrendo nenhuma das hipóteses deste Capítulo, deverá o juiz, em </a:t>
            </a:r>
            <a:r>
              <a:rPr lang="pt-BR" sz="3200" b="1" u="sng" spc="-1" dirty="0">
                <a:latin typeface="Calibri"/>
                <a:ea typeface="DejaVu Sans"/>
              </a:rPr>
              <a:t>decisão de saneamento</a:t>
            </a:r>
            <a:r>
              <a:rPr lang="pt-BR" sz="3200" b="1" spc="-1" dirty="0">
                <a:latin typeface="Calibri"/>
                <a:ea typeface="DejaVu Sans"/>
              </a:rPr>
              <a:t> </a:t>
            </a:r>
            <a:r>
              <a:rPr lang="pt-BR" sz="3200" spc="-1" dirty="0">
                <a:latin typeface="Calibri"/>
                <a:ea typeface="DejaVu Sans"/>
              </a:rPr>
              <a:t>e de </a:t>
            </a:r>
            <a:r>
              <a:rPr lang="pt-BR" sz="3200" b="1" u="sng" spc="-1" dirty="0">
                <a:latin typeface="Calibri"/>
                <a:ea typeface="DejaVu Sans"/>
              </a:rPr>
              <a:t>organização do processo</a:t>
            </a:r>
            <a:r>
              <a:rPr lang="pt-BR" sz="3200" spc="-1" dirty="0">
                <a:latin typeface="Calibri"/>
                <a:ea typeface="DejaVu Sans"/>
              </a:rPr>
              <a:t>:</a:t>
            </a:r>
          </a:p>
          <a:p>
            <a:pPr algn="just">
              <a:lnSpc>
                <a:spcPct val="100000"/>
              </a:lnSpc>
              <a:spcBef>
                <a:spcPts val="641"/>
              </a:spcBef>
              <a:tabLst>
                <a:tab pos="0" algn="l"/>
              </a:tabLst>
            </a:pPr>
            <a:r>
              <a:rPr lang="pt-BR" sz="3200" spc="-1" dirty="0">
                <a:latin typeface="Calibri"/>
                <a:ea typeface="DejaVu Sans"/>
              </a:rPr>
              <a:t>	    </a:t>
            </a:r>
            <a:r>
              <a:rPr lang="pt-BR" sz="3000" spc="-1" dirty="0">
                <a:latin typeface="Calibri"/>
                <a:ea typeface="DejaVu Sans"/>
              </a:rPr>
              <a:t>I- </a:t>
            </a:r>
            <a:r>
              <a:rPr lang="pt-BR" sz="2800" spc="-1" dirty="0">
                <a:latin typeface="Calibri"/>
                <a:ea typeface="DejaVu Sans"/>
              </a:rPr>
              <a:t>resolver as </a:t>
            </a:r>
            <a:r>
              <a:rPr lang="pt-BR" sz="2800" b="1" u="sng" spc="-1" dirty="0">
                <a:latin typeface="Calibri"/>
                <a:ea typeface="DejaVu Sans"/>
              </a:rPr>
              <a:t>questões processuais pendentes</a:t>
            </a:r>
            <a:r>
              <a:rPr lang="pt-BR" sz="2800" spc="-1" dirty="0">
                <a:latin typeface="Calibri"/>
                <a:ea typeface="DejaVu Sans"/>
              </a:rPr>
              <a:t>, se houver;</a:t>
            </a:r>
          </a:p>
          <a:p>
            <a:pPr algn="just">
              <a:lnSpc>
                <a:spcPct val="100000"/>
              </a:lnSpc>
              <a:spcBef>
                <a:spcPts val="641"/>
              </a:spcBef>
              <a:tabLst>
                <a:tab pos="0" algn="l"/>
              </a:tabLst>
            </a:pPr>
            <a:r>
              <a:rPr lang="pt-BR" sz="3200" spc="-1" dirty="0">
                <a:latin typeface="Calibri"/>
                <a:ea typeface="DejaVu Sans"/>
              </a:rPr>
              <a:t>	     II - delimitar as </a:t>
            </a:r>
            <a:r>
              <a:rPr lang="pt-BR" sz="3200" b="1" u="sng" spc="-1" dirty="0">
                <a:latin typeface="Calibri"/>
                <a:ea typeface="DejaVu Sans"/>
              </a:rPr>
              <a:t>questões de fato</a:t>
            </a:r>
            <a:r>
              <a:rPr lang="pt-BR" sz="3200" b="1" spc="-1" dirty="0">
                <a:latin typeface="Calibri"/>
                <a:ea typeface="DejaVu Sans"/>
              </a:rPr>
              <a:t> </a:t>
            </a:r>
            <a:r>
              <a:rPr lang="pt-BR" sz="3200" spc="-1" dirty="0">
                <a:latin typeface="Calibri"/>
                <a:ea typeface="DejaVu Sans"/>
              </a:rPr>
              <a:t>sobre as quais recairá a </a:t>
            </a:r>
            <a:r>
              <a:rPr lang="pt-BR" sz="3200" b="1" u="sng" spc="-1" dirty="0">
                <a:latin typeface="Calibri"/>
                <a:ea typeface="DejaVu Sans"/>
              </a:rPr>
              <a:t>atividade probatória</a:t>
            </a:r>
            <a:r>
              <a:rPr lang="pt-BR" sz="3200" spc="-1" dirty="0">
                <a:latin typeface="Calibri"/>
                <a:ea typeface="DejaVu Sans"/>
              </a:rPr>
              <a:t>, especificando os meios de prova;</a:t>
            </a:r>
          </a:p>
          <a:p>
            <a:pPr algn="just">
              <a:lnSpc>
                <a:spcPct val="100000"/>
              </a:lnSpc>
              <a:spcBef>
                <a:spcPts val="641"/>
              </a:spcBef>
              <a:tabLst>
                <a:tab pos="0" algn="l"/>
              </a:tabLst>
            </a:pPr>
            <a:r>
              <a:rPr lang="pt-BR" sz="3200" spc="-1" dirty="0">
                <a:latin typeface="Calibri"/>
                <a:ea typeface="DejaVu Sans"/>
              </a:rPr>
              <a:t>	   III - </a:t>
            </a:r>
            <a:r>
              <a:rPr lang="pt-BR" sz="3200" b="1" spc="-1" dirty="0">
                <a:latin typeface="Calibri"/>
                <a:ea typeface="DejaVu Sans"/>
              </a:rPr>
              <a:t>definir a distribuição do ônus da prova</a:t>
            </a:r>
            <a:r>
              <a:rPr lang="pt-BR" sz="3200" spc="-1" dirty="0">
                <a:latin typeface="Calibri"/>
                <a:ea typeface="DejaVu Sans"/>
              </a:rPr>
              <a:t>, observado o art. 373;</a:t>
            </a:r>
          </a:p>
          <a:p>
            <a:pPr algn="just">
              <a:lnSpc>
                <a:spcPct val="100000"/>
              </a:lnSpc>
              <a:spcBef>
                <a:spcPts val="641"/>
              </a:spcBef>
              <a:tabLst>
                <a:tab pos="0" algn="l"/>
              </a:tabLst>
            </a:pPr>
            <a:r>
              <a:rPr lang="pt-BR" sz="3200" spc="-1" dirty="0">
                <a:latin typeface="Calibri"/>
                <a:ea typeface="DejaVu Sans"/>
              </a:rPr>
              <a:t>	    IV - delimitar as </a:t>
            </a:r>
            <a:r>
              <a:rPr lang="pt-BR" sz="3200" b="1" u="sng" spc="-1" dirty="0">
                <a:latin typeface="Calibri"/>
                <a:ea typeface="DejaVu Sans"/>
              </a:rPr>
              <a:t>questões de direito</a:t>
            </a:r>
            <a:r>
              <a:rPr lang="pt-BR" sz="3200" b="1" spc="-1" dirty="0">
                <a:latin typeface="Calibri"/>
                <a:ea typeface="DejaVu Sans"/>
              </a:rPr>
              <a:t> </a:t>
            </a:r>
            <a:r>
              <a:rPr lang="pt-BR" sz="3200" spc="-1" dirty="0">
                <a:latin typeface="Calibri"/>
                <a:ea typeface="DejaVu Sans"/>
              </a:rPr>
              <a:t>relevantes para a decisão do mérito;</a:t>
            </a:r>
          </a:p>
          <a:p>
            <a:pPr algn="just">
              <a:lnSpc>
                <a:spcPct val="100000"/>
              </a:lnSpc>
              <a:spcBef>
                <a:spcPts val="641"/>
              </a:spcBef>
              <a:tabLst>
                <a:tab pos="0" algn="l"/>
              </a:tabLst>
            </a:pPr>
            <a:r>
              <a:rPr lang="pt-BR" sz="3200" spc="-1" dirty="0">
                <a:latin typeface="Calibri"/>
                <a:ea typeface="DejaVu Sans"/>
              </a:rPr>
              <a:t>	    V - designar, se necessário, </a:t>
            </a:r>
            <a:r>
              <a:rPr lang="pt-BR" sz="3200" b="1" u="sng" spc="-1" dirty="0">
                <a:latin typeface="Calibri"/>
                <a:ea typeface="DejaVu Sans"/>
              </a:rPr>
              <a:t>audiência de instrução e julgamento</a:t>
            </a:r>
            <a:r>
              <a:rPr lang="pt-BR" sz="3200" spc="-1" dirty="0">
                <a:latin typeface="Calibri"/>
                <a:ea typeface="DejaVu Sans"/>
              </a:rPr>
              <a:t>.</a:t>
            </a:r>
          </a:p>
          <a:p>
            <a:pPr algn="just">
              <a:lnSpc>
                <a:spcPct val="100000"/>
              </a:lnSpc>
              <a:spcBef>
                <a:spcPts val="641"/>
              </a:spcBef>
              <a:tabLst>
                <a:tab pos="0" algn="l"/>
              </a:tabLst>
            </a:pPr>
            <a:r>
              <a:rPr lang="pt-BR" sz="3200" spc="-1" dirty="0">
                <a:latin typeface="Calibri"/>
              </a:rPr>
              <a:t>  § 1º </a:t>
            </a:r>
            <a:r>
              <a:rPr lang="pt-BR" sz="3200" b="1" u="sng" spc="-1" dirty="0">
                <a:latin typeface="Calibri"/>
              </a:rPr>
              <a:t>Realizado o saneamento</a:t>
            </a:r>
            <a:r>
              <a:rPr lang="pt-BR" sz="3200" spc="-1" dirty="0">
                <a:latin typeface="Calibri"/>
              </a:rPr>
              <a:t>, </a:t>
            </a:r>
            <a:r>
              <a:rPr lang="pt-BR" sz="3200" u="sng" spc="-1" dirty="0">
                <a:latin typeface="Calibri"/>
              </a:rPr>
              <a:t>as partes têm o direito de pedir esclarecimentos ou solicitar ajustes</a:t>
            </a:r>
            <a:r>
              <a:rPr lang="pt-BR" sz="3200" spc="-1" dirty="0">
                <a:latin typeface="Calibri"/>
              </a:rPr>
              <a:t>, no prazo comum de 5 dias, findo o qual </a:t>
            </a:r>
            <a:r>
              <a:rPr lang="pt-BR" sz="3200" b="1" u="sng" spc="-1" dirty="0">
                <a:latin typeface="Calibri"/>
              </a:rPr>
              <a:t>a decisão se torna estável</a:t>
            </a:r>
            <a:r>
              <a:rPr lang="pt-BR" sz="3200" spc="-1" dirty="0">
                <a:latin typeface="Calibri"/>
              </a:rPr>
              <a:t>.</a:t>
            </a:r>
          </a:p>
          <a:p>
            <a:pPr algn="just">
              <a:lnSpc>
                <a:spcPct val="100000"/>
              </a:lnSpc>
              <a:spcBef>
                <a:spcPts val="641"/>
              </a:spcBef>
              <a:tabLst>
                <a:tab pos="0" algn="l"/>
              </a:tabLst>
            </a:pPr>
            <a:r>
              <a:rPr lang="pt-BR" sz="3200" spc="-1" dirty="0">
                <a:latin typeface="Calibri"/>
              </a:rPr>
              <a:t>	  § 2º As partes podem </a:t>
            </a:r>
            <a:r>
              <a:rPr lang="pt-BR" sz="3200" b="1" spc="-1" dirty="0">
                <a:latin typeface="Calibri"/>
              </a:rPr>
              <a:t>apresentar ao juiz, para homologação</a:t>
            </a:r>
            <a:r>
              <a:rPr lang="pt-BR" sz="3200" spc="-1" dirty="0">
                <a:latin typeface="Calibri"/>
              </a:rPr>
              <a:t>, </a:t>
            </a:r>
            <a:r>
              <a:rPr lang="pt-BR" sz="3200" b="1" u="sng" spc="-1" dirty="0">
                <a:latin typeface="Calibri"/>
              </a:rPr>
              <a:t>DELIMITAÇÃO CONSENSUAL DAS QUESTÕES DE FATO E DE DIREITO</a:t>
            </a:r>
            <a:r>
              <a:rPr lang="pt-BR" sz="3200" spc="-1" dirty="0">
                <a:latin typeface="Calibri"/>
              </a:rPr>
              <a:t> a que se referem os incisos II e IV, a qual, se homologada, vincula as partes e o juiz.</a:t>
            </a:r>
          </a:p>
          <a:p>
            <a:pPr algn="just">
              <a:lnSpc>
                <a:spcPct val="100000"/>
              </a:lnSpc>
              <a:spcBef>
                <a:spcPts val="641"/>
              </a:spcBef>
              <a:tabLst>
                <a:tab pos="0" algn="l"/>
              </a:tabLst>
            </a:pPr>
            <a:r>
              <a:rPr lang="pt-BR" sz="3200" spc="-1" dirty="0">
                <a:latin typeface="Calibri"/>
              </a:rPr>
              <a:t>	   § 3º Se a causa apresentar complexidade em matéria de fato ou de direito, deverá o juiz designar audiência para que o </a:t>
            </a:r>
            <a:r>
              <a:rPr lang="pt-BR" sz="3200" b="1" spc="-1" dirty="0">
                <a:latin typeface="Calibri"/>
              </a:rPr>
              <a:t>saneamento seja feito em cooperação com as partes</a:t>
            </a:r>
            <a:r>
              <a:rPr lang="pt-BR" sz="3200" spc="-1" dirty="0">
                <a:latin typeface="Calibri"/>
              </a:rPr>
              <a:t>, oportunidade em que o juiz, se for o caso, convidará as partes a integrar ou esclarecer suas alegações.</a:t>
            </a:r>
          </a:p>
          <a:p>
            <a:pPr algn="just">
              <a:lnSpc>
                <a:spcPct val="100000"/>
              </a:lnSpc>
              <a:spcBef>
                <a:spcPts val="641"/>
              </a:spcBef>
              <a:tabLst>
                <a:tab pos="0" algn="l"/>
              </a:tabLst>
            </a:pPr>
            <a:r>
              <a:rPr lang="pt-BR" sz="3200" spc="-1" dirty="0">
                <a:latin typeface="Calibri"/>
              </a:rPr>
              <a:t>	   § 4º Caso tenha sido determinada a produção de prova testemunhal, o juiz fixará prazo comum </a:t>
            </a:r>
            <a:r>
              <a:rPr lang="pt-BR" sz="3200" b="1" u="sng" spc="-1" dirty="0">
                <a:highlight>
                  <a:srgbClr val="FFFF00"/>
                </a:highlight>
                <a:latin typeface="Calibri"/>
              </a:rPr>
              <a:t>não superior a 15 dias</a:t>
            </a:r>
            <a:r>
              <a:rPr lang="pt-BR" sz="3200" spc="-1" dirty="0">
                <a:latin typeface="Calibri"/>
              </a:rPr>
              <a:t> para que as </a:t>
            </a:r>
            <a:r>
              <a:rPr lang="pt-BR" sz="3200" b="1" u="sng" spc="-1" dirty="0">
                <a:latin typeface="Calibri"/>
              </a:rPr>
              <a:t>partes apresentem rol de testemunhas</a:t>
            </a:r>
            <a:r>
              <a:rPr lang="pt-BR" sz="3200" spc="-1" dirty="0">
                <a:latin typeface="Calibri"/>
              </a:rPr>
              <a:t>.</a:t>
            </a:r>
          </a:p>
          <a:p>
            <a:pPr algn="just">
              <a:lnSpc>
                <a:spcPct val="100000"/>
              </a:lnSpc>
              <a:spcBef>
                <a:spcPts val="641"/>
              </a:spcBef>
              <a:tabLst>
                <a:tab pos="0" algn="l"/>
              </a:tabLst>
            </a:pPr>
            <a:r>
              <a:rPr lang="pt-BR" sz="3200" spc="-1" dirty="0">
                <a:latin typeface="Calibri"/>
              </a:rPr>
              <a:t>	   § 6º O número de testemunhas </a:t>
            </a:r>
            <a:r>
              <a:rPr lang="pt-BR" sz="3200" b="1" u="sng" spc="-1" dirty="0">
                <a:latin typeface="Calibri"/>
              </a:rPr>
              <a:t>não pode ser superior a </a:t>
            </a:r>
            <a:r>
              <a:rPr lang="pt-BR" sz="3200" b="1" u="sng" spc="-1" dirty="0">
                <a:highlight>
                  <a:srgbClr val="FFFF00"/>
                </a:highlight>
                <a:latin typeface="Calibri"/>
              </a:rPr>
              <a:t>10</a:t>
            </a:r>
            <a:r>
              <a:rPr lang="pt-BR" sz="3200" spc="-1" dirty="0">
                <a:highlight>
                  <a:srgbClr val="FFFF00"/>
                </a:highlight>
                <a:latin typeface="Calibri"/>
              </a:rPr>
              <a:t>, </a:t>
            </a:r>
            <a:r>
              <a:rPr lang="pt-BR" sz="3200" b="1" spc="-1" dirty="0">
                <a:highlight>
                  <a:srgbClr val="FFFF00"/>
                </a:highlight>
                <a:latin typeface="Calibri"/>
              </a:rPr>
              <a:t>sendo 3</a:t>
            </a:r>
            <a:r>
              <a:rPr lang="pt-BR" sz="3200" b="1" spc="-1" dirty="0">
                <a:latin typeface="Calibri"/>
              </a:rPr>
              <a:t>, no máximo, para a prova de cada fato</a:t>
            </a:r>
            <a:r>
              <a:rPr lang="pt-BR" sz="3200" spc="-1" dirty="0">
                <a:latin typeface="Calibri"/>
              </a:rPr>
              <a:t>.</a:t>
            </a:r>
          </a:p>
          <a:p>
            <a:pPr algn="just">
              <a:lnSpc>
                <a:spcPct val="100000"/>
              </a:lnSpc>
              <a:spcBef>
                <a:spcPts val="641"/>
              </a:spcBef>
              <a:tabLst>
                <a:tab pos="0" algn="l"/>
              </a:tabLst>
            </a:pPr>
            <a:r>
              <a:rPr lang="pt-BR" sz="3200" spc="-1" dirty="0">
                <a:latin typeface="Calibri"/>
              </a:rPr>
              <a:t>	   § 7º </a:t>
            </a:r>
            <a:r>
              <a:rPr lang="pt-BR" sz="3200" b="1" spc="-1" dirty="0">
                <a:latin typeface="Calibri"/>
              </a:rPr>
              <a:t>O juiz poderá limitar o número </a:t>
            </a:r>
            <a:r>
              <a:rPr lang="pt-BR" sz="3200" spc="-1" dirty="0">
                <a:latin typeface="Calibri"/>
              </a:rPr>
              <a:t>de testemunhas levando em conta a </a:t>
            </a:r>
            <a:r>
              <a:rPr lang="pt-BR" sz="3200" b="1" i="1" spc="-1" dirty="0">
                <a:latin typeface="Calibri"/>
              </a:rPr>
              <a:t>complexidade</a:t>
            </a:r>
            <a:r>
              <a:rPr lang="pt-BR" sz="3200" spc="-1" dirty="0">
                <a:latin typeface="Calibri"/>
              </a:rPr>
              <a:t> da causa e dos fatos.</a:t>
            </a:r>
          </a:p>
          <a:p>
            <a:pPr algn="just">
              <a:lnSpc>
                <a:spcPct val="100000"/>
              </a:lnSpc>
              <a:spcBef>
                <a:spcPts val="641"/>
              </a:spcBef>
              <a:tabLst>
                <a:tab pos="0" algn="l"/>
              </a:tabLst>
            </a:pPr>
            <a:r>
              <a:rPr lang="pt-BR" sz="3200" spc="-1" dirty="0">
                <a:latin typeface="Calibri"/>
              </a:rPr>
              <a:t>	 § 8º Caso tenha sido determinada a produção de </a:t>
            </a:r>
            <a:r>
              <a:rPr lang="pt-BR" sz="3200" b="1" u="sng" spc="-1" dirty="0">
                <a:latin typeface="Calibri"/>
              </a:rPr>
              <a:t>prova pericial</a:t>
            </a:r>
            <a:r>
              <a:rPr lang="pt-BR" sz="3200" spc="-1" dirty="0">
                <a:latin typeface="Calibri"/>
              </a:rPr>
              <a:t>, o juiz deve observar o disposto no art. 465 e, se   possível, estabelecer, desde logo, calendário para sua realização.</a:t>
            </a:r>
          </a:p>
          <a:p>
            <a:pPr algn="just">
              <a:lnSpc>
                <a:spcPct val="100000"/>
              </a:lnSpc>
              <a:spcBef>
                <a:spcPts val="641"/>
              </a:spcBef>
              <a:tabLst>
                <a:tab pos="0" algn="l"/>
              </a:tabLst>
            </a:pPr>
            <a:r>
              <a:rPr lang="pt-BR" sz="3200" spc="-1" dirty="0">
                <a:latin typeface="Calibri"/>
              </a:rPr>
              <a:t>   § 9º </a:t>
            </a:r>
            <a:r>
              <a:rPr lang="pt-BR" sz="3200" b="1" u="sng" spc="-1" dirty="0">
                <a:latin typeface="Calibri"/>
              </a:rPr>
              <a:t>As pautas</a:t>
            </a:r>
            <a:r>
              <a:rPr lang="pt-BR" sz="3200" spc="-1" dirty="0">
                <a:latin typeface="Calibri"/>
              </a:rPr>
              <a:t> deverão ser preparadas com intervalo mínimo de 1 (uma) </a:t>
            </a:r>
            <a:r>
              <a:rPr lang="pt-BR" sz="3200" b="1" u="sng" spc="-1" dirty="0">
                <a:latin typeface="Calibri"/>
              </a:rPr>
              <a:t>hora entre as audiências</a:t>
            </a:r>
            <a:r>
              <a:rPr lang="pt-BR" sz="3200" spc="-1" dirty="0">
                <a:solidFill>
                  <a:srgbClr val="000000"/>
                </a:solidFill>
                <a:latin typeface="Calibri"/>
              </a:rPr>
              <a:t>.</a:t>
            </a:r>
          </a:p>
          <a:p>
            <a:pPr algn="just">
              <a:lnSpc>
                <a:spcPct val="100000"/>
              </a:lnSpc>
              <a:spcBef>
                <a:spcPts val="641"/>
              </a:spcBef>
              <a:tabLst>
                <a:tab pos="0" algn="l"/>
              </a:tabLst>
            </a:pPr>
            <a:endParaRPr lang="pt-BR" sz="3200" spc="-1" dirty="0">
              <a:solidFill>
                <a:srgbClr val="000000"/>
              </a:solidFill>
              <a:latin typeface="Calibri"/>
            </a:endParaRPr>
          </a:p>
          <a:p>
            <a:pPr algn="just">
              <a:lnSpc>
                <a:spcPct val="100000"/>
              </a:lnSpc>
              <a:spcBef>
                <a:spcPts val="641"/>
              </a:spcBef>
              <a:tabLst>
                <a:tab pos="0" algn="l"/>
              </a:tabLst>
            </a:pPr>
            <a:r>
              <a:rPr lang="pt-BR" sz="3200" i="1" spc="-1" dirty="0"/>
              <a:t>“Tendo o Magistrado elementos suficientes para o esclarecimento da questão, fica o mesmo autorizado a dispensar a produção de quaisquer outras provas, ainda que já tenha saneado o processo, podendo julgar antecipadamente a lide, sem que isso configure cerceamento de defesa" (Código de Processo Civil e legislação processual em vigor - Theotônio Negrão - Ed. Saraiva - 31ª ed. -pág. 397)</a:t>
            </a:r>
          </a:p>
        </p:txBody>
      </p:sp>
    </p:spTree>
    <p:extLst>
      <p:ext uri="{BB962C8B-B14F-4D97-AF65-F5344CB8AC3E}">
        <p14:creationId xmlns:p14="http://schemas.microsoft.com/office/powerpoint/2010/main" val="36702725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lnSpc>
                <a:spcPct val="100000"/>
              </a:lnSpc>
              <a:spcBef>
                <a:spcPts val="641"/>
              </a:spcBef>
              <a:tabLst>
                <a:tab pos="0" algn="l"/>
              </a:tabLst>
            </a:pPr>
            <a:r>
              <a:rPr lang="pt-BR" sz="3200" b="1" spc="-1" dirty="0">
                <a:latin typeface="Calibri"/>
                <a:ea typeface="DejaVu Sans"/>
              </a:rPr>
              <a:t>-</a:t>
            </a:r>
            <a:endParaRPr lang="pt-BR" sz="3200" spc="-1" dirty="0">
              <a:latin typeface="Calibri"/>
              <a:ea typeface="DejaVu Sans"/>
            </a:endParaRPr>
          </a:p>
        </p:txBody>
      </p:sp>
      <p:pic>
        <p:nvPicPr>
          <p:cNvPr id="3" name="Imagem 2">
            <a:extLst>
              <a:ext uri="{FF2B5EF4-FFF2-40B4-BE49-F238E27FC236}">
                <a16:creationId xmlns:a16="http://schemas.microsoft.com/office/drawing/2014/main" id="{5EF224A0-D0FA-8C79-1467-FDC417867D6E}"/>
              </a:ext>
            </a:extLst>
          </p:cNvPr>
          <p:cNvPicPr>
            <a:picLocks noChangeAspect="1"/>
          </p:cNvPicPr>
          <p:nvPr/>
        </p:nvPicPr>
        <p:blipFill>
          <a:blip r:embed="rId2"/>
          <a:stretch>
            <a:fillRect/>
          </a:stretch>
        </p:blipFill>
        <p:spPr>
          <a:xfrm>
            <a:off x="0" y="0"/>
            <a:ext cx="9144000" cy="6944497"/>
          </a:xfrm>
          <a:prstGeom prst="rect">
            <a:avLst/>
          </a:prstGeom>
        </p:spPr>
      </p:pic>
    </p:spTree>
    <p:extLst>
      <p:ext uri="{BB962C8B-B14F-4D97-AF65-F5344CB8AC3E}">
        <p14:creationId xmlns:p14="http://schemas.microsoft.com/office/powerpoint/2010/main" val="19089360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169783" y="120073"/>
            <a:ext cx="8999446" cy="673792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lnSpc>
                <a:spcPct val="100000"/>
              </a:lnSpc>
              <a:spcBef>
                <a:spcPts val="641"/>
              </a:spcBef>
              <a:tabLst>
                <a:tab pos="0" algn="l"/>
              </a:tabLst>
            </a:pPr>
            <a:r>
              <a:rPr lang="pt-BR" sz="3200" spc="-1" dirty="0">
                <a:solidFill>
                  <a:srgbClr val="000000"/>
                </a:solidFill>
                <a:latin typeface="Calibri"/>
                <a:ea typeface="DejaVu Sans"/>
              </a:rPr>
              <a:t>-</a:t>
            </a:r>
          </a:p>
        </p:txBody>
      </p:sp>
      <p:pic>
        <p:nvPicPr>
          <p:cNvPr id="5" name="Imagem 4">
            <a:extLst>
              <a:ext uri="{FF2B5EF4-FFF2-40B4-BE49-F238E27FC236}">
                <a16:creationId xmlns:a16="http://schemas.microsoft.com/office/drawing/2014/main" id="{ADBEA905-F393-4499-B5E8-B45F348C34B5}"/>
              </a:ext>
            </a:extLst>
          </p:cNvPr>
          <p:cNvPicPr>
            <a:picLocks noChangeAspect="1"/>
          </p:cNvPicPr>
          <p:nvPr/>
        </p:nvPicPr>
        <p:blipFill>
          <a:blip r:embed="rId2"/>
          <a:stretch>
            <a:fillRect/>
          </a:stretch>
        </p:blipFill>
        <p:spPr>
          <a:xfrm>
            <a:off x="0" y="0"/>
            <a:ext cx="9144000" cy="6858000"/>
          </a:xfrm>
          <a:prstGeom prst="rect">
            <a:avLst/>
          </a:prstGeom>
        </p:spPr>
      </p:pic>
      <p:cxnSp>
        <p:nvCxnSpPr>
          <p:cNvPr id="7" name="Conector reto 6">
            <a:extLst>
              <a:ext uri="{FF2B5EF4-FFF2-40B4-BE49-F238E27FC236}">
                <a16:creationId xmlns:a16="http://schemas.microsoft.com/office/drawing/2014/main" id="{DC0178C9-B840-40FA-8D87-F3053081E9B8}"/>
              </a:ext>
            </a:extLst>
          </p:cNvPr>
          <p:cNvCxnSpPr/>
          <p:nvPr/>
        </p:nvCxnSpPr>
        <p:spPr>
          <a:xfrm>
            <a:off x="1699491" y="3823855"/>
            <a:ext cx="2299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0B020F26-4A8D-487F-84E0-2D078C2B0674}"/>
              </a:ext>
            </a:extLst>
          </p:cNvPr>
          <p:cNvCxnSpPr>
            <a:cxnSpLocks/>
          </p:cNvCxnSpPr>
          <p:nvPr/>
        </p:nvCxnSpPr>
        <p:spPr>
          <a:xfrm>
            <a:off x="6858000" y="4160982"/>
            <a:ext cx="11499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12DFAB3B-3B98-4173-BD02-16EC0175265E}"/>
              </a:ext>
            </a:extLst>
          </p:cNvPr>
          <p:cNvCxnSpPr>
            <a:cxnSpLocks/>
          </p:cNvCxnSpPr>
          <p:nvPr/>
        </p:nvCxnSpPr>
        <p:spPr>
          <a:xfrm>
            <a:off x="461818" y="4442691"/>
            <a:ext cx="60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ector reto 13">
            <a:extLst>
              <a:ext uri="{FF2B5EF4-FFF2-40B4-BE49-F238E27FC236}">
                <a16:creationId xmlns:a16="http://schemas.microsoft.com/office/drawing/2014/main" id="{B0AFB8CB-9FA3-4222-A68D-EB6C84C879F4}"/>
              </a:ext>
            </a:extLst>
          </p:cNvPr>
          <p:cNvCxnSpPr>
            <a:cxnSpLocks/>
          </p:cNvCxnSpPr>
          <p:nvPr/>
        </p:nvCxnSpPr>
        <p:spPr>
          <a:xfrm>
            <a:off x="461818" y="5103091"/>
            <a:ext cx="60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ector reto 14">
            <a:extLst>
              <a:ext uri="{FF2B5EF4-FFF2-40B4-BE49-F238E27FC236}">
                <a16:creationId xmlns:a16="http://schemas.microsoft.com/office/drawing/2014/main" id="{F290D9ED-B8B4-4E02-9E7D-99C57D53189F}"/>
              </a:ext>
            </a:extLst>
          </p:cNvPr>
          <p:cNvCxnSpPr>
            <a:cxnSpLocks/>
          </p:cNvCxnSpPr>
          <p:nvPr/>
        </p:nvCxnSpPr>
        <p:spPr>
          <a:xfrm>
            <a:off x="5666509" y="4779818"/>
            <a:ext cx="23414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to 16">
            <a:extLst>
              <a:ext uri="{FF2B5EF4-FFF2-40B4-BE49-F238E27FC236}">
                <a16:creationId xmlns:a16="http://schemas.microsoft.com/office/drawing/2014/main" id="{DAB4C374-8F7E-4A8C-BEB2-AD6EB6E6A0C4}"/>
              </a:ext>
            </a:extLst>
          </p:cNvPr>
          <p:cNvCxnSpPr>
            <a:cxnSpLocks/>
          </p:cNvCxnSpPr>
          <p:nvPr/>
        </p:nvCxnSpPr>
        <p:spPr>
          <a:xfrm>
            <a:off x="3694545" y="5426364"/>
            <a:ext cx="3057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ector reto 18">
            <a:extLst>
              <a:ext uri="{FF2B5EF4-FFF2-40B4-BE49-F238E27FC236}">
                <a16:creationId xmlns:a16="http://schemas.microsoft.com/office/drawing/2014/main" id="{3928F81C-D1A5-4267-8390-89497E532139}"/>
              </a:ext>
            </a:extLst>
          </p:cNvPr>
          <p:cNvCxnSpPr>
            <a:cxnSpLocks/>
          </p:cNvCxnSpPr>
          <p:nvPr/>
        </p:nvCxnSpPr>
        <p:spPr>
          <a:xfrm>
            <a:off x="6576291" y="6063673"/>
            <a:ext cx="13392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ector reto 20">
            <a:extLst>
              <a:ext uri="{FF2B5EF4-FFF2-40B4-BE49-F238E27FC236}">
                <a16:creationId xmlns:a16="http://schemas.microsoft.com/office/drawing/2014/main" id="{A634D868-4B72-4577-890C-996706B9C7BC}"/>
              </a:ext>
            </a:extLst>
          </p:cNvPr>
          <p:cNvCxnSpPr>
            <a:cxnSpLocks/>
          </p:cNvCxnSpPr>
          <p:nvPr/>
        </p:nvCxnSpPr>
        <p:spPr>
          <a:xfrm>
            <a:off x="461818" y="6368473"/>
            <a:ext cx="15055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ector reto 22">
            <a:extLst>
              <a:ext uri="{FF2B5EF4-FFF2-40B4-BE49-F238E27FC236}">
                <a16:creationId xmlns:a16="http://schemas.microsoft.com/office/drawing/2014/main" id="{E3406494-4D72-4BEB-9D9C-349B76BDF491}"/>
              </a:ext>
            </a:extLst>
          </p:cNvPr>
          <p:cNvCxnSpPr>
            <a:cxnSpLocks/>
          </p:cNvCxnSpPr>
          <p:nvPr/>
        </p:nvCxnSpPr>
        <p:spPr>
          <a:xfrm>
            <a:off x="3694545" y="1935018"/>
            <a:ext cx="1394691"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tângulo 1">
            <a:extLst>
              <a:ext uri="{FF2B5EF4-FFF2-40B4-BE49-F238E27FC236}">
                <a16:creationId xmlns:a16="http://schemas.microsoft.com/office/drawing/2014/main" id="{986F5AD5-078F-57F9-2CF9-CE9926F628EB}"/>
              </a:ext>
            </a:extLst>
          </p:cNvPr>
          <p:cNvSpPr/>
          <p:nvPr/>
        </p:nvSpPr>
        <p:spPr>
          <a:xfrm>
            <a:off x="461819" y="5529540"/>
            <a:ext cx="1927698" cy="1207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519134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A0DE6-AB78-3BEE-A8F3-EDA8F5E3C74F}"/>
            </a:ext>
          </a:extLst>
        </p:cNvPr>
        <p:cNvGrpSpPr/>
        <p:nvPr/>
      </p:nvGrpSpPr>
      <p:grpSpPr>
        <a:xfrm>
          <a:off x="0" y="0"/>
          <a:ext cx="0" cy="0"/>
          <a:chOff x="0" y="0"/>
          <a:chExt cx="0" cy="0"/>
        </a:xfrm>
      </p:grpSpPr>
      <p:sp>
        <p:nvSpPr>
          <p:cNvPr id="139" name="Espaço Reservado para Conteúdo 2_24">
            <a:extLst>
              <a:ext uri="{FF2B5EF4-FFF2-40B4-BE49-F238E27FC236}">
                <a16:creationId xmlns:a16="http://schemas.microsoft.com/office/drawing/2014/main" id="{00F06FF8-369E-3CB5-3063-403A54E5EA5D}"/>
              </a:ext>
            </a:extLst>
          </p:cNvPr>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spcBef>
                <a:spcPts val="641"/>
              </a:spcBef>
              <a:tabLst>
                <a:tab pos="0" algn="l"/>
              </a:tabLst>
            </a:pPr>
            <a:r>
              <a:rPr lang="pt-BR" sz="3200" i="0" u="none" strike="noStrike" baseline="0" dirty="0">
                <a:latin typeface="MinionPro-Regular"/>
              </a:rPr>
              <a:t>-</a:t>
            </a:r>
            <a:endParaRPr lang="pt-BR" sz="4800" spc="-1" dirty="0">
              <a:latin typeface="Calibri"/>
              <a:ea typeface="DejaVu Sans"/>
            </a:endParaRPr>
          </a:p>
        </p:txBody>
      </p:sp>
      <p:sp>
        <p:nvSpPr>
          <p:cNvPr id="2" name="Retângulo 1">
            <a:extLst>
              <a:ext uri="{FF2B5EF4-FFF2-40B4-BE49-F238E27FC236}">
                <a16:creationId xmlns:a16="http://schemas.microsoft.com/office/drawing/2014/main" id="{6687496D-440C-CDFE-B741-DDA8396779B5}"/>
              </a:ext>
            </a:extLst>
          </p:cNvPr>
          <p:cNvSpPr/>
          <p:nvPr/>
        </p:nvSpPr>
        <p:spPr>
          <a:xfrm>
            <a:off x="1268083" y="862642"/>
            <a:ext cx="6607834" cy="37179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5862689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E9C20-BC98-A92D-4341-73AA0FA0CD6A}"/>
            </a:ext>
          </a:extLst>
        </p:cNvPr>
        <p:cNvGrpSpPr/>
        <p:nvPr/>
      </p:nvGrpSpPr>
      <p:grpSpPr>
        <a:xfrm>
          <a:off x="0" y="0"/>
          <a:ext cx="0" cy="0"/>
          <a:chOff x="0" y="0"/>
          <a:chExt cx="0" cy="0"/>
        </a:xfrm>
      </p:grpSpPr>
      <p:sp>
        <p:nvSpPr>
          <p:cNvPr id="139" name="Espaço Reservado para Conteúdo 2_24">
            <a:extLst>
              <a:ext uri="{FF2B5EF4-FFF2-40B4-BE49-F238E27FC236}">
                <a16:creationId xmlns:a16="http://schemas.microsoft.com/office/drawing/2014/main" id="{51C15F02-2336-8C96-61BE-648E58C8E374}"/>
              </a:ext>
            </a:extLst>
          </p:cNvPr>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spcBef>
                <a:spcPts val="641"/>
              </a:spcBef>
              <a:tabLst>
                <a:tab pos="0" algn="l"/>
              </a:tabLst>
            </a:pPr>
            <a:r>
              <a:rPr lang="pt-BR" sz="3200" i="0" u="none" strike="noStrike" baseline="0" dirty="0">
                <a:latin typeface="MinionPro-Regular"/>
              </a:rPr>
              <a:t>-</a:t>
            </a:r>
            <a:endParaRPr lang="pt-BR" sz="4800" spc="-1" dirty="0">
              <a:latin typeface="Calibri"/>
              <a:ea typeface="DejaVu Sans"/>
            </a:endParaRPr>
          </a:p>
        </p:txBody>
      </p:sp>
      <p:pic>
        <p:nvPicPr>
          <p:cNvPr id="3" name="Imagem 2">
            <a:extLst>
              <a:ext uri="{FF2B5EF4-FFF2-40B4-BE49-F238E27FC236}">
                <a16:creationId xmlns:a16="http://schemas.microsoft.com/office/drawing/2014/main" id="{C1F466A0-A6A8-077F-403E-521AC1D3A08D}"/>
              </a:ext>
            </a:extLst>
          </p:cNvPr>
          <p:cNvPicPr>
            <a:picLocks noChangeAspect="1"/>
          </p:cNvPicPr>
          <p:nvPr/>
        </p:nvPicPr>
        <p:blipFill>
          <a:blip r:embed="rId2"/>
          <a:stretch>
            <a:fillRect/>
          </a:stretch>
        </p:blipFill>
        <p:spPr>
          <a:xfrm>
            <a:off x="168588" y="0"/>
            <a:ext cx="8806824" cy="6858000"/>
          </a:xfrm>
          <a:prstGeom prst="rect">
            <a:avLst/>
          </a:prstGeom>
        </p:spPr>
      </p:pic>
    </p:spTree>
    <p:extLst>
      <p:ext uri="{BB962C8B-B14F-4D97-AF65-F5344CB8AC3E}">
        <p14:creationId xmlns:p14="http://schemas.microsoft.com/office/powerpoint/2010/main" val="14255069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EC585-BFB5-B2BC-A2F0-2736360CFD8C}"/>
            </a:ext>
          </a:extLst>
        </p:cNvPr>
        <p:cNvGrpSpPr/>
        <p:nvPr/>
      </p:nvGrpSpPr>
      <p:grpSpPr>
        <a:xfrm>
          <a:off x="0" y="0"/>
          <a:ext cx="0" cy="0"/>
          <a:chOff x="0" y="0"/>
          <a:chExt cx="0" cy="0"/>
        </a:xfrm>
      </p:grpSpPr>
      <p:sp>
        <p:nvSpPr>
          <p:cNvPr id="139" name="Espaço Reservado para Conteúdo 2_24">
            <a:extLst>
              <a:ext uri="{FF2B5EF4-FFF2-40B4-BE49-F238E27FC236}">
                <a16:creationId xmlns:a16="http://schemas.microsoft.com/office/drawing/2014/main" id="{5BCD1DBE-CC11-8939-AA59-F88967AAA1AE}"/>
              </a:ext>
            </a:extLst>
          </p:cNvPr>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spcBef>
                <a:spcPts val="641"/>
              </a:spcBef>
              <a:tabLst>
                <a:tab pos="0" algn="l"/>
              </a:tabLst>
            </a:pPr>
            <a:r>
              <a:rPr lang="pt-BR" sz="3200" i="0" u="none" strike="noStrike" baseline="0" dirty="0">
                <a:latin typeface="MinionPro-Regular"/>
              </a:rPr>
              <a:t>-</a:t>
            </a:r>
            <a:endParaRPr lang="pt-BR" sz="4800" spc="-1" dirty="0">
              <a:latin typeface="Calibri"/>
              <a:ea typeface="DejaVu Sans"/>
            </a:endParaRPr>
          </a:p>
        </p:txBody>
      </p:sp>
      <p:pic>
        <p:nvPicPr>
          <p:cNvPr id="3" name="Imagem 2">
            <a:extLst>
              <a:ext uri="{FF2B5EF4-FFF2-40B4-BE49-F238E27FC236}">
                <a16:creationId xmlns:a16="http://schemas.microsoft.com/office/drawing/2014/main" id="{F39016D2-507D-0F05-4D38-7BCA80F53634}"/>
              </a:ext>
            </a:extLst>
          </p:cNvPr>
          <p:cNvPicPr>
            <a:picLocks noChangeAspect="1"/>
          </p:cNvPicPr>
          <p:nvPr/>
        </p:nvPicPr>
        <p:blipFill>
          <a:blip r:embed="rId2"/>
          <a:stretch>
            <a:fillRect/>
          </a:stretch>
        </p:blipFill>
        <p:spPr>
          <a:xfrm>
            <a:off x="0" y="138023"/>
            <a:ext cx="9144000" cy="6642339"/>
          </a:xfrm>
          <a:prstGeom prst="rect">
            <a:avLst/>
          </a:prstGeom>
        </p:spPr>
      </p:pic>
    </p:spTree>
    <p:extLst>
      <p:ext uri="{BB962C8B-B14F-4D97-AF65-F5344CB8AC3E}">
        <p14:creationId xmlns:p14="http://schemas.microsoft.com/office/powerpoint/2010/main" val="155789010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297DB-5B73-30C8-741E-8E4FBB1C4B28}"/>
            </a:ext>
          </a:extLst>
        </p:cNvPr>
        <p:cNvGrpSpPr/>
        <p:nvPr/>
      </p:nvGrpSpPr>
      <p:grpSpPr>
        <a:xfrm>
          <a:off x="0" y="0"/>
          <a:ext cx="0" cy="0"/>
          <a:chOff x="0" y="0"/>
          <a:chExt cx="0" cy="0"/>
        </a:xfrm>
      </p:grpSpPr>
      <p:sp>
        <p:nvSpPr>
          <p:cNvPr id="139" name="Espaço Reservado para Conteúdo 2_24">
            <a:extLst>
              <a:ext uri="{FF2B5EF4-FFF2-40B4-BE49-F238E27FC236}">
                <a16:creationId xmlns:a16="http://schemas.microsoft.com/office/drawing/2014/main" id="{CAAF64A5-5F9E-7C45-53B6-753969D4F13D}"/>
              </a:ext>
            </a:extLst>
          </p:cNvPr>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spcBef>
                <a:spcPts val="641"/>
              </a:spcBef>
              <a:tabLst>
                <a:tab pos="0" algn="l"/>
              </a:tabLst>
            </a:pPr>
            <a:r>
              <a:rPr lang="pt-BR" sz="3200" i="0" u="none" strike="noStrike" baseline="0" dirty="0">
                <a:latin typeface="MinionPro-Regular"/>
              </a:rPr>
              <a:t>-</a:t>
            </a:r>
            <a:endParaRPr lang="pt-BR" sz="4800" spc="-1" dirty="0">
              <a:latin typeface="Calibri"/>
              <a:ea typeface="DejaVu Sans"/>
            </a:endParaRPr>
          </a:p>
        </p:txBody>
      </p:sp>
      <p:pic>
        <p:nvPicPr>
          <p:cNvPr id="3" name="Imagem 2">
            <a:extLst>
              <a:ext uri="{FF2B5EF4-FFF2-40B4-BE49-F238E27FC236}">
                <a16:creationId xmlns:a16="http://schemas.microsoft.com/office/drawing/2014/main" id="{799E4F20-F5F7-AC68-7831-90946B17271D}"/>
              </a:ext>
            </a:extLst>
          </p:cNvPr>
          <p:cNvPicPr>
            <a:picLocks noChangeAspect="1"/>
          </p:cNvPicPr>
          <p:nvPr/>
        </p:nvPicPr>
        <p:blipFill>
          <a:blip r:embed="rId2"/>
          <a:stretch>
            <a:fillRect/>
          </a:stretch>
        </p:blipFill>
        <p:spPr>
          <a:xfrm>
            <a:off x="0" y="47445"/>
            <a:ext cx="9144000" cy="4957408"/>
          </a:xfrm>
          <a:prstGeom prst="rect">
            <a:avLst/>
          </a:prstGeom>
          <a:solidFill>
            <a:schemeClr val="accent3"/>
          </a:solidFill>
          <a:ln>
            <a:solidFill>
              <a:schemeClr val="accent1"/>
            </a:solidFill>
          </a:ln>
        </p:spPr>
      </p:pic>
      <p:pic>
        <p:nvPicPr>
          <p:cNvPr id="5" name="Imagem 4">
            <a:extLst>
              <a:ext uri="{FF2B5EF4-FFF2-40B4-BE49-F238E27FC236}">
                <a16:creationId xmlns:a16="http://schemas.microsoft.com/office/drawing/2014/main" id="{CA7393E1-BCE7-1B78-FA08-9E26D6DA1F76}"/>
              </a:ext>
            </a:extLst>
          </p:cNvPr>
          <p:cNvPicPr>
            <a:picLocks noChangeAspect="1"/>
          </p:cNvPicPr>
          <p:nvPr/>
        </p:nvPicPr>
        <p:blipFill>
          <a:blip r:embed="rId3"/>
          <a:stretch>
            <a:fillRect/>
          </a:stretch>
        </p:blipFill>
        <p:spPr>
          <a:xfrm>
            <a:off x="0" y="5357003"/>
            <a:ext cx="9144000" cy="1432501"/>
          </a:xfrm>
          <a:prstGeom prst="rect">
            <a:avLst/>
          </a:prstGeom>
        </p:spPr>
      </p:pic>
    </p:spTree>
    <p:extLst>
      <p:ext uri="{BB962C8B-B14F-4D97-AF65-F5344CB8AC3E}">
        <p14:creationId xmlns:p14="http://schemas.microsoft.com/office/powerpoint/2010/main" val="24152211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53515-80C2-6491-E091-05E382FDC990}"/>
            </a:ext>
          </a:extLst>
        </p:cNvPr>
        <p:cNvGrpSpPr/>
        <p:nvPr/>
      </p:nvGrpSpPr>
      <p:grpSpPr>
        <a:xfrm>
          <a:off x="0" y="0"/>
          <a:ext cx="0" cy="0"/>
          <a:chOff x="0" y="0"/>
          <a:chExt cx="0" cy="0"/>
        </a:xfrm>
      </p:grpSpPr>
      <p:sp>
        <p:nvSpPr>
          <p:cNvPr id="139" name="Espaço Reservado para Conteúdo 2_24">
            <a:extLst>
              <a:ext uri="{FF2B5EF4-FFF2-40B4-BE49-F238E27FC236}">
                <a16:creationId xmlns:a16="http://schemas.microsoft.com/office/drawing/2014/main" id="{A9B74E48-4994-7F2A-4646-F66D0F35B605}"/>
              </a:ext>
            </a:extLst>
          </p:cNvPr>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spcBef>
                <a:spcPts val="641"/>
              </a:spcBef>
              <a:tabLst>
                <a:tab pos="0" algn="l"/>
              </a:tabLst>
            </a:pPr>
            <a:r>
              <a:rPr lang="pt-BR" sz="1400" b="1" spc="-1" dirty="0">
                <a:solidFill>
                  <a:srgbClr val="7030A0"/>
                </a:solidFill>
                <a:latin typeface="MinionPro-Regular"/>
                <a:ea typeface="DejaVu Sans"/>
              </a:rPr>
              <a:t>PROVA EMPRESTADA</a:t>
            </a:r>
            <a:r>
              <a:rPr lang="pt-BR" sz="1400" spc="-1" dirty="0">
                <a:solidFill>
                  <a:srgbClr val="7030A0"/>
                </a:solidFill>
                <a:latin typeface="MinionPro-Regular"/>
                <a:ea typeface="DejaVu Sans"/>
              </a:rPr>
              <a:t>: </a:t>
            </a:r>
            <a:r>
              <a:rPr lang="pt-BR" sz="1400" dirty="0">
                <a:solidFill>
                  <a:srgbClr val="7030A0"/>
                </a:solidFill>
              </a:rPr>
              <a:t>Art. 372. O juiz poderá admitir a utilização de prova produzida em outro processo, atribuindo-lhe o valor que considerar adequado, observado o </a:t>
            </a:r>
            <a:r>
              <a:rPr lang="pt-BR" sz="1400" b="1" dirty="0">
                <a:solidFill>
                  <a:srgbClr val="FF0000"/>
                </a:solidFill>
              </a:rPr>
              <a:t>contraditório</a:t>
            </a:r>
            <a:r>
              <a:rPr lang="pt-BR" sz="1400" dirty="0">
                <a:solidFill>
                  <a:srgbClr val="7030A0"/>
                </a:solidFill>
              </a:rPr>
              <a:t>.</a:t>
            </a:r>
            <a:endParaRPr lang="pt-BR" sz="1400" spc="-1" dirty="0">
              <a:solidFill>
                <a:srgbClr val="7030A0"/>
              </a:solidFill>
              <a:latin typeface="Calibri"/>
              <a:ea typeface="DejaVu Sans"/>
            </a:endParaRPr>
          </a:p>
        </p:txBody>
      </p:sp>
      <p:pic>
        <p:nvPicPr>
          <p:cNvPr id="7" name="Imagem 6">
            <a:extLst>
              <a:ext uri="{FF2B5EF4-FFF2-40B4-BE49-F238E27FC236}">
                <a16:creationId xmlns:a16="http://schemas.microsoft.com/office/drawing/2014/main" id="{C23DD72E-B985-4FC1-7C35-06E586DEA40E}"/>
              </a:ext>
            </a:extLst>
          </p:cNvPr>
          <p:cNvPicPr>
            <a:picLocks noChangeAspect="1"/>
          </p:cNvPicPr>
          <p:nvPr/>
        </p:nvPicPr>
        <p:blipFill>
          <a:blip r:embed="rId2"/>
          <a:stretch>
            <a:fillRect/>
          </a:stretch>
        </p:blipFill>
        <p:spPr>
          <a:xfrm>
            <a:off x="17253" y="540448"/>
            <a:ext cx="9144000" cy="4523256"/>
          </a:xfrm>
          <a:prstGeom prst="rect">
            <a:avLst/>
          </a:prstGeom>
        </p:spPr>
      </p:pic>
      <p:pic>
        <p:nvPicPr>
          <p:cNvPr id="9" name="Imagem 8">
            <a:extLst>
              <a:ext uri="{FF2B5EF4-FFF2-40B4-BE49-F238E27FC236}">
                <a16:creationId xmlns:a16="http://schemas.microsoft.com/office/drawing/2014/main" id="{E72C5825-2060-C916-DDEE-081425742D7B}"/>
              </a:ext>
            </a:extLst>
          </p:cNvPr>
          <p:cNvPicPr>
            <a:picLocks noChangeAspect="1"/>
          </p:cNvPicPr>
          <p:nvPr/>
        </p:nvPicPr>
        <p:blipFill>
          <a:blip r:embed="rId3"/>
          <a:stretch>
            <a:fillRect/>
          </a:stretch>
        </p:blipFill>
        <p:spPr>
          <a:xfrm>
            <a:off x="0" y="5063704"/>
            <a:ext cx="9144000" cy="1794293"/>
          </a:xfrm>
          <a:prstGeom prst="rect">
            <a:avLst/>
          </a:prstGeom>
        </p:spPr>
      </p:pic>
    </p:spTree>
    <p:extLst>
      <p:ext uri="{BB962C8B-B14F-4D97-AF65-F5344CB8AC3E}">
        <p14:creationId xmlns:p14="http://schemas.microsoft.com/office/powerpoint/2010/main" val="25406085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4C350-FEF7-533F-0D0B-734F2B7980D5}"/>
            </a:ext>
          </a:extLst>
        </p:cNvPr>
        <p:cNvGrpSpPr/>
        <p:nvPr/>
      </p:nvGrpSpPr>
      <p:grpSpPr>
        <a:xfrm>
          <a:off x="0" y="0"/>
          <a:ext cx="0" cy="0"/>
          <a:chOff x="0" y="0"/>
          <a:chExt cx="0" cy="0"/>
        </a:xfrm>
      </p:grpSpPr>
      <p:sp>
        <p:nvSpPr>
          <p:cNvPr id="139" name="Espaço Reservado para Conteúdo 2_24">
            <a:extLst>
              <a:ext uri="{FF2B5EF4-FFF2-40B4-BE49-F238E27FC236}">
                <a16:creationId xmlns:a16="http://schemas.microsoft.com/office/drawing/2014/main" id="{8FFD6AB3-86C1-93D0-12BE-9916C9A32959}"/>
              </a:ext>
            </a:extLst>
          </p:cNvPr>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52500" lnSpcReduction="20000"/>
          </a:bodyPr>
          <a:lstStyle/>
          <a:p>
            <a:pPr algn="just"/>
            <a:r>
              <a:rPr lang="pt-BR" sz="4800" dirty="0"/>
              <a:t>Durante uma ação de cobrança ajuizada por Lucas contra a empresa Construtora Alfa, o juiz verificou que em </a:t>
            </a:r>
            <a:r>
              <a:rPr lang="pt-BR" sz="4800" b="1" dirty="0"/>
              <a:t>outro processo</a:t>
            </a:r>
            <a:r>
              <a:rPr lang="pt-BR" sz="4800" dirty="0"/>
              <a:t> envolvendo a mesma empresa havia sido produzida perícia técnica detalhando falhas na execução de obras similares.  Com base no art. 372 do CPC, assinale a alternativa correta sobre a utilização dessa prova:</a:t>
            </a:r>
          </a:p>
          <a:p>
            <a:pPr algn="just"/>
            <a:endParaRPr lang="pt-BR" sz="4800" dirty="0"/>
          </a:p>
          <a:p>
            <a:pPr algn="just"/>
            <a:r>
              <a:rPr lang="pt-BR" sz="4800" b="1" dirty="0"/>
              <a:t>A)</a:t>
            </a:r>
            <a:r>
              <a:rPr lang="pt-BR" sz="4800" dirty="0"/>
              <a:t> O juiz não pode admitir prova produzida em outro processo em nenhuma hipótese;</a:t>
            </a:r>
          </a:p>
          <a:p>
            <a:pPr algn="just"/>
            <a:br>
              <a:rPr lang="pt-BR" sz="4800" dirty="0"/>
            </a:br>
            <a:r>
              <a:rPr lang="pt-BR" sz="4800" b="1" dirty="0"/>
              <a:t>B)</a:t>
            </a:r>
            <a:r>
              <a:rPr lang="pt-BR" sz="4800" dirty="0"/>
              <a:t> O juiz só pode admitir a prova apenas se as partes concordarem;</a:t>
            </a:r>
          </a:p>
          <a:p>
            <a:pPr algn="just"/>
            <a:br>
              <a:rPr lang="pt-BR" sz="4800" dirty="0"/>
            </a:br>
            <a:r>
              <a:rPr lang="pt-BR" sz="4800" b="1" dirty="0"/>
              <a:t>C)</a:t>
            </a:r>
            <a:r>
              <a:rPr lang="pt-BR" sz="4800" dirty="0"/>
              <a:t> O juiz pode admitir a prova, atribuindo-lhe valor que considerar adequado, respeitado o contraditório;</a:t>
            </a:r>
          </a:p>
          <a:p>
            <a:pPr algn="just"/>
            <a:br>
              <a:rPr lang="pt-BR" sz="4800" dirty="0"/>
            </a:br>
            <a:r>
              <a:rPr lang="pt-BR" sz="4800" b="1" dirty="0"/>
              <a:t>D)</a:t>
            </a:r>
            <a:r>
              <a:rPr lang="pt-BR" sz="4800" dirty="0"/>
              <a:t> A prova só pode ser usada se for das mesmas partes em outro processo;</a:t>
            </a:r>
          </a:p>
          <a:p>
            <a:pPr algn="just"/>
            <a:br>
              <a:rPr lang="pt-BR" sz="4800" dirty="0"/>
            </a:br>
            <a:r>
              <a:rPr lang="pt-BR" sz="4800" b="1" dirty="0"/>
              <a:t>E)</a:t>
            </a:r>
            <a:r>
              <a:rPr lang="pt-BR" sz="4800" dirty="0"/>
              <a:t> O juiz deve considerar a prova emprestada apenas se produzida antes  do ingresso  da nova ação;</a:t>
            </a:r>
          </a:p>
        </p:txBody>
      </p:sp>
    </p:spTree>
    <p:extLst>
      <p:ext uri="{BB962C8B-B14F-4D97-AF65-F5344CB8AC3E}">
        <p14:creationId xmlns:p14="http://schemas.microsoft.com/office/powerpoint/2010/main" val="1061660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85000" lnSpcReduction="20000"/>
          </a:bodyPr>
          <a:lstStyle/>
          <a:p>
            <a:pPr algn="just">
              <a:lnSpc>
                <a:spcPct val="100000"/>
              </a:lnSpc>
              <a:spcBef>
                <a:spcPts val="641"/>
              </a:spcBef>
              <a:tabLst>
                <a:tab pos="0" algn="l"/>
              </a:tabLst>
            </a:pPr>
            <a:r>
              <a:rPr lang="pt-BR" sz="3200" spc="-1" dirty="0"/>
              <a:t>6- Em ação indenizatória por danos ambientais, três pessoas físicas foram demandadas em conjunto, figurando como litisconsortes passivos. Após o recebimento da petição inicial, o juiz designou audiência de conciliação. Dois dos réus peticionaram manifestando desinteresse na realização da audiência e o terceiro réu permaneceu inerte. Considerando o disposto no CPC, assinale a alternativa correta (ART. 334, § 6º CPC):</a:t>
            </a:r>
          </a:p>
          <a:p>
            <a:pPr algn="just">
              <a:lnSpc>
                <a:spcPct val="100000"/>
              </a:lnSpc>
              <a:spcBef>
                <a:spcPts val="641"/>
              </a:spcBef>
              <a:tabLst>
                <a:tab pos="0" algn="l"/>
              </a:tabLst>
            </a:pPr>
            <a:r>
              <a:rPr lang="pt-BR" sz="3200" spc="-1" dirty="0"/>
              <a:t>A) A audiência será cancelada, pois a maioria dos litisconsortes se opôs à sua realização;</a:t>
            </a:r>
          </a:p>
          <a:p>
            <a:pPr algn="just">
              <a:lnSpc>
                <a:spcPct val="100000"/>
              </a:lnSpc>
              <a:spcBef>
                <a:spcPts val="641"/>
              </a:spcBef>
              <a:tabLst>
                <a:tab pos="0" algn="l"/>
              </a:tabLst>
            </a:pPr>
            <a:r>
              <a:rPr lang="pt-BR" sz="3200" spc="-1" dirty="0"/>
              <a:t>B) O terceiro réu será novamente intimado para se manifestar expressamente se tem interessa na audiência;</a:t>
            </a:r>
          </a:p>
          <a:p>
            <a:pPr algn="just">
              <a:lnSpc>
                <a:spcPct val="100000"/>
              </a:lnSpc>
              <a:spcBef>
                <a:spcPts val="641"/>
              </a:spcBef>
              <a:tabLst>
                <a:tab pos="0" algn="l"/>
              </a:tabLst>
            </a:pPr>
            <a:r>
              <a:rPr lang="pt-BR" sz="3200" spc="-1" dirty="0"/>
              <a:t>C) A audiência será realizada, pois o desinteresse deve ser manifestado por todos os litisconsortes réus;</a:t>
            </a:r>
          </a:p>
          <a:p>
            <a:pPr algn="just">
              <a:lnSpc>
                <a:spcPct val="100000"/>
              </a:lnSpc>
              <a:spcBef>
                <a:spcPts val="641"/>
              </a:spcBef>
              <a:tabLst>
                <a:tab pos="0" algn="l"/>
              </a:tabLst>
            </a:pPr>
            <a:r>
              <a:rPr lang="pt-BR" sz="3200" spc="-1" dirty="0"/>
              <a:t>D) A audiência será cancelada automaticamente, independentemente da manifestação das partes;</a:t>
            </a:r>
          </a:p>
          <a:p>
            <a:pPr algn="just">
              <a:lnSpc>
                <a:spcPct val="100000"/>
              </a:lnSpc>
              <a:spcBef>
                <a:spcPts val="641"/>
              </a:spcBef>
              <a:tabLst>
                <a:tab pos="0" algn="l"/>
              </a:tabLst>
            </a:pPr>
            <a:r>
              <a:rPr lang="pt-BR" sz="3200" spc="-1" dirty="0"/>
              <a:t>E) A ausência de manifestação de um dos réus não impede o cancelamento da audiência;</a:t>
            </a:r>
            <a:endParaRPr lang="pt-BR" sz="3200" b="0" strike="noStrike" spc="-1" dirty="0">
              <a:latin typeface="Arial"/>
            </a:endParaRPr>
          </a:p>
          <a:p>
            <a:pPr algn="just">
              <a:lnSpc>
                <a:spcPct val="100000"/>
              </a:lnSpc>
              <a:spcBef>
                <a:spcPts val="641"/>
              </a:spcBef>
              <a:tabLst>
                <a:tab pos="0" algn="l"/>
              </a:tabLst>
            </a:pPr>
            <a:endParaRPr lang="pt-BR" sz="3200" spc="-1" dirty="0">
              <a:latin typeface="Arial"/>
            </a:endParaRPr>
          </a:p>
          <a:p>
            <a:pPr algn="just">
              <a:lnSpc>
                <a:spcPct val="100000"/>
              </a:lnSpc>
              <a:spcBef>
                <a:spcPts val="641"/>
              </a:spcBef>
              <a:tabLst>
                <a:tab pos="0" algn="l"/>
              </a:tabLst>
            </a:pPr>
            <a:endParaRPr lang="pt-BR" sz="3200" b="0" strike="noStrike" spc="-1" dirty="0">
              <a:latin typeface="Arial"/>
            </a:endParaRPr>
          </a:p>
          <a:p>
            <a:pPr algn="just">
              <a:lnSpc>
                <a:spcPct val="100000"/>
              </a:lnSpc>
              <a:spcBef>
                <a:spcPts val="641"/>
              </a:spcBef>
              <a:tabLst>
                <a:tab pos="0" algn="l"/>
              </a:tabLst>
            </a:pPr>
            <a:endParaRPr lang="pt-BR" sz="2400" b="0" strike="noStrike" spc="-1" dirty="0">
              <a:latin typeface="Arial"/>
            </a:endParaRPr>
          </a:p>
          <a:p>
            <a:pPr algn="just">
              <a:lnSpc>
                <a:spcPct val="100000"/>
              </a:lnSpc>
              <a:spcBef>
                <a:spcPts val="641"/>
              </a:spcBef>
              <a:tabLst>
                <a:tab pos="0" algn="l"/>
              </a:tabLst>
            </a:pPr>
            <a:endParaRPr lang="pt-BR" sz="2400" spc="-1" dirty="0">
              <a:latin typeface="Arial"/>
            </a:endParaRPr>
          </a:p>
          <a:p>
            <a:pPr algn="just">
              <a:lnSpc>
                <a:spcPct val="100000"/>
              </a:lnSpc>
              <a:spcBef>
                <a:spcPts val="641"/>
              </a:spcBef>
              <a:tabLst>
                <a:tab pos="0" algn="l"/>
              </a:tabLst>
            </a:pPr>
            <a:endParaRPr lang="pt-BR" sz="2400" b="0" strike="noStrike" spc="-1" dirty="0">
              <a:latin typeface="Arial"/>
            </a:endParaRPr>
          </a:p>
          <a:p>
            <a:pPr algn="just">
              <a:lnSpc>
                <a:spcPct val="100000"/>
              </a:lnSpc>
              <a:spcBef>
                <a:spcPts val="641"/>
              </a:spcBef>
              <a:tabLst>
                <a:tab pos="0" algn="l"/>
              </a:tabLst>
            </a:pPr>
            <a:endParaRPr lang="pt-BR" sz="2400" spc="-1" dirty="0">
              <a:latin typeface="Arial"/>
            </a:endParaRPr>
          </a:p>
        </p:txBody>
      </p:sp>
    </p:spTree>
    <p:extLst>
      <p:ext uri="{BB962C8B-B14F-4D97-AF65-F5344CB8AC3E}">
        <p14:creationId xmlns:p14="http://schemas.microsoft.com/office/powerpoint/2010/main" val="228617383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86229-54E7-D32E-85A3-F1DA9C8A5094}"/>
            </a:ext>
          </a:extLst>
        </p:cNvPr>
        <p:cNvGrpSpPr/>
        <p:nvPr/>
      </p:nvGrpSpPr>
      <p:grpSpPr>
        <a:xfrm>
          <a:off x="0" y="0"/>
          <a:ext cx="0" cy="0"/>
          <a:chOff x="0" y="0"/>
          <a:chExt cx="0" cy="0"/>
        </a:xfrm>
      </p:grpSpPr>
      <p:sp>
        <p:nvSpPr>
          <p:cNvPr id="139" name="Espaço Reservado para Conteúdo 2_24">
            <a:extLst>
              <a:ext uri="{FF2B5EF4-FFF2-40B4-BE49-F238E27FC236}">
                <a16:creationId xmlns:a16="http://schemas.microsoft.com/office/drawing/2014/main" id="{1AD49E7C-B0AE-ED94-A88F-1F53102702E5}"/>
              </a:ext>
            </a:extLst>
          </p:cNvPr>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spcBef>
                <a:spcPts val="641"/>
              </a:spcBef>
              <a:tabLst>
                <a:tab pos="0" algn="l"/>
              </a:tabLst>
            </a:pPr>
            <a:r>
              <a:rPr lang="pt-BR" sz="3200" spc="-1" dirty="0">
                <a:latin typeface="MinionPro-Regular"/>
                <a:ea typeface="DejaVu Sans"/>
              </a:rPr>
              <a:t>saneamento</a:t>
            </a:r>
            <a:endParaRPr lang="pt-BR" sz="4800" spc="-1" dirty="0">
              <a:latin typeface="Calibri"/>
              <a:ea typeface="DejaVu Sans"/>
            </a:endParaRPr>
          </a:p>
        </p:txBody>
      </p:sp>
      <p:pic>
        <p:nvPicPr>
          <p:cNvPr id="3" name="Imagem 2">
            <a:extLst>
              <a:ext uri="{FF2B5EF4-FFF2-40B4-BE49-F238E27FC236}">
                <a16:creationId xmlns:a16="http://schemas.microsoft.com/office/drawing/2014/main" id="{4AA4C314-6C26-4A15-F04D-AB129C369736}"/>
              </a:ext>
            </a:extLst>
          </p:cNvPr>
          <p:cNvPicPr>
            <a:picLocks noChangeAspect="1"/>
          </p:cNvPicPr>
          <p:nvPr/>
        </p:nvPicPr>
        <p:blipFill>
          <a:blip r:embed="rId2"/>
          <a:stretch>
            <a:fillRect/>
          </a:stretch>
        </p:blipFill>
        <p:spPr>
          <a:xfrm>
            <a:off x="0" y="229026"/>
            <a:ext cx="9144000" cy="6399948"/>
          </a:xfrm>
          <a:prstGeom prst="rect">
            <a:avLst/>
          </a:prstGeom>
        </p:spPr>
      </p:pic>
    </p:spTree>
    <p:extLst>
      <p:ext uri="{BB962C8B-B14F-4D97-AF65-F5344CB8AC3E}">
        <p14:creationId xmlns:p14="http://schemas.microsoft.com/office/powerpoint/2010/main" val="127260717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67FE1-303A-A3D2-29CE-9EE9A51C9E9F}"/>
            </a:ext>
          </a:extLst>
        </p:cNvPr>
        <p:cNvGrpSpPr/>
        <p:nvPr/>
      </p:nvGrpSpPr>
      <p:grpSpPr>
        <a:xfrm>
          <a:off x="0" y="0"/>
          <a:ext cx="0" cy="0"/>
          <a:chOff x="0" y="0"/>
          <a:chExt cx="0" cy="0"/>
        </a:xfrm>
      </p:grpSpPr>
      <p:sp>
        <p:nvSpPr>
          <p:cNvPr id="139" name="Espaço Reservado para Conteúdo 2_24">
            <a:extLst>
              <a:ext uri="{FF2B5EF4-FFF2-40B4-BE49-F238E27FC236}">
                <a16:creationId xmlns:a16="http://schemas.microsoft.com/office/drawing/2014/main" id="{DF0E7975-4250-7D86-3906-6646630FF620}"/>
              </a:ext>
            </a:extLst>
          </p:cNvPr>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spcBef>
                <a:spcPts val="641"/>
              </a:spcBef>
              <a:tabLst>
                <a:tab pos="0" algn="l"/>
              </a:tabLst>
            </a:pPr>
            <a:r>
              <a:rPr lang="pt-BR" sz="3200" i="0" u="none" strike="noStrike" baseline="0" dirty="0">
                <a:latin typeface="MinionPro-Regular"/>
              </a:rPr>
              <a:t>39- Em ação de cobrança, o juiz, verificando que uma parte dos pedidos está devidamente comprovada e que não há necessidade de produção de outras provas para essa parte, </a:t>
            </a:r>
            <a:r>
              <a:rPr lang="pt-BR" sz="3200" b="1" i="0" u="none" strike="noStrike" baseline="0" dirty="0">
                <a:latin typeface="MinionPro-Regular"/>
              </a:rPr>
              <a:t>decide julgar essa parcela</a:t>
            </a:r>
            <a:r>
              <a:rPr lang="pt-BR" sz="3200" i="0" u="none" strike="noStrike" baseline="0" dirty="0">
                <a:latin typeface="MinionPro-Regular"/>
              </a:rPr>
              <a:t> da demanda antes do julgamento final. Essa decisão é conhecida como:</a:t>
            </a:r>
          </a:p>
          <a:p>
            <a:pPr marL="514350" indent="-514350" algn="just">
              <a:spcBef>
                <a:spcPts val="641"/>
              </a:spcBef>
              <a:buAutoNum type="alphaUcParenR"/>
              <a:tabLst>
                <a:tab pos="0" algn="l"/>
              </a:tabLst>
            </a:pPr>
            <a:r>
              <a:rPr lang="pt-BR" sz="3200" i="0" u="none" strike="noStrike" baseline="0" dirty="0">
                <a:latin typeface="MinionPro-Regular"/>
              </a:rPr>
              <a:t>Julgamento antecipado parcial do mérito</a:t>
            </a:r>
          </a:p>
          <a:p>
            <a:pPr algn="just">
              <a:spcBef>
                <a:spcPts val="641"/>
              </a:spcBef>
              <a:tabLst>
                <a:tab pos="0" algn="l"/>
              </a:tabLst>
            </a:pPr>
            <a:r>
              <a:rPr lang="pt-BR" sz="3200" i="0" u="none" strike="noStrike" baseline="0" dirty="0">
                <a:latin typeface="MinionPro-Regular"/>
              </a:rPr>
              <a:t>B) Sentença terminativa</a:t>
            </a:r>
          </a:p>
          <a:p>
            <a:pPr algn="just">
              <a:spcBef>
                <a:spcPts val="641"/>
              </a:spcBef>
              <a:tabLst>
                <a:tab pos="0" algn="l"/>
              </a:tabLst>
            </a:pPr>
            <a:r>
              <a:rPr lang="pt-BR" sz="3200" i="0" u="none" strike="noStrike" baseline="0" dirty="0">
                <a:latin typeface="MinionPro-Regular"/>
              </a:rPr>
              <a:t>C) Saneamento do processo</a:t>
            </a:r>
          </a:p>
          <a:p>
            <a:pPr algn="just">
              <a:spcBef>
                <a:spcPts val="641"/>
              </a:spcBef>
              <a:tabLst>
                <a:tab pos="0" algn="l"/>
              </a:tabLst>
            </a:pPr>
            <a:r>
              <a:rPr lang="pt-BR" sz="3200" i="0" u="none" strike="noStrike" baseline="0" dirty="0">
                <a:latin typeface="MinionPro-Regular"/>
              </a:rPr>
              <a:t>D) Decisão interlocutória de mérito</a:t>
            </a:r>
          </a:p>
          <a:p>
            <a:pPr algn="just">
              <a:spcBef>
                <a:spcPts val="641"/>
              </a:spcBef>
              <a:tabLst>
                <a:tab pos="0" algn="l"/>
              </a:tabLst>
            </a:pPr>
            <a:r>
              <a:rPr lang="pt-BR" sz="3200" i="0" u="none" strike="noStrike" baseline="0" dirty="0">
                <a:latin typeface="MinionPro-Regular"/>
              </a:rPr>
              <a:t>E) Tutela antecipada provisória de urgência</a:t>
            </a:r>
            <a:endParaRPr lang="pt-BR" sz="4800" spc="-1" dirty="0">
              <a:latin typeface="Calibri"/>
              <a:ea typeface="DejaVu Sans"/>
            </a:endParaRPr>
          </a:p>
        </p:txBody>
      </p:sp>
    </p:spTree>
    <p:extLst>
      <p:ext uri="{BB962C8B-B14F-4D97-AF65-F5344CB8AC3E}">
        <p14:creationId xmlns:p14="http://schemas.microsoft.com/office/powerpoint/2010/main" val="63898508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B4892-3B0B-D9B0-7903-44D901DA591D}"/>
            </a:ext>
          </a:extLst>
        </p:cNvPr>
        <p:cNvGrpSpPr/>
        <p:nvPr/>
      </p:nvGrpSpPr>
      <p:grpSpPr>
        <a:xfrm>
          <a:off x="0" y="0"/>
          <a:ext cx="0" cy="0"/>
          <a:chOff x="0" y="0"/>
          <a:chExt cx="0" cy="0"/>
        </a:xfrm>
      </p:grpSpPr>
      <p:sp>
        <p:nvSpPr>
          <p:cNvPr id="139" name="Espaço Reservado para Conteúdo 2_24">
            <a:extLst>
              <a:ext uri="{FF2B5EF4-FFF2-40B4-BE49-F238E27FC236}">
                <a16:creationId xmlns:a16="http://schemas.microsoft.com/office/drawing/2014/main" id="{B4B31B91-9EEC-AB02-46B6-6BC7BC6F2D46}"/>
              </a:ext>
            </a:extLst>
          </p:cNvPr>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spcBef>
                <a:spcPts val="641"/>
              </a:spcBef>
              <a:tabLst>
                <a:tab pos="0" algn="l"/>
              </a:tabLst>
            </a:pPr>
            <a:r>
              <a:rPr lang="pt-BR" sz="3200" i="0" u="none" strike="noStrike" baseline="0" dirty="0">
                <a:latin typeface="MinionPro-Regular"/>
              </a:rPr>
              <a:t>40- Após a fase inicial do processo, o juiz verificou que </a:t>
            </a:r>
            <a:r>
              <a:rPr lang="pt-BR" sz="3200" b="1" i="0" u="none" strike="noStrike" baseline="0" dirty="0">
                <a:latin typeface="MinionPro-Regular"/>
              </a:rPr>
              <a:t>existem pontos controvertidos</a:t>
            </a:r>
            <a:r>
              <a:rPr lang="pt-BR" sz="3200" i="0" u="none" strike="noStrike" baseline="0" dirty="0">
                <a:latin typeface="MinionPro-Regular"/>
              </a:rPr>
              <a:t> e </a:t>
            </a:r>
            <a:r>
              <a:rPr lang="pt-BR" sz="3200" b="1" i="0" u="none" strike="noStrike" baseline="0" dirty="0">
                <a:latin typeface="MinionPro-Regular"/>
              </a:rPr>
              <a:t>provas</a:t>
            </a:r>
            <a:r>
              <a:rPr lang="pt-BR" sz="3200" i="0" u="none" strike="noStrike" baseline="0" dirty="0">
                <a:latin typeface="MinionPro-Regular"/>
              </a:rPr>
              <a:t> a serem produzidas, além da necessidade de organizar os atos processuais seguintes. Para tanto, proferiu decisão delimitando as questões a serem decididas e as provas admitidas. Essa decisão é chamada de:</a:t>
            </a:r>
          </a:p>
          <a:p>
            <a:pPr algn="just">
              <a:spcBef>
                <a:spcPts val="641"/>
              </a:spcBef>
              <a:tabLst>
                <a:tab pos="0" algn="l"/>
              </a:tabLst>
            </a:pPr>
            <a:r>
              <a:rPr lang="pt-BR" sz="3200" dirty="0">
                <a:latin typeface="MinionPro-Regular"/>
              </a:rPr>
              <a:t>A) </a:t>
            </a:r>
            <a:r>
              <a:rPr lang="pt-BR" sz="3200" i="0" u="none" strike="noStrike" baseline="0" dirty="0">
                <a:latin typeface="MinionPro-Regular"/>
              </a:rPr>
              <a:t>Despacho saneador</a:t>
            </a:r>
          </a:p>
          <a:p>
            <a:pPr algn="just">
              <a:spcBef>
                <a:spcPts val="641"/>
              </a:spcBef>
              <a:tabLst>
                <a:tab pos="0" algn="l"/>
              </a:tabLst>
            </a:pPr>
            <a:r>
              <a:rPr lang="pt-BR" sz="3200" i="0" u="none" strike="noStrike" baseline="0" dirty="0">
                <a:latin typeface="MinionPro-Regular"/>
              </a:rPr>
              <a:t>B) Sentença terminativa</a:t>
            </a:r>
          </a:p>
          <a:p>
            <a:pPr algn="just">
              <a:spcBef>
                <a:spcPts val="641"/>
              </a:spcBef>
              <a:tabLst>
                <a:tab pos="0" algn="l"/>
              </a:tabLst>
            </a:pPr>
            <a:r>
              <a:rPr lang="pt-BR" sz="3200" i="0" u="none" strike="noStrike" baseline="0" dirty="0">
                <a:latin typeface="MinionPro-Regular"/>
              </a:rPr>
              <a:t>C) Julgamento antecipado parcial</a:t>
            </a:r>
          </a:p>
          <a:p>
            <a:pPr algn="just">
              <a:spcBef>
                <a:spcPts val="641"/>
              </a:spcBef>
              <a:tabLst>
                <a:tab pos="0" algn="l"/>
              </a:tabLst>
            </a:pPr>
            <a:r>
              <a:rPr lang="pt-BR" sz="3200" i="0" u="none" strike="noStrike" baseline="0" dirty="0">
                <a:latin typeface="MinionPro-Regular"/>
              </a:rPr>
              <a:t>D) Decisão interlocutória de mérito</a:t>
            </a:r>
          </a:p>
          <a:p>
            <a:pPr algn="just">
              <a:spcBef>
                <a:spcPts val="641"/>
              </a:spcBef>
              <a:tabLst>
                <a:tab pos="0" algn="l"/>
              </a:tabLst>
            </a:pPr>
            <a:r>
              <a:rPr lang="pt-BR" sz="3200" i="0" u="none" strike="noStrike" baseline="0" dirty="0">
                <a:latin typeface="MinionPro-Regular"/>
              </a:rPr>
              <a:t>E) </a:t>
            </a:r>
            <a:r>
              <a:rPr lang="pt-BR" sz="3200" dirty="0">
                <a:latin typeface="MinionPro-Regular"/>
              </a:rPr>
              <a:t>Tutela  provisória de urgência</a:t>
            </a:r>
          </a:p>
          <a:p>
            <a:pPr algn="just">
              <a:spcBef>
                <a:spcPts val="641"/>
              </a:spcBef>
              <a:tabLst>
                <a:tab pos="0" algn="l"/>
              </a:tabLst>
            </a:pPr>
            <a:endParaRPr lang="pt-BR" sz="4800" spc="-1" dirty="0">
              <a:latin typeface="Calibri"/>
              <a:ea typeface="DejaVu Sans"/>
            </a:endParaRPr>
          </a:p>
        </p:txBody>
      </p:sp>
    </p:spTree>
    <p:extLst>
      <p:ext uri="{BB962C8B-B14F-4D97-AF65-F5344CB8AC3E}">
        <p14:creationId xmlns:p14="http://schemas.microsoft.com/office/powerpoint/2010/main" val="27140654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C86F7-BE57-738A-FD8C-51F73CEED45D}"/>
            </a:ext>
          </a:extLst>
        </p:cNvPr>
        <p:cNvGrpSpPr/>
        <p:nvPr/>
      </p:nvGrpSpPr>
      <p:grpSpPr>
        <a:xfrm>
          <a:off x="0" y="0"/>
          <a:ext cx="0" cy="0"/>
          <a:chOff x="0" y="0"/>
          <a:chExt cx="0" cy="0"/>
        </a:xfrm>
      </p:grpSpPr>
      <p:sp>
        <p:nvSpPr>
          <p:cNvPr id="139" name="Espaço Reservado para Conteúdo 2_24">
            <a:extLst>
              <a:ext uri="{FF2B5EF4-FFF2-40B4-BE49-F238E27FC236}">
                <a16:creationId xmlns:a16="http://schemas.microsoft.com/office/drawing/2014/main" id="{7DB39A14-1A25-87AA-4E04-3C2921192ED7}"/>
              </a:ext>
            </a:extLst>
          </p:cNvPr>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spcBef>
                <a:spcPts val="641"/>
              </a:spcBef>
              <a:tabLst>
                <a:tab pos="0" algn="l"/>
              </a:tabLst>
            </a:pPr>
            <a:r>
              <a:rPr lang="pt-BR" sz="3200" i="0" u="none" strike="noStrike" baseline="0" dirty="0">
                <a:latin typeface="MinionPro-Regular"/>
              </a:rPr>
              <a:t>41-</a:t>
            </a:r>
            <a:r>
              <a:rPr lang="pt-BR" sz="3200" dirty="0">
                <a:latin typeface="MinionPro-Regular"/>
              </a:rPr>
              <a:t> Durante o curso da ação, o juiz verificou que os </a:t>
            </a:r>
            <a:r>
              <a:rPr lang="pt-BR" sz="3200" b="1" dirty="0">
                <a:latin typeface="MinionPro-Regular"/>
              </a:rPr>
              <a:t>fatos estão suficientemente comprovados</a:t>
            </a:r>
            <a:r>
              <a:rPr lang="pt-BR" sz="3200" dirty="0">
                <a:latin typeface="MinionPro-Regular"/>
              </a:rPr>
              <a:t> e que não há necessidade de produção de outras provas para decidir o mérito. Com base nisso, proferiu julgamento imediato, conhecido como:</a:t>
            </a:r>
          </a:p>
          <a:p>
            <a:pPr algn="just">
              <a:spcBef>
                <a:spcPts val="641"/>
              </a:spcBef>
              <a:tabLst>
                <a:tab pos="0" algn="l"/>
              </a:tabLst>
            </a:pPr>
            <a:r>
              <a:rPr lang="pt-BR" sz="3200" dirty="0">
                <a:latin typeface="MinionPro-Regular"/>
              </a:rPr>
              <a:t>A) Julgamento antecipado parcial do mérito,</a:t>
            </a:r>
          </a:p>
          <a:p>
            <a:pPr algn="just">
              <a:spcBef>
                <a:spcPts val="641"/>
              </a:spcBef>
              <a:tabLst>
                <a:tab pos="0" algn="l"/>
              </a:tabLst>
            </a:pPr>
            <a:r>
              <a:rPr lang="pt-BR" sz="3200" dirty="0">
                <a:latin typeface="MinionPro-Regular"/>
              </a:rPr>
              <a:t>B) Julgamento conforme o estado do processo,</a:t>
            </a:r>
          </a:p>
          <a:p>
            <a:pPr algn="just">
              <a:spcBef>
                <a:spcPts val="641"/>
              </a:spcBef>
              <a:tabLst>
                <a:tab pos="0" algn="l"/>
              </a:tabLst>
            </a:pPr>
            <a:r>
              <a:rPr lang="pt-BR" sz="3200" dirty="0">
                <a:latin typeface="MinionPro-Regular"/>
              </a:rPr>
              <a:t>C) Saneamento do processo,</a:t>
            </a:r>
          </a:p>
          <a:p>
            <a:pPr algn="just">
              <a:spcBef>
                <a:spcPts val="641"/>
              </a:spcBef>
              <a:tabLst>
                <a:tab pos="0" algn="l"/>
              </a:tabLst>
            </a:pPr>
            <a:r>
              <a:rPr lang="pt-BR" sz="3200" dirty="0">
                <a:latin typeface="MinionPro-Regular"/>
              </a:rPr>
              <a:t>D) Sentença terminativa sem resolução do mérito,</a:t>
            </a:r>
          </a:p>
          <a:p>
            <a:pPr algn="just">
              <a:spcBef>
                <a:spcPts val="641"/>
              </a:spcBef>
              <a:tabLst>
                <a:tab pos="0" algn="l"/>
              </a:tabLst>
            </a:pPr>
            <a:r>
              <a:rPr lang="pt-BR" sz="3200" dirty="0">
                <a:latin typeface="MinionPro-Regular"/>
              </a:rPr>
              <a:t>E) Decisão interlocutória sem efeito,</a:t>
            </a:r>
            <a:r>
              <a:rPr lang="pt-BR" sz="3200" i="0" u="none" strike="noStrike" baseline="0" dirty="0">
                <a:latin typeface="MinionPro-Regular"/>
              </a:rPr>
              <a:t>  </a:t>
            </a:r>
            <a:endParaRPr lang="pt-BR" sz="4800" spc="-1" dirty="0">
              <a:latin typeface="Calibri"/>
              <a:ea typeface="DejaVu Sans"/>
            </a:endParaRPr>
          </a:p>
        </p:txBody>
      </p:sp>
    </p:spTree>
    <p:extLst>
      <p:ext uri="{BB962C8B-B14F-4D97-AF65-F5344CB8AC3E}">
        <p14:creationId xmlns:p14="http://schemas.microsoft.com/office/powerpoint/2010/main" val="8003116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1D82E-E5E9-D48E-7EBD-B8FBB6404F0B}"/>
            </a:ext>
          </a:extLst>
        </p:cNvPr>
        <p:cNvGrpSpPr/>
        <p:nvPr/>
      </p:nvGrpSpPr>
      <p:grpSpPr>
        <a:xfrm>
          <a:off x="0" y="0"/>
          <a:ext cx="0" cy="0"/>
          <a:chOff x="0" y="0"/>
          <a:chExt cx="0" cy="0"/>
        </a:xfrm>
      </p:grpSpPr>
      <p:sp>
        <p:nvSpPr>
          <p:cNvPr id="139" name="Espaço Reservado para Conteúdo 2_24">
            <a:extLst>
              <a:ext uri="{FF2B5EF4-FFF2-40B4-BE49-F238E27FC236}">
                <a16:creationId xmlns:a16="http://schemas.microsoft.com/office/drawing/2014/main" id="{2F8DECDD-7EB8-E1F9-EA58-B5E6976C6613}"/>
              </a:ext>
            </a:extLst>
          </p:cNvPr>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spcBef>
                <a:spcPts val="641"/>
              </a:spcBef>
              <a:tabLst>
                <a:tab pos="0" algn="l"/>
              </a:tabLst>
            </a:pPr>
            <a:r>
              <a:rPr lang="pt-BR" sz="3200" i="0" u="none" strike="noStrike" baseline="0" dirty="0">
                <a:latin typeface="MinionPro-Regular"/>
              </a:rPr>
              <a:t>42- </a:t>
            </a:r>
            <a:r>
              <a:rPr lang="pt-BR" sz="3200" dirty="0">
                <a:latin typeface="MinionPro-Regular"/>
              </a:rPr>
              <a:t>Ana foi citada para contestar ação de cobrança e, na contestação, alegou que o juízo não era competente para julgar a causa e, ainda, apresentou defesa de mérito. </a:t>
            </a:r>
            <a:r>
              <a:rPr lang="pt-BR" sz="3200" b="1" dirty="0">
                <a:latin typeface="MinionPro-Regular"/>
              </a:rPr>
              <a:t>Caso Ana não alegasse a incompetência relativa </a:t>
            </a:r>
            <a:r>
              <a:rPr lang="pt-BR" sz="3200" dirty="0">
                <a:latin typeface="MinionPro-Regular"/>
              </a:rPr>
              <a:t>do juízo na contestação, essa defesa:</a:t>
            </a:r>
          </a:p>
          <a:p>
            <a:pPr algn="just">
              <a:spcBef>
                <a:spcPts val="641"/>
              </a:spcBef>
              <a:tabLst>
                <a:tab pos="0" algn="l"/>
              </a:tabLst>
            </a:pPr>
            <a:r>
              <a:rPr lang="pt-BR" sz="3200" dirty="0">
                <a:latin typeface="MinionPro-Regular"/>
              </a:rPr>
              <a:t>A) Poderia ser alegada a qualquer momento,</a:t>
            </a:r>
          </a:p>
          <a:p>
            <a:pPr algn="just">
              <a:spcBef>
                <a:spcPts val="641"/>
              </a:spcBef>
              <a:tabLst>
                <a:tab pos="0" algn="l"/>
              </a:tabLst>
            </a:pPr>
            <a:r>
              <a:rPr lang="pt-BR" sz="3200" dirty="0">
                <a:latin typeface="MinionPro-Regular"/>
              </a:rPr>
              <a:t>B) Ficaria prejudicada por preclusão, não podendo mais ser discutida,</a:t>
            </a:r>
          </a:p>
          <a:p>
            <a:pPr algn="just">
              <a:spcBef>
                <a:spcPts val="641"/>
              </a:spcBef>
              <a:tabLst>
                <a:tab pos="0" algn="l"/>
              </a:tabLst>
            </a:pPr>
            <a:r>
              <a:rPr lang="pt-BR" sz="3200" dirty="0">
                <a:latin typeface="MinionPro-Regular"/>
              </a:rPr>
              <a:t>C) Poderia ser arguida na audiência de instrução,</a:t>
            </a:r>
          </a:p>
          <a:p>
            <a:pPr algn="just">
              <a:spcBef>
                <a:spcPts val="641"/>
              </a:spcBef>
              <a:tabLst>
                <a:tab pos="0" algn="l"/>
              </a:tabLst>
            </a:pPr>
            <a:r>
              <a:rPr lang="pt-BR" sz="3200" dirty="0">
                <a:latin typeface="MinionPro-Regular"/>
              </a:rPr>
              <a:t>D) Poderia ser reconhecida de ofício apenas pelo juiz de primeiro grau,</a:t>
            </a:r>
          </a:p>
          <a:p>
            <a:pPr algn="just">
              <a:spcBef>
                <a:spcPts val="641"/>
              </a:spcBef>
              <a:tabLst>
                <a:tab pos="0" algn="l"/>
              </a:tabLst>
            </a:pPr>
            <a:r>
              <a:rPr lang="pt-BR" sz="3200" dirty="0">
                <a:latin typeface="MinionPro-Regular"/>
              </a:rPr>
              <a:t>E) Poderia ser reconhecida de ofício em qualquer grau,</a:t>
            </a:r>
            <a:r>
              <a:rPr lang="pt-BR" sz="3200" i="0" u="none" strike="noStrike" baseline="0" dirty="0">
                <a:latin typeface="MinionPro-Regular"/>
              </a:rPr>
              <a:t> </a:t>
            </a:r>
            <a:endParaRPr lang="pt-BR" sz="4800" spc="-1" dirty="0">
              <a:latin typeface="Calibri"/>
              <a:ea typeface="DejaVu Sans"/>
            </a:endParaRPr>
          </a:p>
        </p:txBody>
      </p:sp>
    </p:spTree>
    <p:extLst>
      <p:ext uri="{BB962C8B-B14F-4D97-AF65-F5344CB8AC3E}">
        <p14:creationId xmlns:p14="http://schemas.microsoft.com/office/powerpoint/2010/main" val="41884911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64AAF-7829-7173-F353-F3DEEA55B979}"/>
            </a:ext>
          </a:extLst>
        </p:cNvPr>
        <p:cNvGrpSpPr/>
        <p:nvPr/>
      </p:nvGrpSpPr>
      <p:grpSpPr>
        <a:xfrm>
          <a:off x="0" y="0"/>
          <a:ext cx="0" cy="0"/>
          <a:chOff x="0" y="0"/>
          <a:chExt cx="0" cy="0"/>
        </a:xfrm>
      </p:grpSpPr>
      <p:sp>
        <p:nvSpPr>
          <p:cNvPr id="139" name="Espaço Reservado para Conteúdo 2_24">
            <a:extLst>
              <a:ext uri="{FF2B5EF4-FFF2-40B4-BE49-F238E27FC236}">
                <a16:creationId xmlns:a16="http://schemas.microsoft.com/office/drawing/2014/main" id="{BD0DE6F0-17BB-3144-DF00-5AACB5D7FE4C}"/>
              </a:ext>
            </a:extLst>
          </p:cNvPr>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spcBef>
                <a:spcPts val="641"/>
              </a:spcBef>
              <a:tabLst>
                <a:tab pos="0" algn="l"/>
              </a:tabLst>
            </a:pPr>
            <a:r>
              <a:rPr lang="pt-BR" sz="3200" i="0" u="none" strike="noStrike" baseline="0" dirty="0">
                <a:latin typeface="MinionPro-Regular"/>
              </a:rPr>
              <a:t>43- </a:t>
            </a:r>
            <a:r>
              <a:rPr lang="pt-BR" sz="3200" dirty="0">
                <a:latin typeface="MinionPro-Regular"/>
              </a:rPr>
              <a:t>Em uma ação judicial, o réu deve apresentar sua defesa por meio de contestação, alegando preliminares que possam obstar o prosseguimento do processo. Assinale a alternativa que indica matéria que deve ser alegada como preliminar:</a:t>
            </a:r>
          </a:p>
          <a:p>
            <a:pPr algn="just">
              <a:spcBef>
                <a:spcPts val="641"/>
              </a:spcBef>
              <a:tabLst>
                <a:tab pos="0" algn="l"/>
              </a:tabLst>
            </a:pPr>
            <a:r>
              <a:rPr lang="pt-BR" sz="3200" dirty="0">
                <a:latin typeface="MinionPro-Regular"/>
              </a:rPr>
              <a:t>A) Pagamento,</a:t>
            </a:r>
          </a:p>
          <a:p>
            <a:pPr algn="just">
              <a:spcBef>
                <a:spcPts val="641"/>
              </a:spcBef>
              <a:tabLst>
                <a:tab pos="0" algn="l"/>
              </a:tabLst>
            </a:pPr>
            <a:r>
              <a:rPr lang="pt-BR" sz="3200" dirty="0">
                <a:latin typeface="MinionPro-Regular"/>
              </a:rPr>
              <a:t>B) Incompetência do juízo,</a:t>
            </a:r>
          </a:p>
          <a:p>
            <a:pPr algn="just">
              <a:spcBef>
                <a:spcPts val="641"/>
              </a:spcBef>
              <a:tabLst>
                <a:tab pos="0" algn="l"/>
              </a:tabLst>
            </a:pPr>
            <a:r>
              <a:rPr lang="pt-BR" sz="3200" dirty="0">
                <a:latin typeface="MinionPro-Regular"/>
              </a:rPr>
              <a:t>C) Reconvenção,</a:t>
            </a:r>
          </a:p>
          <a:p>
            <a:pPr algn="just">
              <a:spcBef>
                <a:spcPts val="641"/>
              </a:spcBef>
              <a:tabLst>
                <a:tab pos="0" algn="l"/>
              </a:tabLst>
            </a:pPr>
            <a:r>
              <a:rPr lang="pt-BR" sz="3200" dirty="0">
                <a:latin typeface="MinionPro-Regular"/>
              </a:rPr>
              <a:t>D) Prescrição,</a:t>
            </a:r>
          </a:p>
          <a:p>
            <a:pPr algn="just">
              <a:spcBef>
                <a:spcPts val="641"/>
              </a:spcBef>
              <a:tabLst>
                <a:tab pos="0" algn="l"/>
              </a:tabLst>
            </a:pPr>
            <a:r>
              <a:rPr lang="pt-BR" sz="3200" dirty="0">
                <a:latin typeface="MinionPro-Regular"/>
              </a:rPr>
              <a:t>E) Pedido contraposto,</a:t>
            </a:r>
            <a:endParaRPr lang="pt-BR" sz="4800" spc="-1" dirty="0">
              <a:latin typeface="Calibri"/>
              <a:ea typeface="DejaVu Sans"/>
            </a:endParaRPr>
          </a:p>
        </p:txBody>
      </p:sp>
    </p:spTree>
    <p:extLst>
      <p:ext uri="{BB962C8B-B14F-4D97-AF65-F5344CB8AC3E}">
        <p14:creationId xmlns:p14="http://schemas.microsoft.com/office/powerpoint/2010/main" val="280474195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D3666-A537-12C5-B8BE-908CEE15F24D}"/>
            </a:ext>
          </a:extLst>
        </p:cNvPr>
        <p:cNvGrpSpPr/>
        <p:nvPr/>
      </p:nvGrpSpPr>
      <p:grpSpPr>
        <a:xfrm>
          <a:off x="0" y="0"/>
          <a:ext cx="0" cy="0"/>
          <a:chOff x="0" y="0"/>
          <a:chExt cx="0" cy="0"/>
        </a:xfrm>
      </p:grpSpPr>
      <p:sp>
        <p:nvSpPr>
          <p:cNvPr id="139" name="Espaço Reservado para Conteúdo 2_24">
            <a:extLst>
              <a:ext uri="{FF2B5EF4-FFF2-40B4-BE49-F238E27FC236}">
                <a16:creationId xmlns:a16="http://schemas.microsoft.com/office/drawing/2014/main" id="{A74430C5-BF2A-2A9A-BEED-82D618FBDB6C}"/>
              </a:ext>
            </a:extLst>
          </p:cNvPr>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spcBef>
                <a:spcPts val="641"/>
              </a:spcBef>
              <a:tabLst>
                <a:tab pos="0" algn="l"/>
              </a:tabLst>
            </a:pPr>
            <a:r>
              <a:rPr lang="pt-BR" sz="3200" i="0" u="none" strike="noStrike" baseline="0" dirty="0">
                <a:latin typeface="MinionPro-Regular"/>
              </a:rPr>
              <a:t>44-</a:t>
            </a:r>
            <a:r>
              <a:rPr lang="pt-BR" sz="3200" dirty="0">
                <a:latin typeface="MinionPro-Regular"/>
              </a:rPr>
              <a:t> Em uma ação de cobrança, o réu apresentou, junto com a contestação, um pedido para que o autor pague uma dívida que ele alega possuir contra ele. Esse pedido feito pelo réu, no mesmo processo, é chamado de:</a:t>
            </a:r>
          </a:p>
          <a:p>
            <a:pPr algn="just">
              <a:spcBef>
                <a:spcPts val="641"/>
              </a:spcBef>
              <a:tabLst>
                <a:tab pos="0" algn="l"/>
              </a:tabLst>
            </a:pPr>
            <a:r>
              <a:rPr lang="pt-BR" sz="3200" dirty="0">
                <a:latin typeface="MinionPro-Regular"/>
              </a:rPr>
              <a:t>A) Exceção de incompetência;</a:t>
            </a:r>
          </a:p>
          <a:p>
            <a:pPr algn="just">
              <a:spcBef>
                <a:spcPts val="641"/>
              </a:spcBef>
              <a:tabLst>
                <a:tab pos="0" algn="l"/>
              </a:tabLst>
            </a:pPr>
            <a:r>
              <a:rPr lang="pt-BR" sz="3200" dirty="0">
                <a:latin typeface="MinionPro-Regular"/>
              </a:rPr>
              <a:t>B) Pedido contraposto;</a:t>
            </a:r>
          </a:p>
          <a:p>
            <a:pPr algn="just">
              <a:spcBef>
                <a:spcPts val="641"/>
              </a:spcBef>
              <a:tabLst>
                <a:tab pos="0" algn="l"/>
              </a:tabLst>
            </a:pPr>
            <a:r>
              <a:rPr lang="pt-BR" sz="3200" dirty="0">
                <a:latin typeface="MinionPro-Regular"/>
              </a:rPr>
              <a:t>C) Reconvenção;</a:t>
            </a:r>
          </a:p>
          <a:p>
            <a:pPr algn="just">
              <a:spcBef>
                <a:spcPts val="641"/>
              </a:spcBef>
              <a:tabLst>
                <a:tab pos="0" algn="l"/>
              </a:tabLst>
            </a:pPr>
            <a:r>
              <a:rPr lang="pt-BR" sz="3200" dirty="0">
                <a:latin typeface="MinionPro-Regular"/>
              </a:rPr>
              <a:t>D) Embargos à execução;</a:t>
            </a:r>
          </a:p>
          <a:p>
            <a:pPr algn="just">
              <a:spcBef>
                <a:spcPts val="641"/>
              </a:spcBef>
              <a:tabLst>
                <a:tab pos="0" algn="l"/>
              </a:tabLst>
            </a:pPr>
            <a:r>
              <a:rPr lang="pt-BR" sz="3200" dirty="0">
                <a:latin typeface="MinionPro-Regular"/>
              </a:rPr>
              <a:t>E) Impugnação ao valor da causa;</a:t>
            </a:r>
            <a:r>
              <a:rPr lang="pt-BR" sz="3200" i="0" u="none" strike="noStrike" baseline="0" dirty="0">
                <a:latin typeface="MinionPro-Regular"/>
              </a:rPr>
              <a:t>  </a:t>
            </a:r>
            <a:endParaRPr lang="pt-BR" sz="4800" spc="-1" dirty="0">
              <a:latin typeface="Calibri"/>
              <a:ea typeface="DejaVu Sans"/>
            </a:endParaRPr>
          </a:p>
        </p:txBody>
      </p:sp>
    </p:spTree>
    <p:extLst>
      <p:ext uri="{BB962C8B-B14F-4D97-AF65-F5344CB8AC3E}">
        <p14:creationId xmlns:p14="http://schemas.microsoft.com/office/powerpoint/2010/main" val="104359034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48957-42E1-3BC9-2F5E-D82B32F59308}"/>
            </a:ext>
          </a:extLst>
        </p:cNvPr>
        <p:cNvGrpSpPr/>
        <p:nvPr/>
      </p:nvGrpSpPr>
      <p:grpSpPr>
        <a:xfrm>
          <a:off x="0" y="0"/>
          <a:ext cx="0" cy="0"/>
          <a:chOff x="0" y="0"/>
          <a:chExt cx="0" cy="0"/>
        </a:xfrm>
      </p:grpSpPr>
      <p:sp>
        <p:nvSpPr>
          <p:cNvPr id="139" name="Espaço Reservado para Conteúdo 2_24">
            <a:extLst>
              <a:ext uri="{FF2B5EF4-FFF2-40B4-BE49-F238E27FC236}">
                <a16:creationId xmlns:a16="http://schemas.microsoft.com/office/drawing/2014/main" id="{BF52D8EE-051D-7EF4-50DD-6B2EF51A82CF}"/>
              </a:ext>
            </a:extLst>
          </p:cNvPr>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spcBef>
                <a:spcPts val="641"/>
              </a:spcBef>
              <a:tabLst>
                <a:tab pos="0" algn="l"/>
              </a:tabLst>
            </a:pPr>
            <a:r>
              <a:rPr lang="pt-BR" sz="3200" i="0" u="none" strike="noStrike" baseline="0" dirty="0">
                <a:latin typeface="MinionPro-Regular"/>
              </a:rPr>
              <a:t>45-</a:t>
            </a:r>
            <a:r>
              <a:rPr lang="pt-BR" sz="3200" dirty="0">
                <a:latin typeface="MinionPro-Regular"/>
              </a:rPr>
              <a:t> Na contestação de uma ação de cobrança, o réu alegou que a dívida já havia sido paga, apresentando comprovantes de quitação. Essa alegação é classificada como:</a:t>
            </a:r>
          </a:p>
          <a:p>
            <a:pPr algn="just">
              <a:spcBef>
                <a:spcPts val="641"/>
              </a:spcBef>
              <a:tabLst>
                <a:tab pos="0" algn="l"/>
              </a:tabLst>
            </a:pPr>
            <a:r>
              <a:rPr lang="pt-BR" sz="3200" dirty="0">
                <a:latin typeface="MinionPro-Regular"/>
              </a:rPr>
              <a:t>A) Fato impeditivo do direito do autor;</a:t>
            </a:r>
          </a:p>
          <a:p>
            <a:pPr algn="just">
              <a:spcBef>
                <a:spcPts val="641"/>
              </a:spcBef>
              <a:tabLst>
                <a:tab pos="0" algn="l"/>
              </a:tabLst>
            </a:pPr>
            <a:r>
              <a:rPr lang="pt-BR" sz="3200" dirty="0">
                <a:latin typeface="MinionPro-Regular"/>
              </a:rPr>
              <a:t>B) Fato modificativo do direito do autor;</a:t>
            </a:r>
          </a:p>
          <a:p>
            <a:pPr algn="just">
              <a:spcBef>
                <a:spcPts val="641"/>
              </a:spcBef>
              <a:tabLst>
                <a:tab pos="0" algn="l"/>
              </a:tabLst>
            </a:pPr>
            <a:r>
              <a:rPr lang="pt-BR" sz="3200" dirty="0">
                <a:latin typeface="MinionPro-Regular"/>
              </a:rPr>
              <a:t>C) Fato extintivo do direito do autor;</a:t>
            </a:r>
          </a:p>
          <a:p>
            <a:pPr algn="just">
              <a:spcBef>
                <a:spcPts val="641"/>
              </a:spcBef>
              <a:tabLst>
                <a:tab pos="0" algn="l"/>
              </a:tabLst>
            </a:pPr>
            <a:r>
              <a:rPr lang="pt-BR" sz="3200" dirty="0">
                <a:latin typeface="MinionPro-Regular"/>
              </a:rPr>
              <a:t>D) Fato impeditivo, modificativo ou extintivo, conforme o caso;</a:t>
            </a:r>
          </a:p>
          <a:p>
            <a:pPr algn="just">
              <a:spcBef>
                <a:spcPts val="641"/>
              </a:spcBef>
              <a:tabLst>
                <a:tab pos="0" algn="l"/>
              </a:tabLst>
            </a:pPr>
            <a:r>
              <a:rPr lang="pt-BR" sz="3200" dirty="0">
                <a:latin typeface="MinionPro-Regular"/>
              </a:rPr>
              <a:t>E) Alegação irrelevante para o mérito;</a:t>
            </a:r>
            <a:r>
              <a:rPr lang="pt-BR" sz="3200" i="0" u="none" strike="noStrike" baseline="0" dirty="0">
                <a:latin typeface="MinionPro-Regular"/>
              </a:rPr>
              <a:t>  </a:t>
            </a:r>
            <a:endParaRPr lang="pt-BR" sz="4800" spc="-1" dirty="0">
              <a:latin typeface="Calibri"/>
              <a:ea typeface="DejaVu Sans"/>
            </a:endParaRPr>
          </a:p>
        </p:txBody>
      </p:sp>
    </p:spTree>
    <p:extLst>
      <p:ext uri="{BB962C8B-B14F-4D97-AF65-F5344CB8AC3E}">
        <p14:creationId xmlns:p14="http://schemas.microsoft.com/office/powerpoint/2010/main" val="12199665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47B6E-0316-3B10-C73A-599EAB8F805C}"/>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B37F5C5-9BB9-3D3C-79C5-C87A91FE8A1F}"/>
              </a:ext>
            </a:extLst>
          </p:cNvPr>
          <p:cNvSpPr>
            <a:spLocks noGrp="1"/>
          </p:cNvSpPr>
          <p:nvPr>
            <p:ph idx="1"/>
          </p:nvPr>
        </p:nvSpPr>
        <p:spPr>
          <a:xfrm>
            <a:off x="0" y="0"/>
            <a:ext cx="9144000" cy="6858000"/>
          </a:xfrm>
        </p:spPr>
        <p:txBody>
          <a:bodyPr>
            <a:normAutofit lnSpcReduction="10000"/>
          </a:bodyPr>
          <a:lstStyle/>
          <a:p>
            <a:pPr marL="0" indent="0" algn="just">
              <a:buNone/>
            </a:pPr>
            <a:r>
              <a:rPr lang="pt-BR" sz="1100" dirty="0"/>
              <a:t>OAB-ADP</a:t>
            </a:r>
          </a:p>
          <a:p>
            <a:pPr marL="0" indent="0" algn="just">
              <a:buNone/>
            </a:pPr>
            <a:r>
              <a:rPr lang="pt-BR" dirty="0"/>
              <a:t>	</a:t>
            </a:r>
            <a:r>
              <a:rPr lang="pt-BR" sz="4000" dirty="0"/>
              <a:t>Durante uma ação de guarda a tramitar em uma vara de família, a ré, mãe da criança, logo após concordar com a determinação do juiz realizar laudo psicossocial, descobriu que o </a:t>
            </a:r>
            <a:r>
              <a:rPr lang="pt-BR" sz="4000" b="1" dirty="0"/>
              <a:t>advogado do pai (autor)</a:t>
            </a:r>
            <a:r>
              <a:rPr lang="pt-BR" sz="4000" dirty="0"/>
              <a:t> é </a:t>
            </a:r>
            <a:r>
              <a:rPr lang="pt-BR" sz="4000" b="1" dirty="0"/>
              <a:t>filho</a:t>
            </a:r>
            <a:r>
              <a:rPr lang="pt-BR" sz="4000" dirty="0"/>
              <a:t> do </a:t>
            </a:r>
            <a:r>
              <a:rPr lang="pt-BR" sz="4000" b="1" dirty="0"/>
              <a:t>promotor de justiça </a:t>
            </a:r>
            <a:r>
              <a:rPr lang="pt-BR" sz="4000" dirty="0"/>
              <a:t>que atua no caso. Extremamente preocupada, informou o fato ao seu advogado. Com base no CPC, como advogado da mãe, responda:</a:t>
            </a:r>
          </a:p>
          <a:p>
            <a:pPr marL="0" indent="0" algn="just">
              <a:buNone/>
            </a:pPr>
            <a:endParaRPr lang="pt-BR" dirty="0"/>
          </a:p>
          <a:p>
            <a:pPr marL="0" indent="0" algn="just">
              <a:buNone/>
            </a:pPr>
            <a:r>
              <a:rPr lang="pt-BR" dirty="0"/>
              <a:t>	Qual a saída jurídica em favor da ré.</a:t>
            </a:r>
          </a:p>
          <a:p>
            <a:pPr marL="0" indent="0" algn="just">
              <a:buNone/>
            </a:pPr>
            <a:endParaRPr lang="pt-BR" dirty="0"/>
          </a:p>
        </p:txBody>
      </p:sp>
    </p:spTree>
    <p:extLst>
      <p:ext uri="{BB962C8B-B14F-4D97-AF65-F5344CB8AC3E}">
        <p14:creationId xmlns:p14="http://schemas.microsoft.com/office/powerpoint/2010/main" val="30213977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F70BA-40C1-8272-9C09-4FAD45B4EB74}"/>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F94F693-923A-818D-B997-67C993589B0A}"/>
              </a:ext>
            </a:extLst>
          </p:cNvPr>
          <p:cNvSpPr>
            <a:spLocks noGrp="1"/>
          </p:cNvSpPr>
          <p:nvPr>
            <p:ph idx="1"/>
          </p:nvPr>
        </p:nvSpPr>
        <p:spPr>
          <a:xfrm>
            <a:off x="0" y="0"/>
            <a:ext cx="9144000" cy="6858000"/>
          </a:xfrm>
        </p:spPr>
        <p:txBody>
          <a:bodyPr numCol="2">
            <a:normAutofit/>
          </a:bodyPr>
          <a:lstStyle/>
          <a:p>
            <a:pPr marL="0" indent="0" algn="just">
              <a:buNone/>
            </a:pPr>
            <a:r>
              <a:rPr lang="pt-BR" sz="1400" dirty="0"/>
              <a:t>Art. </a:t>
            </a:r>
            <a:r>
              <a:rPr lang="pt-BR" sz="1400" b="1" dirty="0"/>
              <a:t>144</a:t>
            </a:r>
            <a:r>
              <a:rPr lang="pt-BR" sz="1400" dirty="0"/>
              <a:t>. Há </a:t>
            </a:r>
            <a:r>
              <a:rPr lang="pt-BR" sz="1400" b="1" dirty="0"/>
              <a:t>impedimento</a:t>
            </a:r>
            <a:r>
              <a:rPr lang="pt-BR" sz="1400" dirty="0"/>
              <a:t> do juiz, sendo-lhe vedado exercer suas funções no processo:</a:t>
            </a:r>
          </a:p>
          <a:p>
            <a:pPr marL="0" indent="0" algn="just">
              <a:buNone/>
            </a:pPr>
            <a:r>
              <a:rPr lang="pt-BR" sz="1400" dirty="0"/>
              <a:t>I - em que interveio como mandatário da parte, oficiou como perito, funcionou como membro do Ministério Público ou prestou depoimento como testemunha;</a:t>
            </a:r>
          </a:p>
          <a:p>
            <a:pPr marL="0" indent="0" algn="just">
              <a:buNone/>
            </a:pPr>
            <a:r>
              <a:rPr lang="pt-BR" sz="1400" dirty="0"/>
              <a:t>II - de que conheceu em outro grau de jurisdição, tendo proferido decisão;</a:t>
            </a:r>
          </a:p>
          <a:p>
            <a:pPr marL="0" indent="0" algn="just">
              <a:buNone/>
            </a:pPr>
            <a:r>
              <a:rPr lang="pt-BR" sz="1400" dirty="0"/>
              <a:t>III - quando nele estiver postulando, como defensor público, advogado ou membro do Ministério Público, seu cônjuge ou companheiro, ou qualquer parente, consanguíneo ou afim, em linha reta ou colateral, </a:t>
            </a:r>
            <a:r>
              <a:rPr lang="pt-BR" sz="1400" b="1" dirty="0"/>
              <a:t>até o terceiro grau</a:t>
            </a:r>
            <a:r>
              <a:rPr lang="pt-BR" sz="1400" dirty="0"/>
              <a:t>, inclusive;</a:t>
            </a:r>
          </a:p>
          <a:p>
            <a:pPr marL="0" indent="0" algn="just">
              <a:buNone/>
            </a:pPr>
            <a:r>
              <a:rPr lang="pt-BR" sz="1400" dirty="0"/>
              <a:t>IV - quando for parte no processo ele próprio, seu cônjuge ou companheiro, ou parente, consanguíneo ou afim, em linha reta ou colateral, até o terceiro grau, inclusive;</a:t>
            </a:r>
          </a:p>
          <a:p>
            <a:pPr marL="0" indent="0" algn="just">
              <a:buNone/>
            </a:pPr>
            <a:r>
              <a:rPr lang="pt-BR" sz="1400" dirty="0"/>
              <a:t>V - quando for sócio ou membro de direção ou de administração de </a:t>
            </a:r>
            <a:r>
              <a:rPr lang="pt-BR" sz="1400" b="1" dirty="0"/>
              <a:t>pessoa jurídica parte no processo</a:t>
            </a:r>
            <a:r>
              <a:rPr lang="pt-BR" sz="1400" dirty="0"/>
              <a:t>;</a:t>
            </a:r>
          </a:p>
          <a:p>
            <a:pPr marL="0" indent="0" algn="just">
              <a:buNone/>
            </a:pPr>
            <a:r>
              <a:rPr lang="pt-BR" sz="1400" dirty="0"/>
              <a:t>VI - quando for herdeiro presuntivo, donatário (favorecido) ou </a:t>
            </a:r>
            <a:r>
              <a:rPr lang="pt-BR" sz="1400" b="1" dirty="0"/>
              <a:t>empregador</a:t>
            </a:r>
            <a:r>
              <a:rPr lang="pt-BR" sz="1400" dirty="0"/>
              <a:t> de qualquer das partes;</a:t>
            </a:r>
          </a:p>
          <a:p>
            <a:pPr marL="0" indent="0" algn="just">
              <a:buNone/>
            </a:pPr>
            <a:r>
              <a:rPr lang="pt-BR" sz="1400" dirty="0"/>
              <a:t>VII - em que figure como parte instituição de ensino com a qual tenha relação de emprego ou decorrente de contrato de prestação de serviços;</a:t>
            </a:r>
          </a:p>
          <a:p>
            <a:pPr marL="0" indent="0" algn="just">
              <a:buNone/>
            </a:pPr>
            <a:r>
              <a:rPr lang="pt-BR" sz="1400" dirty="0"/>
              <a:t>VIII - em que figure como parte cliente do </a:t>
            </a:r>
            <a:r>
              <a:rPr lang="pt-BR" sz="1400" b="1" dirty="0"/>
              <a:t>escritório de advocacia de seu cônjuge</a:t>
            </a:r>
            <a:r>
              <a:rPr lang="pt-BR" sz="1400" dirty="0"/>
              <a:t>, companheiro ou parente, consanguíneo ou afim, em linha reta ou colateral, até o terceiro grau, inclusive, mesmo que patrocinado por advogado de outro escritório; </a:t>
            </a:r>
          </a:p>
          <a:p>
            <a:pPr marL="0" indent="0" algn="just">
              <a:buNone/>
            </a:pPr>
            <a:r>
              <a:rPr lang="pt-BR" sz="1400" dirty="0"/>
              <a:t>IX - quando promover ação contra a parte ou seu advogado.</a:t>
            </a:r>
          </a:p>
          <a:p>
            <a:pPr marL="0" indent="0" algn="just">
              <a:buNone/>
            </a:pPr>
            <a:endParaRPr lang="pt-BR" sz="2000" dirty="0"/>
          </a:p>
          <a:p>
            <a:pPr marL="0" indent="0" algn="just">
              <a:buNone/>
            </a:pPr>
            <a:r>
              <a:rPr lang="pt-BR" sz="2000" dirty="0"/>
              <a:t>Art. </a:t>
            </a:r>
            <a:r>
              <a:rPr lang="pt-BR" sz="2000" b="1" dirty="0"/>
              <a:t>145</a:t>
            </a:r>
            <a:r>
              <a:rPr lang="pt-BR" sz="2000" dirty="0"/>
              <a:t>. Há </a:t>
            </a:r>
            <a:r>
              <a:rPr lang="pt-BR" sz="2000" b="1" dirty="0"/>
              <a:t>suspeição</a:t>
            </a:r>
            <a:r>
              <a:rPr lang="pt-BR" sz="2000" dirty="0"/>
              <a:t> do juiz:</a:t>
            </a:r>
          </a:p>
          <a:p>
            <a:pPr marL="0" indent="0" algn="just">
              <a:buNone/>
            </a:pPr>
            <a:r>
              <a:rPr lang="pt-BR" sz="2000" dirty="0"/>
              <a:t>I - amigo íntimo ou inimigo de qualquer das partes ou de seus advogados;</a:t>
            </a:r>
          </a:p>
          <a:p>
            <a:pPr marL="0" indent="0" algn="just">
              <a:buNone/>
            </a:pPr>
            <a:r>
              <a:rPr lang="pt-BR" sz="2000" dirty="0"/>
              <a:t>II - que receber presentes de pessoas que tiverem interesse na causa antes ou depois de iniciado o processo, que aconselhar alguma das partes acerca do objeto da causa ou que subministrar meios para atender às despesas do litígio;</a:t>
            </a:r>
          </a:p>
          <a:p>
            <a:pPr marL="0" indent="0" algn="just">
              <a:buNone/>
            </a:pPr>
            <a:r>
              <a:rPr lang="pt-BR" sz="2000" dirty="0"/>
              <a:t>III - quando qualquer das partes for sua credora ou devedora, de seu cônjuge ou companheiro ou de parentes destes, em linha reta até o terceiro grau, inclusive;</a:t>
            </a:r>
          </a:p>
          <a:p>
            <a:pPr marL="0" indent="0" algn="just">
              <a:buNone/>
            </a:pPr>
            <a:r>
              <a:rPr lang="pt-BR" sz="2000" dirty="0"/>
              <a:t>IV - interessado no julgamento do processo em favor de qualquer das partes.</a:t>
            </a:r>
          </a:p>
          <a:p>
            <a:pPr marL="0" indent="0" algn="just">
              <a:buNone/>
            </a:pPr>
            <a:endParaRPr lang="pt-BR" dirty="0"/>
          </a:p>
        </p:txBody>
      </p:sp>
    </p:spTree>
    <p:extLst>
      <p:ext uri="{BB962C8B-B14F-4D97-AF65-F5344CB8AC3E}">
        <p14:creationId xmlns:p14="http://schemas.microsoft.com/office/powerpoint/2010/main" val="2502796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0C573-42F7-04FD-C820-71DAE22B16A7}"/>
            </a:ext>
          </a:extLst>
        </p:cNvPr>
        <p:cNvGrpSpPr/>
        <p:nvPr/>
      </p:nvGrpSpPr>
      <p:grpSpPr>
        <a:xfrm>
          <a:off x="0" y="0"/>
          <a:ext cx="0" cy="0"/>
          <a:chOff x="0" y="0"/>
          <a:chExt cx="0" cy="0"/>
        </a:xfrm>
      </p:grpSpPr>
      <p:sp>
        <p:nvSpPr>
          <p:cNvPr id="121" name="Espaço Reservado para Conteúdo 2_12">
            <a:extLst>
              <a:ext uri="{FF2B5EF4-FFF2-40B4-BE49-F238E27FC236}">
                <a16:creationId xmlns:a16="http://schemas.microsoft.com/office/drawing/2014/main" id="{AD283C72-47E3-8137-E936-1F5B82F03FBA}"/>
              </a:ext>
            </a:extLst>
          </p:cNvPr>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0000" lnSpcReduction="20000"/>
          </a:bodyPr>
          <a:lstStyle/>
          <a:p>
            <a:pPr algn="just">
              <a:lnSpc>
                <a:spcPct val="100000"/>
              </a:lnSpc>
              <a:spcBef>
                <a:spcPts val="641"/>
              </a:spcBef>
              <a:tabLst>
                <a:tab pos="0" algn="l"/>
              </a:tabLst>
            </a:pPr>
            <a:r>
              <a:rPr lang="pt-BR" sz="2800" spc="-1" dirty="0"/>
              <a:t>7- </a:t>
            </a:r>
            <a:r>
              <a:rPr lang="pt-BR" sz="1300" spc="-1" dirty="0"/>
              <a:t>(</a:t>
            </a:r>
            <a:r>
              <a:rPr lang="pt-BR" sz="1300" spc="-1" dirty="0" err="1"/>
              <a:t>FAPIFA</a:t>
            </a:r>
            <a:r>
              <a:rPr lang="pt-BR" sz="1300" spc="-1" dirty="0"/>
              <a:t>).</a:t>
            </a:r>
            <a:r>
              <a:rPr lang="pt-BR" sz="2800" spc="-1" dirty="0"/>
              <a:t> Adotando um sistema multiportas de solução de conflitos, o legislador processual de 2015 atribuiu especial relevo à mediação e à conciliação. Assim, a ausência das partes em referida audiência produz consequências jurídicas que também merecem atenção do operador do Direito. Sobre o tema, considere as proposições abaixo:</a:t>
            </a:r>
          </a:p>
          <a:p>
            <a:pPr algn="just">
              <a:lnSpc>
                <a:spcPct val="100000"/>
              </a:lnSpc>
              <a:spcBef>
                <a:spcPts val="641"/>
              </a:spcBef>
              <a:tabLst>
                <a:tab pos="0" algn="l"/>
              </a:tabLst>
            </a:pPr>
            <a:r>
              <a:rPr lang="pt-BR" sz="2800" spc="-1" dirty="0"/>
              <a:t>		I. O não comparecimento sem justo motivo do réu à audiência de conciliação ou de mediação importa em revelia e consequente presunção de veracidade dos fatos alegados na inicial.</a:t>
            </a:r>
          </a:p>
          <a:p>
            <a:pPr algn="just">
              <a:lnSpc>
                <a:spcPct val="100000"/>
              </a:lnSpc>
              <a:spcBef>
                <a:spcPts val="641"/>
              </a:spcBef>
              <a:tabLst>
                <a:tab pos="0" algn="l"/>
              </a:tabLst>
            </a:pPr>
            <a:r>
              <a:rPr lang="pt-BR" sz="2800" spc="-1" dirty="0"/>
              <a:t>		II. O não comparecimento sem justo motivo de qualquer das partes à audiência de conciliação ou de mediação será considerado ato atentatório à dignidade da justiça e, consequentemente será sancionado com multa de até 2% (dois por cento) da vantagem econômica pretendida ou do valor da causa, revertida em favor da parte que compareceu à audiência.</a:t>
            </a:r>
          </a:p>
          <a:p>
            <a:pPr algn="just">
              <a:lnSpc>
                <a:spcPct val="100000"/>
              </a:lnSpc>
              <a:spcBef>
                <a:spcPts val="641"/>
              </a:spcBef>
              <a:tabLst>
                <a:tab pos="0" algn="l"/>
              </a:tabLst>
            </a:pPr>
            <a:r>
              <a:rPr lang="pt-BR" sz="2800" spc="-1" dirty="0"/>
              <a:t>		III. Da decisão que aplica multa pelo não comparecimento à audiência de conciliação é possível recorrer por meio de preliminar de apelação ou de contrarrazões à apelação, após a prolação da sentença.</a:t>
            </a:r>
          </a:p>
          <a:p>
            <a:pPr algn="just">
              <a:lnSpc>
                <a:spcPct val="100000"/>
              </a:lnSpc>
              <a:spcBef>
                <a:spcPts val="641"/>
              </a:spcBef>
              <a:tabLst>
                <a:tab pos="0" algn="l"/>
              </a:tabLst>
            </a:pPr>
            <a:r>
              <a:rPr lang="pt-BR" sz="2800" spc="-1" dirty="0"/>
              <a:t>	Assinale a alternativa que apresenta apenas a(s) proposição(</a:t>
            </a:r>
            <a:r>
              <a:rPr lang="pt-BR" sz="2800" spc="-1" dirty="0" err="1"/>
              <a:t>ões</a:t>
            </a:r>
            <a:r>
              <a:rPr lang="pt-BR" sz="2800" spc="-1" dirty="0"/>
              <a:t>) CORRETA(S): </a:t>
            </a:r>
          </a:p>
          <a:p>
            <a:pPr algn="just">
              <a:lnSpc>
                <a:spcPct val="100000"/>
              </a:lnSpc>
              <a:spcBef>
                <a:spcPts val="641"/>
              </a:spcBef>
              <a:tabLst>
                <a:tab pos="0" algn="l"/>
              </a:tabLst>
            </a:pPr>
            <a:r>
              <a:rPr lang="pt-BR" sz="2800" spc="-1" dirty="0"/>
              <a:t>a) III	  </a:t>
            </a:r>
          </a:p>
          <a:p>
            <a:pPr algn="just">
              <a:lnSpc>
                <a:spcPct val="100000"/>
              </a:lnSpc>
              <a:spcBef>
                <a:spcPts val="641"/>
              </a:spcBef>
              <a:tabLst>
                <a:tab pos="0" algn="l"/>
              </a:tabLst>
            </a:pPr>
            <a:r>
              <a:rPr lang="pt-BR" sz="2800" spc="-1" dirty="0"/>
              <a:t>b) II </a:t>
            </a:r>
          </a:p>
          <a:p>
            <a:pPr algn="just">
              <a:lnSpc>
                <a:spcPct val="100000"/>
              </a:lnSpc>
              <a:spcBef>
                <a:spcPts val="641"/>
              </a:spcBef>
              <a:tabLst>
                <a:tab pos="0" algn="l"/>
              </a:tabLst>
            </a:pPr>
            <a:r>
              <a:rPr lang="pt-BR" sz="2800" spc="-1" dirty="0"/>
              <a:t>c)I e III    </a:t>
            </a:r>
          </a:p>
          <a:p>
            <a:pPr algn="just">
              <a:lnSpc>
                <a:spcPct val="100000"/>
              </a:lnSpc>
              <a:spcBef>
                <a:spcPts val="641"/>
              </a:spcBef>
              <a:tabLst>
                <a:tab pos="0" algn="l"/>
              </a:tabLst>
            </a:pPr>
            <a:r>
              <a:rPr lang="pt-BR" sz="2800" spc="-1" dirty="0"/>
              <a:t>d) II e III	</a:t>
            </a:r>
          </a:p>
          <a:p>
            <a:pPr algn="just">
              <a:lnSpc>
                <a:spcPct val="100000"/>
              </a:lnSpc>
              <a:spcBef>
                <a:spcPts val="641"/>
              </a:spcBef>
              <a:tabLst>
                <a:tab pos="0" algn="l"/>
              </a:tabLst>
            </a:pPr>
            <a:r>
              <a:rPr lang="pt-BR" sz="2800" spc="-1" dirty="0"/>
              <a:t>e) I e II</a:t>
            </a:r>
          </a:p>
        </p:txBody>
      </p:sp>
    </p:spTree>
    <p:extLst>
      <p:ext uri="{BB962C8B-B14F-4D97-AF65-F5344CB8AC3E}">
        <p14:creationId xmlns:p14="http://schemas.microsoft.com/office/powerpoint/2010/main" val="16038170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F70BA-40C1-8272-9C09-4FAD45B4EB74}"/>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F94F693-923A-818D-B997-67C993589B0A}"/>
              </a:ext>
            </a:extLst>
          </p:cNvPr>
          <p:cNvSpPr>
            <a:spLocks noGrp="1"/>
          </p:cNvSpPr>
          <p:nvPr>
            <p:ph idx="1"/>
          </p:nvPr>
        </p:nvSpPr>
        <p:spPr>
          <a:xfrm>
            <a:off x="0" y="0"/>
            <a:ext cx="9144000" cy="6858000"/>
          </a:xfrm>
        </p:spPr>
        <p:txBody>
          <a:bodyPr>
            <a:normAutofit/>
          </a:bodyPr>
          <a:lstStyle/>
          <a:p>
            <a:pPr marL="0" indent="0" algn="just">
              <a:buNone/>
            </a:pPr>
            <a:r>
              <a:rPr lang="pt-BR" dirty="0"/>
              <a:t>PRÁ DEIXAR CLARO:</a:t>
            </a:r>
          </a:p>
          <a:p>
            <a:pPr marL="0" indent="0" algn="just">
              <a:buNone/>
            </a:pPr>
            <a:endParaRPr lang="pt-BR" dirty="0"/>
          </a:p>
          <a:p>
            <a:pPr marL="0" indent="0" algn="just">
              <a:buNone/>
            </a:pPr>
            <a:endParaRPr lang="pt-BR" dirty="0"/>
          </a:p>
          <a:p>
            <a:pPr marL="0" indent="0" algn="just">
              <a:buNone/>
            </a:pPr>
            <a:r>
              <a:rPr lang="pt-BR" dirty="0"/>
              <a:t>	É NA CONTESTAÇÃO QUE O RÉU DEVE CONCENTRAR TODAS AS QUESTÕES DA SUA RESPOSTA, SALVO A EXCEÇÃO DE IMPEDIMENTO OU SUSPEIÇÃO, QUE DEVEM SER FEITOS POR PETIÇÃO AUTÔNOMA (ART. 146, CPC).</a:t>
            </a:r>
          </a:p>
          <a:p>
            <a:pPr marL="0" indent="0" algn="just">
              <a:buNone/>
            </a:pPr>
            <a:endParaRPr lang="pt-BR" dirty="0"/>
          </a:p>
          <a:p>
            <a:pPr marL="0" indent="0" algn="just">
              <a:buNone/>
            </a:pPr>
            <a:endParaRPr lang="pt-BR" dirty="0"/>
          </a:p>
        </p:txBody>
      </p:sp>
    </p:spTree>
    <p:extLst>
      <p:ext uri="{BB962C8B-B14F-4D97-AF65-F5344CB8AC3E}">
        <p14:creationId xmlns:p14="http://schemas.microsoft.com/office/powerpoint/2010/main" val="345431907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724C7-A5A2-C917-3D3E-8AC5CA1AF766}"/>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E92C993F-E9A1-BA86-40D9-D2D978A45200}"/>
              </a:ext>
            </a:extLst>
          </p:cNvPr>
          <p:cNvSpPr>
            <a:spLocks noGrp="1"/>
          </p:cNvSpPr>
          <p:nvPr>
            <p:ph idx="1"/>
          </p:nvPr>
        </p:nvSpPr>
        <p:spPr>
          <a:xfrm>
            <a:off x="0" y="0"/>
            <a:ext cx="9144000" cy="6858000"/>
          </a:xfrm>
        </p:spPr>
        <p:txBody>
          <a:bodyPr>
            <a:normAutofit/>
          </a:bodyPr>
          <a:lstStyle/>
          <a:p>
            <a:pPr marL="0" indent="0" algn="just">
              <a:buNone/>
            </a:pPr>
            <a:r>
              <a:rPr lang="pt-BR" dirty="0"/>
              <a:t>-</a:t>
            </a:r>
          </a:p>
          <a:p>
            <a:pPr marL="0" indent="0" algn="just">
              <a:buNone/>
            </a:pPr>
            <a:endParaRPr lang="pt-BR" dirty="0"/>
          </a:p>
        </p:txBody>
      </p:sp>
      <p:pic>
        <p:nvPicPr>
          <p:cNvPr id="4" name="Imagem 3">
            <a:extLst>
              <a:ext uri="{FF2B5EF4-FFF2-40B4-BE49-F238E27FC236}">
                <a16:creationId xmlns:a16="http://schemas.microsoft.com/office/drawing/2014/main" id="{95D0FB8C-244E-E008-C3DF-D914EBA48CB9}"/>
              </a:ext>
            </a:extLst>
          </p:cNvPr>
          <p:cNvPicPr>
            <a:picLocks noChangeAspect="1"/>
          </p:cNvPicPr>
          <p:nvPr/>
        </p:nvPicPr>
        <p:blipFill>
          <a:blip r:embed="rId2"/>
          <a:stretch>
            <a:fillRect/>
          </a:stretch>
        </p:blipFill>
        <p:spPr>
          <a:xfrm>
            <a:off x="0" y="0"/>
            <a:ext cx="9144000" cy="2248388"/>
          </a:xfrm>
          <a:prstGeom prst="rect">
            <a:avLst/>
          </a:prstGeom>
        </p:spPr>
      </p:pic>
      <p:pic>
        <p:nvPicPr>
          <p:cNvPr id="6" name="Imagem 5">
            <a:extLst>
              <a:ext uri="{FF2B5EF4-FFF2-40B4-BE49-F238E27FC236}">
                <a16:creationId xmlns:a16="http://schemas.microsoft.com/office/drawing/2014/main" id="{4895FC5B-12DC-A93A-1508-61826CE97C34}"/>
              </a:ext>
            </a:extLst>
          </p:cNvPr>
          <p:cNvPicPr>
            <a:picLocks noChangeAspect="1"/>
          </p:cNvPicPr>
          <p:nvPr/>
        </p:nvPicPr>
        <p:blipFill>
          <a:blip r:embed="rId3"/>
          <a:stretch>
            <a:fillRect/>
          </a:stretch>
        </p:blipFill>
        <p:spPr>
          <a:xfrm>
            <a:off x="0" y="2025616"/>
            <a:ext cx="9144000" cy="2649902"/>
          </a:xfrm>
          <a:prstGeom prst="rect">
            <a:avLst/>
          </a:prstGeom>
        </p:spPr>
      </p:pic>
      <p:pic>
        <p:nvPicPr>
          <p:cNvPr id="8" name="Imagem 7">
            <a:extLst>
              <a:ext uri="{FF2B5EF4-FFF2-40B4-BE49-F238E27FC236}">
                <a16:creationId xmlns:a16="http://schemas.microsoft.com/office/drawing/2014/main" id="{7FD62359-6BE7-5055-7B1D-5B2D482A5648}"/>
              </a:ext>
            </a:extLst>
          </p:cNvPr>
          <p:cNvPicPr>
            <a:picLocks noChangeAspect="1"/>
          </p:cNvPicPr>
          <p:nvPr/>
        </p:nvPicPr>
        <p:blipFill>
          <a:blip r:embed="rId4"/>
          <a:stretch>
            <a:fillRect/>
          </a:stretch>
        </p:blipFill>
        <p:spPr>
          <a:xfrm>
            <a:off x="0" y="4874445"/>
            <a:ext cx="9144000" cy="892313"/>
          </a:xfrm>
          <a:prstGeom prst="rect">
            <a:avLst/>
          </a:prstGeom>
        </p:spPr>
      </p:pic>
      <p:pic>
        <p:nvPicPr>
          <p:cNvPr id="10" name="Imagem 9">
            <a:extLst>
              <a:ext uri="{FF2B5EF4-FFF2-40B4-BE49-F238E27FC236}">
                <a16:creationId xmlns:a16="http://schemas.microsoft.com/office/drawing/2014/main" id="{BC236B96-7B3D-56B2-9BCB-A42BEC379AE9}"/>
              </a:ext>
            </a:extLst>
          </p:cNvPr>
          <p:cNvPicPr>
            <a:picLocks noChangeAspect="1"/>
          </p:cNvPicPr>
          <p:nvPr/>
        </p:nvPicPr>
        <p:blipFill>
          <a:blip r:embed="rId5"/>
          <a:stretch>
            <a:fillRect/>
          </a:stretch>
        </p:blipFill>
        <p:spPr>
          <a:xfrm>
            <a:off x="0" y="5897279"/>
            <a:ext cx="9144000" cy="960721"/>
          </a:xfrm>
          <a:prstGeom prst="rect">
            <a:avLst/>
          </a:prstGeom>
        </p:spPr>
      </p:pic>
    </p:spTree>
    <p:extLst>
      <p:ext uri="{BB962C8B-B14F-4D97-AF65-F5344CB8AC3E}">
        <p14:creationId xmlns:p14="http://schemas.microsoft.com/office/powerpoint/2010/main" val="377064644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F70BA-40C1-8272-9C09-4FAD45B4EB74}"/>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F94F693-923A-818D-B997-67C993589B0A}"/>
              </a:ext>
            </a:extLst>
          </p:cNvPr>
          <p:cNvSpPr>
            <a:spLocks noGrp="1"/>
          </p:cNvSpPr>
          <p:nvPr>
            <p:ph idx="1"/>
          </p:nvPr>
        </p:nvSpPr>
        <p:spPr>
          <a:xfrm>
            <a:off x="0" y="0"/>
            <a:ext cx="9144000" cy="6858000"/>
          </a:xfrm>
        </p:spPr>
        <p:txBody>
          <a:bodyPr>
            <a:normAutofit fontScale="62500" lnSpcReduction="20000"/>
          </a:bodyPr>
          <a:lstStyle/>
          <a:p>
            <a:pPr marL="0" indent="0" algn="just">
              <a:buNone/>
            </a:pPr>
            <a:r>
              <a:rPr lang="pt-BR" dirty="0"/>
              <a:t>EXCELENTÍSSIMO JUÍZO DE DIREITO DA... VARA CÍVEL DA COMARCA DE...</a:t>
            </a:r>
          </a:p>
          <a:p>
            <a:pPr marL="0" indent="0" algn="just">
              <a:buNone/>
            </a:pPr>
            <a:r>
              <a:rPr lang="pt-BR" dirty="0"/>
              <a:t>Processo n. ...</a:t>
            </a:r>
          </a:p>
          <a:p>
            <a:pPr marL="0" indent="0" algn="just">
              <a:buNone/>
            </a:pPr>
            <a:r>
              <a:rPr lang="pt-BR" dirty="0"/>
              <a:t>	“</a:t>
            </a:r>
            <a:r>
              <a:rPr lang="pt-BR" b="1" dirty="0"/>
              <a:t>PARTE</a:t>
            </a:r>
            <a:r>
              <a:rPr lang="pt-BR" dirty="0"/>
              <a:t>”, já qualificado nos autos do processo em epígrafe, por seu advogado, vem, respeitosamente, à presença de Vossa Excelência, com fundamento no artigo 146 do Código de Processo Civil, oferecer o presente INCIDENTE DE IMPEDIMENTO ou SUSPEIÇÃO pelos motivos a seguir expostos:</a:t>
            </a:r>
          </a:p>
          <a:p>
            <a:pPr marL="0" indent="0" algn="just">
              <a:buNone/>
            </a:pPr>
            <a:endParaRPr lang="pt-BR" dirty="0"/>
          </a:p>
          <a:p>
            <a:pPr marL="0" indent="0" algn="just">
              <a:buNone/>
            </a:pPr>
            <a:r>
              <a:rPr lang="pt-BR" b="1" dirty="0"/>
              <a:t>FATOS</a:t>
            </a:r>
            <a:r>
              <a:rPr lang="pt-BR" dirty="0"/>
              <a:t> (...)</a:t>
            </a:r>
          </a:p>
          <a:p>
            <a:pPr marL="0" indent="0" algn="just">
              <a:buNone/>
            </a:pPr>
            <a:endParaRPr lang="pt-BR" dirty="0"/>
          </a:p>
          <a:p>
            <a:pPr marL="0" indent="0" algn="just">
              <a:buNone/>
            </a:pPr>
            <a:r>
              <a:rPr lang="pt-BR" b="1" dirty="0"/>
              <a:t>DIREITO</a:t>
            </a:r>
            <a:r>
              <a:rPr lang="pt-BR" dirty="0"/>
              <a:t>: fundamentar nos incisos do artigo 144/145 do CPC</a:t>
            </a:r>
          </a:p>
          <a:p>
            <a:pPr marL="0" indent="0" algn="just">
              <a:buNone/>
            </a:pPr>
            <a:endParaRPr lang="pt-BR" dirty="0"/>
          </a:p>
          <a:p>
            <a:pPr marL="0" indent="0" algn="just">
              <a:buNone/>
            </a:pPr>
            <a:r>
              <a:rPr lang="pt-BR" b="1" dirty="0"/>
              <a:t>PEDIDO</a:t>
            </a:r>
          </a:p>
          <a:p>
            <a:pPr marL="0" indent="0" algn="just">
              <a:buNone/>
            </a:pPr>
            <a:r>
              <a:rPr lang="pt-BR" dirty="0"/>
              <a:t>	Dessa forma, é a presente para requerer o reconhecimento do impedimento, determinando-se a remessa dos autos ao substituto legal, ou, se assim não entender Vossa Excelência, que determine a sua remessa ao Egrégio Tribunal de Justiça (ou Superior Tribunal de Justiça), na maneira como preceitua o artigo 146, § 1º, do CPC.</a:t>
            </a:r>
          </a:p>
          <a:p>
            <a:pPr marL="0" indent="0" algn="just">
              <a:buNone/>
            </a:pPr>
            <a:endParaRPr lang="pt-BR" dirty="0"/>
          </a:p>
          <a:p>
            <a:pPr marL="0" indent="0" algn="just">
              <a:buNone/>
            </a:pPr>
            <a:r>
              <a:rPr lang="pt-BR" b="1" dirty="0"/>
              <a:t>DAS PROVAS</a:t>
            </a:r>
          </a:p>
          <a:p>
            <a:pPr marL="0" indent="0" algn="just">
              <a:buNone/>
            </a:pPr>
            <a:r>
              <a:rPr lang="pt-BR" dirty="0"/>
              <a:t>	Para demonstrar o alegado, junta aos autos os seguintes documentos: ...; bem como indica as testemunhas: (nome e qualificação das testemunhas); documento etc.</a:t>
            </a:r>
          </a:p>
          <a:p>
            <a:pPr marL="0" indent="0" algn="ctr">
              <a:buNone/>
            </a:pPr>
            <a:endParaRPr lang="pt-BR" dirty="0"/>
          </a:p>
          <a:p>
            <a:pPr marL="0" indent="0" algn="ctr">
              <a:buNone/>
            </a:pPr>
            <a:r>
              <a:rPr lang="pt-BR" dirty="0"/>
              <a:t>Termos em que,  Pede deferimento.</a:t>
            </a:r>
          </a:p>
          <a:p>
            <a:pPr marL="0" indent="0" algn="ctr">
              <a:buNone/>
            </a:pPr>
            <a:r>
              <a:rPr lang="pt-BR" dirty="0"/>
              <a:t>(local e data)</a:t>
            </a:r>
          </a:p>
          <a:p>
            <a:pPr marL="0" indent="0" algn="ctr">
              <a:buNone/>
            </a:pPr>
            <a:r>
              <a:rPr lang="pt-BR" dirty="0"/>
              <a:t> ADVOGADO ... OAB ..</a:t>
            </a:r>
          </a:p>
        </p:txBody>
      </p:sp>
    </p:spTree>
    <p:extLst>
      <p:ext uri="{BB962C8B-B14F-4D97-AF65-F5344CB8AC3E}">
        <p14:creationId xmlns:p14="http://schemas.microsoft.com/office/powerpoint/2010/main" val="104635614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F70BA-40C1-8272-9C09-4FAD45B4EB74}"/>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F94F693-923A-818D-B997-67C993589B0A}"/>
              </a:ext>
            </a:extLst>
          </p:cNvPr>
          <p:cNvSpPr>
            <a:spLocks noGrp="1"/>
          </p:cNvSpPr>
          <p:nvPr>
            <p:ph idx="1"/>
          </p:nvPr>
        </p:nvSpPr>
        <p:spPr>
          <a:xfrm>
            <a:off x="0" y="60384"/>
            <a:ext cx="9144000" cy="6797615"/>
          </a:xfrm>
        </p:spPr>
        <p:txBody>
          <a:bodyPr>
            <a:normAutofit fontScale="40000" lnSpcReduction="20000"/>
          </a:bodyPr>
          <a:lstStyle/>
          <a:p>
            <a:pPr marL="0" indent="0" algn="just">
              <a:buNone/>
            </a:pPr>
            <a:r>
              <a:rPr lang="pt-BR" dirty="0"/>
              <a:t>	</a:t>
            </a:r>
            <a:r>
              <a:rPr lang="pt-BR" sz="4200" dirty="0"/>
              <a:t>Art. 146. </a:t>
            </a:r>
            <a:r>
              <a:rPr lang="pt-BR" sz="4200" b="1" dirty="0"/>
              <a:t>No prazo de 15 dias</a:t>
            </a:r>
            <a:r>
              <a:rPr lang="pt-BR" sz="4200" dirty="0"/>
              <a:t>, a contar do conhecimento do fato, a parte alegará o impedimento ou a suspeição, em </a:t>
            </a:r>
            <a:r>
              <a:rPr lang="pt-BR" sz="4200" b="1" dirty="0"/>
              <a:t>petição específica dirigida ao juiz do processo</a:t>
            </a:r>
            <a:r>
              <a:rPr lang="pt-BR" sz="4200" dirty="0"/>
              <a:t>, na qual indicará o </a:t>
            </a:r>
            <a:r>
              <a:rPr lang="pt-BR" sz="4200" b="1" dirty="0"/>
              <a:t>fundamento</a:t>
            </a:r>
            <a:r>
              <a:rPr lang="pt-BR" sz="4200" dirty="0"/>
              <a:t> da recusa, podendo </a:t>
            </a:r>
            <a:r>
              <a:rPr lang="pt-BR" sz="4200" b="1" dirty="0"/>
              <a:t>instruí-la</a:t>
            </a:r>
            <a:r>
              <a:rPr lang="pt-BR" sz="4200" dirty="0"/>
              <a:t> com documentos em que se fundar a alegação e com </a:t>
            </a:r>
            <a:r>
              <a:rPr lang="pt-BR" sz="4200" b="1" dirty="0"/>
              <a:t>rol de testemunhas</a:t>
            </a:r>
            <a:r>
              <a:rPr lang="pt-BR" sz="4200" dirty="0"/>
              <a:t>.</a:t>
            </a:r>
          </a:p>
          <a:p>
            <a:pPr marL="0" indent="0" algn="just">
              <a:buNone/>
            </a:pPr>
            <a:r>
              <a:rPr lang="pt-BR" sz="4200" dirty="0"/>
              <a:t>	§ 1º Se reconhecer o impedimento ou a suspeição ao receber a petição, o juiz ordenará imediatamente a </a:t>
            </a:r>
            <a:r>
              <a:rPr lang="pt-BR" sz="4200" b="1" dirty="0"/>
              <a:t>remessa</a:t>
            </a:r>
            <a:r>
              <a:rPr lang="pt-BR" sz="4200" dirty="0"/>
              <a:t> dos autos a seu </a:t>
            </a:r>
            <a:r>
              <a:rPr lang="pt-BR" sz="4200" b="1" dirty="0"/>
              <a:t>SUBSTITUTO LEGAL</a:t>
            </a:r>
            <a:r>
              <a:rPr lang="pt-BR" sz="4200" dirty="0"/>
              <a:t>, caso contrário, determinará a autuação em apartado da petição e, no prazo de 15 dias, apresentará suas razões, acompanhadas de documentos e de rol de testemunhas, se houver, ordenando a </a:t>
            </a:r>
            <a:r>
              <a:rPr lang="pt-BR" sz="4200" b="1" dirty="0"/>
              <a:t>REMESSA DO INCIDENTE AO TRIBUNAL.</a:t>
            </a:r>
          </a:p>
          <a:p>
            <a:pPr marL="0" indent="0" algn="just">
              <a:buNone/>
            </a:pPr>
            <a:r>
              <a:rPr lang="pt-BR" sz="4200" dirty="0"/>
              <a:t>	§ 2º Distribuído o incidente, o relator deverá </a:t>
            </a:r>
            <a:r>
              <a:rPr lang="pt-BR" sz="4200" b="1" u="sng" dirty="0"/>
              <a:t>DECLARAR OS SEUS EFEITOS</a:t>
            </a:r>
            <a:r>
              <a:rPr lang="pt-BR" sz="4200" dirty="0"/>
              <a:t>, sendo que, se o incidente for recebido:  I - </a:t>
            </a:r>
            <a:r>
              <a:rPr lang="pt-BR" sz="4200" b="1" dirty="0"/>
              <a:t>sem efeito suspensivo</a:t>
            </a:r>
            <a:r>
              <a:rPr lang="pt-BR" sz="4200" dirty="0"/>
              <a:t>, o processo voltará a correr; II - </a:t>
            </a:r>
            <a:r>
              <a:rPr lang="pt-BR" sz="4200" b="1" dirty="0"/>
              <a:t>com efeito </a:t>
            </a:r>
            <a:r>
              <a:rPr lang="pt-BR" sz="4200" dirty="0"/>
              <a:t>suspensivo, o processo permanecerá suspenso até o julgamento do incidente.</a:t>
            </a:r>
          </a:p>
          <a:p>
            <a:pPr marL="0" indent="0" algn="just">
              <a:buNone/>
            </a:pPr>
            <a:r>
              <a:rPr lang="pt-BR" sz="4200" dirty="0"/>
              <a:t>	§ 3º... </a:t>
            </a:r>
            <a:r>
              <a:rPr lang="pt-BR" sz="4200" b="1" u="sng" dirty="0"/>
              <a:t>A TUTELA DE URGÊNCIA SERÁ REQUERIDA AO SUBSTITUTO LEGAL</a:t>
            </a:r>
            <a:r>
              <a:rPr lang="pt-BR" sz="4200" dirty="0"/>
              <a:t>.</a:t>
            </a:r>
          </a:p>
          <a:p>
            <a:pPr marL="0" indent="0" algn="just">
              <a:buNone/>
            </a:pPr>
            <a:r>
              <a:rPr lang="pt-BR" sz="4200" dirty="0"/>
              <a:t>                   .... Acolhida a alegação ... tribunal </a:t>
            </a:r>
            <a:r>
              <a:rPr lang="pt-BR" sz="4200" b="1" dirty="0"/>
              <a:t>CONDENARÁ O JUIZ nas custas e remeterá os autos ao seu substituto legal</a:t>
            </a:r>
            <a:r>
              <a:rPr lang="pt-BR" sz="4200" dirty="0"/>
              <a:t>...</a:t>
            </a:r>
          </a:p>
          <a:p>
            <a:pPr marL="0" indent="0" algn="just">
              <a:buNone/>
            </a:pPr>
            <a:r>
              <a:rPr lang="pt-BR" sz="4200" dirty="0"/>
              <a:t>	.... O tribunal </a:t>
            </a:r>
            <a:r>
              <a:rPr lang="pt-BR" sz="4200" b="1" dirty="0"/>
              <a:t>decretará a nulidade dos atos do juiz</a:t>
            </a:r>
            <a:r>
              <a:rPr lang="pt-BR" sz="4200" dirty="0"/>
              <a:t>, se praticados quando já presente o motivo de impedimento ou de suspeição.</a:t>
            </a:r>
          </a:p>
          <a:p>
            <a:pPr marL="0" indent="0" algn="just">
              <a:buNone/>
            </a:pPr>
            <a:r>
              <a:rPr lang="pt-BR" sz="4200" dirty="0"/>
              <a:t>	Art. 148. Aplicam-se os motivos de impedimento e de suspeição: ao </a:t>
            </a:r>
            <a:r>
              <a:rPr lang="pt-BR" sz="4200" b="1" dirty="0"/>
              <a:t>membro</a:t>
            </a:r>
            <a:r>
              <a:rPr lang="pt-BR" sz="4200" dirty="0"/>
              <a:t> do Ministério Público.... (</a:t>
            </a:r>
            <a:r>
              <a:rPr lang="pt-BR" sz="4200" b="1" dirty="0"/>
              <a:t>sujeitos imparciais do processo</a:t>
            </a:r>
            <a:r>
              <a:rPr lang="pt-BR" sz="4200" dirty="0"/>
              <a:t>)</a:t>
            </a:r>
          </a:p>
          <a:p>
            <a:pPr marL="0" indent="0" algn="just">
              <a:buNone/>
            </a:pPr>
            <a:r>
              <a:rPr lang="pt-BR" sz="4200" dirty="0"/>
              <a:t>	§ 1º A parte interessada deverá arguir o impedimento ou a suspeição, em petição fundamentada e devidamente instruída, </a:t>
            </a:r>
            <a:r>
              <a:rPr lang="pt-BR" sz="4200" b="1" dirty="0"/>
              <a:t>na primeira oportunidade</a:t>
            </a:r>
            <a:r>
              <a:rPr lang="pt-BR" sz="4200" dirty="0"/>
              <a:t> ...</a:t>
            </a:r>
          </a:p>
          <a:p>
            <a:pPr marL="0" indent="0" algn="just">
              <a:buNone/>
            </a:pPr>
            <a:r>
              <a:rPr lang="pt-BR" sz="4200" dirty="0"/>
              <a:t>	§ 2º O juiz mandará processar o incidente em separado e </a:t>
            </a:r>
            <a:r>
              <a:rPr lang="pt-BR" sz="4200" b="1" dirty="0"/>
              <a:t>SEM SUSPENSÃO DO PROCESSO</a:t>
            </a:r>
            <a:r>
              <a:rPr lang="pt-BR" sz="4200" dirty="0"/>
              <a:t>, ouvindo o arguido no prazo de 15 dias e facultando a produção de prova, quando necessária...</a:t>
            </a:r>
          </a:p>
        </p:txBody>
      </p:sp>
    </p:spTree>
    <p:extLst>
      <p:ext uri="{BB962C8B-B14F-4D97-AF65-F5344CB8AC3E}">
        <p14:creationId xmlns:p14="http://schemas.microsoft.com/office/powerpoint/2010/main" val="416839520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F70BA-40C1-8272-9C09-4FAD45B4EB74}"/>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F94F693-923A-818D-B997-67C993589B0A}"/>
              </a:ext>
            </a:extLst>
          </p:cNvPr>
          <p:cNvSpPr>
            <a:spLocks noGrp="1"/>
          </p:cNvSpPr>
          <p:nvPr>
            <p:ph idx="1"/>
          </p:nvPr>
        </p:nvSpPr>
        <p:spPr>
          <a:xfrm>
            <a:off x="0" y="0"/>
            <a:ext cx="9144000" cy="6858000"/>
          </a:xfrm>
        </p:spPr>
        <p:txBody>
          <a:bodyPr>
            <a:normAutofit fontScale="92500"/>
          </a:bodyPr>
          <a:lstStyle/>
          <a:p>
            <a:pPr marL="0" indent="0" algn="just">
              <a:buNone/>
            </a:pPr>
            <a:r>
              <a:rPr lang="pt-BR" dirty="0"/>
              <a:t>FCC- </a:t>
            </a:r>
          </a:p>
          <a:p>
            <a:pPr marL="0" indent="0" algn="just">
              <a:buNone/>
            </a:pPr>
            <a:r>
              <a:rPr lang="pt-BR" dirty="0"/>
              <a:t>	De acordo com o Código de Processo Civil, aos auxiliares da justiça,</a:t>
            </a:r>
          </a:p>
          <a:p>
            <a:pPr marL="0" indent="0" algn="just">
              <a:buNone/>
            </a:pPr>
            <a:r>
              <a:rPr lang="pt-BR" dirty="0"/>
              <a:t>a) inclusive ao oficial de justiça, aplicam-se, no que couber, os motivos de impedimento e de suspeição previstos para o juiz</a:t>
            </a:r>
          </a:p>
          <a:p>
            <a:pPr marL="0" indent="0" algn="just">
              <a:buNone/>
            </a:pPr>
            <a:r>
              <a:rPr lang="pt-BR" dirty="0"/>
              <a:t>b) com exceção do perito, aplicam-se, no que couber, os motivos de impedimento previstos para o juiz, mas não os de suspeição</a:t>
            </a:r>
          </a:p>
          <a:p>
            <a:pPr marL="0" indent="0" algn="just">
              <a:buNone/>
            </a:pPr>
            <a:r>
              <a:rPr lang="pt-BR" dirty="0"/>
              <a:t>c) com exceção do oficial de justiça, do perito e do chefe de secretaria, não se aplicam os motivos de impedimento ou suspeição previstos para o juiz</a:t>
            </a:r>
          </a:p>
          <a:p>
            <a:pPr marL="0" indent="0" algn="just">
              <a:buNone/>
            </a:pPr>
            <a:r>
              <a:rPr lang="pt-BR" dirty="0"/>
              <a:t>d) com exceção do mediador, aplicam-se, no que couber, os motivos de impedimento e de suspeição previstos para o juiz</a:t>
            </a:r>
          </a:p>
          <a:p>
            <a:pPr marL="0" indent="0" algn="just">
              <a:buNone/>
            </a:pPr>
            <a:r>
              <a:rPr lang="pt-BR" dirty="0"/>
              <a:t>e) com exceção do perito, não se aplicam os motivos de suspeição previstos para o juiz, mas outros estabelecidos especificamente segundo a função que exercem no processo</a:t>
            </a:r>
          </a:p>
          <a:p>
            <a:pPr marL="0" indent="0" algn="just">
              <a:buNone/>
            </a:pPr>
            <a:endParaRPr lang="pt-BR" dirty="0"/>
          </a:p>
        </p:txBody>
      </p:sp>
    </p:spTree>
    <p:extLst>
      <p:ext uri="{BB962C8B-B14F-4D97-AF65-F5344CB8AC3E}">
        <p14:creationId xmlns:p14="http://schemas.microsoft.com/office/powerpoint/2010/main" val="12705935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F70BA-40C1-8272-9C09-4FAD45B4EB74}"/>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F94F693-923A-818D-B997-67C993589B0A}"/>
              </a:ext>
            </a:extLst>
          </p:cNvPr>
          <p:cNvSpPr>
            <a:spLocks noGrp="1"/>
          </p:cNvSpPr>
          <p:nvPr>
            <p:ph idx="1"/>
          </p:nvPr>
        </p:nvSpPr>
        <p:spPr>
          <a:xfrm>
            <a:off x="0" y="0"/>
            <a:ext cx="9144000" cy="6858000"/>
          </a:xfrm>
        </p:spPr>
        <p:txBody>
          <a:bodyPr>
            <a:normAutofit/>
          </a:bodyPr>
          <a:lstStyle/>
          <a:p>
            <a:pPr marL="0" indent="0" algn="just">
              <a:buNone/>
            </a:pPr>
            <a:r>
              <a:rPr lang="pt-BR" sz="1100" dirty="0"/>
              <a:t>ACCESS</a:t>
            </a:r>
          </a:p>
          <a:p>
            <a:pPr marL="0" indent="0" algn="just">
              <a:buNone/>
            </a:pPr>
            <a:r>
              <a:rPr lang="pt-BR" dirty="0"/>
              <a:t>	As opções a seguir apresentam hipóteses de suspeição do juiz, à exceção de uma. Assinale-a.</a:t>
            </a:r>
          </a:p>
          <a:p>
            <a:pPr marL="0" indent="0" algn="just">
              <a:buNone/>
            </a:pPr>
            <a:r>
              <a:rPr lang="pt-BR" dirty="0"/>
              <a:t>	A-receber elogios de pessoas que tiverem interesse na causa antes ou depois de iniciado o processo</a:t>
            </a:r>
          </a:p>
          <a:p>
            <a:pPr marL="0" indent="0" algn="just">
              <a:buNone/>
            </a:pPr>
            <a:r>
              <a:rPr lang="pt-BR" dirty="0"/>
              <a:t> 	B- ser amigo íntimo ou inimigo de qualquer das partes ou de seus advogados</a:t>
            </a:r>
          </a:p>
          <a:p>
            <a:pPr marL="0" indent="0" algn="just">
              <a:buNone/>
            </a:pPr>
            <a:r>
              <a:rPr lang="pt-BR" dirty="0"/>
              <a:t>	C- aconselhar alguma das partes acerca do objeto da causa ou subministrar meios para atender às despesas do litígio</a:t>
            </a:r>
          </a:p>
          <a:p>
            <a:pPr marL="0" indent="0" algn="just">
              <a:buNone/>
            </a:pPr>
            <a:r>
              <a:rPr lang="pt-BR" dirty="0"/>
              <a:t>	D- for interessado no julgamento do processo em favor de qualquer das partes</a:t>
            </a:r>
          </a:p>
          <a:p>
            <a:pPr marL="0" indent="0" algn="just">
              <a:buNone/>
            </a:pPr>
            <a:endParaRPr lang="pt-BR" dirty="0"/>
          </a:p>
        </p:txBody>
      </p:sp>
    </p:spTree>
    <p:extLst>
      <p:ext uri="{BB962C8B-B14F-4D97-AF65-F5344CB8AC3E}">
        <p14:creationId xmlns:p14="http://schemas.microsoft.com/office/powerpoint/2010/main" val="173584128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F70BA-40C1-8272-9C09-4FAD45B4EB74}"/>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F94F693-923A-818D-B997-67C993589B0A}"/>
              </a:ext>
            </a:extLst>
          </p:cNvPr>
          <p:cNvSpPr>
            <a:spLocks noGrp="1"/>
          </p:cNvSpPr>
          <p:nvPr>
            <p:ph idx="1"/>
          </p:nvPr>
        </p:nvSpPr>
        <p:spPr>
          <a:xfrm>
            <a:off x="0" y="0"/>
            <a:ext cx="9144000" cy="6858000"/>
          </a:xfrm>
        </p:spPr>
        <p:txBody>
          <a:bodyPr>
            <a:normAutofit/>
          </a:bodyPr>
          <a:lstStyle/>
          <a:p>
            <a:pPr marL="0" indent="0" algn="just">
              <a:buNone/>
            </a:pPr>
            <a:r>
              <a:rPr lang="pt-BR" sz="1200" dirty="0"/>
              <a:t>CONSULPLAN-ADP</a:t>
            </a:r>
          </a:p>
          <a:p>
            <a:pPr marL="0" indent="0" algn="just">
              <a:buNone/>
            </a:pPr>
            <a:r>
              <a:rPr lang="pt-BR" dirty="0"/>
              <a:t>	O impedimento e a suspeição são institutos jurídicos processuais que objetivam garantir a imparcialidade dos julgamentos. O ordenamento jurídico pátrio prevê que os motivos de impedimento e suspeição são aplicáveis aos Juízes, membros do Ministério Público, auxiliares da Justiça, dentre outros. Neste contexto, considera-se SUSPEITO para o direito processual civil aquele que:</a:t>
            </a:r>
          </a:p>
          <a:p>
            <a:pPr marL="0" indent="0" algn="just">
              <a:buNone/>
            </a:pPr>
            <a:r>
              <a:rPr lang="pt-BR" dirty="0"/>
              <a:t>	A- For tio de uma das partes;</a:t>
            </a:r>
          </a:p>
          <a:p>
            <a:pPr marL="0" indent="0" algn="just">
              <a:buNone/>
            </a:pPr>
            <a:r>
              <a:rPr lang="pt-BR" dirty="0"/>
              <a:t>	B- For amigo íntimo de uma das partes,</a:t>
            </a:r>
          </a:p>
          <a:p>
            <a:pPr marL="0" indent="0" algn="just">
              <a:buNone/>
            </a:pPr>
            <a:r>
              <a:rPr lang="pt-BR" dirty="0"/>
              <a:t>	C- For herdeiro de uma das partes presentes no processo.</a:t>
            </a:r>
          </a:p>
          <a:p>
            <a:pPr marL="0" indent="0" algn="just">
              <a:buNone/>
            </a:pPr>
            <a:r>
              <a:rPr lang="pt-BR" dirty="0"/>
              <a:t>	D- Prestar depoimento como testemunha no processo em questão.</a:t>
            </a:r>
          </a:p>
          <a:p>
            <a:pPr marL="0" indent="0" algn="just">
              <a:buNone/>
            </a:pPr>
            <a:r>
              <a:rPr lang="pt-BR" dirty="0"/>
              <a:t>	E- for um juiz renomado;</a:t>
            </a:r>
          </a:p>
          <a:p>
            <a:pPr marL="0" indent="0" algn="just">
              <a:buNone/>
            </a:pPr>
            <a:endParaRPr lang="pt-BR" dirty="0"/>
          </a:p>
        </p:txBody>
      </p:sp>
    </p:spTree>
    <p:extLst>
      <p:ext uri="{BB962C8B-B14F-4D97-AF65-F5344CB8AC3E}">
        <p14:creationId xmlns:p14="http://schemas.microsoft.com/office/powerpoint/2010/main" val="64557662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F70BA-40C1-8272-9C09-4FAD45B4EB74}"/>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F94F693-923A-818D-B997-67C993589B0A}"/>
              </a:ext>
            </a:extLst>
          </p:cNvPr>
          <p:cNvSpPr>
            <a:spLocks noGrp="1"/>
          </p:cNvSpPr>
          <p:nvPr>
            <p:ph idx="1"/>
          </p:nvPr>
        </p:nvSpPr>
        <p:spPr>
          <a:xfrm>
            <a:off x="0" y="0"/>
            <a:ext cx="9144000" cy="6858000"/>
          </a:xfrm>
        </p:spPr>
        <p:txBody>
          <a:bodyPr>
            <a:normAutofit/>
          </a:bodyPr>
          <a:lstStyle/>
          <a:p>
            <a:pPr marL="0" indent="0" algn="just">
              <a:buNone/>
            </a:pPr>
            <a:r>
              <a:rPr lang="pt-BR" dirty="0"/>
              <a:t>	JOSINO apresentou contestação na ação movida por LUIS.</a:t>
            </a:r>
          </a:p>
          <a:p>
            <a:pPr marL="0" indent="0" algn="just">
              <a:buNone/>
            </a:pPr>
            <a:r>
              <a:rPr lang="pt-BR" dirty="0"/>
              <a:t>	O protocolo da defesa foi realizado no quinto dia útil do prazo, na última sexta-feira.</a:t>
            </a:r>
          </a:p>
          <a:p>
            <a:pPr marL="0" indent="0" algn="just">
              <a:buNone/>
            </a:pPr>
            <a:r>
              <a:rPr lang="pt-BR" dirty="0"/>
              <a:t>	No sábado seguinte, numa confraternização de amigos, JOSINO descobriu que o juiz da causa é amigo íntimo de LUIS.</a:t>
            </a:r>
          </a:p>
          <a:p>
            <a:pPr marL="0" indent="0" algn="just">
              <a:buNone/>
            </a:pPr>
            <a:r>
              <a:rPr lang="pt-BR" dirty="0"/>
              <a:t>	A versão da amizade foi dita por PADILHA e é constatado por vídeos postados nas redes sociais.</a:t>
            </a:r>
          </a:p>
          <a:p>
            <a:pPr marL="0" indent="0" algn="just">
              <a:buNone/>
            </a:pPr>
            <a:r>
              <a:rPr lang="pt-BR" dirty="0"/>
              <a:t>	Inconformado, o réu te procura na segunda-feira, logo pela manhã.</a:t>
            </a:r>
          </a:p>
          <a:p>
            <a:pPr marL="0" indent="0" algn="just">
              <a:buNone/>
            </a:pPr>
            <a:r>
              <a:rPr lang="pt-BR" dirty="0"/>
              <a:t>	Sabe-se que a ação tramita perante a 3ª Vara Cível de Ubatuba.</a:t>
            </a:r>
          </a:p>
          <a:p>
            <a:pPr marL="0" indent="0" algn="just">
              <a:buNone/>
            </a:pPr>
            <a:r>
              <a:rPr lang="pt-BR" dirty="0"/>
              <a:t>	Promova a peça adequada.</a:t>
            </a:r>
          </a:p>
          <a:p>
            <a:pPr marL="0" indent="0" algn="just">
              <a:buNone/>
            </a:pPr>
            <a:endParaRPr lang="pt-BR" dirty="0"/>
          </a:p>
        </p:txBody>
      </p:sp>
    </p:spTree>
    <p:extLst>
      <p:ext uri="{BB962C8B-B14F-4D97-AF65-F5344CB8AC3E}">
        <p14:creationId xmlns:p14="http://schemas.microsoft.com/office/powerpoint/2010/main" val="79010449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F70BA-40C1-8272-9C09-4FAD45B4EB74}"/>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F94F693-923A-818D-B997-67C993589B0A}"/>
              </a:ext>
            </a:extLst>
          </p:cNvPr>
          <p:cNvSpPr>
            <a:spLocks noGrp="1"/>
          </p:cNvSpPr>
          <p:nvPr>
            <p:ph idx="1"/>
          </p:nvPr>
        </p:nvSpPr>
        <p:spPr>
          <a:xfrm>
            <a:off x="0" y="103516"/>
            <a:ext cx="9144000" cy="6754483"/>
          </a:xfrm>
        </p:spPr>
        <p:txBody>
          <a:bodyPr>
            <a:normAutofit fontScale="55000" lnSpcReduction="20000"/>
          </a:bodyPr>
          <a:lstStyle/>
          <a:p>
            <a:pPr marL="0" indent="0" algn="just">
              <a:buNone/>
            </a:pPr>
            <a:r>
              <a:rPr lang="pt-BR" dirty="0"/>
              <a:t>EXCELENTÍSSIMO JUÍZO DE DIREITO DA 3ª VARA CÍVEL DA COMARCA DE UBATUBA.</a:t>
            </a:r>
          </a:p>
          <a:p>
            <a:pPr marL="0" indent="0" algn="just">
              <a:buNone/>
            </a:pPr>
            <a:r>
              <a:rPr lang="pt-BR" dirty="0"/>
              <a:t>Processo n. ...</a:t>
            </a:r>
          </a:p>
          <a:p>
            <a:pPr marL="0" indent="0" algn="just">
              <a:buNone/>
            </a:pPr>
            <a:r>
              <a:rPr lang="pt-BR" dirty="0"/>
              <a:t>SAULO, já qualificado nos autos do processo em epígrafe, por seu advogado, vem, respeitosamente à presença de Vossa Excelência, com fundamento no artigo 146 do Código de Processo Civil, apresentar INCIDENTE DE SUSPEIÇÃO pelos motivos a seguir expostos:</a:t>
            </a:r>
          </a:p>
          <a:p>
            <a:pPr marL="0" indent="0" algn="just">
              <a:buNone/>
            </a:pPr>
            <a:r>
              <a:rPr lang="pt-BR" dirty="0"/>
              <a:t>FATOS</a:t>
            </a:r>
          </a:p>
          <a:p>
            <a:pPr marL="0" indent="0" algn="just">
              <a:buNone/>
            </a:pPr>
            <a:r>
              <a:rPr lang="pt-BR" dirty="0"/>
              <a:t>	O réu apresentou contestação na ação movida pelo autor. Na sequencia, no dia ..., numa confraternização de amigos, o réu descobriu que o MM. juiz da causa é amigo íntimo do autor. </a:t>
            </a:r>
          </a:p>
          <a:p>
            <a:pPr marL="0" indent="0" algn="just">
              <a:buNone/>
            </a:pPr>
            <a:endParaRPr lang="pt-BR" dirty="0"/>
          </a:p>
          <a:p>
            <a:pPr marL="0" indent="0" algn="just">
              <a:buNone/>
            </a:pPr>
            <a:r>
              <a:rPr lang="pt-BR" dirty="0"/>
              <a:t>DO DIREITO</a:t>
            </a:r>
          </a:p>
          <a:p>
            <a:pPr marL="0" indent="0" algn="just">
              <a:buNone/>
            </a:pPr>
            <a:r>
              <a:rPr lang="pt-BR" dirty="0"/>
              <a:t>	O MM. Juiz julgador é amigo íntimo da parte. A versão da amizade foi dita por PADILHA e é constatado por vídeos postados nas redes sociais conforme links...</a:t>
            </a:r>
          </a:p>
          <a:p>
            <a:pPr marL="0" indent="0" algn="just">
              <a:buNone/>
            </a:pPr>
            <a:r>
              <a:rPr lang="pt-BR" dirty="0"/>
              <a:t>	Nos termos do art. 145, I do Código de Processo Civil há suspeição do juiz quando for amigo íntimo ou inimigo de qualquer das partes ou de seus advogados.  Logo, considerando a amizade entre o autor e o digno Magistrado, capaz de tirar a imparcialidade do julgador, fato que o requerente provará pelo depoimento da testemunha e link.., cristalina está a suspeição, portanto, há motivo legal de suspeição de parcialidade, que o réu, ora requerente, se vê na contingência de apontar.</a:t>
            </a:r>
          </a:p>
          <a:p>
            <a:pPr marL="0" indent="0" algn="just">
              <a:buNone/>
            </a:pPr>
            <a:r>
              <a:rPr lang="pt-BR" dirty="0"/>
              <a:t>	Protocolar no prazo legal de 15 dias nos termos do art. 146 do CPC.</a:t>
            </a:r>
          </a:p>
          <a:p>
            <a:pPr marL="0" indent="0" algn="just">
              <a:buNone/>
            </a:pPr>
            <a:r>
              <a:rPr lang="pt-BR" dirty="0"/>
              <a:t>DAS PROVAS</a:t>
            </a:r>
          </a:p>
          <a:p>
            <a:pPr marL="0" indent="0" algn="just">
              <a:buNone/>
            </a:pPr>
            <a:r>
              <a:rPr lang="pt-BR" dirty="0"/>
              <a:t>	Protesta prova o alegado por todos os meios, especialmente através da testemunha PADILHA e o link...</a:t>
            </a:r>
          </a:p>
          <a:p>
            <a:pPr marL="0" indent="0" algn="just">
              <a:buNone/>
            </a:pPr>
            <a:r>
              <a:rPr lang="pt-BR" dirty="0"/>
              <a:t>DOS PEDIDOS</a:t>
            </a:r>
          </a:p>
          <a:p>
            <a:pPr marL="0" indent="0" algn="just">
              <a:buNone/>
            </a:pPr>
            <a:r>
              <a:rPr lang="pt-BR" dirty="0"/>
              <a:t>	Pelo exposto, requer que seja reconhecida a suspeição e se ordene a remessa dos autos ao substituto legal, ou caso não se reconheça a suspeição, sejam os autos remetidos ao órgão judicial competente, nos termos do art. 146, § 1°, do Código de Processo Civil. </a:t>
            </a:r>
            <a:endParaRPr lang="pt-BR" sz="2000" dirty="0"/>
          </a:p>
          <a:p>
            <a:pPr marL="0" indent="0" algn="ctr">
              <a:buNone/>
            </a:pPr>
            <a:r>
              <a:rPr lang="pt-BR" dirty="0"/>
              <a:t>Termos em que,  Pede deferimento.</a:t>
            </a:r>
          </a:p>
          <a:p>
            <a:pPr marL="0" indent="0" algn="ctr">
              <a:buNone/>
            </a:pPr>
            <a:r>
              <a:rPr lang="pt-BR" dirty="0"/>
              <a:t>(local e data)</a:t>
            </a:r>
          </a:p>
          <a:p>
            <a:pPr marL="0" indent="0" algn="ctr">
              <a:buNone/>
            </a:pPr>
            <a:r>
              <a:rPr lang="pt-BR" dirty="0"/>
              <a:t> ADVOGADO ... OAB ..</a:t>
            </a:r>
          </a:p>
        </p:txBody>
      </p:sp>
    </p:spTree>
    <p:extLst>
      <p:ext uri="{BB962C8B-B14F-4D97-AF65-F5344CB8AC3E}">
        <p14:creationId xmlns:p14="http://schemas.microsoft.com/office/powerpoint/2010/main" val="215842259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4C508-D547-B7BE-E749-BD07D779ACB0}"/>
            </a:ext>
          </a:extLst>
        </p:cNvPr>
        <p:cNvGrpSpPr/>
        <p:nvPr/>
      </p:nvGrpSpPr>
      <p:grpSpPr>
        <a:xfrm>
          <a:off x="0" y="0"/>
          <a:ext cx="0" cy="0"/>
          <a:chOff x="0" y="0"/>
          <a:chExt cx="0" cy="0"/>
        </a:xfrm>
      </p:grpSpPr>
      <p:sp>
        <p:nvSpPr>
          <p:cNvPr id="139" name="Espaço Reservado para Conteúdo 2_24">
            <a:extLst>
              <a:ext uri="{FF2B5EF4-FFF2-40B4-BE49-F238E27FC236}">
                <a16:creationId xmlns:a16="http://schemas.microsoft.com/office/drawing/2014/main" id="{D99E1D6B-0C72-4586-6B94-7BA68FA62370}"/>
              </a:ext>
            </a:extLst>
          </p:cNvPr>
          <p:cNvSpPr/>
          <p:nvPr/>
        </p:nvSpPr>
        <p:spPr>
          <a:xfrm>
            <a:off x="0" y="0"/>
            <a:ext cx="9144000" cy="6857999"/>
          </a:xfrm>
          <a:prstGeom prst="rect">
            <a:avLst/>
          </a:prstGeom>
          <a:solidFill>
            <a:schemeClr val="bg2"/>
          </a:solid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spcBef>
                <a:spcPts val="641"/>
              </a:spcBef>
              <a:tabLst>
                <a:tab pos="0" algn="l"/>
              </a:tabLst>
            </a:pPr>
            <a:r>
              <a:rPr lang="pt-BR" sz="3200" i="0" u="none" strike="noStrike" baseline="0" dirty="0">
                <a:latin typeface="MinionPro-Regular"/>
              </a:rPr>
              <a:t>46- </a:t>
            </a:r>
            <a:r>
              <a:rPr lang="pt-BR" sz="3200" dirty="0">
                <a:latin typeface="MinionPro-Regular"/>
              </a:rPr>
              <a:t>João foi citado para apresentar contestação, mas não se manifestou no prazo legal. Como consequência dessa ausência, o juiz deverá obrigatoriamente:</a:t>
            </a:r>
          </a:p>
          <a:p>
            <a:pPr algn="just">
              <a:spcBef>
                <a:spcPts val="641"/>
              </a:spcBef>
              <a:tabLst>
                <a:tab pos="0" algn="l"/>
              </a:tabLst>
            </a:pPr>
            <a:r>
              <a:rPr lang="pt-BR" sz="3200" dirty="0">
                <a:latin typeface="MinionPro-Regular"/>
              </a:rPr>
              <a:t>A) Julgar a ação improcedente por falta de defesa,</a:t>
            </a:r>
          </a:p>
          <a:p>
            <a:pPr algn="just">
              <a:spcBef>
                <a:spcPts val="641"/>
              </a:spcBef>
              <a:tabLst>
                <a:tab pos="0" algn="l"/>
              </a:tabLst>
            </a:pPr>
            <a:r>
              <a:rPr lang="pt-BR" sz="3200" dirty="0">
                <a:latin typeface="MinionPro-Regular"/>
              </a:rPr>
              <a:t>B) Declarar a revelia e presumir verdadeiros os fatos alegados pelo autor,</a:t>
            </a:r>
          </a:p>
          <a:p>
            <a:pPr algn="just">
              <a:spcBef>
                <a:spcPts val="641"/>
              </a:spcBef>
              <a:tabLst>
                <a:tab pos="0" algn="l"/>
              </a:tabLst>
            </a:pPr>
            <a:r>
              <a:rPr lang="pt-BR" sz="3200" dirty="0">
                <a:latin typeface="MinionPro-Regular"/>
              </a:rPr>
              <a:t>C) Julgar a ação improcedente por falta de defesa,</a:t>
            </a:r>
          </a:p>
          <a:p>
            <a:pPr algn="just">
              <a:spcBef>
                <a:spcPts val="641"/>
              </a:spcBef>
              <a:tabLst>
                <a:tab pos="0" algn="l"/>
              </a:tabLst>
            </a:pPr>
            <a:r>
              <a:rPr lang="pt-BR" sz="3200" dirty="0">
                <a:latin typeface="MinionPro-Regular"/>
              </a:rPr>
              <a:t>D) Extinguir o processo sem resolução do mérito,</a:t>
            </a:r>
          </a:p>
          <a:p>
            <a:pPr algn="just">
              <a:spcBef>
                <a:spcPts val="641"/>
              </a:spcBef>
              <a:tabLst>
                <a:tab pos="0" algn="l"/>
              </a:tabLst>
            </a:pPr>
            <a:r>
              <a:rPr lang="pt-BR" sz="3200" dirty="0">
                <a:latin typeface="MinionPro-Regular"/>
              </a:rPr>
              <a:t>E) Declarar a revelia e presumir verdadeiros os fatos e direitos alegados pelo autor,</a:t>
            </a:r>
          </a:p>
          <a:p>
            <a:pPr algn="just">
              <a:spcBef>
                <a:spcPts val="641"/>
              </a:spcBef>
              <a:tabLst>
                <a:tab pos="0" algn="l"/>
              </a:tabLst>
            </a:pPr>
            <a:endParaRPr lang="pt-BR" sz="3200" i="0" u="none" strike="noStrike" baseline="0" dirty="0">
              <a:latin typeface="MinionPro-Regular"/>
            </a:endParaRPr>
          </a:p>
          <a:p>
            <a:pPr algn="just">
              <a:spcBef>
                <a:spcPts val="641"/>
              </a:spcBef>
              <a:tabLst>
                <a:tab pos="0" algn="l"/>
              </a:tabLst>
            </a:pPr>
            <a:r>
              <a:rPr lang="pt-BR" sz="3200" dirty="0">
                <a:latin typeface="MinionPro-Regular"/>
              </a:rPr>
              <a:t>39-A; 40-A; 41-B; 42-B; 43-B; 44-C; 45-C; 46-B </a:t>
            </a:r>
            <a:endParaRPr lang="pt-BR" sz="4800" spc="-1" dirty="0">
              <a:latin typeface="Calibri"/>
              <a:ea typeface="DejaVu Sans"/>
            </a:endParaRPr>
          </a:p>
        </p:txBody>
      </p:sp>
    </p:spTree>
    <p:extLst>
      <p:ext uri="{BB962C8B-B14F-4D97-AF65-F5344CB8AC3E}">
        <p14:creationId xmlns:p14="http://schemas.microsoft.com/office/powerpoint/2010/main" val="3555865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62500" lnSpcReduction="20000"/>
          </a:bodyPr>
          <a:lstStyle/>
          <a:p>
            <a:pPr algn="just">
              <a:lnSpc>
                <a:spcPct val="100000"/>
              </a:lnSpc>
              <a:spcBef>
                <a:spcPts val="641"/>
              </a:spcBef>
              <a:tabLst>
                <a:tab pos="0" algn="l"/>
              </a:tabLst>
            </a:pPr>
            <a:r>
              <a:rPr lang="pt-BR" sz="2700" spc="-1" dirty="0">
                <a:latin typeface="Arial"/>
              </a:rPr>
              <a:t>8- </a:t>
            </a:r>
            <a:r>
              <a:rPr lang="pt-BR" sz="1300" spc="-1" dirty="0">
                <a:latin typeface="Arial"/>
              </a:rPr>
              <a:t>(FGV – ADP). </a:t>
            </a:r>
            <a:r>
              <a:rPr lang="pt-BR" sz="2700" spc="-1" dirty="0">
                <a:latin typeface="Arial"/>
              </a:rPr>
              <a:t>Carolina foi citada para comparecer com seu advogado ao Centro Judiciário de Solução de Conflitos (CEJUSC) da comarca da capital, para Audiência de Mediação (Art. 334 do CPC), interessada em restabelecer o diálogo com Nestor, seu ex-marido. O fato de o advogado de seu ex-cônjuge conversar intimamente com o mediador Teófilo, que asseverava ter celebrado cinco acordos na qualidade de mediador na última semana, retirou sua concentração e a deixou desconfiada da lisura daquela audiência. Não tendo sido possível o acordo nessa primeira oportunidade, foi marcada uma nova sessão de mediação para buscar a composição entre as partes, quinze dias mais tarde. Sobre o caso narrado, assinale a afirmativa correta:</a:t>
            </a:r>
          </a:p>
          <a:p>
            <a:pPr algn="just">
              <a:lnSpc>
                <a:spcPct val="100000"/>
              </a:lnSpc>
              <a:spcBef>
                <a:spcPts val="641"/>
              </a:spcBef>
              <a:tabLst>
                <a:tab pos="0" algn="l"/>
              </a:tabLst>
            </a:pPr>
            <a:r>
              <a:rPr lang="pt-BR" sz="2700" spc="-1" dirty="0">
                <a:latin typeface="Arial"/>
              </a:rPr>
              <a:t>A- Carolina não precisará comparecer sem seu advogado na próxima sessão de mediação;</a:t>
            </a:r>
          </a:p>
          <a:p>
            <a:pPr algn="just">
              <a:lnSpc>
                <a:spcPct val="100000"/>
              </a:lnSpc>
              <a:spcBef>
                <a:spcPts val="641"/>
              </a:spcBef>
              <a:tabLst>
                <a:tab pos="0" algn="l"/>
              </a:tabLst>
            </a:pPr>
            <a:r>
              <a:rPr lang="pt-BR" sz="2700" spc="-1" dirty="0">
                <a:latin typeface="Arial"/>
              </a:rPr>
              <a:t>B- O advogado só pode atuar como mediador no CEJUSC se realizar concurso público específico para integrar quadro próprio do tribunal;</a:t>
            </a:r>
          </a:p>
          <a:p>
            <a:pPr algn="just">
              <a:lnSpc>
                <a:spcPct val="100000"/>
              </a:lnSpc>
              <a:spcBef>
                <a:spcPts val="641"/>
              </a:spcBef>
              <a:tabLst>
                <a:tab pos="0" algn="l"/>
              </a:tabLst>
            </a:pPr>
            <a:r>
              <a:rPr lang="pt-BR" sz="2700" spc="-1" dirty="0">
                <a:latin typeface="Arial"/>
              </a:rPr>
              <a:t>C- Pode haver mais de uma sessão destinada à conciliação e à mediação, não podendo exceder 2 (dois) meses da data de realização da primeira sessão, desde que necessária(s) à composição das partes;</a:t>
            </a:r>
          </a:p>
          <a:p>
            <a:pPr algn="just">
              <a:lnSpc>
                <a:spcPct val="100000"/>
              </a:lnSpc>
              <a:spcBef>
                <a:spcPts val="641"/>
              </a:spcBef>
              <a:tabLst>
                <a:tab pos="0" algn="l"/>
              </a:tabLst>
            </a:pPr>
            <a:r>
              <a:rPr lang="pt-BR" sz="2700" spc="-1" dirty="0">
                <a:latin typeface="Arial"/>
              </a:rPr>
              <a:t>D- O mediador judicial pode atuar como advogado da parte no CEJUSC, pois o CPC apenas impede o exercício da advocacia nos juízos em que desempenhe suas funções;</a:t>
            </a:r>
          </a:p>
          <a:p>
            <a:pPr algn="just">
              <a:lnSpc>
                <a:spcPct val="100000"/>
              </a:lnSpc>
              <a:spcBef>
                <a:spcPts val="641"/>
              </a:spcBef>
              <a:tabLst>
                <a:tab pos="0" algn="l"/>
              </a:tabLst>
            </a:pPr>
            <a:r>
              <a:rPr lang="pt-BR" sz="2700" spc="-1" dirty="0">
                <a:latin typeface="Arial"/>
              </a:rPr>
              <a:t>E- </a:t>
            </a:r>
            <a:r>
              <a:rPr lang="pt-BR" sz="2700" spc="-1" dirty="0" err="1">
                <a:latin typeface="Arial"/>
              </a:rPr>
              <a:t>NDA</a:t>
            </a:r>
            <a:r>
              <a:rPr lang="pt-BR" sz="2700" spc="-1" dirty="0">
                <a:latin typeface="Arial"/>
              </a:rPr>
              <a:t>;</a:t>
            </a:r>
            <a:endParaRPr lang="pt-BR" sz="2400" spc="-1" dirty="0">
              <a:latin typeface="Arial"/>
            </a:endParaRPr>
          </a:p>
          <a:p>
            <a:pPr algn="just">
              <a:lnSpc>
                <a:spcPct val="100000"/>
              </a:lnSpc>
              <a:spcBef>
                <a:spcPts val="641"/>
              </a:spcBef>
              <a:tabLst>
                <a:tab pos="0" algn="l"/>
              </a:tabLst>
            </a:pPr>
            <a:endParaRPr lang="pt-BR" sz="2400" b="0" strike="noStrike" spc="-1" dirty="0">
              <a:latin typeface="Arial"/>
            </a:endParaRPr>
          </a:p>
          <a:p>
            <a:pPr algn="just">
              <a:lnSpc>
                <a:spcPct val="100000"/>
              </a:lnSpc>
              <a:spcBef>
                <a:spcPts val="641"/>
              </a:spcBef>
              <a:tabLst>
                <a:tab pos="0" algn="l"/>
              </a:tabLst>
            </a:pPr>
            <a:endParaRPr lang="pt-BR" sz="2400" b="0" strike="noStrike" spc="-1" dirty="0">
              <a:latin typeface="Arial"/>
            </a:endParaRPr>
          </a:p>
          <a:p>
            <a:pPr algn="just">
              <a:lnSpc>
                <a:spcPct val="100000"/>
              </a:lnSpc>
              <a:spcBef>
                <a:spcPts val="641"/>
              </a:spcBef>
              <a:tabLst>
                <a:tab pos="0" algn="l"/>
              </a:tabLst>
            </a:pPr>
            <a:endParaRPr lang="pt-BR" sz="2400" b="0" strike="noStrike" spc="-1" dirty="0">
              <a:latin typeface="Arial"/>
            </a:endParaRPr>
          </a:p>
          <a:p>
            <a:pPr algn="just">
              <a:lnSpc>
                <a:spcPct val="100000"/>
              </a:lnSpc>
              <a:spcBef>
                <a:spcPts val="641"/>
              </a:spcBef>
              <a:tabLst>
                <a:tab pos="0" algn="l"/>
              </a:tabLst>
            </a:pPr>
            <a:endParaRPr lang="pt-BR" sz="2400" spc="-1" dirty="0">
              <a:latin typeface="Arial"/>
            </a:endParaRPr>
          </a:p>
          <a:p>
            <a:pPr algn="just">
              <a:lnSpc>
                <a:spcPct val="100000"/>
              </a:lnSpc>
              <a:spcBef>
                <a:spcPts val="641"/>
              </a:spcBef>
              <a:tabLst>
                <a:tab pos="0" algn="l"/>
              </a:tabLst>
            </a:pPr>
            <a:endParaRPr lang="pt-BR" sz="2400" b="0" strike="noStrike" spc="-1" dirty="0">
              <a:latin typeface="Arial"/>
            </a:endParaRPr>
          </a:p>
          <a:p>
            <a:pPr algn="just">
              <a:lnSpc>
                <a:spcPct val="100000"/>
              </a:lnSpc>
              <a:spcBef>
                <a:spcPts val="641"/>
              </a:spcBef>
              <a:tabLst>
                <a:tab pos="0" algn="l"/>
              </a:tabLst>
            </a:pPr>
            <a:r>
              <a:rPr lang="pt-BR" sz="2000" i="1" spc="-1" dirty="0">
                <a:solidFill>
                  <a:srgbClr val="000000"/>
                </a:solidFill>
                <a:latin typeface="Calibri"/>
                <a:ea typeface="DejaVu Sans"/>
              </a:rPr>
              <a:t>    </a:t>
            </a:r>
          </a:p>
        </p:txBody>
      </p:sp>
    </p:spTree>
    <p:extLst>
      <p:ext uri="{BB962C8B-B14F-4D97-AF65-F5344CB8AC3E}">
        <p14:creationId xmlns:p14="http://schemas.microsoft.com/office/powerpoint/2010/main" val="121409089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A1B9A-81FA-435E-3077-40E3CF8C6E81}"/>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1B03177F-82C4-E628-5BC3-30E5AE99D5C0}"/>
              </a:ext>
            </a:extLst>
          </p:cNvPr>
          <p:cNvSpPr>
            <a:spLocks noGrp="1"/>
          </p:cNvSpPr>
          <p:nvPr>
            <p:ph type="subTitle" idx="1"/>
          </p:nvPr>
        </p:nvSpPr>
        <p:spPr>
          <a:xfrm>
            <a:off x="1" y="129395"/>
            <a:ext cx="9143999" cy="6668219"/>
          </a:xfrm>
          <a:solidFill>
            <a:schemeClr val="tx2">
              <a:lumMod val="20000"/>
              <a:lumOff val="80000"/>
            </a:schemeClr>
          </a:solidFill>
        </p:spPr>
        <p:txBody>
          <a:bodyPr>
            <a:normAutofit/>
          </a:bodyPr>
          <a:lstStyle/>
          <a:p>
            <a:pPr algn="just"/>
            <a:r>
              <a:rPr lang="pt-BR" sz="2700" dirty="0"/>
              <a:t>	Carlos, empreiteiro, ajuizou ação no Juizado Especial Cível de Bauru em face da empresa Construtora Alpha Ltda., alegando ter comprado cimento para a construção de piscina e requer a realização de perícia para justificar seu direito. </a:t>
            </a:r>
          </a:p>
          <a:p>
            <a:pPr algn="just"/>
            <a:r>
              <a:rPr lang="pt-BR" sz="2700" dirty="0"/>
              <a:t>	O autor alega que o cimento estaria estragado e, por isso, requer indenização por danos morais no valor de R$ 500.000,00 e não menciona qualquer justificativa. </a:t>
            </a:r>
          </a:p>
          <a:p>
            <a:pPr algn="just"/>
            <a:r>
              <a:rPr lang="pt-BR" sz="2700" dirty="0"/>
              <a:t>	A empresa ré, contudo, possui gravações de câmeras de segurança que demonstram que o próprio autor retirou o cimento da loja em um momento de forte chuva, o que teria comprometido a qualidade do produto. </a:t>
            </a:r>
          </a:p>
          <a:p>
            <a:pPr algn="just"/>
            <a:r>
              <a:rPr lang="pt-BR" sz="2700" dirty="0"/>
              <a:t>	Apresente a peça adequada.</a:t>
            </a:r>
          </a:p>
          <a:p>
            <a:pPr algn="just"/>
            <a:endParaRPr lang="pt-BR" sz="2700" dirty="0"/>
          </a:p>
          <a:p>
            <a:pPr algn="r"/>
            <a:r>
              <a:rPr lang="pt-BR" sz="2700" dirty="0"/>
              <a:t>DICA: art. 14, §3º, I e II, CDC e Lei nº 9.099/95.</a:t>
            </a:r>
          </a:p>
        </p:txBody>
      </p:sp>
    </p:spTree>
    <p:extLst>
      <p:ext uri="{BB962C8B-B14F-4D97-AF65-F5344CB8AC3E}">
        <p14:creationId xmlns:p14="http://schemas.microsoft.com/office/powerpoint/2010/main" val="229093544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BF7B8-6648-2BF7-86C7-4E323E897AE3}"/>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848BC333-13E9-1C32-0BE3-21F3D15AB6BD}"/>
              </a:ext>
            </a:extLst>
          </p:cNvPr>
          <p:cNvSpPr>
            <a:spLocks noGrp="1"/>
          </p:cNvSpPr>
          <p:nvPr>
            <p:ph type="subTitle" idx="1"/>
          </p:nvPr>
        </p:nvSpPr>
        <p:spPr>
          <a:xfrm>
            <a:off x="1" y="77637"/>
            <a:ext cx="9143999" cy="6780363"/>
          </a:xfrm>
        </p:spPr>
        <p:txBody>
          <a:bodyPr>
            <a:normAutofit/>
          </a:bodyPr>
          <a:lstStyle/>
          <a:p>
            <a:pPr algn="just"/>
            <a:r>
              <a:rPr lang="pt-BR" dirty="0">
                <a:highlight>
                  <a:srgbClr val="FFFF00"/>
                </a:highlight>
              </a:rPr>
              <a:t>EXCELENTÍSSIMO SENHOR DOUTOR JUIZ DE DIREITO DO JUIZADO ESPECIAL CÍVEL DE BAURU</a:t>
            </a:r>
            <a:r>
              <a:rPr lang="pt-BR" dirty="0"/>
              <a:t>.</a:t>
            </a:r>
          </a:p>
          <a:p>
            <a:pPr algn="just"/>
            <a:r>
              <a:rPr lang="pt-BR" dirty="0"/>
              <a:t> </a:t>
            </a:r>
          </a:p>
          <a:p>
            <a:pPr algn="just"/>
            <a:endParaRPr lang="pt-BR" dirty="0"/>
          </a:p>
          <a:p>
            <a:pPr algn="just"/>
            <a:r>
              <a:rPr lang="pt-BR" dirty="0">
                <a:highlight>
                  <a:srgbClr val="FFFF00"/>
                </a:highlight>
              </a:rPr>
              <a:t>Processo</a:t>
            </a:r>
            <a:r>
              <a:rPr lang="pt-BR" dirty="0"/>
              <a:t> nº xxx.</a:t>
            </a:r>
          </a:p>
          <a:p>
            <a:pPr algn="just"/>
            <a:endParaRPr lang="pt-BR" dirty="0"/>
          </a:p>
          <a:p>
            <a:pPr algn="just"/>
            <a:r>
              <a:rPr lang="pt-BR" b="1" dirty="0">
                <a:highlight>
                  <a:srgbClr val="FFFF00"/>
                </a:highlight>
              </a:rPr>
              <a:t>CONSTRUTORA ALPHA LTDA</a:t>
            </a:r>
            <a:r>
              <a:rPr lang="pt-BR" dirty="0"/>
              <a:t>, CNPJ ...., endereço físico e eletrônico..., representado pelo diretor nome xxx, estado civil, CPF, endereço físico e </a:t>
            </a:r>
            <a:r>
              <a:rPr lang="pt-BR" dirty="0">
                <a:highlight>
                  <a:srgbClr val="FFFF00"/>
                </a:highlight>
              </a:rPr>
              <a:t>eletrônico</a:t>
            </a:r>
            <a:r>
              <a:rPr lang="pt-BR" dirty="0"/>
              <a:t> xxx, conforme contrato social anexo, (doc. xxx), por seu </a:t>
            </a:r>
            <a:r>
              <a:rPr lang="pt-BR" dirty="0">
                <a:highlight>
                  <a:srgbClr val="FFFF00"/>
                </a:highlight>
              </a:rPr>
              <a:t>advogado</a:t>
            </a:r>
            <a:r>
              <a:rPr lang="pt-BR" dirty="0"/>
              <a:t> nome ..., </a:t>
            </a:r>
            <a:r>
              <a:rPr lang="pt-BR" dirty="0">
                <a:highlight>
                  <a:srgbClr val="FFFF00"/>
                </a:highlight>
              </a:rPr>
              <a:t>OAB</a:t>
            </a:r>
            <a:r>
              <a:rPr lang="pt-BR" dirty="0"/>
              <a:t>/UF..., endereço físico ..., e-mail ....,  procuração anexa (doc. xxx), nos autos da Ação de ajuizada por Carlos, vem, respeitosamente, à presença de Vossa Excelência nos autos da ação movida por CARLOS, com </a:t>
            </a:r>
            <a:r>
              <a:rPr lang="pt-BR" dirty="0">
                <a:highlight>
                  <a:srgbClr val="FFFF00"/>
                </a:highlight>
              </a:rPr>
              <a:t>fundamento</a:t>
            </a:r>
            <a:r>
              <a:rPr lang="pt-BR" dirty="0"/>
              <a:t> no artigo 30 da Lei n. 9.099/95 e </a:t>
            </a:r>
            <a:r>
              <a:rPr lang="pt-BR" dirty="0">
                <a:highlight>
                  <a:srgbClr val="FFFF00"/>
                </a:highlight>
              </a:rPr>
              <a:t>335</a:t>
            </a:r>
            <a:r>
              <a:rPr lang="pt-BR" dirty="0"/>
              <a:t> do Código de Processo Civil, </a:t>
            </a:r>
            <a:r>
              <a:rPr lang="pt-BR" dirty="0">
                <a:highlight>
                  <a:srgbClr val="FFFF00"/>
                </a:highlight>
              </a:rPr>
              <a:t>oferecer</a:t>
            </a:r>
            <a:r>
              <a:rPr lang="pt-BR" dirty="0"/>
              <a:t> </a:t>
            </a:r>
            <a:r>
              <a:rPr lang="pt-BR" dirty="0">
                <a:highlight>
                  <a:srgbClr val="FFFF00"/>
                </a:highlight>
              </a:rPr>
              <a:t>CONTESTAÇÃO</a:t>
            </a:r>
            <a:r>
              <a:rPr lang="pt-BR" dirty="0"/>
              <a:t>, conforme segue:</a:t>
            </a:r>
          </a:p>
          <a:p>
            <a:pPr algn="just"/>
            <a:r>
              <a:rPr lang="pt-BR" dirty="0"/>
              <a:t> </a:t>
            </a:r>
          </a:p>
          <a:p>
            <a:pPr algn="just"/>
            <a:r>
              <a:rPr lang="pt-BR" b="1" dirty="0">
                <a:highlight>
                  <a:srgbClr val="FFFF00"/>
                </a:highlight>
              </a:rPr>
              <a:t>SÍNTESE DA DEMANDA</a:t>
            </a:r>
          </a:p>
          <a:p>
            <a:pPr algn="just"/>
            <a:r>
              <a:rPr lang="pt-BR" b="1" i="1" dirty="0"/>
              <a:t>	</a:t>
            </a:r>
            <a:r>
              <a:rPr lang="pt-BR" dirty="0"/>
              <a:t>O autor ajuizou a presente ação alegando que teria adquirido cimento junto à ré, o qual estaria “estragado”, motivo pelo qual pleiteia indenização por danos morais no valor de R$ 500.000,00.</a:t>
            </a:r>
          </a:p>
          <a:p>
            <a:pPr algn="just"/>
            <a:r>
              <a:rPr lang="pt-BR" dirty="0"/>
              <a:t>	Aduz, ainda, que seria necessária a realização de perícia para comprovar o suposto defeito do produto. </a:t>
            </a:r>
          </a:p>
        </p:txBody>
      </p:sp>
    </p:spTree>
    <p:extLst>
      <p:ext uri="{BB962C8B-B14F-4D97-AF65-F5344CB8AC3E}">
        <p14:creationId xmlns:p14="http://schemas.microsoft.com/office/powerpoint/2010/main" val="14929481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BE3EB-729C-5B4F-F5B5-A8EF07742BF5}"/>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195AA6A9-5963-382A-D275-5C36F2FB78A0}"/>
              </a:ext>
            </a:extLst>
          </p:cNvPr>
          <p:cNvSpPr>
            <a:spLocks noGrp="1"/>
          </p:cNvSpPr>
          <p:nvPr>
            <p:ph type="subTitle" idx="1"/>
          </p:nvPr>
        </p:nvSpPr>
        <p:spPr>
          <a:xfrm>
            <a:off x="1" y="69011"/>
            <a:ext cx="9143999" cy="6694097"/>
          </a:xfrm>
        </p:spPr>
        <p:txBody>
          <a:bodyPr>
            <a:normAutofit fontScale="92500" lnSpcReduction="20000"/>
          </a:bodyPr>
          <a:lstStyle/>
          <a:p>
            <a:pPr algn="just"/>
            <a:r>
              <a:rPr lang="pt-BR" b="1" dirty="0">
                <a:highlight>
                  <a:srgbClr val="FFFF00"/>
                </a:highlight>
              </a:rPr>
              <a:t>PRELIMINARMENTE</a:t>
            </a:r>
            <a:endParaRPr lang="pt-BR" dirty="0">
              <a:highlight>
                <a:srgbClr val="FFFF00"/>
              </a:highlight>
            </a:endParaRPr>
          </a:p>
          <a:p>
            <a:pPr algn="just"/>
            <a:r>
              <a:rPr lang="pt-BR" b="1" dirty="0"/>
              <a:t>DA INCOMPETÊNCIA ABSOLUTA DO JUIZADO ESPECIAL CÍVEL</a:t>
            </a:r>
          </a:p>
          <a:p>
            <a:pPr algn="just"/>
            <a:r>
              <a:rPr lang="pt-BR" dirty="0"/>
              <a:t>	</a:t>
            </a:r>
            <a:r>
              <a:rPr lang="pt-BR" b="1" dirty="0">
                <a:highlight>
                  <a:srgbClr val="FFFF00"/>
                </a:highlight>
              </a:rPr>
              <a:t>DO VALOR DA CAUSA</a:t>
            </a:r>
          </a:p>
          <a:p>
            <a:pPr algn="just"/>
            <a:r>
              <a:rPr lang="pt-BR" dirty="0"/>
              <a:t>	O autor formula pedido de indenização por danos morais no valor de R$ 500.000,00, porém o valor ultrapassa em muito o limite de 40 salários-mínimos, fixado pelo art. 3º, I, da Lei nº 9.099/95, o que inviabiliza o julgamento na justiça especializada.</a:t>
            </a:r>
          </a:p>
          <a:p>
            <a:pPr algn="just"/>
            <a:r>
              <a:rPr lang="pt-BR" dirty="0"/>
              <a:t>	</a:t>
            </a:r>
            <a:r>
              <a:rPr lang="pt-BR" b="1" dirty="0"/>
              <a:t>DA COMPLEXIDADE DA CAUSA</a:t>
            </a:r>
          </a:p>
          <a:p>
            <a:pPr algn="just"/>
            <a:r>
              <a:rPr lang="pt-BR" dirty="0"/>
              <a:t>	O autor ainda solicita perícia, mas, nos termos do art. 3º, </a:t>
            </a:r>
            <a:r>
              <a:rPr lang="pt-BR" i="1" dirty="0"/>
              <a:t>caput</a:t>
            </a:r>
            <a:r>
              <a:rPr lang="pt-BR" dirty="0"/>
              <a:t> da Lei 9.009/95, o Juizado Especial Cível tem competência para conciliação, processo e julgamento das causas cíveis de menor complexidade. </a:t>
            </a:r>
          </a:p>
          <a:p>
            <a:pPr algn="just"/>
            <a:r>
              <a:rPr lang="pt-BR" b="1" dirty="0"/>
              <a:t>	</a:t>
            </a:r>
            <a:r>
              <a:rPr lang="pt-BR" dirty="0"/>
              <a:t>Nos termos do art.51, II o juiz extinguirá o processo, sem julgamento do mérito quando inadmissível o procedimento instituído pela lei especial Lei 9.099/95. </a:t>
            </a:r>
          </a:p>
          <a:p>
            <a:pPr algn="just"/>
            <a:r>
              <a:rPr lang="pt-BR" dirty="0"/>
              <a:t>           Assim, o feito não poderia tramitar perante o Juizado Especial Cível tanto pelo valor quanto pela complexidade, razão pela qual requer o reconhecimento da incompetência absoluta deste juízo, com a </a:t>
            </a:r>
            <a:r>
              <a:rPr lang="pt-BR" b="1" dirty="0"/>
              <a:t>consequente extinção do processo, sem resolução do mérito</a:t>
            </a:r>
            <a:r>
              <a:rPr lang="pt-BR" dirty="0"/>
              <a:t>, nos termos do art. 51, II, da Lei nº 9.099/95.</a:t>
            </a:r>
          </a:p>
          <a:p>
            <a:pPr algn="just"/>
            <a:r>
              <a:rPr lang="pt-BR" b="1" dirty="0"/>
              <a:t> </a:t>
            </a:r>
            <a:endParaRPr lang="pt-BR" dirty="0"/>
          </a:p>
          <a:p>
            <a:pPr algn="just"/>
            <a:r>
              <a:rPr lang="pt-BR" b="1" dirty="0"/>
              <a:t>DA </a:t>
            </a:r>
            <a:r>
              <a:rPr lang="pt-BR" b="1" dirty="0">
                <a:highlight>
                  <a:srgbClr val="FFFF00"/>
                </a:highlight>
              </a:rPr>
              <a:t>INÉPCIA DA INICIAL</a:t>
            </a:r>
            <a:endParaRPr lang="pt-BR" dirty="0">
              <a:highlight>
                <a:srgbClr val="FFFF00"/>
              </a:highlight>
            </a:endParaRPr>
          </a:p>
          <a:p>
            <a:pPr algn="just"/>
            <a:r>
              <a:rPr lang="pt-BR" dirty="0"/>
              <a:t>	A inicial não descreve de forma clara e coerente os fatos que fundamentam o pedido. O autor pede danos morais e não demonstra abalo efetivo à esfera extrapatrimonial do autor.</a:t>
            </a:r>
          </a:p>
          <a:p>
            <a:pPr algn="just"/>
            <a:r>
              <a:rPr lang="pt-BR" b="1" dirty="0"/>
              <a:t>	</a:t>
            </a:r>
            <a:r>
              <a:rPr lang="pt-BR" dirty="0"/>
              <a:t>A petição inicial é inepta, nos termos do art. 330, I, do CPC, pois a petição inicial quando lhe faltar causa de pedir; bem como, o inciso III “da narração dos fatos não decorrer logicamente a conclusão”.</a:t>
            </a:r>
          </a:p>
          <a:p>
            <a:pPr algn="just"/>
            <a:r>
              <a:rPr lang="pt-BR" dirty="0"/>
              <a:t>	Sob qualquer prisma, requer o reconhecimento da inépcia, com a </a:t>
            </a:r>
            <a:r>
              <a:rPr lang="pt-BR" b="1" dirty="0"/>
              <a:t>extinção da ação sem resolução do mérito</a:t>
            </a:r>
            <a:r>
              <a:rPr lang="pt-BR" dirty="0"/>
              <a:t> nos termos do art. 485, IV do CPC.</a:t>
            </a:r>
          </a:p>
        </p:txBody>
      </p:sp>
    </p:spTree>
    <p:extLst>
      <p:ext uri="{BB962C8B-B14F-4D97-AF65-F5344CB8AC3E}">
        <p14:creationId xmlns:p14="http://schemas.microsoft.com/office/powerpoint/2010/main" val="341385307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3A356-11B9-EBB9-1E52-2FB6B561B5A1}"/>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3C41A4BC-9734-1487-2338-34258188A749}"/>
              </a:ext>
            </a:extLst>
          </p:cNvPr>
          <p:cNvSpPr>
            <a:spLocks noGrp="1"/>
          </p:cNvSpPr>
          <p:nvPr>
            <p:ph type="subTitle" idx="1"/>
          </p:nvPr>
        </p:nvSpPr>
        <p:spPr>
          <a:xfrm>
            <a:off x="1" y="94891"/>
            <a:ext cx="9143999" cy="6763109"/>
          </a:xfrm>
        </p:spPr>
        <p:txBody>
          <a:bodyPr>
            <a:normAutofit fontScale="92500" lnSpcReduction="10000"/>
          </a:bodyPr>
          <a:lstStyle/>
          <a:p>
            <a:pPr algn="just"/>
            <a:r>
              <a:rPr lang="pt-BR" b="1" dirty="0">
                <a:highlight>
                  <a:srgbClr val="FFFF00"/>
                </a:highlight>
              </a:rPr>
              <a:t>DO MÉRITO</a:t>
            </a:r>
            <a:endParaRPr lang="pt-BR" dirty="0">
              <a:highlight>
                <a:srgbClr val="FFFF00"/>
              </a:highlight>
            </a:endParaRPr>
          </a:p>
          <a:p>
            <a:pPr algn="just"/>
            <a:r>
              <a:rPr lang="pt-BR" dirty="0"/>
              <a:t>	O autor adquiriu cimento junto à ré e alega que o produto estaria estragado, pleiteando, em razão disso, indenização por danos morais. </a:t>
            </a:r>
          </a:p>
          <a:p>
            <a:pPr algn="just"/>
            <a:r>
              <a:rPr lang="pt-BR" dirty="0"/>
              <a:t>	Ocorre que a versão apresentada não condiz com a realidade. O autor retirou o cimento da loja em forte chuva, comprometendo o produto.</a:t>
            </a:r>
          </a:p>
          <a:p>
            <a:pPr algn="just"/>
            <a:r>
              <a:rPr lang="pt-BR" dirty="0"/>
              <a:t>	A ré possui imagens de câmeras de segurança, que demonstram de forma inequívoca que o próprio autor retirou o cimento das dependências da loja em momento de forte chuva, sem qualquer proteção adequada para o transporte do material.</a:t>
            </a:r>
          </a:p>
          <a:p>
            <a:pPr algn="just"/>
            <a:r>
              <a:rPr lang="pt-BR" dirty="0"/>
              <a:t>	Nos termos do art. 14, §3º, I e II, do Código de Defesa do Consumidor, o fornecedor não responde quando provar que o defeito inexiste ou que o dano decorreu de culpa exclusiva do consumidor. Logo, eventual deterioração do produto decorreu de conduta exclusiva do autor, não havendo qualquer defeito ou vício imputável à fornecedora.</a:t>
            </a:r>
          </a:p>
          <a:p>
            <a:pPr algn="just"/>
            <a:r>
              <a:rPr lang="pt-BR" dirty="0"/>
              <a:t>	O pedido de indenização de R$ 500.000,00 por danos morais é totalmente injustificado e exagerado, uma vez que não houve abalo à esfera extrapatrimonial do autor, nem qualquer conduta ilícita da ré.</a:t>
            </a:r>
          </a:p>
          <a:p>
            <a:pPr algn="just"/>
            <a:r>
              <a:rPr lang="pt-BR" dirty="0"/>
              <a:t>	O autor não trouxe qualquer abalo à esfera extrapatrimonial do autor. Portanto, não há que se falar em indenização por danos morais, devendo o pedido ser integralmente julgado </a:t>
            </a:r>
            <a:r>
              <a:rPr lang="pt-BR" b="1" dirty="0"/>
              <a:t>improcedente</a:t>
            </a:r>
            <a:r>
              <a:rPr lang="pt-BR" dirty="0"/>
              <a:t>, razão pelo qual o pleito indenizatório deve ser julgado improcedente.</a:t>
            </a:r>
          </a:p>
          <a:p>
            <a:pPr algn="just"/>
            <a:r>
              <a:rPr lang="pt-BR" b="1" dirty="0">
                <a:highlight>
                  <a:srgbClr val="FFFF00"/>
                </a:highlight>
              </a:rPr>
              <a:t>DA LITIGÂNCIA DE MÁ-FÉ</a:t>
            </a:r>
          </a:p>
          <a:p>
            <a:pPr algn="just"/>
            <a:r>
              <a:rPr lang="pt-BR" dirty="0"/>
              <a:t>	O autor, ao pleitear indenização por danos morais no valor de R$ 500.000,00 sem apresentar qualquer prova ou justificativa, e ao tentar imputar à ré responsabilidade por um produto que se deteriorou por sua própria conduta, incorre em litigância de má-fé, nos termos do art. 80 do Código de Processo Civil que prevê: alteração da verdade dos fatos (art. 80, I, CPC); apresenta de pedido manifestamente infundado (art. 80, II, CPC) e utiliza do processo para fins ilícitos (art. 80, III, CPC).</a:t>
            </a:r>
          </a:p>
          <a:p>
            <a:pPr algn="just"/>
            <a:r>
              <a:rPr lang="pt-BR" dirty="0"/>
              <a:t>	Diante disso, requer-se que seja aplicada </a:t>
            </a:r>
            <a:r>
              <a:rPr lang="pt-BR" b="1" dirty="0"/>
              <a:t>sanção pecuniária por litigância de má-fé.</a:t>
            </a:r>
            <a:endParaRPr lang="pt-BR" dirty="0"/>
          </a:p>
        </p:txBody>
      </p:sp>
    </p:spTree>
    <p:extLst>
      <p:ext uri="{BB962C8B-B14F-4D97-AF65-F5344CB8AC3E}">
        <p14:creationId xmlns:p14="http://schemas.microsoft.com/office/powerpoint/2010/main" val="83610715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DDE6D-0187-5B6D-30FC-94311994943B}"/>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25A9B38B-2525-998F-C2B6-49BD5C709B7B}"/>
              </a:ext>
            </a:extLst>
          </p:cNvPr>
          <p:cNvSpPr>
            <a:spLocks noGrp="1"/>
          </p:cNvSpPr>
          <p:nvPr>
            <p:ph type="subTitle" idx="1"/>
          </p:nvPr>
        </p:nvSpPr>
        <p:spPr>
          <a:xfrm>
            <a:off x="1" y="1"/>
            <a:ext cx="9143999" cy="6858000"/>
          </a:xfrm>
        </p:spPr>
        <p:txBody>
          <a:bodyPr>
            <a:normAutofit/>
          </a:bodyPr>
          <a:lstStyle/>
          <a:p>
            <a:pPr algn="just"/>
            <a:r>
              <a:rPr lang="pt-BR" b="1" dirty="0">
                <a:highlight>
                  <a:srgbClr val="FFFF00"/>
                </a:highlight>
              </a:rPr>
              <a:t>PEDIDOS</a:t>
            </a:r>
          </a:p>
          <a:p>
            <a:pPr algn="just"/>
            <a:r>
              <a:rPr lang="pt-BR" dirty="0"/>
              <a:t> 	Diante do exposto, requer a Vossa Excelência:</a:t>
            </a:r>
          </a:p>
          <a:p>
            <a:pPr algn="just"/>
            <a:r>
              <a:rPr lang="pt-BR" dirty="0"/>
              <a:t>a) o acolhimento da </a:t>
            </a:r>
            <a:r>
              <a:rPr lang="pt-BR" dirty="0">
                <a:highlight>
                  <a:srgbClr val="FFFF00"/>
                </a:highlight>
              </a:rPr>
              <a:t>preliminar</a:t>
            </a:r>
            <a:r>
              <a:rPr lang="pt-BR" dirty="0"/>
              <a:t>, com a extinção do feito sem resolução do mérito, ante a incompetência absoluta do Juizado Especial Cível (art. 51, II, Lei 9.099/95);</a:t>
            </a:r>
          </a:p>
          <a:p>
            <a:pPr algn="just"/>
            <a:r>
              <a:rPr lang="pt-BR" dirty="0"/>
              <a:t>b) Ainda em </a:t>
            </a:r>
            <a:r>
              <a:rPr lang="pt-BR" dirty="0">
                <a:highlight>
                  <a:srgbClr val="FFFF00"/>
                </a:highlight>
              </a:rPr>
              <a:t>preliminar</a:t>
            </a:r>
            <a:r>
              <a:rPr lang="pt-BR" dirty="0"/>
              <a:t>, o reconhecimento da inépcia da inicial, com a extinção do processo sem resolução do mérito;</a:t>
            </a:r>
          </a:p>
          <a:p>
            <a:pPr algn="just"/>
            <a:r>
              <a:rPr lang="pt-BR" dirty="0"/>
              <a:t>c) A aplicação de sanção por </a:t>
            </a:r>
            <a:r>
              <a:rPr lang="pt-BR" dirty="0">
                <a:highlight>
                  <a:srgbClr val="FFFF00"/>
                </a:highlight>
              </a:rPr>
              <a:t>litigância de má-fé</a:t>
            </a:r>
            <a:r>
              <a:rPr lang="pt-BR" dirty="0"/>
              <a:t>, nos termos do art. 80 e 81 do CPC;</a:t>
            </a:r>
          </a:p>
          <a:p>
            <a:pPr algn="just"/>
            <a:r>
              <a:rPr lang="pt-BR" dirty="0"/>
              <a:t>d) </a:t>
            </a:r>
            <a:r>
              <a:rPr lang="pt-BR" dirty="0">
                <a:highlight>
                  <a:srgbClr val="FFFF00"/>
                </a:highlight>
              </a:rPr>
              <a:t>sucessivamente</a:t>
            </a:r>
            <a:r>
              <a:rPr lang="pt-BR" dirty="0"/>
              <a:t>, no </a:t>
            </a:r>
            <a:r>
              <a:rPr lang="pt-BR" dirty="0">
                <a:highlight>
                  <a:srgbClr val="FFFF00"/>
                </a:highlight>
              </a:rPr>
              <a:t>mérito</a:t>
            </a:r>
            <a:r>
              <a:rPr lang="pt-BR" dirty="0"/>
              <a:t>, a total </a:t>
            </a:r>
            <a:r>
              <a:rPr lang="pt-BR" dirty="0">
                <a:highlight>
                  <a:srgbClr val="FFFF00"/>
                </a:highlight>
              </a:rPr>
              <a:t>improcedência</a:t>
            </a:r>
            <a:r>
              <a:rPr lang="pt-BR" dirty="0"/>
              <a:t> dos pedidos do autor;</a:t>
            </a:r>
          </a:p>
          <a:p>
            <a:pPr algn="just"/>
            <a:r>
              <a:rPr lang="pt-BR" dirty="0"/>
              <a:t>e) a condenação do autor ao pagamento das custas, despesas e </a:t>
            </a:r>
            <a:r>
              <a:rPr lang="pt-BR" dirty="0">
                <a:highlight>
                  <a:srgbClr val="FFFF00"/>
                </a:highlight>
              </a:rPr>
              <a:t>honorários</a:t>
            </a:r>
            <a:r>
              <a:rPr lang="pt-BR" dirty="0"/>
              <a:t> caso haja recurso nos termos do art. 55 da Lei 9.099/95.</a:t>
            </a:r>
          </a:p>
          <a:p>
            <a:pPr algn="just"/>
            <a:r>
              <a:rPr lang="pt-BR" dirty="0"/>
              <a:t> </a:t>
            </a:r>
          </a:p>
          <a:p>
            <a:pPr algn="just"/>
            <a:r>
              <a:rPr lang="pt-BR" b="1" dirty="0">
                <a:highlight>
                  <a:srgbClr val="FFFF00"/>
                </a:highlight>
              </a:rPr>
              <a:t>DAS PROVAS</a:t>
            </a:r>
          </a:p>
          <a:p>
            <a:pPr algn="just"/>
            <a:r>
              <a:rPr lang="pt-BR" dirty="0"/>
              <a:t>	 Protesta provar o alegado por todos os meios de prova em direito admitidos, em especial pela juntada das gravações das câmeras de segurança.</a:t>
            </a:r>
          </a:p>
          <a:p>
            <a:r>
              <a:rPr lang="pt-BR" dirty="0"/>
              <a:t> Termos em que,</a:t>
            </a:r>
          </a:p>
          <a:p>
            <a:r>
              <a:rPr lang="pt-BR" dirty="0"/>
              <a:t>Pede deferimento.</a:t>
            </a:r>
          </a:p>
          <a:p>
            <a:r>
              <a:rPr lang="pt-BR" dirty="0">
                <a:highlight>
                  <a:srgbClr val="FFFF00"/>
                </a:highlight>
              </a:rPr>
              <a:t>Local e data</a:t>
            </a:r>
            <a:r>
              <a:rPr lang="pt-BR" dirty="0"/>
              <a:t>.</a:t>
            </a:r>
          </a:p>
          <a:p>
            <a:r>
              <a:rPr lang="pt-BR" dirty="0"/>
              <a:t> </a:t>
            </a:r>
            <a:r>
              <a:rPr lang="pt-BR" dirty="0">
                <a:highlight>
                  <a:srgbClr val="FFFF00"/>
                </a:highlight>
              </a:rPr>
              <a:t>Advogado</a:t>
            </a:r>
          </a:p>
          <a:p>
            <a:r>
              <a:rPr lang="pt-BR" dirty="0"/>
              <a:t>OAB XXX</a:t>
            </a:r>
          </a:p>
        </p:txBody>
      </p:sp>
    </p:spTree>
    <p:extLst>
      <p:ext uri="{BB962C8B-B14F-4D97-AF65-F5344CB8AC3E}">
        <p14:creationId xmlns:p14="http://schemas.microsoft.com/office/powerpoint/2010/main" val="101857225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58229" y="0"/>
            <a:ext cx="9012447" cy="6857999"/>
          </a:xfrm>
          <a:prstGeom prst="rect">
            <a:avLst/>
          </a:prstGeom>
          <a:solidFill>
            <a:schemeClr val="tx2">
              <a:lumMod val="20000"/>
              <a:lumOff val="80000"/>
            </a:schemeClr>
          </a:solidFill>
          <a:ln w="0">
            <a:noFill/>
          </a:ln>
        </p:spPr>
        <p:style>
          <a:lnRef idx="0">
            <a:scrgbClr r="0" g="0" b="0"/>
          </a:lnRef>
          <a:fillRef idx="0">
            <a:scrgbClr r="0" g="0" b="0"/>
          </a:fillRef>
          <a:effectRef idx="0">
            <a:scrgbClr r="0" g="0" b="0"/>
          </a:effectRef>
          <a:fontRef idx="minor"/>
        </p:style>
        <p:txBody>
          <a:bodyPr lIns="50625" tIns="25313" rIns="50625" bIns="25313">
            <a:normAutofit lnSpcReduction="10000"/>
          </a:bodyPr>
          <a:lstStyle/>
          <a:p>
            <a:pPr algn="just">
              <a:spcBef>
                <a:spcPts val="361"/>
              </a:spcBef>
              <a:tabLst>
                <a:tab pos="0" algn="l"/>
              </a:tabLst>
            </a:pPr>
            <a:r>
              <a:rPr lang="pt-BR" sz="2800" spc="-1" dirty="0">
                <a:solidFill>
                  <a:srgbClr val="000000"/>
                </a:solidFill>
                <a:ea typeface="DejaVu Sans"/>
              </a:rPr>
              <a:t>		</a:t>
            </a:r>
            <a:r>
              <a:rPr lang="pt-BR" sz="3300" spc="-1" dirty="0">
                <a:solidFill>
                  <a:srgbClr val="000000"/>
                </a:solidFill>
                <a:ea typeface="DejaVu Sans"/>
              </a:rPr>
              <a:t>Marina, moradora do apartamento 501, ajuizou ação de indenização por danos materiais contra sua vizinha Júlia, do apartamento 602, alegando que infiltrações provenientes do imóvel desta causaram danos em sua parede.</a:t>
            </a:r>
          </a:p>
          <a:p>
            <a:pPr algn="just">
              <a:spcBef>
                <a:spcPts val="361"/>
              </a:spcBef>
              <a:tabLst>
                <a:tab pos="0" algn="l"/>
              </a:tabLst>
            </a:pPr>
            <a:r>
              <a:rPr lang="pt-BR" sz="3300" spc="-1" dirty="0">
                <a:solidFill>
                  <a:srgbClr val="000000"/>
                </a:solidFill>
                <a:ea typeface="DejaVu Sans"/>
              </a:rPr>
              <a:t>		Ao ser citada, Júlia procura você, advogado(a), para apresentar defesa. Júlia possui laudos técnicos e fotos comprovando que o vazamento se origina do apartamento 601.  </a:t>
            </a:r>
          </a:p>
          <a:p>
            <a:pPr algn="just">
              <a:spcBef>
                <a:spcPts val="361"/>
              </a:spcBef>
              <a:tabLst>
                <a:tab pos="0" algn="l"/>
              </a:tabLst>
            </a:pPr>
            <a:r>
              <a:rPr lang="pt-BR" sz="3300" spc="-1" dirty="0">
                <a:solidFill>
                  <a:srgbClr val="000000"/>
                </a:solidFill>
                <a:ea typeface="DejaVu Sans"/>
              </a:rPr>
              <a:t>		Na qualidade de advogado(a) de Júlia, elabore a defesa. A ação tramita na 2ª Vara Cível de Jundiaí.</a:t>
            </a:r>
            <a:endParaRPr lang="pt-BR" sz="3300" b="1" spc="-1" dirty="0">
              <a:solidFill>
                <a:srgbClr val="000000"/>
              </a:solidFill>
              <a:ea typeface="DejaVu Sans"/>
            </a:endParaRPr>
          </a:p>
        </p:txBody>
      </p:sp>
    </p:spTree>
    <p:extLst>
      <p:ext uri="{BB962C8B-B14F-4D97-AF65-F5344CB8AC3E}">
        <p14:creationId xmlns:p14="http://schemas.microsoft.com/office/powerpoint/2010/main" val="252198198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10D98-F027-10A5-907C-98263332C314}"/>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D5F9EFB3-3194-67CC-00B6-7FBE5D94619E}"/>
              </a:ext>
            </a:extLst>
          </p:cNvPr>
          <p:cNvSpPr>
            <a:spLocks noGrp="1"/>
          </p:cNvSpPr>
          <p:nvPr>
            <p:ph type="subTitle" idx="1"/>
          </p:nvPr>
        </p:nvSpPr>
        <p:spPr>
          <a:xfrm>
            <a:off x="1" y="77638"/>
            <a:ext cx="9143999" cy="6780362"/>
          </a:xfrm>
        </p:spPr>
        <p:txBody>
          <a:bodyPr>
            <a:normAutofit fontScale="85000" lnSpcReduction="20000"/>
          </a:bodyPr>
          <a:lstStyle/>
          <a:p>
            <a:pPr algn="just"/>
            <a:r>
              <a:rPr lang="pt-BR" b="1" spc="-1" dirty="0">
                <a:solidFill>
                  <a:srgbClr val="000000"/>
                </a:solidFill>
                <a:ea typeface="DejaVu Sans"/>
              </a:rPr>
              <a:t>AO JUÍZO DA 2ª VARA CÍVEL DE JUNDIAÍ</a:t>
            </a:r>
            <a:r>
              <a:rPr lang="pt-BR" dirty="0"/>
              <a:t>.</a:t>
            </a:r>
          </a:p>
          <a:p>
            <a:pPr algn="just"/>
            <a:r>
              <a:rPr lang="pt-BR" b="1" dirty="0"/>
              <a:t>Processo</a:t>
            </a:r>
            <a:r>
              <a:rPr lang="pt-BR" dirty="0"/>
              <a:t> nº: xxx</a:t>
            </a:r>
          </a:p>
          <a:p>
            <a:pPr algn="just"/>
            <a:r>
              <a:rPr lang="pt-BR" b="1" dirty="0"/>
              <a:t>JULIA</a:t>
            </a:r>
            <a:r>
              <a:rPr lang="pt-BR" dirty="0"/>
              <a:t>, nacionalidade ..., estado civil..., profissão ..., CPF ...., endereço físico ..., e-mail ...,  por seu advogado ...., OAB/UF..., endereço físico ..., e-mail ....,  procuração anexa (doc. xxx), vem, respeitosamente, nos autos da ação ajuizada por Marina, à presença de Vossa Excelência, com fundamento no artigo 335 do Código de Processo Civil, oferecer CONTESTAÇÃO, conforme segue:</a:t>
            </a:r>
          </a:p>
          <a:p>
            <a:pPr algn="just"/>
            <a:r>
              <a:rPr lang="pt-BR" b="1" dirty="0"/>
              <a:t>SÍNTESE DA DEMANDA</a:t>
            </a:r>
          </a:p>
          <a:p>
            <a:pPr algn="just"/>
            <a:r>
              <a:rPr lang="pt-BR" b="1" dirty="0"/>
              <a:t>PRELIMINARMENTE: ILEGITIMIDADE PASSIVA</a:t>
            </a:r>
            <a:endParaRPr lang="pt-BR" dirty="0"/>
          </a:p>
          <a:p>
            <a:pPr algn="just"/>
            <a:r>
              <a:rPr lang="pt-BR" b="1" dirty="0"/>
              <a:t>	</a:t>
            </a:r>
            <a:r>
              <a:rPr lang="pt-BR" dirty="0"/>
              <a:t>O réu não é o verdadeiro pessoa que deveria configurar no polo passivo.</a:t>
            </a:r>
          </a:p>
          <a:p>
            <a:pPr algn="just"/>
            <a:r>
              <a:rPr lang="pt-BR" dirty="0"/>
              <a:t>	Não há relação jurídica que justifique a inclusão da ré no polo passivo, devendo ser reconhecida sua ilegitimidade passiva, extinguindo-se o processo em relação a ele.</a:t>
            </a:r>
          </a:p>
          <a:p>
            <a:pPr algn="just"/>
            <a:r>
              <a:rPr lang="pt-BR" dirty="0"/>
              <a:t>	O art. 337, XI do CPC determina que incumbe ao réu, antes de discutir o mérito, alegar ausência de legitimidade. Da mesma forma, o art. 17 do CPC prevê que para postular em juízo é necessário ter interesse e legitimidade.</a:t>
            </a:r>
          </a:p>
          <a:p>
            <a:pPr algn="just"/>
            <a:r>
              <a:rPr lang="pt-BR" dirty="0"/>
              <a:t>	Não há vínculo jurídico entre o réu e o autor, assim, nos termos do art. 485, VI, do CPC a ação ser extinta sem julgamento de mérito por ilegitimidade ativa.</a:t>
            </a:r>
          </a:p>
          <a:p>
            <a:pPr algn="just"/>
            <a:r>
              <a:rPr lang="pt-BR" dirty="0"/>
              <a:t> </a:t>
            </a:r>
          </a:p>
          <a:p>
            <a:pPr algn="just"/>
            <a:r>
              <a:rPr lang="pt-BR" b="1" dirty="0"/>
              <a:t>DO MÉRITO</a:t>
            </a:r>
            <a:endParaRPr lang="pt-BR" dirty="0"/>
          </a:p>
          <a:p>
            <a:pPr algn="just"/>
            <a:r>
              <a:rPr lang="pt-BR" dirty="0"/>
              <a:t>	A ré possui laudos técnicos e fotografias que comprovam que o vazamento tem origem no apartamento nº 601. Nos termos dos </a:t>
            </a:r>
            <a:r>
              <a:rPr lang="pt-BR" dirty="0" err="1"/>
              <a:t>arts</a:t>
            </a:r>
            <a:r>
              <a:rPr lang="pt-BR" dirty="0"/>
              <a:t>. 186 e 927 do Código Civil, não há responsabilidade civil sem a prática de ato doloso ou culposo. No caso em apreço, a ré não deu causa aos danos alegados pela autora, inexistindo nexo causal entre sua conduta e o suposto prejuízo. Consequentemente, não há que se falar em obrigação de indenizar.</a:t>
            </a:r>
          </a:p>
          <a:p>
            <a:pPr algn="just"/>
            <a:r>
              <a:rPr lang="pt-BR" dirty="0"/>
              <a:t>      Assim, por não ter participado diretamente do evento danoso, a ré não pode ser responsabilizada por quaisquer danos materiais ou morais, motivo pelo qual a ação deve ser </a:t>
            </a:r>
            <a:r>
              <a:rPr lang="pt-BR" b="1" dirty="0"/>
              <a:t>julgada totalmente improcedente</a:t>
            </a:r>
            <a:r>
              <a:rPr lang="pt-BR" dirty="0"/>
              <a:t>.</a:t>
            </a:r>
          </a:p>
          <a:p>
            <a:pPr algn="just"/>
            <a:r>
              <a:rPr lang="pt-BR" b="1" dirty="0"/>
              <a:t>DA INDICAÇÃO DO VERDADEIRO RÉU</a:t>
            </a:r>
            <a:endParaRPr lang="pt-BR" dirty="0"/>
          </a:p>
          <a:p>
            <a:pPr algn="just"/>
            <a:r>
              <a:rPr lang="pt-BR" dirty="0"/>
              <a:t>	Incumbe ao réu deve indicar o sujeito passivo correto nos exatos termos do  art. 339 do CPC. Assim, requer seja reconhecida a ilegitimidade passiva da ré, com a substituição processual pelo sujeito passivo correto, morador do apartamento 601. O morador do condomínio 601 é o causados dos prejuízos, portanto, quem deveria constar no polo passivo da demanda.</a:t>
            </a:r>
          </a:p>
          <a:p>
            <a:pPr algn="just"/>
            <a:endParaRPr lang="pt-BR" dirty="0"/>
          </a:p>
        </p:txBody>
      </p:sp>
    </p:spTree>
    <p:extLst>
      <p:ext uri="{BB962C8B-B14F-4D97-AF65-F5344CB8AC3E}">
        <p14:creationId xmlns:p14="http://schemas.microsoft.com/office/powerpoint/2010/main" val="124927914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13156-0F42-EBDC-61E9-77CC7B913B48}"/>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13F3925A-0D0C-D673-44D0-D3F8D842CA33}"/>
              </a:ext>
            </a:extLst>
          </p:cNvPr>
          <p:cNvSpPr>
            <a:spLocks noGrp="1"/>
          </p:cNvSpPr>
          <p:nvPr>
            <p:ph type="subTitle" idx="1"/>
          </p:nvPr>
        </p:nvSpPr>
        <p:spPr>
          <a:xfrm>
            <a:off x="1" y="198408"/>
            <a:ext cx="9143999" cy="6659592"/>
          </a:xfrm>
        </p:spPr>
        <p:txBody>
          <a:bodyPr>
            <a:normAutofit fontScale="92500" lnSpcReduction="10000"/>
          </a:bodyPr>
          <a:lstStyle/>
          <a:p>
            <a:pPr algn="just"/>
            <a:r>
              <a:rPr lang="pt-BR" dirty="0"/>
              <a:t>PEDIDOS</a:t>
            </a:r>
          </a:p>
          <a:p>
            <a:pPr algn="just"/>
            <a:r>
              <a:rPr lang="pt-BR" dirty="0"/>
              <a:t>	Diante do exposto, requer-se à Vossa Excelência:</a:t>
            </a:r>
          </a:p>
          <a:p>
            <a:pPr algn="just"/>
            <a:r>
              <a:rPr lang="pt-BR" dirty="0"/>
              <a:t>a) intime o autor nos termos do art. 339, § 1º do CPC, quanto ao pedido alteração da petição inicial para a substituição do réu para direcionar a ação para o proprietário  do apartamento 601;</a:t>
            </a:r>
          </a:p>
          <a:p>
            <a:pPr algn="just"/>
            <a:r>
              <a:rPr lang="pt-BR" dirty="0"/>
              <a:t>b) alternativamente, preliminarmente, seja reconhecida a ilegitimidade passiva, extinguindo-se o processo sem resolução do mérito nos termos do art. 485, VI do CPC;</a:t>
            </a:r>
          </a:p>
          <a:p>
            <a:pPr algn="just"/>
            <a:r>
              <a:rPr lang="pt-BR" dirty="0"/>
              <a:t>c) no mérito, caso superadas as preliminares, que a ação seja julgada totalmente improcedente;</a:t>
            </a:r>
          </a:p>
          <a:p>
            <a:pPr algn="just"/>
            <a:r>
              <a:rPr lang="pt-BR" dirty="0"/>
              <a:t>d) A condenação do autor ao pagamento das custas, despesas processuais e honorários advocatícios, na forma do art. 85 do CPC.</a:t>
            </a:r>
          </a:p>
          <a:p>
            <a:pPr algn="just"/>
            <a:r>
              <a:rPr lang="pt-BR" dirty="0"/>
              <a:t> </a:t>
            </a:r>
          </a:p>
          <a:p>
            <a:pPr algn="just"/>
            <a:r>
              <a:rPr lang="pt-BR" dirty="0"/>
              <a:t>DAS PROVAS</a:t>
            </a:r>
          </a:p>
          <a:p>
            <a:pPr algn="just"/>
            <a:r>
              <a:rPr lang="pt-BR" dirty="0"/>
              <a:t>	Protesta-se por todos os meios de prova admitidos em direito, especialmente o art. 369 do CPC, especialmente prova pericial.</a:t>
            </a:r>
          </a:p>
          <a:p>
            <a:pPr algn="just"/>
            <a:r>
              <a:rPr lang="pt-BR" dirty="0"/>
              <a:t> </a:t>
            </a:r>
          </a:p>
          <a:p>
            <a:pPr algn="just"/>
            <a:r>
              <a:rPr lang="pt-BR" dirty="0"/>
              <a:t>Termos em que,</a:t>
            </a:r>
          </a:p>
          <a:p>
            <a:pPr algn="just"/>
            <a:r>
              <a:rPr lang="pt-BR" dirty="0"/>
              <a:t>Pede deferimento.</a:t>
            </a:r>
          </a:p>
          <a:p>
            <a:pPr algn="just"/>
            <a:r>
              <a:rPr lang="pt-BR" dirty="0"/>
              <a:t>Local e data.</a:t>
            </a:r>
          </a:p>
          <a:p>
            <a:pPr algn="just"/>
            <a:r>
              <a:rPr lang="pt-BR" dirty="0"/>
              <a:t> </a:t>
            </a:r>
          </a:p>
          <a:p>
            <a:pPr algn="just"/>
            <a:r>
              <a:rPr lang="pt-BR" dirty="0"/>
              <a:t>Advogado</a:t>
            </a:r>
          </a:p>
          <a:p>
            <a:pPr algn="just"/>
            <a:r>
              <a:rPr lang="pt-BR" dirty="0"/>
              <a:t>OAB XXX</a:t>
            </a:r>
          </a:p>
        </p:txBody>
      </p:sp>
    </p:spTree>
    <p:extLst>
      <p:ext uri="{BB962C8B-B14F-4D97-AF65-F5344CB8AC3E}">
        <p14:creationId xmlns:p14="http://schemas.microsoft.com/office/powerpoint/2010/main" val="373641988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8EDA0-C675-0F06-5DFA-405E511451A3}"/>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A37C06F7-F6E8-CC8C-C6D7-453330960ECF}"/>
              </a:ext>
            </a:extLst>
          </p:cNvPr>
          <p:cNvSpPr>
            <a:spLocks noGrp="1"/>
          </p:cNvSpPr>
          <p:nvPr>
            <p:ph type="subTitle" idx="1"/>
          </p:nvPr>
        </p:nvSpPr>
        <p:spPr>
          <a:xfrm>
            <a:off x="1" y="0"/>
            <a:ext cx="9143999" cy="6858000"/>
          </a:xfrm>
        </p:spPr>
        <p:txBody>
          <a:bodyPr>
            <a:normAutofit lnSpcReduction="10000"/>
          </a:bodyPr>
          <a:lstStyle/>
          <a:p>
            <a:pPr algn="just"/>
            <a:r>
              <a:rPr lang="pt-BR" sz="2400" dirty="0"/>
              <a:t>	A advogada Ana ajuizou ação de cobrança em face de Carlos alegando ter prestado serviços jurídicos em processo de indenização por acidente de trânsito, no qual representou Carlos. </a:t>
            </a:r>
          </a:p>
          <a:p>
            <a:pPr algn="just"/>
            <a:r>
              <a:rPr lang="pt-BR" sz="2400" dirty="0"/>
              <a:t>	A advogada sustenta que foi ajustado o pagamento de honorários no valor de R$ 5.000,00 a serem quitados após o encerramento da demanda conforme contrato. Alega que, mesmo após o trânsito em julgado da sentença favorável a Carlos, este não efetuou o pagamento, motivo pelo qual busca receber os honorários pactuados. </a:t>
            </a:r>
          </a:p>
          <a:p>
            <a:pPr algn="just"/>
            <a:r>
              <a:rPr lang="pt-BR" sz="2400" dirty="0"/>
              <a:t>	Carlos, por sua vez, nega a dívida, afirmando que quitou integralmente o valor combinado, tendo, inclusive, recibo de quitação assinado pela própria advogada no qual consta expressamente que “nada mais há a ser reclamado a título de honorários advocatícios referentes ao processo nº 123” nos termos do art. 320 CC.</a:t>
            </a:r>
          </a:p>
          <a:p>
            <a:pPr algn="just"/>
            <a:r>
              <a:rPr lang="pt-BR" sz="2400" dirty="0"/>
              <a:t>	A petição inicial veio acompanhada apenas de cópia da procuração e do comprovante de atuação da advogada no processo originário, sem qualquer contrato escrito de honorários. O juiz da 1ª Vara Cível, processo n. 999 determinou a citação de Carlos para apresentar defesa no prazo legal.</a:t>
            </a:r>
          </a:p>
        </p:txBody>
      </p:sp>
    </p:spTree>
    <p:extLst>
      <p:ext uri="{BB962C8B-B14F-4D97-AF65-F5344CB8AC3E}">
        <p14:creationId xmlns:p14="http://schemas.microsoft.com/office/powerpoint/2010/main" val="420662415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3C4DB-E2DF-1EA6-38BA-4C2AEBD902D0}"/>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59D40B91-3F88-73BE-CD7E-3D0AD03E8EFF}"/>
              </a:ext>
            </a:extLst>
          </p:cNvPr>
          <p:cNvSpPr>
            <a:spLocks noGrp="1"/>
          </p:cNvSpPr>
          <p:nvPr>
            <p:ph type="subTitle" idx="1"/>
          </p:nvPr>
        </p:nvSpPr>
        <p:spPr>
          <a:xfrm>
            <a:off x="1" y="73890"/>
            <a:ext cx="9143999" cy="6784109"/>
          </a:xfrm>
        </p:spPr>
        <p:txBody>
          <a:bodyPr>
            <a:normAutofit fontScale="77500" lnSpcReduction="20000"/>
          </a:bodyPr>
          <a:lstStyle/>
          <a:p>
            <a:pPr algn="just"/>
            <a:r>
              <a:rPr lang="pt-BR" sz="2400" b="1" dirty="0"/>
              <a:t>ENDEREÇAMENTO</a:t>
            </a:r>
            <a:endParaRPr lang="pt-BR" sz="2400" dirty="0"/>
          </a:p>
          <a:p>
            <a:pPr algn="just"/>
            <a:r>
              <a:rPr lang="pt-BR" sz="2400" b="1" dirty="0"/>
              <a:t>Processo nº 999.</a:t>
            </a:r>
          </a:p>
          <a:p>
            <a:pPr algn="just"/>
            <a:r>
              <a:rPr lang="pt-BR" sz="2400" b="1" dirty="0"/>
              <a:t>RÉU + qualificação </a:t>
            </a:r>
          </a:p>
          <a:p>
            <a:pPr algn="just"/>
            <a:r>
              <a:rPr lang="pt-BR" sz="2400" b="1" dirty="0"/>
              <a:t>Advogado + qualificação</a:t>
            </a:r>
          </a:p>
          <a:p>
            <a:pPr algn="just"/>
            <a:r>
              <a:rPr lang="pt-BR" sz="2400" b="1" dirty="0"/>
              <a:t>Fundamento 335 e </a:t>
            </a:r>
            <a:r>
              <a:rPr lang="pt-BR" sz="2400" b="1" dirty="0" err="1"/>
              <a:t>ss</a:t>
            </a:r>
            <a:r>
              <a:rPr lang="pt-BR" sz="2400" b="1" dirty="0"/>
              <a:t> CPC, apresentar CONTESTAÇÃO</a:t>
            </a:r>
          </a:p>
          <a:p>
            <a:pPr algn="just"/>
            <a:r>
              <a:rPr lang="pt-BR" sz="2400" b="1" dirty="0"/>
              <a:t>DOS FATOS</a:t>
            </a:r>
          </a:p>
          <a:p>
            <a:pPr algn="just"/>
            <a:r>
              <a:rPr lang="pt-BR" sz="2400" b="1" dirty="0"/>
              <a:t>DAS PRELIMINARES</a:t>
            </a:r>
          </a:p>
          <a:p>
            <a:pPr algn="just"/>
            <a:r>
              <a:rPr lang="pt-BR" sz="2400" dirty="0"/>
              <a:t>Ausência de documento essencial à propositura da ação (</a:t>
            </a:r>
            <a:r>
              <a:rPr lang="pt-BR" sz="2400" b="1" dirty="0"/>
              <a:t>art. 320 do CPC</a:t>
            </a:r>
            <a:r>
              <a:rPr lang="pt-BR" sz="2400" dirty="0"/>
              <a:t>)</a:t>
            </a:r>
          </a:p>
          <a:p>
            <a:pPr algn="just"/>
            <a:r>
              <a:rPr lang="pt-BR" sz="2400" b="1" dirty="0"/>
              <a:t>DO MÉRITO</a:t>
            </a:r>
          </a:p>
          <a:p>
            <a:pPr algn="just"/>
            <a:r>
              <a:rPr lang="pt-BR" sz="2400" b="1" dirty="0"/>
              <a:t>	Da quitação integral da obrigação – ART. 320 CC</a:t>
            </a:r>
          </a:p>
          <a:p>
            <a:pPr algn="just"/>
            <a:r>
              <a:rPr lang="pt-BR" sz="2400" b="1" dirty="0"/>
              <a:t>DA LITIGÂNCIA DE MÁ-FÉ </a:t>
            </a:r>
          </a:p>
          <a:p>
            <a:pPr algn="just"/>
            <a:r>
              <a:rPr lang="pt-BR" sz="2400" dirty="0"/>
              <a:t>(art. 80, II e III, CPC): autora tinha plena ciência da existência do recibo de quitação</a:t>
            </a:r>
          </a:p>
          <a:p>
            <a:pPr algn="just"/>
            <a:r>
              <a:rPr lang="pt-BR" sz="2400" b="1" dirty="0"/>
              <a:t>DOS PEDIDOS</a:t>
            </a:r>
          </a:p>
          <a:p>
            <a:pPr algn="just"/>
            <a:r>
              <a:rPr lang="pt-BR" sz="2400" dirty="0"/>
              <a:t>	Diante do exposto, requer-se a Vossa Excelência:</a:t>
            </a:r>
          </a:p>
          <a:p>
            <a:pPr algn="just"/>
            <a:r>
              <a:rPr lang="pt-BR" sz="2400" dirty="0"/>
              <a:t>-O acolhimento da preliminar, com o indeferimento da petição inicial</a:t>
            </a:r>
          </a:p>
          <a:p>
            <a:pPr algn="just"/>
            <a:r>
              <a:rPr lang="pt-BR" sz="2400" dirty="0"/>
              <a:t>-condenação da autora por litigância de má-fé</a:t>
            </a:r>
          </a:p>
          <a:p>
            <a:pPr algn="just"/>
            <a:r>
              <a:rPr lang="pt-BR" sz="2400" dirty="0"/>
              <a:t>-total improcedência da ação</a:t>
            </a:r>
          </a:p>
          <a:p>
            <a:pPr algn="just"/>
            <a:r>
              <a:rPr lang="pt-BR" sz="2400" dirty="0"/>
              <a:t>-sucumbência </a:t>
            </a:r>
          </a:p>
          <a:p>
            <a:pPr algn="just"/>
            <a:r>
              <a:rPr lang="pt-BR" sz="2400" b="1" dirty="0"/>
              <a:t>PROVAS</a:t>
            </a:r>
          </a:p>
          <a:p>
            <a:pPr algn="just"/>
            <a:r>
              <a:rPr lang="pt-BR" sz="2400" b="1" dirty="0"/>
              <a:t>ENCERRAMENTO</a:t>
            </a:r>
            <a:endParaRPr lang="pt-BR" sz="2400" dirty="0"/>
          </a:p>
        </p:txBody>
      </p:sp>
    </p:spTree>
    <p:extLst>
      <p:ext uri="{BB962C8B-B14F-4D97-AF65-F5344CB8AC3E}">
        <p14:creationId xmlns:p14="http://schemas.microsoft.com/office/powerpoint/2010/main" val="585745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2500" lnSpcReduction="10000"/>
          </a:bodyPr>
          <a:lstStyle/>
          <a:p>
            <a:pPr algn="just">
              <a:lnSpc>
                <a:spcPct val="100000"/>
              </a:lnSpc>
              <a:spcBef>
                <a:spcPts val="641"/>
              </a:spcBef>
              <a:tabLst>
                <a:tab pos="0" algn="l"/>
              </a:tabLst>
            </a:pPr>
            <a:r>
              <a:rPr lang="pt-BR" sz="3200" spc="-1" dirty="0"/>
              <a:t>9- </a:t>
            </a:r>
            <a:r>
              <a:rPr lang="pt-BR" sz="1100" spc="-1" dirty="0"/>
              <a:t>(</a:t>
            </a:r>
            <a:r>
              <a:rPr lang="pt-BR" sz="1100" spc="-1" dirty="0" err="1"/>
              <a:t>FEPESE</a:t>
            </a:r>
            <a:r>
              <a:rPr lang="pt-BR" sz="1100" spc="-1" dirty="0"/>
              <a:t>). </a:t>
            </a:r>
            <a:r>
              <a:rPr lang="pt-BR" sz="3200" spc="-1" dirty="0"/>
              <a:t>De acordo com o Código de Processo Civil, é correto afirmar sobre a audiência de conciliação:</a:t>
            </a:r>
          </a:p>
          <a:p>
            <a:pPr algn="just">
              <a:lnSpc>
                <a:spcPct val="100000"/>
              </a:lnSpc>
              <a:spcBef>
                <a:spcPts val="641"/>
              </a:spcBef>
              <a:tabLst>
                <a:tab pos="0" algn="l"/>
              </a:tabLst>
            </a:pPr>
            <a:r>
              <a:rPr lang="pt-BR" sz="3200" spc="-1" dirty="0"/>
              <a:t>a) A intimação da parte para comparecer à audiência deverá ser pessoal,</a:t>
            </a:r>
          </a:p>
          <a:p>
            <a:pPr algn="just">
              <a:lnSpc>
                <a:spcPct val="100000"/>
              </a:lnSpc>
              <a:spcBef>
                <a:spcPts val="641"/>
              </a:spcBef>
              <a:tabLst>
                <a:tab pos="0" algn="l"/>
              </a:tabLst>
            </a:pPr>
            <a:r>
              <a:rPr lang="pt-BR" sz="3200" spc="-1" dirty="0"/>
              <a:t>b) É dispensada a presença de advogados ou de defensor público na audiência de conciliação,</a:t>
            </a:r>
          </a:p>
          <a:p>
            <a:pPr algn="just">
              <a:lnSpc>
                <a:spcPct val="100000"/>
              </a:lnSpc>
              <a:spcBef>
                <a:spcPts val="641"/>
              </a:spcBef>
              <a:tabLst>
                <a:tab pos="0" algn="l"/>
              </a:tabLst>
            </a:pPr>
            <a:r>
              <a:rPr lang="pt-BR" sz="3200" spc="-1" dirty="0"/>
              <a:t>c) A audiência de conciliação deverá ser única, sendo vedada a suspensão, a interrupção ou o adiamento do ato.</a:t>
            </a:r>
          </a:p>
          <a:p>
            <a:pPr algn="just">
              <a:lnSpc>
                <a:spcPct val="100000"/>
              </a:lnSpc>
              <a:spcBef>
                <a:spcPts val="641"/>
              </a:spcBef>
              <a:tabLst>
                <a:tab pos="0" algn="l"/>
              </a:tabLst>
            </a:pPr>
            <a:r>
              <a:rPr lang="pt-BR" sz="3200" spc="-1" dirty="0"/>
              <a:t>d) Havendo litisconsórcio, o desinteresse na realização da audiência deve ser manifestado por todos os litisconsortes;</a:t>
            </a:r>
          </a:p>
          <a:p>
            <a:pPr algn="just">
              <a:lnSpc>
                <a:spcPct val="100000"/>
              </a:lnSpc>
              <a:spcBef>
                <a:spcPts val="641"/>
              </a:spcBef>
              <a:tabLst>
                <a:tab pos="0" algn="l"/>
              </a:tabLst>
            </a:pPr>
            <a:r>
              <a:rPr lang="pt-BR" sz="3200" spc="-1" dirty="0"/>
              <a:t>e) A parte não poderá se fazer representar na audiência de conciliação, por se tratar de direito personalíssimo.</a:t>
            </a:r>
          </a:p>
          <a:p>
            <a:pPr algn="just">
              <a:spcBef>
                <a:spcPts val="641"/>
              </a:spcBef>
              <a:tabLst>
                <a:tab pos="0" algn="l"/>
              </a:tabLst>
            </a:pPr>
            <a:endParaRPr lang="pt-BR" sz="2400" b="0" strike="noStrike" spc="-1" dirty="0">
              <a:latin typeface="Arial"/>
            </a:endParaRPr>
          </a:p>
          <a:p>
            <a:pPr algn="just">
              <a:spcBef>
                <a:spcPts val="641"/>
              </a:spcBef>
              <a:tabLst>
                <a:tab pos="0" algn="l"/>
              </a:tabLst>
            </a:pPr>
            <a:endParaRPr lang="pt-BR" sz="2400" b="0" strike="noStrike" spc="-1" dirty="0">
              <a:latin typeface="Arial"/>
            </a:endParaRPr>
          </a:p>
          <a:p>
            <a:pPr algn="just">
              <a:spcBef>
                <a:spcPts val="641"/>
              </a:spcBef>
              <a:tabLst>
                <a:tab pos="0" algn="l"/>
              </a:tabLst>
            </a:pPr>
            <a:endParaRPr lang="pt-BR" sz="2400" spc="-1" dirty="0">
              <a:latin typeface="Arial"/>
            </a:endParaRPr>
          </a:p>
          <a:p>
            <a:pPr algn="just">
              <a:spcBef>
                <a:spcPts val="641"/>
              </a:spcBef>
              <a:tabLst>
                <a:tab pos="0" algn="l"/>
              </a:tabLst>
            </a:pPr>
            <a:endParaRPr lang="pt-BR" sz="2400" b="0" strike="noStrike" spc="-1" dirty="0">
              <a:latin typeface="Arial"/>
            </a:endParaRPr>
          </a:p>
        </p:txBody>
      </p:sp>
    </p:spTree>
    <p:extLst>
      <p:ext uri="{BB962C8B-B14F-4D97-AF65-F5344CB8AC3E}">
        <p14:creationId xmlns:p14="http://schemas.microsoft.com/office/powerpoint/2010/main" val="140000576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5000" lnSpcReduction="20000"/>
          </a:bodyPr>
          <a:lstStyle/>
          <a:p>
            <a:pPr algn="ctr"/>
            <a:r>
              <a:rPr lang="pt-BR" b="1" dirty="0"/>
              <a:t>TEORIA GERAL DAS PROVAS</a:t>
            </a:r>
            <a:endParaRPr lang="pt-BR" dirty="0"/>
          </a:p>
          <a:p>
            <a:pPr algn="just"/>
            <a:r>
              <a:rPr lang="pt-BR" b="1" dirty="0"/>
              <a:t>Art. 369 – Todos os meios de provas são admitidas. </a:t>
            </a:r>
            <a:r>
              <a:rPr lang="pt-BR" dirty="0"/>
              <a:t>Prova é a atribuição à parte (incumbência) de comprovar fatos que lhe são favoráveis no processo. </a:t>
            </a:r>
            <a:r>
              <a:rPr lang="pt-BR" b="1" dirty="0"/>
              <a:t>Fases:</a:t>
            </a:r>
            <a:r>
              <a:rPr lang="pt-BR" dirty="0"/>
              <a:t> requerimento →  instrução com contraditório. </a:t>
            </a:r>
            <a:r>
              <a:rPr lang="pt-BR" b="1" dirty="0"/>
              <a:t>Finalidade:</a:t>
            </a:r>
            <a:r>
              <a:rPr lang="pt-BR" dirty="0"/>
              <a:t> convencer o juiz da verdade dos fatos.</a:t>
            </a:r>
          </a:p>
          <a:p>
            <a:pPr lvl="1" algn="just"/>
            <a:r>
              <a:rPr lang="pt-BR" dirty="0"/>
              <a:t>Fatos </a:t>
            </a:r>
            <a:r>
              <a:rPr lang="pt-BR" b="1" dirty="0"/>
              <a:t>relevantes controverso (convencimento juiz). PERSUASÃO RACIONAL JUIZ,  independentemente de quem apresentou art. 371. (DESTINATÁRIO é o juiz)</a:t>
            </a:r>
            <a:endParaRPr lang="pt-BR" dirty="0"/>
          </a:p>
          <a:p>
            <a:pPr lvl="1" algn="just"/>
            <a:r>
              <a:rPr lang="pt-BR" dirty="0"/>
              <a:t>Provas (i)</a:t>
            </a:r>
            <a:r>
              <a:rPr lang="pt-BR" b="1" dirty="0"/>
              <a:t>lícitas: </a:t>
            </a:r>
            <a:r>
              <a:rPr lang="pt-BR" dirty="0"/>
              <a:t>gravações em ambientes privados; invasão correspondência; gravações privadas; violação domicílio (espelhamento do </a:t>
            </a:r>
            <a:r>
              <a:rPr lang="pt-BR" i="1" dirty="0"/>
              <a:t>whatsapp</a:t>
            </a:r>
            <a:r>
              <a:rPr lang="pt-BR" dirty="0"/>
              <a:t> </a:t>
            </a:r>
            <a:r>
              <a:rPr lang="pt-BR" dirty="0" err="1"/>
              <a:t>RHC</a:t>
            </a:r>
            <a:r>
              <a:rPr lang="pt-BR" dirty="0"/>
              <a:t> 79.848); carta psicografada </a:t>
            </a:r>
            <a:r>
              <a:rPr lang="pt-BR" dirty="0" err="1"/>
              <a:t>RHC</a:t>
            </a:r>
            <a:r>
              <a:rPr lang="pt-BR" dirty="0"/>
              <a:t> 167.478 </a:t>
            </a:r>
          </a:p>
          <a:p>
            <a:pPr lvl="1" algn="just"/>
            <a:r>
              <a:rPr lang="pt-BR" dirty="0"/>
              <a:t>Provas </a:t>
            </a:r>
            <a:r>
              <a:rPr lang="pt-BR" b="1" dirty="0"/>
              <a:t>TÍPICAS </a:t>
            </a:r>
            <a:r>
              <a:rPr lang="pt-BR" dirty="0"/>
              <a:t>(reconhecidas pelo CPC, provas em espécies)</a:t>
            </a:r>
            <a:r>
              <a:rPr lang="pt-BR" b="1" dirty="0"/>
              <a:t> e ATÍPICAS</a:t>
            </a:r>
            <a:r>
              <a:rPr lang="pt-BR" dirty="0"/>
              <a:t> (depoimento de 3º; comportamento da parte; inspeção realizada por Oficial de Justiça, reconhecimento fotográfico)</a:t>
            </a:r>
          </a:p>
          <a:p>
            <a:pPr lvl="1" algn="just"/>
            <a:r>
              <a:rPr lang="pt-BR" dirty="0"/>
              <a:t>Provas momento apresentação e produção: Art. 434. Incumbe à parte instruir a </a:t>
            </a:r>
            <a:r>
              <a:rPr lang="pt-BR" b="1" dirty="0"/>
              <a:t>petição inicial</a:t>
            </a:r>
            <a:r>
              <a:rPr lang="pt-BR" dirty="0"/>
              <a:t> ou a </a:t>
            </a:r>
            <a:r>
              <a:rPr lang="pt-BR" b="1" dirty="0"/>
              <a:t>contestação</a:t>
            </a:r>
            <a:r>
              <a:rPr lang="pt-BR" dirty="0"/>
              <a:t> com os documentos destinados a provar suas alegações. </a:t>
            </a:r>
          </a:p>
          <a:p>
            <a:pPr lvl="1" algn="just"/>
            <a:r>
              <a:rPr lang="pt-BR" b="1" dirty="0"/>
              <a:t>🔹 Art. 370 – Produção da Prova:  </a:t>
            </a:r>
            <a:r>
              <a:rPr lang="pt-BR" dirty="0"/>
              <a:t>Pode ser </a:t>
            </a:r>
            <a:r>
              <a:rPr lang="pt-BR" b="1" dirty="0"/>
              <a:t>a requerimento das partes</a:t>
            </a:r>
            <a:r>
              <a:rPr lang="pt-BR" dirty="0"/>
              <a:t> ou </a:t>
            </a:r>
            <a:r>
              <a:rPr lang="pt-BR" b="1" dirty="0"/>
              <a:t>de ofício</a:t>
            </a:r>
            <a:r>
              <a:rPr lang="pt-BR" dirty="0"/>
              <a:t> pelo juiz</a:t>
            </a:r>
          </a:p>
          <a:p>
            <a:pPr algn="just"/>
            <a:r>
              <a:rPr lang="pt-BR" b="1" dirty="0"/>
              <a:t>🔹 Art. 372 – Prova Emprestada: </a:t>
            </a:r>
            <a:r>
              <a:rPr lang="pt-BR" dirty="0"/>
              <a:t>Admissível desde que </a:t>
            </a:r>
            <a:r>
              <a:rPr lang="pt-BR" b="1" dirty="0"/>
              <a:t>respeitado o contraditório</a:t>
            </a:r>
            <a:endParaRPr lang="pt-BR" dirty="0"/>
          </a:p>
          <a:p>
            <a:pPr algn="just"/>
            <a:r>
              <a:rPr lang="pt-BR" b="1" dirty="0"/>
              <a:t>🔹 Art. 373 – Ônus da Prova: ⚖️ Regra Estática:</a:t>
            </a:r>
            <a:r>
              <a:rPr lang="pt-BR" dirty="0"/>
              <a:t> </a:t>
            </a:r>
            <a:r>
              <a:rPr lang="pt-BR" b="1" dirty="0"/>
              <a:t>AUTOR:</a:t>
            </a:r>
            <a:r>
              <a:rPr lang="pt-BR" dirty="0"/>
              <a:t> fatos </a:t>
            </a:r>
            <a:r>
              <a:rPr lang="pt-BR" b="1" dirty="0"/>
              <a:t>constitutivos</a:t>
            </a:r>
            <a:r>
              <a:rPr lang="pt-BR" dirty="0"/>
              <a:t> de seu direito e  </a:t>
            </a:r>
            <a:r>
              <a:rPr lang="pt-BR" b="1" dirty="0"/>
              <a:t>RÉU:</a:t>
            </a:r>
            <a:r>
              <a:rPr lang="pt-BR" dirty="0"/>
              <a:t> fatos impeditivo; modificativo ou extintivo</a:t>
            </a:r>
          </a:p>
          <a:p>
            <a:pPr algn="just"/>
            <a:r>
              <a:rPr lang="pt-BR" b="1" dirty="0"/>
              <a:t>-impeditivos: </a:t>
            </a:r>
            <a:r>
              <a:rPr lang="pt-BR" dirty="0"/>
              <a:t>prorrogação do vencimento do débito, cumprimento imperfeito do contrato</a:t>
            </a:r>
          </a:p>
          <a:p>
            <a:pPr algn="just"/>
            <a:r>
              <a:rPr lang="pt-BR" b="1" dirty="0"/>
              <a:t>-modificativos: </a:t>
            </a:r>
            <a:r>
              <a:rPr lang="pt-BR" dirty="0"/>
              <a:t>novação, parcelamento, adimplemento ou compensação parciais</a:t>
            </a:r>
          </a:p>
          <a:p>
            <a:pPr algn="just"/>
            <a:r>
              <a:rPr lang="pt-BR" b="1" dirty="0"/>
              <a:t>-extintivos: </a:t>
            </a:r>
            <a:r>
              <a:rPr lang="pt-BR" dirty="0"/>
              <a:t>adimplemento, transação, compensação integrais, perdão da dívida, confusão, morte ou ausência de titular de direito personalíssimo</a:t>
            </a:r>
          </a:p>
          <a:p>
            <a:pPr algn="just"/>
            <a:r>
              <a:rPr lang="pt-BR" b="1" dirty="0"/>
              <a:t>🔄 Regra Dinâmica (inversão do ônus):</a:t>
            </a:r>
            <a:endParaRPr lang="pt-BR" dirty="0"/>
          </a:p>
          <a:p>
            <a:pPr lvl="0" algn="just"/>
            <a:r>
              <a:rPr lang="pt-BR" b="1" dirty="0"/>
              <a:t>	Legal</a:t>
            </a:r>
            <a:r>
              <a:rPr lang="pt-BR" dirty="0"/>
              <a:t> → prevista em lei (</a:t>
            </a:r>
            <a:r>
              <a:rPr lang="pt-BR" dirty="0" err="1"/>
              <a:t>ex</a:t>
            </a:r>
            <a:r>
              <a:rPr lang="pt-BR" dirty="0"/>
              <a:t>: CDC)</a:t>
            </a:r>
          </a:p>
          <a:p>
            <a:pPr lvl="0" algn="just"/>
            <a:r>
              <a:rPr lang="pt-BR" b="1" dirty="0"/>
              <a:t>	Judicial (diabólica)</a:t>
            </a:r>
            <a:r>
              <a:rPr lang="pt-BR" dirty="0"/>
              <a:t> → quando uma parte tem maior dificuldade em provar, </a:t>
            </a:r>
            <a:r>
              <a:rPr lang="pt-BR" dirty="0" err="1"/>
              <a:t>ex</a:t>
            </a:r>
            <a:r>
              <a:rPr lang="pt-BR" dirty="0"/>
              <a:t>: “provar que não recebeu”; “prova de fato que não existiu”; </a:t>
            </a:r>
            <a:r>
              <a:rPr lang="pt-BR" dirty="0" err="1"/>
              <a:t>ex</a:t>
            </a:r>
            <a:r>
              <a:rPr lang="pt-BR" dirty="0"/>
              <a:t>: usucapião</a:t>
            </a:r>
          </a:p>
          <a:p>
            <a:pPr lvl="0" algn="just"/>
            <a:r>
              <a:rPr lang="pt-BR" b="1" dirty="0"/>
              <a:t>	Convencional (acordo)</a:t>
            </a:r>
            <a:r>
              <a:rPr lang="pt-BR" dirty="0"/>
              <a:t> → ajustada entre as partes</a:t>
            </a:r>
          </a:p>
          <a:p>
            <a:pPr algn="just"/>
            <a:endParaRPr lang="pt-BR" b="1" dirty="0"/>
          </a:p>
          <a:p>
            <a:pPr algn="just"/>
            <a:r>
              <a:rPr lang="pt-BR" b="1" dirty="0"/>
              <a:t>🔹 Art. 374 – Fatos que dispensam prova</a:t>
            </a:r>
            <a:endParaRPr lang="pt-BR" dirty="0"/>
          </a:p>
          <a:p>
            <a:pPr lvl="0" algn="just"/>
            <a:r>
              <a:rPr lang="pt-BR" b="1" dirty="0"/>
              <a:t>	Fatos</a:t>
            </a:r>
            <a:r>
              <a:rPr lang="pt-BR" dirty="0"/>
              <a:t> </a:t>
            </a:r>
            <a:r>
              <a:rPr lang="pt-BR" b="1" dirty="0"/>
              <a:t>notórios </a:t>
            </a:r>
            <a:r>
              <a:rPr lang="pt-BR" dirty="0"/>
              <a:t>(queda de energia e danos nos eletrônicos, </a:t>
            </a:r>
            <a:r>
              <a:rPr lang="pt-BR" b="1" dirty="0"/>
              <a:t>derrapagem</a:t>
            </a:r>
            <a:r>
              <a:rPr lang="pt-BR" dirty="0"/>
              <a:t>); empresa de cobrança</a:t>
            </a:r>
          </a:p>
          <a:p>
            <a:pPr lvl="0" algn="just"/>
            <a:r>
              <a:rPr lang="pt-BR" b="1" dirty="0"/>
              <a:t>	Confissão</a:t>
            </a:r>
            <a:r>
              <a:rPr lang="pt-BR" dirty="0"/>
              <a:t> </a:t>
            </a:r>
            <a:r>
              <a:rPr lang="pt-BR" b="1" dirty="0"/>
              <a:t>da parte</a:t>
            </a:r>
          </a:p>
          <a:p>
            <a:pPr lvl="0" algn="just"/>
            <a:r>
              <a:rPr lang="pt-BR" b="1" dirty="0"/>
              <a:t>	Presunção legal</a:t>
            </a:r>
            <a:endParaRPr lang="pt-BR" dirty="0"/>
          </a:p>
          <a:p>
            <a:pPr lvl="0" algn="just"/>
            <a:r>
              <a:rPr lang="pt-BR" dirty="0"/>
              <a:t>	</a:t>
            </a:r>
            <a:r>
              <a:rPr lang="pt-BR" b="1" dirty="0"/>
              <a:t>Fatos</a:t>
            </a:r>
            <a:r>
              <a:rPr lang="pt-BR" dirty="0"/>
              <a:t> </a:t>
            </a:r>
            <a:r>
              <a:rPr lang="pt-BR" b="1" dirty="0"/>
              <a:t>incontroversos</a:t>
            </a:r>
            <a:endParaRPr lang="pt-BR" dirty="0"/>
          </a:p>
          <a:p>
            <a:pPr algn="just"/>
            <a:r>
              <a:rPr lang="pt-BR" b="1" dirty="0"/>
              <a:t>🔹 Art. 376 Prova de Direito é exceção: </a:t>
            </a:r>
            <a:r>
              <a:rPr lang="pt-BR" dirty="0"/>
              <a:t>Admite-se prova do direito municipal, estadual, estrangeiro ou de costumes</a:t>
            </a:r>
          </a:p>
          <a:p>
            <a:pPr algn="just"/>
            <a:r>
              <a:rPr lang="pt-BR" b="1" dirty="0"/>
              <a:t>🔹 Art. 378 –</a:t>
            </a:r>
            <a:r>
              <a:rPr lang="pt-BR" dirty="0"/>
              <a:t>Todos devem colaborar com a justiça para a descoberta da verdade</a:t>
            </a:r>
          </a:p>
          <a:p>
            <a:pPr algn="just"/>
            <a:r>
              <a:rPr lang="pt-BR" b="1" dirty="0"/>
              <a:t>🔹 Art. 381 – Produção Antecipada da Prova (</a:t>
            </a:r>
            <a:r>
              <a:rPr lang="pt-BR" b="1" dirty="0" err="1"/>
              <a:t>PAP</a:t>
            </a:r>
            <a:r>
              <a:rPr lang="pt-BR" b="1" dirty="0"/>
              <a:t>):</a:t>
            </a:r>
            <a:endParaRPr lang="pt-BR" dirty="0"/>
          </a:p>
          <a:p>
            <a:pPr lvl="1" algn="just"/>
            <a:r>
              <a:rPr lang="pt-BR" b="1" dirty="0"/>
              <a:t>Prova impossível ou difícil de produzir depois</a:t>
            </a:r>
            <a:endParaRPr lang="pt-BR" dirty="0"/>
          </a:p>
          <a:p>
            <a:pPr lvl="1" algn="just"/>
            <a:r>
              <a:rPr lang="pt-BR" b="1" dirty="0"/>
              <a:t>Viabilizar acordo</a:t>
            </a:r>
            <a:endParaRPr lang="pt-BR" dirty="0"/>
          </a:p>
          <a:p>
            <a:pPr lvl="1" algn="just"/>
            <a:r>
              <a:rPr lang="pt-BR" b="1" dirty="0"/>
              <a:t>Evitar ajuizamento da ação</a:t>
            </a:r>
            <a:endParaRPr lang="pt-BR" dirty="0"/>
          </a:p>
        </p:txBody>
      </p:sp>
    </p:spTree>
    <p:extLst>
      <p:ext uri="{BB962C8B-B14F-4D97-AF65-F5344CB8AC3E}">
        <p14:creationId xmlns:p14="http://schemas.microsoft.com/office/powerpoint/2010/main" val="300328234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21FF8-DAEA-A90E-08B2-0BD01584B6CB}"/>
            </a:ext>
          </a:extLst>
        </p:cNvPr>
        <p:cNvGrpSpPr/>
        <p:nvPr/>
      </p:nvGrpSpPr>
      <p:grpSpPr>
        <a:xfrm>
          <a:off x="0" y="0"/>
          <a:ext cx="0" cy="0"/>
          <a:chOff x="0" y="0"/>
          <a:chExt cx="0" cy="0"/>
        </a:xfrm>
      </p:grpSpPr>
      <p:sp>
        <p:nvSpPr>
          <p:cNvPr id="139" name="Espaço Reservado para Conteúdo 2_24">
            <a:extLst>
              <a:ext uri="{FF2B5EF4-FFF2-40B4-BE49-F238E27FC236}">
                <a16:creationId xmlns:a16="http://schemas.microsoft.com/office/drawing/2014/main" id="{6C58F86F-CAA2-7832-DF71-582B375D9E74}"/>
              </a:ext>
            </a:extLst>
          </p:cNvPr>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67500" lnSpcReduction="20000"/>
          </a:bodyPr>
          <a:lstStyle/>
          <a:p>
            <a:pPr algn="ctr">
              <a:spcBef>
                <a:spcPts val="641"/>
              </a:spcBef>
              <a:tabLst>
                <a:tab pos="0" algn="l"/>
              </a:tabLst>
            </a:pPr>
            <a:r>
              <a:rPr lang="pt-BR" sz="3200" b="1" spc="-1" dirty="0"/>
              <a:t>OBJETIVOS DA AULA:</a:t>
            </a:r>
            <a:r>
              <a:rPr lang="pt-BR" sz="3200" spc="-1" dirty="0"/>
              <a:t> </a:t>
            </a:r>
            <a:r>
              <a:rPr lang="pt-BR" sz="3200" b="1" spc="-1" dirty="0"/>
              <a:t>TEORIA GERAL DAS </a:t>
            </a:r>
            <a:r>
              <a:rPr lang="pt-BR" sz="3200" b="1" spc="-1" dirty="0">
                <a:latin typeface="Arial"/>
              </a:rPr>
              <a:t>PROVAS</a:t>
            </a:r>
          </a:p>
          <a:p>
            <a:pPr algn="just">
              <a:spcBef>
                <a:spcPts val="641"/>
              </a:spcBef>
              <a:tabLst>
                <a:tab pos="0" algn="l"/>
              </a:tabLst>
            </a:pPr>
            <a:r>
              <a:rPr lang="pt-BR" sz="1100" spc="-1" dirty="0">
                <a:latin typeface="Book Antiqua" panose="02040602050305030304" pitchFamily="18" charset="0"/>
                <a:ea typeface="DejaVu Sans"/>
              </a:rPr>
              <a:t>DOUTRINA: </a:t>
            </a:r>
            <a:r>
              <a:rPr lang="pt-BR" sz="3200" spc="-1" dirty="0">
                <a:latin typeface="Abadi" panose="020B0604020104020204" pitchFamily="34" charset="0"/>
                <a:ea typeface="DejaVu Sans"/>
              </a:rPr>
              <a:t>“</a:t>
            </a:r>
            <a:r>
              <a:rPr lang="pt-BR" sz="3200" u="sng" spc="-1" dirty="0">
                <a:latin typeface="Abadi" panose="020B0604020104020204" pitchFamily="34" charset="0"/>
                <a:ea typeface="DejaVu Sans"/>
              </a:rPr>
              <a:t>CONJUNTO DE ATIVIDADES</a:t>
            </a:r>
            <a:r>
              <a:rPr lang="pt-BR" sz="3200" spc="-1" dirty="0">
                <a:latin typeface="Abadi" panose="020B0604020104020204" pitchFamily="34" charset="0"/>
                <a:ea typeface="DejaVu Sans"/>
              </a:rPr>
              <a:t> VOLTADAS À VERIFICAÇÃO E </a:t>
            </a:r>
            <a:r>
              <a:rPr lang="pt-BR" sz="3200" u="sng" spc="-1" dirty="0">
                <a:latin typeface="Abadi" panose="020B0604020104020204" pitchFamily="34" charset="0"/>
                <a:ea typeface="DejaVu Sans"/>
              </a:rPr>
              <a:t>DEMONSTRAÇÃO DA VERDADE</a:t>
            </a:r>
            <a:r>
              <a:rPr lang="pt-BR" sz="3200" spc="-1" dirty="0">
                <a:latin typeface="Abadi" panose="020B0604020104020204" pitchFamily="34" charset="0"/>
                <a:ea typeface="DejaVu Sans"/>
              </a:rPr>
              <a:t> DOS </a:t>
            </a:r>
            <a:r>
              <a:rPr lang="pt-BR" sz="3200" u="sng" spc="-1" dirty="0">
                <a:latin typeface="Abadi" panose="020B0604020104020204" pitchFamily="34" charset="0"/>
                <a:ea typeface="DejaVu Sans"/>
              </a:rPr>
              <a:t>FATOS</a:t>
            </a:r>
            <a:r>
              <a:rPr lang="pt-BR" sz="3200" spc="-1" dirty="0">
                <a:latin typeface="Abadi" panose="020B0604020104020204" pitchFamily="34" charset="0"/>
                <a:ea typeface="DejaVu Sans"/>
              </a:rPr>
              <a:t> </a:t>
            </a:r>
            <a:r>
              <a:rPr lang="pt-BR" sz="3200" u="sng" spc="-1" dirty="0">
                <a:latin typeface="Abadi" panose="020B0604020104020204" pitchFamily="34" charset="0"/>
                <a:ea typeface="DejaVu Sans"/>
              </a:rPr>
              <a:t>CONTROVERTIDOS</a:t>
            </a:r>
            <a:r>
              <a:rPr lang="pt-BR" sz="3200" spc="-1" dirty="0">
                <a:latin typeface="Abadi" panose="020B0604020104020204" pitchFamily="34" charset="0"/>
                <a:ea typeface="DejaVu Sans"/>
              </a:rPr>
              <a:t> E </a:t>
            </a:r>
            <a:r>
              <a:rPr lang="pt-BR" sz="3200" u="sng" spc="-1" dirty="0">
                <a:latin typeface="Abadi" panose="020B0604020104020204" pitchFamily="34" charset="0"/>
                <a:ea typeface="DejaVu Sans"/>
              </a:rPr>
              <a:t>RELEVANTES</a:t>
            </a:r>
            <a:r>
              <a:rPr lang="pt-BR" sz="3200" spc="-1" dirty="0">
                <a:latin typeface="Abadi" panose="020B0604020104020204" pitchFamily="34" charset="0"/>
                <a:ea typeface="DejaVu Sans"/>
              </a:rPr>
              <a:t> PARA O </a:t>
            </a:r>
            <a:r>
              <a:rPr lang="pt-BR" sz="3200" u="sng" spc="-1" dirty="0">
                <a:latin typeface="Abadi" panose="020B0604020104020204" pitchFamily="34" charset="0"/>
                <a:ea typeface="DejaVu Sans"/>
              </a:rPr>
              <a:t>JULGAMENTO</a:t>
            </a:r>
            <a:r>
              <a:rPr lang="pt-BR" sz="3200" spc="-1" dirty="0">
                <a:latin typeface="Abadi" panose="020B0604020104020204" pitchFamily="34" charset="0"/>
                <a:ea typeface="DejaVu Sans"/>
              </a:rPr>
              <a:t> DA LIDE NO CURSO DO PROCESSO”. </a:t>
            </a:r>
          </a:p>
          <a:p>
            <a:pPr algn="just">
              <a:spcBef>
                <a:spcPts val="641"/>
              </a:spcBef>
              <a:tabLst>
                <a:tab pos="0" algn="l"/>
              </a:tabLst>
            </a:pPr>
            <a:endParaRPr lang="pt-BR" sz="1100" spc="-1" dirty="0">
              <a:latin typeface="Book Antiqua" panose="02040602050305030304" pitchFamily="18" charset="0"/>
              <a:ea typeface="DejaVu Sans"/>
            </a:endParaRPr>
          </a:p>
          <a:p>
            <a:pPr algn="just">
              <a:spcBef>
                <a:spcPts val="641"/>
              </a:spcBef>
              <a:tabLst>
                <a:tab pos="0" algn="l"/>
              </a:tabLst>
            </a:pPr>
            <a:r>
              <a:rPr lang="pt-BR" sz="3200" spc="-1" dirty="0">
                <a:latin typeface="Abadi" panose="020B0604020104020204" pitchFamily="34" charset="0"/>
                <a:ea typeface="DejaVu Sans"/>
              </a:rPr>
              <a:t>	</a:t>
            </a:r>
            <a:r>
              <a:rPr lang="pt-BR" sz="3200" spc="-1" dirty="0">
                <a:latin typeface="Abadi Extra Light" panose="020B0204020104020204" pitchFamily="34" charset="0"/>
                <a:ea typeface="DejaVu Sans"/>
              </a:rPr>
              <a:t>-</a:t>
            </a:r>
            <a:r>
              <a:rPr lang="pt-BR" sz="3200" b="1" spc="-1" dirty="0">
                <a:latin typeface="Abadi Extra Light" panose="020B0204020104020204" pitchFamily="34" charset="0"/>
                <a:ea typeface="DejaVu Sans"/>
              </a:rPr>
              <a:t>CONCEITO</a:t>
            </a:r>
            <a:r>
              <a:rPr lang="pt-BR" sz="3200" spc="-1" dirty="0">
                <a:latin typeface="Abadi Extra Light" panose="020B0204020104020204" pitchFamily="34" charset="0"/>
                <a:ea typeface="DejaVu Sans"/>
              </a:rPr>
              <a:t>: “Prova é a atribuição à parte (incumbência) de comprovar fatos que lhe são favoráveis no processo”,</a:t>
            </a:r>
          </a:p>
          <a:p>
            <a:pPr algn="just">
              <a:lnSpc>
                <a:spcPct val="100000"/>
              </a:lnSpc>
              <a:spcBef>
                <a:spcPts val="641"/>
              </a:spcBef>
              <a:tabLst>
                <a:tab pos="0" algn="l"/>
              </a:tabLst>
            </a:pPr>
            <a:r>
              <a:rPr lang="pt-BR" sz="3200" spc="-1" dirty="0">
                <a:latin typeface="Calibri"/>
                <a:ea typeface="DejaVu Sans"/>
              </a:rPr>
              <a:t>-DUAS ETAPAS DA DISCIPLINA: 1-teoria geral – 2.prova em espécie</a:t>
            </a:r>
          </a:p>
          <a:p>
            <a:pPr algn="just">
              <a:lnSpc>
                <a:spcPct val="100000"/>
              </a:lnSpc>
              <a:spcBef>
                <a:spcPts val="641"/>
              </a:spcBef>
              <a:tabLst>
                <a:tab pos="0" algn="l"/>
              </a:tabLst>
            </a:pPr>
            <a:r>
              <a:rPr lang="pt-BR" sz="3200" spc="-1" dirty="0">
                <a:latin typeface="Calibri"/>
                <a:ea typeface="DejaVu Sans"/>
              </a:rPr>
              <a:t>-FINALIDADE</a:t>
            </a:r>
            <a:r>
              <a:rPr lang="pt-BR" sz="2100" spc="-1" dirty="0">
                <a:latin typeface="Calibri"/>
                <a:ea typeface="DejaVu Sans"/>
              </a:rPr>
              <a:t>: busca da verdade (verdade </a:t>
            </a:r>
            <a:r>
              <a:rPr lang="pt-BR" sz="2100" u="sng" spc="-1" dirty="0">
                <a:latin typeface="Calibri"/>
                <a:ea typeface="DejaVu Sans"/>
              </a:rPr>
              <a:t>PROCESSUAL, não a verdade real</a:t>
            </a:r>
            <a:r>
              <a:rPr lang="pt-BR" sz="2100" spc="-1" dirty="0">
                <a:latin typeface="Calibri"/>
                <a:ea typeface="DejaVu Sans"/>
              </a:rPr>
              <a:t>!)</a:t>
            </a:r>
          </a:p>
          <a:p>
            <a:pPr algn="just">
              <a:lnSpc>
                <a:spcPct val="100000"/>
              </a:lnSpc>
              <a:spcBef>
                <a:spcPts val="641"/>
              </a:spcBef>
              <a:tabLst>
                <a:tab pos="0" algn="l"/>
              </a:tabLst>
            </a:pPr>
            <a:r>
              <a:rPr lang="pt-BR" sz="3200" spc="-1" dirty="0">
                <a:latin typeface="Calibri"/>
                <a:ea typeface="DejaVu Sans"/>
              </a:rPr>
              <a:t>-DESTINATÁRIO DA PROVA: juiz </a:t>
            </a:r>
            <a:r>
              <a:rPr lang="it-IT" sz="1300" spc="-1" dirty="0">
                <a:latin typeface="Calibri"/>
              </a:rPr>
              <a:t>GENERAL PAULO SERGIO NOGUEIRA - https://www.youtube.com/watch?v=PKsgAvwM4UU</a:t>
            </a:r>
            <a:endParaRPr lang="pt-BR" sz="1300" spc="-1" dirty="0">
              <a:latin typeface="Calibri"/>
              <a:ea typeface="DejaVu Sans"/>
            </a:endParaRPr>
          </a:p>
          <a:p>
            <a:pPr algn="just">
              <a:lnSpc>
                <a:spcPct val="100000"/>
              </a:lnSpc>
              <a:spcBef>
                <a:spcPts val="641"/>
              </a:spcBef>
              <a:tabLst>
                <a:tab pos="0" algn="l"/>
              </a:tabLst>
            </a:pPr>
            <a:r>
              <a:rPr lang="pt-BR" sz="3200" spc="-1" dirty="0">
                <a:latin typeface="Calibri"/>
                <a:ea typeface="DejaVu Sans"/>
              </a:rPr>
              <a:t>-DEVER DE COLABORAÇÃO: COOPERAÇÃO DE TODOS</a:t>
            </a:r>
          </a:p>
          <a:p>
            <a:pPr algn="just">
              <a:lnSpc>
                <a:spcPct val="100000"/>
              </a:lnSpc>
              <a:spcBef>
                <a:spcPts val="641"/>
              </a:spcBef>
              <a:tabLst>
                <a:tab pos="0" algn="l"/>
              </a:tabLst>
            </a:pPr>
            <a:r>
              <a:rPr lang="pt-BR" sz="3200" spc="-1" dirty="0">
                <a:latin typeface="Calibri"/>
                <a:ea typeface="DejaVu Sans"/>
              </a:rPr>
              <a:t>-DESTACA-SE, OBJETO DE PROVA: </a:t>
            </a:r>
            <a:r>
              <a:rPr lang="pt-BR" sz="2700" spc="-1" dirty="0">
                <a:latin typeface="Brush Script MT" panose="03060802040406070304" pitchFamily="66" charset="0"/>
                <a:ea typeface="DejaVu Sans"/>
              </a:rPr>
              <a:t>”</a:t>
            </a:r>
            <a:r>
              <a:rPr lang="pt-BR" sz="4100" spc="-1" dirty="0">
                <a:latin typeface="Brush Script MT" panose="03060802040406070304" pitchFamily="66" charset="0"/>
                <a:ea typeface="DejaVu Sans"/>
              </a:rPr>
              <a:t>são os fatos controvertidos da causa”, é errado “vou provar meus direitos”</a:t>
            </a:r>
          </a:p>
          <a:p>
            <a:pPr algn="just">
              <a:lnSpc>
                <a:spcPct val="100000"/>
              </a:lnSpc>
              <a:spcBef>
                <a:spcPts val="641"/>
              </a:spcBef>
              <a:tabLst>
                <a:tab pos="0" algn="l"/>
              </a:tabLst>
            </a:pPr>
            <a:r>
              <a:rPr lang="pt-BR" sz="3200" spc="-1" dirty="0">
                <a:latin typeface="Calibri"/>
                <a:ea typeface="DejaVu Sans"/>
              </a:rPr>
              <a:t>-</a:t>
            </a:r>
            <a:r>
              <a:rPr lang="pt-BR" sz="3200" u="sng" spc="-1" dirty="0">
                <a:latin typeface="Calibri"/>
                <a:ea typeface="DejaVu Sans"/>
              </a:rPr>
              <a:t>OBJETO DA PROVA é o fato controvertido </a:t>
            </a:r>
            <a:r>
              <a:rPr lang="pt-BR" sz="3200" b="1" u="sng" spc="-1" dirty="0">
                <a:latin typeface="Calibri"/>
                <a:ea typeface="DejaVu Sans"/>
              </a:rPr>
              <a:t>relevante</a:t>
            </a:r>
            <a:r>
              <a:rPr lang="pt-BR" sz="3200" spc="-1" dirty="0">
                <a:latin typeface="Calibri"/>
                <a:ea typeface="DejaVu Sans"/>
              </a:rPr>
              <a:t>!</a:t>
            </a:r>
          </a:p>
          <a:p>
            <a:pPr algn="just">
              <a:lnSpc>
                <a:spcPct val="100000"/>
              </a:lnSpc>
              <a:spcBef>
                <a:spcPts val="641"/>
              </a:spcBef>
              <a:tabLst>
                <a:tab pos="0" algn="l"/>
              </a:tabLst>
            </a:pPr>
            <a:r>
              <a:rPr lang="pt-BR" sz="3200" spc="-1" dirty="0">
                <a:latin typeface="Calibri"/>
                <a:ea typeface="DejaVu Sans"/>
              </a:rPr>
              <a:t>-FASE INSTRUTÓRIA: “instruir é preparar a decisão”</a:t>
            </a:r>
          </a:p>
          <a:p>
            <a:pPr marL="457200" indent="-457200" algn="just">
              <a:lnSpc>
                <a:spcPct val="100000"/>
              </a:lnSpc>
              <a:spcBef>
                <a:spcPts val="641"/>
              </a:spcBef>
              <a:buFontTx/>
              <a:buChar char="-"/>
              <a:tabLst>
                <a:tab pos="0" algn="l"/>
              </a:tabLst>
            </a:pPr>
            <a:r>
              <a:rPr lang="pt-BR" sz="3200" spc="-1" dirty="0">
                <a:latin typeface="Calibri"/>
                <a:ea typeface="DejaVu Sans"/>
              </a:rPr>
              <a:t>APLICAÇÃO DO SISTEMA DA PERSUASÃO RACIONAL</a:t>
            </a:r>
          </a:p>
          <a:p>
            <a:pPr algn="just"/>
            <a:endParaRPr lang="pt-BR" sz="3200" spc="-1" dirty="0">
              <a:latin typeface="Calibri"/>
              <a:ea typeface="DejaVu Sans"/>
            </a:endParaRPr>
          </a:p>
          <a:p>
            <a:pPr algn="just"/>
            <a:r>
              <a:rPr lang="pt-BR" sz="3200" spc="-1" dirty="0">
                <a:latin typeface="Calibri"/>
                <a:ea typeface="DejaVu Sans"/>
              </a:rPr>
              <a:t>- RÉU REVEL </a:t>
            </a:r>
            <a:r>
              <a:rPr lang="pt-BR" sz="3200" i="0" u="none" strike="noStrike" baseline="0" dirty="0">
                <a:latin typeface="MinionPro-Regular"/>
              </a:rPr>
              <a:t>artigo 349 que ao réu revel será lícita a produção de provas, contrapostas às alegações do autor, desde que se faça representar nos autos a tempo de praticar os atos processuais indispensáveis a essa produção.</a:t>
            </a:r>
            <a:endParaRPr lang="pt-BR" sz="4800" spc="-1" dirty="0">
              <a:latin typeface="Calibri"/>
              <a:ea typeface="DejaVu Sans"/>
            </a:endParaRPr>
          </a:p>
        </p:txBody>
      </p:sp>
    </p:spTree>
    <p:extLst>
      <p:ext uri="{BB962C8B-B14F-4D97-AF65-F5344CB8AC3E}">
        <p14:creationId xmlns:p14="http://schemas.microsoft.com/office/powerpoint/2010/main" val="35783434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60000" lnSpcReduction="20000"/>
          </a:bodyPr>
          <a:lstStyle/>
          <a:p>
            <a:pPr algn="just">
              <a:lnSpc>
                <a:spcPct val="100000"/>
              </a:lnSpc>
              <a:spcBef>
                <a:spcPts val="641"/>
              </a:spcBef>
              <a:tabLst>
                <a:tab pos="0" algn="l"/>
              </a:tabLst>
            </a:pPr>
            <a:r>
              <a:rPr lang="pt-BR" sz="3200" b="1" spc="-1" dirty="0">
                <a:latin typeface="Calibri"/>
                <a:ea typeface="DejaVu Sans"/>
              </a:rPr>
              <a:t>	*DEVERES DA PARTE</a:t>
            </a:r>
            <a:r>
              <a:rPr lang="pt-BR" sz="3200" spc="-1" dirty="0">
                <a:latin typeface="Calibri"/>
                <a:ea typeface="DejaVu Sans"/>
              </a:rPr>
              <a:t>: art. 77. Além de outros previstos neste Código, são deveres das partes, de seus procuradores e de todos aqueles que de qualquer forma participem do processo: III - não produzir provas e não praticar </a:t>
            </a:r>
            <a:r>
              <a:rPr lang="pt-BR" sz="3200" b="1" u="sng" spc="-1" dirty="0">
                <a:latin typeface="Calibri"/>
                <a:ea typeface="DejaVu Sans"/>
              </a:rPr>
              <a:t>atos inúteis ou desnecessários</a:t>
            </a:r>
            <a:r>
              <a:rPr lang="pt-BR" sz="3200" spc="-1" dirty="0">
                <a:latin typeface="Calibri"/>
                <a:ea typeface="DejaVu Sans"/>
              </a:rPr>
              <a:t> à declaração ou à defesa do direito (</a:t>
            </a:r>
            <a:r>
              <a:rPr lang="pt-BR" sz="3200" u="sng" spc="-1" dirty="0">
                <a:latin typeface="Calibri"/>
                <a:ea typeface="DejaVu Sans"/>
              </a:rPr>
              <a:t>multa até 20%</a:t>
            </a:r>
            <a:r>
              <a:rPr lang="pt-BR" sz="3200" spc="-1" dirty="0">
                <a:latin typeface="Calibri"/>
                <a:ea typeface="DejaVu Sans"/>
              </a:rPr>
              <a:t>);</a:t>
            </a:r>
          </a:p>
          <a:p>
            <a:pPr algn="just">
              <a:lnSpc>
                <a:spcPct val="100000"/>
              </a:lnSpc>
              <a:spcBef>
                <a:spcPts val="641"/>
              </a:spcBef>
              <a:tabLst>
                <a:tab pos="0" algn="l"/>
              </a:tabLst>
            </a:pPr>
            <a:r>
              <a:rPr lang="pt-BR" sz="3200" spc="-1" dirty="0">
                <a:latin typeface="Calibri"/>
                <a:ea typeface="DejaVu Sans"/>
              </a:rPr>
              <a:t>	*</a:t>
            </a:r>
            <a:r>
              <a:rPr lang="pt-BR" sz="3200" b="1" spc="-1" dirty="0">
                <a:latin typeface="Calibri"/>
                <a:ea typeface="DejaVu Sans"/>
              </a:rPr>
              <a:t>PAPEL DO JUIZ</a:t>
            </a:r>
            <a:r>
              <a:rPr lang="pt-BR" sz="3200" spc="-1" dirty="0">
                <a:latin typeface="Calibri"/>
                <a:ea typeface="DejaVu Sans"/>
              </a:rPr>
              <a:t>: Art. 370. Caberá ao juiz, de ofício ou a requerimento da parte, determinar as provas necessárias ao julgamento do mérito.</a:t>
            </a:r>
            <a:endParaRPr lang="pt-BR" sz="1900" b="1" spc="-1" dirty="0">
              <a:solidFill>
                <a:srgbClr val="7030A0"/>
              </a:solidFill>
              <a:latin typeface="Calibri"/>
              <a:ea typeface="DejaVu Sans"/>
            </a:endParaRPr>
          </a:p>
          <a:p>
            <a:pPr algn="just">
              <a:lnSpc>
                <a:spcPct val="100000"/>
              </a:lnSpc>
              <a:spcBef>
                <a:spcPts val="641"/>
              </a:spcBef>
              <a:tabLst>
                <a:tab pos="0" algn="l"/>
              </a:tabLst>
            </a:pPr>
            <a:r>
              <a:rPr lang="pt-BR" sz="3200" b="1" spc="-1" dirty="0">
                <a:latin typeface="Calibri"/>
              </a:rPr>
              <a:t>	JUIZ DESTINATÁRIO DA PROVA: </a:t>
            </a:r>
            <a:r>
              <a:rPr lang="pt-BR" sz="3200" spc="-1" dirty="0">
                <a:latin typeface="Calibri"/>
                <a:ea typeface="DejaVu Sans"/>
              </a:rPr>
              <a:t>Art. 139. O </a:t>
            </a:r>
            <a:r>
              <a:rPr lang="pt-BR" sz="3200" b="1" u="sng" spc="-1" dirty="0">
                <a:latin typeface="Calibri"/>
                <a:ea typeface="DejaVu Sans"/>
              </a:rPr>
              <a:t>juiz dirigirá</a:t>
            </a:r>
            <a:r>
              <a:rPr lang="pt-BR" sz="3200" spc="-1" dirty="0">
                <a:latin typeface="Calibri"/>
                <a:ea typeface="DejaVu Sans"/>
              </a:rPr>
              <a:t> o processo conforme as disposições deste Código, incumbindo-lhe: VI... </a:t>
            </a:r>
            <a:r>
              <a:rPr lang="pt-BR" sz="3200" u="sng" spc="-1" dirty="0">
                <a:latin typeface="Calibri"/>
                <a:ea typeface="DejaVu Sans"/>
              </a:rPr>
              <a:t>alterar a ordem de produção</a:t>
            </a:r>
            <a:r>
              <a:rPr lang="pt-BR" sz="3200" spc="-1" dirty="0">
                <a:latin typeface="Calibri"/>
                <a:ea typeface="DejaVu Sans"/>
              </a:rPr>
              <a:t> dos meios de prova, adequando-os às necessidades do conflito de modo a conferir maior efetividade à tutela do direito;</a:t>
            </a:r>
          </a:p>
          <a:p>
            <a:pPr algn="just">
              <a:lnSpc>
                <a:spcPct val="100000"/>
              </a:lnSpc>
              <a:spcBef>
                <a:spcPts val="641"/>
              </a:spcBef>
              <a:tabLst>
                <a:tab pos="0" algn="l"/>
              </a:tabLst>
            </a:pPr>
            <a:r>
              <a:rPr lang="pt-BR" sz="3200" spc="-1" dirty="0">
                <a:latin typeface="Calibri"/>
                <a:ea typeface="DejaVu Sans"/>
              </a:rPr>
              <a:t>	</a:t>
            </a:r>
            <a:r>
              <a:rPr lang="pt-BR" sz="3200" b="1" spc="-1" dirty="0">
                <a:latin typeface="Calibri"/>
              </a:rPr>
              <a:t>*JULGAMENTO MADURO</a:t>
            </a:r>
            <a:r>
              <a:rPr lang="pt-BR" sz="3200" spc="-1" dirty="0">
                <a:latin typeface="Calibri"/>
              </a:rPr>
              <a:t>: art. 355. O juiz julgará antecipadamente o pedido, proferindo sentença com resolução de mérito, quando: I- não houver necessidade de produção de </a:t>
            </a:r>
            <a:r>
              <a:rPr lang="pt-BR" sz="3200" u="sng" spc="-1" dirty="0">
                <a:latin typeface="Calibri"/>
              </a:rPr>
              <a:t>outras provas</a:t>
            </a:r>
            <a:r>
              <a:rPr lang="pt-BR" sz="3200" spc="-1" dirty="0">
                <a:latin typeface="Calibri"/>
              </a:rPr>
              <a:t>;</a:t>
            </a:r>
          </a:p>
          <a:p>
            <a:pPr algn="just">
              <a:lnSpc>
                <a:spcPct val="100000"/>
              </a:lnSpc>
              <a:spcBef>
                <a:spcPts val="641"/>
              </a:spcBef>
              <a:tabLst>
                <a:tab pos="0" algn="l"/>
              </a:tabLst>
            </a:pPr>
            <a:r>
              <a:rPr lang="pt-BR" sz="3200" spc="-1" dirty="0">
                <a:latin typeface="Calibri"/>
              </a:rPr>
              <a:t>	*</a:t>
            </a:r>
            <a:r>
              <a:rPr lang="pt-BR" sz="3200" b="1" spc="-1" dirty="0">
                <a:latin typeface="Calibri"/>
              </a:rPr>
              <a:t>ESTABILIZAÇÃO DA DEMANDA NO SANEAMENTO DO PROCESSO: </a:t>
            </a:r>
            <a:r>
              <a:rPr lang="pt-BR" sz="3200" spc="-1" dirty="0">
                <a:latin typeface="Calibri"/>
              </a:rPr>
              <a:t>art. 329: o autor poderá... art. 357, II - delimitar as questões de fato sobre as quais recairá a atividade probatória, especificando os meios de prova admitidos </a:t>
            </a:r>
          </a:p>
          <a:p>
            <a:pPr algn="just">
              <a:lnSpc>
                <a:spcPct val="100000"/>
              </a:lnSpc>
              <a:spcBef>
                <a:spcPts val="641"/>
              </a:spcBef>
              <a:tabLst>
                <a:tab pos="0" algn="l"/>
              </a:tabLst>
            </a:pPr>
            <a:r>
              <a:rPr lang="pt-BR" sz="3200" spc="-1" dirty="0">
                <a:latin typeface="Calibri"/>
              </a:rPr>
              <a:t>	*</a:t>
            </a:r>
            <a:r>
              <a:rPr lang="pt-BR" sz="3200" b="1" spc="-1" dirty="0">
                <a:latin typeface="Calibri"/>
              </a:rPr>
              <a:t>LIMINAR</a:t>
            </a:r>
            <a:r>
              <a:rPr lang="pt-BR" sz="3200" spc="-1" dirty="0">
                <a:latin typeface="Calibri"/>
              </a:rPr>
              <a:t>: art. 300: ”FUMUS BONI JURIS”: “A tutela de urgência será concedida quando houver elementos que evidenciem a </a:t>
            </a:r>
            <a:r>
              <a:rPr lang="pt-BR" sz="3200" b="1" u="sng" spc="-1" dirty="0">
                <a:latin typeface="Calibri"/>
              </a:rPr>
              <a:t>probabilidade do direito</a:t>
            </a:r>
            <a:r>
              <a:rPr lang="pt-BR" sz="3200" spc="-1" dirty="0">
                <a:latin typeface="Calibri"/>
              </a:rPr>
              <a:t>...</a:t>
            </a:r>
          </a:p>
          <a:p>
            <a:pPr algn="just">
              <a:spcBef>
                <a:spcPts val="641"/>
              </a:spcBef>
              <a:tabLst>
                <a:tab pos="0" algn="l"/>
              </a:tabLst>
            </a:pPr>
            <a:r>
              <a:rPr lang="pt-BR" sz="3200" spc="-1" dirty="0">
                <a:latin typeface="Calibri"/>
                <a:ea typeface="DejaVu Sans"/>
              </a:rPr>
              <a:t>	*</a:t>
            </a:r>
            <a:r>
              <a:rPr lang="pt-BR" sz="2800" b="1" spc="-1" dirty="0">
                <a:latin typeface="Calibri"/>
              </a:rPr>
              <a:t>FASES</a:t>
            </a:r>
            <a:r>
              <a:rPr lang="pt-BR" sz="2800" spc="-1" dirty="0">
                <a:latin typeface="Calibri"/>
              </a:rPr>
              <a:t>: </a:t>
            </a:r>
            <a:r>
              <a:rPr lang="pt-BR" sz="3300" spc="-1" dirty="0">
                <a:latin typeface="Calibri"/>
              </a:rPr>
              <a:t>postulatória }  requerimento } admissão } instrutória/produção } valoração</a:t>
            </a:r>
          </a:p>
          <a:p>
            <a:pPr algn="just">
              <a:spcBef>
                <a:spcPts val="641"/>
              </a:spcBef>
              <a:tabLst>
                <a:tab pos="0" algn="l"/>
              </a:tabLst>
            </a:pPr>
            <a:r>
              <a:rPr lang="pt-BR" sz="3300" b="1" i="0" spc="-1" dirty="0">
                <a:solidFill>
                  <a:srgbClr val="000000"/>
                </a:solidFill>
                <a:effectLst/>
                <a:latin typeface="Calibri"/>
              </a:rPr>
              <a:t>	</a:t>
            </a:r>
            <a:r>
              <a:rPr lang="pt-BR" sz="3200" b="1" i="0" dirty="0">
                <a:solidFill>
                  <a:srgbClr val="000000"/>
                </a:solidFill>
                <a:effectLst/>
                <a:latin typeface="Arial" panose="020B0604020202020204" pitchFamily="34" charset="0"/>
              </a:rPr>
              <a:t>PETIÇÃO INICIAL</a:t>
            </a:r>
            <a:r>
              <a:rPr lang="pt-BR" sz="3200" i="0" dirty="0">
                <a:solidFill>
                  <a:srgbClr val="000000"/>
                </a:solidFill>
                <a:effectLst/>
                <a:latin typeface="Arial" panose="020B0604020202020204" pitchFamily="34" charset="0"/>
              </a:rPr>
              <a:t>: </a:t>
            </a:r>
            <a:r>
              <a:rPr lang="pt-BR" sz="3200" i="0" u="sng" dirty="0">
                <a:solidFill>
                  <a:srgbClr val="000000"/>
                </a:solidFill>
                <a:effectLst/>
                <a:latin typeface="Arial" panose="020B0604020202020204" pitchFamily="34" charset="0"/>
              </a:rPr>
              <a:t>art. 319 CPC:</a:t>
            </a:r>
            <a:r>
              <a:rPr lang="pt-BR" sz="3200" i="0" dirty="0">
                <a:solidFill>
                  <a:srgbClr val="000000"/>
                </a:solidFill>
                <a:effectLst/>
                <a:latin typeface="Arial" panose="020B0604020202020204" pitchFamily="34" charset="0"/>
              </a:rPr>
              <a:t> A petição inicial </a:t>
            </a:r>
            <a:r>
              <a:rPr lang="pt-BR" sz="3200" b="1" i="0" dirty="0">
                <a:solidFill>
                  <a:srgbClr val="000000"/>
                </a:solidFill>
                <a:effectLst/>
                <a:latin typeface="Arial" panose="020B0604020202020204" pitchFamily="34" charset="0"/>
              </a:rPr>
              <a:t>indicará</a:t>
            </a:r>
            <a:r>
              <a:rPr lang="pt-BR" sz="3200" i="0" dirty="0">
                <a:solidFill>
                  <a:srgbClr val="000000"/>
                </a:solidFill>
                <a:effectLst/>
                <a:latin typeface="Arial" panose="020B0604020202020204" pitchFamily="34" charset="0"/>
              </a:rPr>
              <a:t>: VI - as provas com que o autor pretende demonstrar a verdade dos fatos alegados... </a:t>
            </a:r>
            <a:r>
              <a:rPr lang="pt-BR" sz="3200" i="0" u="sng" dirty="0">
                <a:solidFill>
                  <a:srgbClr val="000000"/>
                </a:solidFill>
                <a:effectLst/>
                <a:latin typeface="Arial" panose="020B0604020202020204" pitchFamily="34" charset="0"/>
              </a:rPr>
              <a:t>Art. 320</a:t>
            </a:r>
            <a:r>
              <a:rPr lang="pt-BR" sz="3200" i="0" dirty="0">
                <a:solidFill>
                  <a:srgbClr val="000000"/>
                </a:solidFill>
                <a:effectLst/>
                <a:latin typeface="Arial" panose="020B0604020202020204" pitchFamily="34" charset="0"/>
              </a:rPr>
              <a:t>. A petição inicial </a:t>
            </a:r>
            <a:r>
              <a:rPr lang="pt-BR" sz="3200" b="1" i="0" u="sng" dirty="0">
                <a:solidFill>
                  <a:srgbClr val="000000"/>
                </a:solidFill>
                <a:effectLst/>
                <a:latin typeface="Arial" panose="020B0604020202020204" pitchFamily="34" charset="0"/>
              </a:rPr>
              <a:t>será instruída</a:t>
            </a:r>
            <a:r>
              <a:rPr lang="pt-BR" sz="3200" i="0" dirty="0">
                <a:solidFill>
                  <a:srgbClr val="000000"/>
                </a:solidFill>
                <a:effectLst/>
                <a:latin typeface="Arial" panose="020B0604020202020204" pitchFamily="34" charset="0"/>
              </a:rPr>
              <a:t> com os documentos indispensáveis à propositura da ação.... </a:t>
            </a:r>
            <a:r>
              <a:rPr lang="pt-BR" sz="3200" i="0" u="sng" dirty="0">
                <a:solidFill>
                  <a:srgbClr val="000000"/>
                </a:solidFill>
                <a:effectLst/>
                <a:latin typeface="Arial" panose="020B0604020202020204" pitchFamily="34" charset="0"/>
              </a:rPr>
              <a:t>Art. 336</a:t>
            </a:r>
            <a:r>
              <a:rPr lang="pt-BR" sz="3200" i="0" dirty="0">
                <a:solidFill>
                  <a:srgbClr val="000000"/>
                </a:solidFill>
                <a:effectLst/>
                <a:latin typeface="Arial" panose="020B0604020202020204" pitchFamily="34" charset="0"/>
              </a:rPr>
              <a:t>. Incumbe ao réu alegar, na contestação, toda a matéria de defesa, expondo as razões de fato e de direito com que impugna o pedido do autor e </a:t>
            </a:r>
            <a:r>
              <a:rPr lang="pt-BR" sz="3200" b="1" i="0" u="sng" dirty="0">
                <a:solidFill>
                  <a:srgbClr val="000000"/>
                </a:solidFill>
                <a:effectLst/>
                <a:latin typeface="Arial" panose="020B0604020202020204" pitchFamily="34" charset="0"/>
              </a:rPr>
              <a:t>especificando as provas que pretende produzir</a:t>
            </a:r>
            <a:r>
              <a:rPr lang="pt-BR" sz="3200" i="0" dirty="0">
                <a:solidFill>
                  <a:srgbClr val="000000"/>
                </a:solidFill>
                <a:effectLst/>
                <a:latin typeface="Arial" panose="020B0604020202020204" pitchFamily="34" charset="0"/>
              </a:rPr>
              <a:t>.</a:t>
            </a:r>
          </a:p>
        </p:txBody>
      </p:sp>
    </p:spTree>
    <p:extLst>
      <p:ext uri="{BB962C8B-B14F-4D97-AF65-F5344CB8AC3E}">
        <p14:creationId xmlns:p14="http://schemas.microsoft.com/office/powerpoint/2010/main" val="421606915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0000"/>
          </a:bodyPr>
          <a:lstStyle/>
          <a:p>
            <a:pPr algn="just">
              <a:lnSpc>
                <a:spcPct val="100000"/>
              </a:lnSpc>
              <a:spcBef>
                <a:spcPts val="641"/>
              </a:spcBef>
              <a:tabLst>
                <a:tab pos="0" algn="l"/>
              </a:tabLst>
            </a:pPr>
            <a:r>
              <a:rPr lang="pt-BR" b="1" i="0" strike="noStrike" baseline="0" dirty="0">
                <a:latin typeface="Abadi" panose="020B0604020104020204" pitchFamily="34" charset="0"/>
              </a:rPr>
              <a:t>REGRA GERAL</a:t>
            </a:r>
            <a:r>
              <a:rPr lang="pt-BR" i="0" strike="noStrike" baseline="0" dirty="0">
                <a:latin typeface="Abadi" panose="020B0604020104020204" pitchFamily="34" charset="0"/>
              </a:rPr>
              <a:t>: </a:t>
            </a:r>
            <a:r>
              <a:rPr lang="pt-BR" sz="1800" i="0" dirty="0">
                <a:solidFill>
                  <a:srgbClr val="000000"/>
                </a:solidFill>
                <a:effectLst/>
                <a:latin typeface="Arial" panose="020B0604020202020204" pitchFamily="34" charset="0"/>
              </a:rPr>
              <a:t>Art. 373. O ônus da prova incumbe: I - ao autor, quanto ao fato constitutivo de seu direito; II - ao réu, quanto à existência de fato impeditivo, modificativo ou extintivo do direito do autor.</a:t>
            </a:r>
          </a:p>
          <a:p>
            <a:pPr algn="just">
              <a:lnSpc>
                <a:spcPct val="100000"/>
              </a:lnSpc>
              <a:spcBef>
                <a:spcPts val="641"/>
              </a:spcBef>
              <a:tabLst>
                <a:tab pos="0" algn="l"/>
              </a:tabLst>
            </a:pPr>
            <a:r>
              <a:rPr lang="pt-BR" b="1" spc="-1" dirty="0">
                <a:highlight>
                  <a:srgbClr val="FFFF00"/>
                </a:highlight>
                <a:latin typeface="Calibri"/>
              </a:rPr>
              <a:t>IMPEDITIVO</a:t>
            </a:r>
            <a:r>
              <a:rPr lang="pt-BR" spc="-1" dirty="0">
                <a:latin typeface="Calibri"/>
              </a:rPr>
              <a:t>: </a:t>
            </a:r>
            <a:r>
              <a:rPr lang="pt-BR" u="sng" spc="-1" dirty="0">
                <a:latin typeface="Calibri"/>
              </a:rPr>
              <a:t>prorrogação</a:t>
            </a:r>
            <a:r>
              <a:rPr lang="pt-BR" spc="-1" dirty="0">
                <a:latin typeface="Calibri"/>
              </a:rPr>
              <a:t> do vencimento do débito, cumprimento imperfeito do contrato etc.</a:t>
            </a:r>
          </a:p>
          <a:p>
            <a:pPr algn="just">
              <a:lnSpc>
                <a:spcPct val="100000"/>
              </a:lnSpc>
              <a:spcBef>
                <a:spcPts val="641"/>
              </a:spcBef>
              <a:tabLst>
                <a:tab pos="0" algn="l"/>
              </a:tabLst>
            </a:pPr>
            <a:r>
              <a:rPr lang="pt-BR" b="1" spc="-1" dirty="0">
                <a:highlight>
                  <a:srgbClr val="FFFF00"/>
                </a:highlight>
                <a:latin typeface="Calibri"/>
              </a:rPr>
              <a:t>MODIFICATIVOS</a:t>
            </a:r>
            <a:r>
              <a:rPr lang="pt-BR" spc="-1" dirty="0">
                <a:latin typeface="Calibri"/>
              </a:rPr>
              <a:t>: novação, parcelamento, adimplemento, transação ou compensação parciais etc.</a:t>
            </a:r>
          </a:p>
          <a:p>
            <a:pPr algn="just">
              <a:lnSpc>
                <a:spcPct val="100000"/>
              </a:lnSpc>
              <a:spcBef>
                <a:spcPts val="641"/>
              </a:spcBef>
              <a:tabLst>
                <a:tab pos="0" algn="l"/>
              </a:tabLst>
            </a:pPr>
            <a:r>
              <a:rPr lang="pt-BR" b="1" spc="-1" dirty="0">
                <a:highlight>
                  <a:srgbClr val="FFFF00"/>
                </a:highlight>
                <a:latin typeface="Calibri"/>
              </a:rPr>
              <a:t>EXTINTIVOS</a:t>
            </a:r>
            <a:r>
              <a:rPr lang="pt-BR" spc="-1" dirty="0">
                <a:latin typeface="Calibri"/>
              </a:rPr>
              <a:t>: adimplemento, transação, compensação integrais, perdão da dívida, confusão, morte ou ausência de titular de direito personalíssimo etc.</a:t>
            </a:r>
          </a:p>
          <a:p>
            <a:pPr algn="just">
              <a:lnSpc>
                <a:spcPct val="100000"/>
              </a:lnSpc>
              <a:spcBef>
                <a:spcPts val="641"/>
              </a:spcBef>
              <a:tabLst>
                <a:tab pos="0" algn="l"/>
              </a:tabLst>
            </a:pPr>
            <a:r>
              <a:rPr lang="pt-BR" spc="-1" dirty="0">
                <a:latin typeface="Calibri"/>
              </a:rPr>
              <a:t>EXEMPLO: é obrigação do devedor o ônus de provar que realizou o pagamento (constitui fato extintivo da obrigação), apresentando prova ou documento da quitação!</a:t>
            </a:r>
          </a:p>
          <a:p>
            <a:pPr algn="ctr">
              <a:spcBef>
                <a:spcPts val="641"/>
              </a:spcBef>
              <a:tabLst>
                <a:tab pos="0" algn="l"/>
              </a:tabLst>
            </a:pPr>
            <a:r>
              <a:rPr lang="pt-BR" spc="-1" dirty="0">
                <a:latin typeface="Abadi" panose="020B0604020104020204" pitchFamily="34" charset="0"/>
                <a:ea typeface="DejaVu Sans"/>
              </a:rPr>
              <a:t> </a:t>
            </a:r>
            <a:r>
              <a:rPr lang="pt-BR" b="1" spc="-1" dirty="0">
                <a:latin typeface="Abadi" panose="020B0604020104020204" pitchFamily="34" charset="0"/>
              </a:rPr>
              <a:t>ÔNUS DA PROVA (DIREITO E DEVER): </a:t>
            </a:r>
            <a:r>
              <a:rPr lang="pt-BR" sz="1100" dirty="0">
                <a:latin typeface="Abadi" panose="020B0604020104020204" pitchFamily="34" charset="0"/>
              </a:rPr>
              <a:t>Ônus é encargo atribuído pela lei a cada uma das partes de demonstrar os fatos.</a:t>
            </a:r>
            <a:endParaRPr lang="pt-BR" sz="1100" b="1" dirty="0">
              <a:latin typeface="Abadi" panose="020B0604020104020204" pitchFamily="34" charset="0"/>
            </a:endParaRPr>
          </a:p>
          <a:p>
            <a:pPr algn="ctr">
              <a:lnSpc>
                <a:spcPct val="100000"/>
              </a:lnSpc>
              <a:spcBef>
                <a:spcPts val="641"/>
              </a:spcBef>
              <a:tabLst>
                <a:tab pos="0" algn="l"/>
              </a:tabLst>
            </a:pPr>
            <a:r>
              <a:rPr lang="pt-BR" sz="1500" b="1" spc="-1" dirty="0">
                <a:latin typeface="Amasis MT Pro Light" panose="02040304050005020304" pitchFamily="18" charset="0"/>
              </a:rPr>
              <a:t>“fato alegado e não provado é o mesmo que fato inexistente”</a:t>
            </a:r>
            <a:r>
              <a:rPr lang="pt-BR" sz="1500" b="1" spc="-1" dirty="0">
                <a:latin typeface="Abadi" panose="020B0604020104020204" pitchFamily="34" charset="0"/>
              </a:rPr>
              <a:t>. </a:t>
            </a:r>
            <a:r>
              <a:rPr lang="pt-BR" sz="800" b="1" spc="-1" dirty="0">
                <a:latin typeface="Abadi" panose="020B0604020104020204" pitchFamily="34" charset="0"/>
              </a:rPr>
              <a:t>(Humberto Theodoro Júnior, Processo de Conhecimento, RJ: Forense, vol. II, p.531.</a:t>
            </a:r>
          </a:p>
          <a:p>
            <a:pPr algn="just">
              <a:lnSpc>
                <a:spcPct val="100000"/>
              </a:lnSpc>
              <a:spcBef>
                <a:spcPts val="641"/>
              </a:spcBef>
              <a:tabLst>
                <a:tab pos="0" algn="l"/>
              </a:tabLst>
            </a:pPr>
            <a:r>
              <a:rPr lang="pt-BR" b="1" spc="-1" dirty="0">
                <a:latin typeface="Calibri"/>
              </a:rPr>
              <a:t>REDISTRIBUIÇÃO</a:t>
            </a:r>
            <a:r>
              <a:rPr lang="pt-BR" spc="-1" dirty="0">
                <a:latin typeface="Calibri"/>
              </a:rPr>
              <a:t> - </a:t>
            </a:r>
            <a:r>
              <a:rPr lang="pt-BR" u="sng" spc="-1" dirty="0">
                <a:latin typeface="Calibri"/>
              </a:rPr>
              <a:t>CARGA DINÂMICA DO ÔNUS DA PROVA</a:t>
            </a:r>
            <a:r>
              <a:rPr lang="pt-BR" spc="-1" dirty="0">
                <a:latin typeface="Calibri"/>
              </a:rPr>
              <a:t> –art. 373, § 1º CPC</a:t>
            </a:r>
          </a:p>
          <a:p>
            <a:pPr algn="just">
              <a:lnSpc>
                <a:spcPct val="100000"/>
              </a:lnSpc>
              <a:spcBef>
                <a:spcPts val="641"/>
              </a:spcBef>
              <a:tabLst>
                <a:tab pos="0" algn="l"/>
              </a:tabLst>
            </a:pPr>
            <a:r>
              <a:rPr lang="pt-BR" spc="-1" dirty="0">
                <a:latin typeface="Calibri"/>
              </a:rPr>
              <a:t>	     Existem 3 formas de inversão do ônus da prova determinada na fase </a:t>
            </a:r>
            <a:r>
              <a:rPr lang="pt-BR" b="1" u="sng" spc="-1" dirty="0">
                <a:latin typeface="Calibri"/>
              </a:rPr>
              <a:t>saneamento</a:t>
            </a:r>
            <a:r>
              <a:rPr lang="pt-BR" spc="-1" dirty="0">
                <a:latin typeface="Calibri"/>
              </a:rPr>
              <a:t>:</a:t>
            </a:r>
          </a:p>
          <a:p>
            <a:pPr algn="just">
              <a:lnSpc>
                <a:spcPct val="100000"/>
              </a:lnSpc>
              <a:spcBef>
                <a:spcPts val="641"/>
              </a:spcBef>
              <a:tabLst>
                <a:tab pos="0" algn="l"/>
              </a:tabLst>
            </a:pPr>
            <a:r>
              <a:rPr lang="pt-BR" spc="-1" dirty="0">
                <a:latin typeface="Calibri"/>
              </a:rPr>
              <a:t>– </a:t>
            </a:r>
            <a:r>
              <a:rPr lang="pt-BR" b="1" spc="-1" dirty="0">
                <a:latin typeface="Calibri"/>
              </a:rPr>
              <a:t>LEGAL</a:t>
            </a:r>
            <a:r>
              <a:rPr lang="pt-BR" spc="-1" dirty="0">
                <a:latin typeface="Calibri"/>
              </a:rPr>
              <a:t>: Por determinação legal (exemplo clássico relação de consumo, art. 6º, inciso VIII, CDC)</a:t>
            </a:r>
          </a:p>
          <a:p>
            <a:pPr algn="just">
              <a:lnSpc>
                <a:spcPct val="100000"/>
              </a:lnSpc>
              <a:spcBef>
                <a:spcPts val="641"/>
              </a:spcBef>
              <a:tabLst>
                <a:tab pos="0" algn="l"/>
              </a:tabLst>
            </a:pPr>
            <a:r>
              <a:rPr lang="pt-BR" spc="-1" dirty="0">
                <a:latin typeface="Calibri"/>
              </a:rPr>
              <a:t>– </a:t>
            </a:r>
            <a:r>
              <a:rPr lang="pt-BR" b="1" spc="-1" dirty="0">
                <a:latin typeface="Calibri"/>
              </a:rPr>
              <a:t>JUDICIAL</a:t>
            </a:r>
            <a:r>
              <a:rPr lang="pt-BR" spc="-1" dirty="0">
                <a:latin typeface="Calibri"/>
              </a:rPr>
              <a:t>: Por determinação judicial (difícil ou impossível) (prova diabólica)</a:t>
            </a:r>
          </a:p>
          <a:p>
            <a:pPr algn="just">
              <a:lnSpc>
                <a:spcPct val="100000"/>
              </a:lnSpc>
              <a:spcBef>
                <a:spcPts val="641"/>
              </a:spcBef>
              <a:tabLst>
                <a:tab pos="0" algn="l"/>
              </a:tabLst>
            </a:pPr>
            <a:r>
              <a:rPr lang="pt-BR" spc="-1" dirty="0">
                <a:latin typeface="Calibri"/>
              </a:rPr>
              <a:t>– </a:t>
            </a:r>
            <a:r>
              <a:rPr lang="pt-BR" b="1" spc="-1" dirty="0">
                <a:latin typeface="Calibri"/>
              </a:rPr>
              <a:t>CONVENCIONAL</a:t>
            </a:r>
            <a:r>
              <a:rPr lang="pt-BR" spc="-1" dirty="0">
                <a:latin typeface="Calibri"/>
              </a:rPr>
              <a:t>: Por acordo entre as partes</a:t>
            </a:r>
          </a:p>
          <a:p>
            <a:pPr algn="just">
              <a:lnSpc>
                <a:spcPct val="100000"/>
              </a:lnSpc>
              <a:spcBef>
                <a:spcPts val="641"/>
              </a:spcBef>
              <a:tabLst>
                <a:tab pos="0" algn="l"/>
              </a:tabLst>
            </a:pPr>
            <a:r>
              <a:rPr lang="pt-BR" b="1" spc="-1" dirty="0">
                <a:latin typeface="Calibri"/>
              </a:rPr>
              <a:t>LEGAL:  </a:t>
            </a:r>
            <a:r>
              <a:rPr lang="pt-BR" spc="-1" dirty="0">
                <a:latin typeface="Calibri"/>
              </a:rPr>
              <a:t>A inversão do ônus da prova no CDC:  Art. 6º São direitos básicos do consumidor: (…) VIII – a facilitação da defesa de seus direitos, inclusive com a </a:t>
            </a:r>
            <a:r>
              <a:rPr lang="pt-BR" b="1" spc="-1" dirty="0">
                <a:latin typeface="Calibri"/>
              </a:rPr>
              <a:t>inversão do ônus da prova</a:t>
            </a:r>
            <a:r>
              <a:rPr lang="pt-BR" spc="-1" dirty="0">
                <a:latin typeface="Calibri"/>
              </a:rPr>
              <a:t>, a seu favor, no processo civil, quando, a critério do juiz, </a:t>
            </a:r>
            <a:r>
              <a:rPr lang="pt-BR" u="sng" spc="-1" dirty="0">
                <a:latin typeface="Calibri"/>
              </a:rPr>
              <a:t>for verossímil a alegação</a:t>
            </a:r>
            <a:r>
              <a:rPr lang="pt-BR" spc="-1" dirty="0">
                <a:latin typeface="Calibri"/>
              </a:rPr>
              <a:t> </a:t>
            </a:r>
            <a:r>
              <a:rPr lang="pt-BR" u="sng" spc="-1" dirty="0">
                <a:latin typeface="Calibri"/>
              </a:rPr>
              <a:t>ou</a:t>
            </a:r>
            <a:r>
              <a:rPr lang="pt-BR" spc="-1" dirty="0">
                <a:latin typeface="Calibri"/>
              </a:rPr>
              <a:t> quando for ele </a:t>
            </a:r>
            <a:r>
              <a:rPr lang="pt-BR" u="sng" spc="-1" dirty="0">
                <a:latin typeface="Calibri"/>
              </a:rPr>
              <a:t>hipossuficiente</a:t>
            </a:r>
            <a:r>
              <a:rPr lang="pt-BR" spc="-1" dirty="0">
                <a:latin typeface="Calibri"/>
              </a:rPr>
              <a:t>, segundo as regras ordinárias de experiências.”</a:t>
            </a:r>
          </a:p>
          <a:p>
            <a:pPr algn="just">
              <a:lnSpc>
                <a:spcPct val="100000"/>
              </a:lnSpc>
              <a:spcBef>
                <a:spcPts val="641"/>
              </a:spcBef>
              <a:tabLst>
                <a:tab pos="0" algn="l"/>
              </a:tabLst>
            </a:pPr>
            <a:r>
              <a:rPr lang="pt-BR" spc="-1" dirty="0">
                <a:latin typeface="Calibri"/>
              </a:rPr>
              <a:t>		Entenda: NEM SEMPRE É AUTOMÁTICA, a inversão do ônus da prova só deve ocorrer se o consumidor demonstrar a VEROSSIMILHANÇA DAS ALEGAÇÕES: </a:t>
            </a:r>
            <a:r>
              <a:rPr lang="pt-BR" b="1" u="sng" spc="-1" dirty="0">
                <a:latin typeface="Calibri"/>
              </a:rPr>
              <a:t>nexo dos fatos alegados e a real hipossuficiência probatória</a:t>
            </a:r>
            <a:r>
              <a:rPr lang="pt-BR" spc="-1" dirty="0">
                <a:latin typeface="Calibri"/>
              </a:rPr>
              <a:t>!</a:t>
            </a:r>
          </a:p>
        </p:txBody>
      </p:sp>
    </p:spTree>
    <p:extLst>
      <p:ext uri="{BB962C8B-B14F-4D97-AF65-F5344CB8AC3E}">
        <p14:creationId xmlns:p14="http://schemas.microsoft.com/office/powerpoint/2010/main" val="228894206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60000" lnSpcReduction="20000"/>
          </a:bodyPr>
          <a:lstStyle/>
          <a:p>
            <a:pPr algn="just">
              <a:lnSpc>
                <a:spcPct val="100000"/>
              </a:lnSpc>
              <a:spcBef>
                <a:spcPts val="641"/>
              </a:spcBef>
              <a:tabLst>
                <a:tab pos="0" algn="l"/>
              </a:tabLst>
            </a:pPr>
            <a:r>
              <a:rPr lang="pt-BR" sz="3200" b="1" spc="-1" dirty="0">
                <a:latin typeface="Calibri"/>
              </a:rPr>
              <a:t>PROVA DIABÓLICA – art. 373, § 1º CPC: a</a:t>
            </a:r>
            <a:r>
              <a:rPr lang="pt-BR" sz="3200" spc="-1" dirty="0">
                <a:latin typeface="Calibri"/>
              </a:rPr>
              <a:t> </a:t>
            </a:r>
            <a:r>
              <a:rPr lang="pt-BR" sz="3200" b="1" spc="-1" dirty="0">
                <a:latin typeface="Calibri"/>
              </a:rPr>
              <a:t>prova diabólica</a:t>
            </a:r>
            <a:r>
              <a:rPr lang="pt-BR" sz="3200" spc="-1" dirty="0">
                <a:latin typeface="Calibri"/>
              </a:rPr>
              <a:t> é aquela difícil ou impossível de ser produzida por uma das partes num processo. O </a:t>
            </a:r>
            <a:r>
              <a:rPr lang="pt-BR" sz="3200" b="1" spc="-1" dirty="0">
                <a:latin typeface="Calibri"/>
              </a:rPr>
              <a:t>juiz pode </a:t>
            </a:r>
            <a:r>
              <a:rPr lang="pt-BR" sz="3200" spc="-1" dirty="0">
                <a:latin typeface="Calibri"/>
              </a:rPr>
              <a:t>fazer a inversão do ônus da prova (art. 373, §1°, CPC e assim atribuir o ônus da prova de modo diverso à regra geral. Trata-se de cenário extremamente difícil ou até mesmo impossível de provar.</a:t>
            </a:r>
          </a:p>
          <a:p>
            <a:pPr algn="ctr">
              <a:lnSpc>
                <a:spcPct val="100000"/>
              </a:lnSpc>
              <a:spcBef>
                <a:spcPts val="641"/>
              </a:spcBef>
              <a:tabLst>
                <a:tab pos="0" algn="l"/>
              </a:tabLst>
            </a:pPr>
            <a:endParaRPr lang="pt-BR" sz="3200" b="1" spc="-1" dirty="0">
              <a:latin typeface="Calibri"/>
              <a:ea typeface="DejaVu Sans"/>
            </a:endParaRPr>
          </a:p>
          <a:p>
            <a:pPr algn="ctr">
              <a:lnSpc>
                <a:spcPct val="100000"/>
              </a:lnSpc>
              <a:spcBef>
                <a:spcPts val="641"/>
              </a:spcBef>
              <a:tabLst>
                <a:tab pos="0" algn="l"/>
              </a:tabLst>
            </a:pPr>
            <a:r>
              <a:rPr lang="pt-BR" sz="3200" b="1" spc="-1" dirty="0">
                <a:latin typeface="Calibri"/>
                <a:ea typeface="DejaVu Sans"/>
              </a:rPr>
              <a:t>EXEMPLOS DE PROVA DIABÓLICA</a:t>
            </a:r>
          </a:p>
          <a:p>
            <a:pPr algn="just">
              <a:lnSpc>
                <a:spcPct val="100000"/>
              </a:lnSpc>
              <a:spcBef>
                <a:spcPts val="641"/>
              </a:spcBef>
              <a:tabLst>
                <a:tab pos="0" algn="l"/>
              </a:tabLst>
            </a:pPr>
            <a:r>
              <a:rPr lang="pt-BR" sz="3200" spc="-1" dirty="0">
                <a:latin typeface="Calibri"/>
                <a:ea typeface="DejaVu Sans"/>
              </a:rPr>
              <a:t>	-</a:t>
            </a:r>
            <a:r>
              <a:rPr lang="pt-BR" sz="3200" b="1" spc="-1" dirty="0">
                <a:latin typeface="Calibri"/>
                <a:ea typeface="DejaVu Sans"/>
              </a:rPr>
              <a:t>RÉU SOLICITA QUE A AUTOR COMPROVE QUE NÃO PEDIU E NÃO RECEBEU O PEDIDO</a:t>
            </a:r>
            <a:r>
              <a:rPr lang="pt-BR" sz="3200" spc="-1" dirty="0">
                <a:latin typeface="Calibri"/>
                <a:ea typeface="DejaVu Sans"/>
              </a:rPr>
              <a:t>:  “implicou em prova diabólica por parte da autora que teria que comprovar a inexistência de pedido e entrega do pedido” </a:t>
            </a:r>
            <a:r>
              <a:rPr lang="pt-BR" i="1" spc="-1" dirty="0">
                <a:latin typeface="Calibri"/>
                <a:ea typeface="DejaVu Sans"/>
              </a:rPr>
              <a:t>1020909-36.2023.8.26.0068</a:t>
            </a:r>
          </a:p>
          <a:p>
            <a:pPr marL="457200" indent="-457200" algn="just">
              <a:lnSpc>
                <a:spcPct val="100000"/>
              </a:lnSpc>
              <a:spcBef>
                <a:spcPts val="641"/>
              </a:spcBef>
              <a:buFontTx/>
              <a:buChar char="-"/>
              <a:tabLst>
                <a:tab pos="0" algn="l"/>
              </a:tabLst>
            </a:pPr>
            <a:endParaRPr lang="pt-BR" sz="3200" spc="-1" dirty="0">
              <a:latin typeface="Calibri"/>
              <a:ea typeface="DejaVu Sans"/>
            </a:endParaRPr>
          </a:p>
          <a:p>
            <a:pPr algn="just">
              <a:lnSpc>
                <a:spcPct val="100000"/>
              </a:lnSpc>
              <a:spcBef>
                <a:spcPts val="641"/>
              </a:spcBef>
              <a:tabLst>
                <a:tab pos="0" algn="l"/>
              </a:tabLst>
            </a:pPr>
            <a:r>
              <a:rPr lang="pt-BR" sz="3200" spc="-1" dirty="0">
                <a:latin typeface="Calibri"/>
                <a:ea typeface="DejaVu Sans"/>
              </a:rPr>
              <a:t>-</a:t>
            </a:r>
            <a:r>
              <a:rPr lang="pt-BR" sz="3200" b="1" spc="-1" dirty="0">
                <a:latin typeface="Calibri"/>
                <a:ea typeface="DejaVu Sans"/>
              </a:rPr>
              <a:t>FATO NEGATIVO</a:t>
            </a:r>
            <a:r>
              <a:rPr lang="pt-BR" sz="3200" spc="-1" dirty="0">
                <a:latin typeface="Calibri"/>
                <a:ea typeface="DejaVu Sans"/>
              </a:rPr>
              <a:t>: </a:t>
            </a:r>
            <a:r>
              <a:rPr lang="pt-BR" sz="3200" spc="-1" dirty="0">
                <a:latin typeface="Calibri"/>
              </a:rPr>
              <a:t>tentar provar que algo não existe ou não aconteceu”: “PROVA QUE NÃO EXISTE O CONTRATO!”; </a:t>
            </a:r>
            <a:r>
              <a:rPr lang="pt-BR" sz="3200" spc="-1" dirty="0">
                <a:latin typeface="Calibri"/>
                <a:ea typeface="DejaVu Sans"/>
              </a:rPr>
              <a:t>provar que algo não aconteceu”: exemplo, o “PROVA QUE NÃO HOUVE TRAIÇÃO”</a:t>
            </a: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r>
              <a:rPr lang="pt-BR" sz="3200" spc="-1" dirty="0">
                <a:latin typeface="Calibri"/>
                <a:ea typeface="DejaVu Sans"/>
              </a:rPr>
              <a:t>-</a:t>
            </a:r>
            <a:r>
              <a:rPr lang="pt-BR" sz="3200" b="1" spc="-1" dirty="0">
                <a:latin typeface="Calibri"/>
                <a:ea typeface="DejaVu Sans"/>
              </a:rPr>
              <a:t>CENÁRIO EXTREMAMENTO DIFÍCIL DE PROVAR</a:t>
            </a:r>
            <a:r>
              <a:rPr lang="pt-BR" sz="3200" spc="-1" dirty="0">
                <a:latin typeface="Calibri"/>
                <a:ea typeface="DejaVu Sans"/>
              </a:rPr>
              <a:t> que não é proprietário de outro imóvel: </a:t>
            </a:r>
            <a:r>
              <a:rPr lang="pt-BR" sz="3200" b="1" spc="-1" dirty="0">
                <a:latin typeface="Calibri"/>
                <a:ea typeface="DejaVu Sans"/>
              </a:rPr>
              <a:t>usucapião especial</a:t>
            </a:r>
            <a:r>
              <a:rPr lang="pt-BR" sz="3200" spc="-1" dirty="0">
                <a:latin typeface="Calibri"/>
                <a:ea typeface="DejaVu Sans"/>
              </a:rPr>
              <a:t>, que teria que fazer prova do fato de não ser proprietário de nenhum outro imóvel (pressuposto para essa espécie de usucapião). </a:t>
            </a: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r>
              <a:rPr lang="pt-BR" sz="3200" spc="-1" dirty="0">
                <a:latin typeface="Calibri"/>
                <a:ea typeface="DejaVu Sans"/>
              </a:rPr>
              <a:t>-</a:t>
            </a:r>
            <a:r>
              <a:rPr lang="pt-BR" sz="3200" b="1" spc="-1" dirty="0">
                <a:latin typeface="Calibri"/>
                <a:ea typeface="DejaVu Sans"/>
              </a:rPr>
              <a:t>LOCATÁRIO PODE REQUERER PROVAS QUE O LOCADOR RECEBEU OS ALUGUERES? </a:t>
            </a:r>
            <a:r>
              <a:rPr lang="pt-BR" sz="3200" spc="-1" dirty="0">
                <a:latin typeface="Calibri"/>
                <a:ea typeface="DejaVu Sans"/>
              </a:rPr>
              <a:t>“Ademais, não há prova de pagamento dos alugueres e encargos exigidos pelo locador na presente ação, até porque, tal ônus incumbia ao locatário, pois, trata-se de prova cuja produção incumbia unicamente ao devedor, eis que a prova de fato negativo pelo credor tem-se como impossível de ser produzida, caracterizando a denominada “prova diabólica” e, portanto, obstada pelo art. 373, § 2º, do Códex” - </a:t>
            </a:r>
            <a:r>
              <a:rPr lang="pt-BR" sz="1600" spc="-1" dirty="0">
                <a:latin typeface="Calibri"/>
                <a:ea typeface="DejaVu Sans"/>
              </a:rPr>
              <a:t>1137914-80.2023.8.26.0100</a:t>
            </a: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endParaRPr lang="pt-BR" sz="3200" spc="-1" dirty="0">
              <a:latin typeface="Calibri"/>
              <a:ea typeface="DejaVu Sans"/>
            </a:endParaRPr>
          </a:p>
        </p:txBody>
      </p:sp>
    </p:spTree>
    <p:extLst>
      <p:ext uri="{BB962C8B-B14F-4D97-AF65-F5344CB8AC3E}">
        <p14:creationId xmlns:p14="http://schemas.microsoft.com/office/powerpoint/2010/main" val="58563721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r>
              <a:rPr lang="pt-BR" b="1" dirty="0">
                <a:solidFill>
                  <a:srgbClr val="000000"/>
                </a:solidFill>
                <a:highlight>
                  <a:srgbClr val="FFFF00"/>
                </a:highlight>
                <a:latin typeface="Arial" panose="020B0604020202020204" pitchFamily="34" charset="0"/>
              </a:rPr>
              <a:t>DISTRIBUIÇÃO </a:t>
            </a:r>
            <a:r>
              <a:rPr lang="pt-BR" sz="1800" b="1" i="0" dirty="0">
                <a:solidFill>
                  <a:srgbClr val="000000"/>
                </a:solidFill>
                <a:effectLst/>
                <a:highlight>
                  <a:srgbClr val="FFFF00"/>
                </a:highlight>
                <a:latin typeface="Arial" panose="020B0604020202020204" pitchFamily="34" charset="0"/>
              </a:rPr>
              <a:t>ESTÁTICA </a:t>
            </a:r>
            <a:r>
              <a:rPr lang="pt-BR" b="1" dirty="0">
                <a:solidFill>
                  <a:srgbClr val="000000"/>
                </a:solidFill>
                <a:highlight>
                  <a:srgbClr val="FFFF00"/>
                </a:highlight>
                <a:latin typeface="Arial" panose="020B0604020202020204" pitchFamily="34" charset="0"/>
              </a:rPr>
              <a:t>PARA O</a:t>
            </a:r>
            <a:r>
              <a:rPr lang="pt-BR" sz="1800" b="1" i="0" dirty="0">
                <a:solidFill>
                  <a:srgbClr val="000000"/>
                </a:solidFill>
                <a:effectLst/>
                <a:highlight>
                  <a:srgbClr val="FFFF00"/>
                </a:highlight>
                <a:latin typeface="Arial" panose="020B0604020202020204" pitchFamily="34" charset="0"/>
              </a:rPr>
              <a:t> RÉU</a:t>
            </a:r>
            <a:r>
              <a:rPr lang="pt-BR" dirty="0">
                <a:solidFill>
                  <a:srgbClr val="000000"/>
                </a:solidFill>
                <a:highlight>
                  <a:srgbClr val="FFFF00"/>
                </a:highlight>
                <a:latin typeface="Arial" panose="020B0604020202020204" pitchFamily="34" charset="0"/>
              </a:rPr>
              <a:t>: pagamento compete ao réu!</a:t>
            </a:r>
            <a:endParaRPr lang="pt-BR" spc="-1" dirty="0">
              <a:latin typeface="Abadi" panose="020B0604020104020204" pitchFamily="34" charset="0"/>
              <a:ea typeface="DejaVu Sans"/>
            </a:endParaRPr>
          </a:p>
          <a:p>
            <a:pPr algn="just">
              <a:lnSpc>
                <a:spcPct val="100000"/>
              </a:lnSpc>
              <a:spcBef>
                <a:spcPts val="641"/>
              </a:spcBef>
              <a:tabLst>
                <a:tab pos="0" algn="l"/>
              </a:tabLst>
            </a:pPr>
            <a:endParaRPr lang="pt-BR" spc="-1" dirty="0">
              <a:latin typeface="Abadi" panose="020B0604020104020204" pitchFamily="34" charset="0"/>
              <a:ea typeface="DejaVu Sans"/>
            </a:endParaRPr>
          </a:p>
          <a:p>
            <a:pPr algn="just">
              <a:lnSpc>
                <a:spcPct val="100000"/>
              </a:lnSpc>
              <a:spcBef>
                <a:spcPts val="641"/>
              </a:spcBef>
              <a:tabLst>
                <a:tab pos="0" algn="l"/>
              </a:tabLst>
            </a:pPr>
            <a:endParaRPr lang="pt-BR" spc="-1" dirty="0">
              <a:latin typeface="Abadi" panose="020B0604020104020204" pitchFamily="34" charset="0"/>
              <a:ea typeface="DejaVu Sans"/>
            </a:endParaRPr>
          </a:p>
        </p:txBody>
      </p:sp>
      <p:pic>
        <p:nvPicPr>
          <p:cNvPr id="3" name="Imagem 2">
            <a:extLst>
              <a:ext uri="{FF2B5EF4-FFF2-40B4-BE49-F238E27FC236}">
                <a16:creationId xmlns:a16="http://schemas.microsoft.com/office/drawing/2014/main" id="{441B2F39-CE4A-4DAB-A93F-05C8AD2497DD}"/>
              </a:ext>
            </a:extLst>
          </p:cNvPr>
          <p:cNvPicPr>
            <a:picLocks noChangeAspect="1"/>
          </p:cNvPicPr>
          <p:nvPr/>
        </p:nvPicPr>
        <p:blipFill>
          <a:blip r:embed="rId2"/>
          <a:stretch>
            <a:fillRect/>
          </a:stretch>
        </p:blipFill>
        <p:spPr>
          <a:xfrm>
            <a:off x="167054" y="589086"/>
            <a:ext cx="8510954" cy="6207368"/>
          </a:xfrm>
          <a:prstGeom prst="rect">
            <a:avLst/>
          </a:prstGeom>
        </p:spPr>
      </p:pic>
      <p:sp>
        <p:nvSpPr>
          <p:cNvPr id="2" name="Retângulo 1">
            <a:extLst>
              <a:ext uri="{FF2B5EF4-FFF2-40B4-BE49-F238E27FC236}">
                <a16:creationId xmlns:a16="http://schemas.microsoft.com/office/drawing/2014/main" id="{C93ACCD0-409F-5C34-F42C-AA6F1D98E3A8}"/>
              </a:ext>
            </a:extLst>
          </p:cNvPr>
          <p:cNvSpPr/>
          <p:nvPr/>
        </p:nvSpPr>
        <p:spPr>
          <a:xfrm>
            <a:off x="5231423" y="2998177"/>
            <a:ext cx="3376246"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7420204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60000" lnSpcReduction="20000"/>
          </a:bodyPr>
          <a:lstStyle/>
          <a:p>
            <a:pPr algn="ctr">
              <a:lnSpc>
                <a:spcPct val="100000"/>
              </a:lnSpc>
              <a:spcBef>
                <a:spcPts val="641"/>
              </a:spcBef>
              <a:tabLst>
                <a:tab pos="0" algn="l"/>
              </a:tabLst>
            </a:pPr>
            <a:r>
              <a:rPr lang="pt-BR" sz="3200" b="1" spc="-1" dirty="0">
                <a:latin typeface="Calibri"/>
                <a:ea typeface="DejaVu Sans"/>
              </a:rPr>
              <a:t>FATOS QUE NÃO DEPENDEM DE PROVA </a:t>
            </a:r>
          </a:p>
          <a:p>
            <a:pPr algn="just">
              <a:lnSpc>
                <a:spcPct val="100000"/>
              </a:lnSpc>
              <a:spcBef>
                <a:spcPts val="641"/>
              </a:spcBef>
              <a:tabLst>
                <a:tab pos="0" algn="l"/>
              </a:tabLst>
            </a:pPr>
            <a:r>
              <a:rPr lang="pt-BR" sz="3200" spc="-1" dirty="0">
                <a:latin typeface="Calibri"/>
                <a:ea typeface="DejaVu Sans"/>
              </a:rPr>
              <a:t>O Código de Processo Civil também apresenta, no seu texto, situações onde não é necessária a apresentação de provas para determinados fatos. São eles:</a:t>
            </a:r>
          </a:p>
          <a:p>
            <a:pPr algn="just">
              <a:lnSpc>
                <a:spcPct val="100000"/>
              </a:lnSpc>
              <a:spcBef>
                <a:spcPts val="641"/>
              </a:spcBef>
              <a:tabLst>
                <a:tab pos="0" algn="l"/>
              </a:tabLst>
            </a:pPr>
            <a:r>
              <a:rPr lang="pt-BR" sz="3200" spc="-1" dirty="0">
                <a:latin typeface="Calibri"/>
                <a:ea typeface="DejaVu Sans"/>
              </a:rPr>
              <a:t>		Art. 374. Não dependem de prova os fatos:</a:t>
            </a:r>
          </a:p>
          <a:p>
            <a:pPr algn="just">
              <a:lnSpc>
                <a:spcPct val="100000"/>
              </a:lnSpc>
              <a:spcBef>
                <a:spcPts val="641"/>
              </a:spcBef>
              <a:tabLst>
                <a:tab pos="0" algn="l"/>
              </a:tabLst>
            </a:pPr>
            <a:r>
              <a:rPr lang="pt-BR" sz="3200" spc="-1" dirty="0">
                <a:latin typeface="Calibri"/>
                <a:ea typeface="DejaVu Sans"/>
              </a:rPr>
              <a:t>		I – notórios </a:t>
            </a:r>
            <a:r>
              <a:rPr lang="pt-BR" sz="1700" b="1" i="1" spc="-1" dirty="0">
                <a:latin typeface="Biome Light" panose="020B0303030204020804" pitchFamily="34" charset="0"/>
                <a:ea typeface="DejaVu Sans"/>
                <a:cs typeface="Biome Light" panose="020B0303030204020804" pitchFamily="34" charset="0"/>
              </a:rPr>
              <a:t>(exemplos: caso Xuxa; chuva e derrapagem etc.”)</a:t>
            </a:r>
            <a:r>
              <a:rPr lang="pt-BR" sz="3200" spc="-1" dirty="0">
                <a:latin typeface="Calibri"/>
                <a:ea typeface="DejaVu Sans"/>
              </a:rPr>
              <a:t>;</a:t>
            </a:r>
          </a:p>
          <a:p>
            <a:pPr algn="just">
              <a:lnSpc>
                <a:spcPct val="100000"/>
              </a:lnSpc>
              <a:spcBef>
                <a:spcPts val="641"/>
              </a:spcBef>
              <a:tabLst>
                <a:tab pos="0" algn="l"/>
              </a:tabLst>
            </a:pPr>
            <a:r>
              <a:rPr lang="pt-BR" sz="3200" spc="-1" dirty="0">
                <a:latin typeface="Calibri"/>
                <a:ea typeface="DejaVu Sans"/>
              </a:rPr>
              <a:t>		II – afirmados por uma parte e confessados pela parte contrária;</a:t>
            </a:r>
          </a:p>
          <a:p>
            <a:pPr algn="just">
              <a:lnSpc>
                <a:spcPct val="100000"/>
              </a:lnSpc>
              <a:spcBef>
                <a:spcPts val="641"/>
              </a:spcBef>
              <a:tabLst>
                <a:tab pos="0" algn="l"/>
              </a:tabLst>
            </a:pPr>
            <a:r>
              <a:rPr lang="pt-BR" sz="3200" spc="-1" dirty="0">
                <a:latin typeface="Calibri"/>
                <a:ea typeface="DejaVu Sans"/>
              </a:rPr>
              <a:t>		III – admitidos no processo como incontroversos;</a:t>
            </a:r>
          </a:p>
          <a:p>
            <a:pPr algn="just">
              <a:lnSpc>
                <a:spcPct val="100000"/>
              </a:lnSpc>
              <a:spcBef>
                <a:spcPts val="641"/>
              </a:spcBef>
              <a:tabLst>
                <a:tab pos="0" algn="l"/>
              </a:tabLst>
            </a:pPr>
            <a:r>
              <a:rPr lang="pt-BR" sz="3200" spc="-1" dirty="0">
                <a:latin typeface="Calibri"/>
                <a:ea typeface="DejaVu Sans"/>
              </a:rPr>
              <a:t>		IV – em cujo favor milita presunção legal de existência ou de veracidade (penhora </a:t>
            </a:r>
            <a:r>
              <a:rPr lang="pt-BR" sz="3200" spc="-1">
                <a:latin typeface="Calibri"/>
                <a:ea typeface="DejaVu Sans"/>
              </a:rPr>
              <a:t>conta conjunta)</a:t>
            </a:r>
            <a:endParaRPr lang="pt-BR" sz="2400" b="1" i="1" spc="-1" dirty="0">
              <a:latin typeface="Batang" panose="02030600000101010101" pitchFamily="18" charset="-127"/>
              <a:ea typeface="Batang" panose="02030600000101010101" pitchFamily="18" charset="-127"/>
            </a:endParaRPr>
          </a:p>
          <a:p>
            <a:pPr algn="just">
              <a:lnSpc>
                <a:spcPct val="100000"/>
              </a:lnSpc>
              <a:spcBef>
                <a:spcPts val="641"/>
              </a:spcBef>
              <a:tabLst>
                <a:tab pos="0" algn="l"/>
              </a:tabLst>
            </a:pPr>
            <a:endParaRPr lang="pt-BR" sz="2400" b="1" i="1" spc="-1" dirty="0">
              <a:latin typeface="Batang" panose="02030600000101010101" pitchFamily="18" charset="-127"/>
              <a:ea typeface="Batang" panose="02030600000101010101" pitchFamily="18" charset="-127"/>
            </a:endParaRPr>
          </a:p>
          <a:p>
            <a:pPr algn="just">
              <a:lnSpc>
                <a:spcPct val="100000"/>
              </a:lnSpc>
              <a:spcBef>
                <a:spcPts val="641"/>
              </a:spcBef>
              <a:tabLst>
                <a:tab pos="0" algn="l"/>
              </a:tabLst>
            </a:pPr>
            <a:endParaRPr lang="pt-BR" sz="3200" b="1" spc="-1" dirty="0">
              <a:latin typeface="Calibri"/>
              <a:ea typeface="DejaVu Sans"/>
            </a:endParaRPr>
          </a:p>
          <a:p>
            <a:pPr algn="just">
              <a:lnSpc>
                <a:spcPct val="100000"/>
              </a:lnSpc>
              <a:spcBef>
                <a:spcPts val="641"/>
              </a:spcBef>
              <a:tabLst>
                <a:tab pos="0" algn="l"/>
              </a:tabLst>
            </a:pPr>
            <a:r>
              <a:rPr lang="pt-BR" sz="3200" b="1" spc="-1" dirty="0">
                <a:latin typeface="Calibri"/>
                <a:ea typeface="DejaVu Sans"/>
              </a:rPr>
              <a:t>FATOS NOTÓRIOS</a:t>
            </a:r>
            <a:endParaRPr lang="pt-BR" sz="3200" spc="-1" dirty="0">
              <a:latin typeface="Calibri"/>
              <a:ea typeface="DejaVu Sans"/>
            </a:endParaRPr>
          </a:p>
          <a:p>
            <a:pPr algn="just">
              <a:lnSpc>
                <a:spcPct val="100000"/>
              </a:lnSpc>
              <a:spcBef>
                <a:spcPts val="641"/>
              </a:spcBef>
              <a:tabLst>
                <a:tab pos="0" algn="l"/>
              </a:tabLst>
            </a:pPr>
            <a:r>
              <a:rPr lang="pt-BR" sz="2400" b="1" spc="-1" dirty="0">
                <a:latin typeface="Calibri"/>
                <a:ea typeface="DejaVu Sans"/>
              </a:rPr>
              <a:t>POLÍCAIS EXERCEM </a:t>
            </a:r>
          </a:p>
          <a:p>
            <a:pPr algn="just">
              <a:lnSpc>
                <a:spcPct val="100000"/>
              </a:lnSpc>
              <a:spcBef>
                <a:spcPts val="641"/>
              </a:spcBef>
              <a:tabLst>
                <a:tab pos="0" algn="l"/>
              </a:tabLst>
            </a:pPr>
            <a:r>
              <a:rPr lang="pt-BR" sz="2400" b="1" spc="-1" dirty="0">
                <a:latin typeface="Calibri"/>
                <a:ea typeface="DejaVu Sans"/>
              </a:rPr>
              <a:t>ATIVIDADE INSALUBRE</a:t>
            </a:r>
          </a:p>
          <a:p>
            <a:pPr algn="just">
              <a:lnSpc>
                <a:spcPct val="100000"/>
              </a:lnSpc>
              <a:spcBef>
                <a:spcPts val="641"/>
              </a:spcBef>
              <a:tabLst>
                <a:tab pos="0" algn="l"/>
              </a:tabLst>
            </a:pPr>
            <a:endParaRPr lang="pt-BR" sz="2400" b="1" spc="-1" dirty="0">
              <a:latin typeface="Calibri"/>
              <a:ea typeface="DejaVu Sans"/>
            </a:endParaRPr>
          </a:p>
          <a:p>
            <a:pPr algn="just">
              <a:lnSpc>
                <a:spcPct val="100000"/>
              </a:lnSpc>
              <a:spcBef>
                <a:spcPts val="641"/>
              </a:spcBef>
              <a:tabLst>
                <a:tab pos="0" algn="l"/>
              </a:tabLst>
            </a:pPr>
            <a:endParaRPr lang="pt-BR" sz="2400" b="1" spc="-1" dirty="0">
              <a:latin typeface="Calibri"/>
              <a:ea typeface="DejaVu Sans"/>
            </a:endParaRPr>
          </a:p>
          <a:p>
            <a:pPr algn="just">
              <a:lnSpc>
                <a:spcPct val="100000"/>
              </a:lnSpc>
              <a:spcBef>
                <a:spcPts val="641"/>
              </a:spcBef>
              <a:tabLst>
                <a:tab pos="0" algn="l"/>
              </a:tabLst>
            </a:pPr>
            <a:r>
              <a:rPr lang="pt-BR" sz="2400" b="1" spc="-1" dirty="0">
                <a:latin typeface="Calibri"/>
                <a:ea typeface="DejaVu Sans"/>
              </a:rPr>
              <a:t>QUEIMA</a:t>
            </a:r>
          </a:p>
          <a:p>
            <a:pPr algn="just">
              <a:lnSpc>
                <a:spcPct val="100000"/>
              </a:lnSpc>
              <a:spcBef>
                <a:spcPts val="641"/>
              </a:spcBef>
              <a:tabLst>
                <a:tab pos="0" algn="l"/>
              </a:tabLst>
            </a:pPr>
            <a:r>
              <a:rPr lang="pt-BR" sz="2400" b="1" spc="-1" dirty="0">
                <a:latin typeface="Calibri"/>
                <a:ea typeface="DejaVu Sans"/>
              </a:rPr>
              <a:t>APARELHO</a:t>
            </a: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endParaRPr lang="pt-BR" sz="2700" b="1" spc="-1" dirty="0">
              <a:latin typeface="Calibri"/>
              <a:ea typeface="DejaVu Sans"/>
            </a:endParaRPr>
          </a:p>
          <a:p>
            <a:pPr algn="just">
              <a:lnSpc>
                <a:spcPct val="100000"/>
              </a:lnSpc>
              <a:spcBef>
                <a:spcPts val="641"/>
              </a:spcBef>
              <a:tabLst>
                <a:tab pos="0" algn="l"/>
              </a:tabLst>
            </a:pPr>
            <a:endParaRPr lang="pt-BR" sz="2700" b="1" spc="-1" dirty="0">
              <a:latin typeface="Calibri"/>
              <a:ea typeface="DejaVu Sans"/>
            </a:endParaRPr>
          </a:p>
          <a:p>
            <a:pPr algn="just">
              <a:lnSpc>
                <a:spcPct val="100000"/>
              </a:lnSpc>
              <a:spcBef>
                <a:spcPts val="641"/>
              </a:spcBef>
              <a:tabLst>
                <a:tab pos="0" algn="l"/>
              </a:tabLst>
            </a:pPr>
            <a:r>
              <a:rPr lang="pt-BR" sz="2700" b="1" spc="-1" dirty="0">
                <a:latin typeface="Calibri"/>
                <a:ea typeface="DejaVu Sans"/>
              </a:rPr>
              <a:t>LIGAÇÕES DE</a:t>
            </a:r>
          </a:p>
          <a:p>
            <a:pPr algn="just">
              <a:lnSpc>
                <a:spcPct val="100000"/>
              </a:lnSpc>
              <a:spcBef>
                <a:spcPts val="641"/>
              </a:spcBef>
              <a:tabLst>
                <a:tab pos="0" algn="l"/>
              </a:tabLst>
            </a:pPr>
            <a:r>
              <a:rPr lang="pt-BR" sz="2700" b="1" spc="-1" dirty="0">
                <a:latin typeface="Calibri"/>
                <a:ea typeface="DejaVu Sans"/>
              </a:rPr>
              <a:t>COBRANÇA:</a:t>
            </a:r>
          </a:p>
        </p:txBody>
      </p:sp>
      <p:pic>
        <p:nvPicPr>
          <p:cNvPr id="3" name="Imagem 2">
            <a:extLst>
              <a:ext uri="{FF2B5EF4-FFF2-40B4-BE49-F238E27FC236}">
                <a16:creationId xmlns:a16="http://schemas.microsoft.com/office/drawing/2014/main" id="{74A408C1-ACBD-A88D-EE97-6B68D36A178D}"/>
              </a:ext>
            </a:extLst>
          </p:cNvPr>
          <p:cNvPicPr>
            <a:picLocks noChangeAspect="1"/>
          </p:cNvPicPr>
          <p:nvPr/>
        </p:nvPicPr>
        <p:blipFill>
          <a:blip r:embed="rId2"/>
          <a:stretch>
            <a:fillRect/>
          </a:stretch>
        </p:blipFill>
        <p:spPr>
          <a:xfrm>
            <a:off x="1929914" y="2715769"/>
            <a:ext cx="6647688" cy="997365"/>
          </a:xfrm>
          <a:prstGeom prst="rect">
            <a:avLst/>
          </a:prstGeom>
        </p:spPr>
      </p:pic>
      <p:pic>
        <p:nvPicPr>
          <p:cNvPr id="5" name="Imagem 4">
            <a:extLst>
              <a:ext uri="{FF2B5EF4-FFF2-40B4-BE49-F238E27FC236}">
                <a16:creationId xmlns:a16="http://schemas.microsoft.com/office/drawing/2014/main" id="{303E1121-A54C-5241-5FC5-DB9F5A1E3C52}"/>
              </a:ext>
            </a:extLst>
          </p:cNvPr>
          <p:cNvPicPr>
            <a:picLocks noChangeAspect="1"/>
          </p:cNvPicPr>
          <p:nvPr/>
        </p:nvPicPr>
        <p:blipFill>
          <a:blip r:embed="rId3"/>
          <a:stretch>
            <a:fillRect/>
          </a:stretch>
        </p:blipFill>
        <p:spPr>
          <a:xfrm>
            <a:off x="1060439" y="4261439"/>
            <a:ext cx="7278624" cy="886968"/>
          </a:xfrm>
          <a:prstGeom prst="rect">
            <a:avLst/>
          </a:prstGeom>
        </p:spPr>
      </p:pic>
      <p:pic>
        <p:nvPicPr>
          <p:cNvPr id="7" name="Imagem 6">
            <a:extLst>
              <a:ext uri="{FF2B5EF4-FFF2-40B4-BE49-F238E27FC236}">
                <a16:creationId xmlns:a16="http://schemas.microsoft.com/office/drawing/2014/main" id="{496A68A8-4816-C22F-29C0-5FB175923D2D}"/>
              </a:ext>
            </a:extLst>
          </p:cNvPr>
          <p:cNvPicPr>
            <a:picLocks noChangeAspect="1"/>
          </p:cNvPicPr>
          <p:nvPr/>
        </p:nvPicPr>
        <p:blipFill>
          <a:blip r:embed="rId4"/>
          <a:stretch>
            <a:fillRect/>
          </a:stretch>
        </p:blipFill>
        <p:spPr>
          <a:xfrm>
            <a:off x="1445282" y="5541431"/>
            <a:ext cx="7132320" cy="923544"/>
          </a:xfrm>
          <a:prstGeom prst="rect">
            <a:avLst/>
          </a:prstGeom>
        </p:spPr>
      </p:pic>
    </p:spTree>
    <p:extLst>
      <p:ext uri="{BB962C8B-B14F-4D97-AF65-F5344CB8AC3E}">
        <p14:creationId xmlns:p14="http://schemas.microsoft.com/office/powerpoint/2010/main" val="171511652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5000" lnSpcReduction="20000"/>
          </a:bodyPr>
          <a:lstStyle/>
          <a:p>
            <a:pPr algn="ctr">
              <a:lnSpc>
                <a:spcPct val="100000"/>
              </a:lnSpc>
              <a:spcBef>
                <a:spcPts val="641"/>
              </a:spcBef>
              <a:tabLst>
                <a:tab pos="0" algn="l"/>
              </a:tabLst>
            </a:pPr>
            <a:r>
              <a:rPr lang="pt-BR" sz="3200" b="1" spc="-1" dirty="0">
                <a:latin typeface="Calibri"/>
                <a:ea typeface="DejaVu Sans"/>
              </a:rPr>
              <a:t>PROVA DO DIREITO É EXCEÇÃO NO DIREITO</a:t>
            </a:r>
          </a:p>
          <a:p>
            <a:pPr algn="just">
              <a:spcBef>
                <a:spcPts val="641"/>
              </a:spcBef>
              <a:tabLst>
                <a:tab pos="0" algn="l"/>
              </a:tabLst>
            </a:pPr>
            <a:r>
              <a:rPr lang="pt-BR" sz="3200" spc="-1" dirty="0">
                <a:latin typeface="Calibri"/>
                <a:ea typeface="DejaVu Sans"/>
              </a:rPr>
              <a:t>	A PARTE DEVE “</a:t>
            </a:r>
            <a:r>
              <a:rPr lang="pt-BR" sz="3200" b="1" spc="-1" dirty="0">
                <a:latin typeface="Calibri"/>
                <a:ea typeface="DejaVu Sans"/>
              </a:rPr>
              <a:t>PROVAR FATOS</a:t>
            </a:r>
            <a:r>
              <a:rPr lang="pt-BR" sz="3200" spc="-1" dirty="0">
                <a:latin typeface="Calibri"/>
                <a:ea typeface="DejaVu Sans"/>
              </a:rPr>
              <a:t>”: é equivocado a afirmação “vou provar meus direitos”, mas, sim “provar FATOS constitutivos de seu direito”.</a:t>
            </a:r>
          </a:p>
          <a:p>
            <a:pPr algn="just">
              <a:lnSpc>
                <a:spcPct val="100000"/>
              </a:lnSpc>
              <a:spcBef>
                <a:spcPts val="641"/>
              </a:spcBef>
              <a:tabLst>
                <a:tab pos="0" algn="l"/>
              </a:tabLst>
            </a:pPr>
            <a:r>
              <a:rPr lang="pt-BR" sz="3200" b="1" spc="-1" dirty="0">
                <a:latin typeface="Calibri"/>
                <a:ea typeface="DejaVu Sans"/>
              </a:rPr>
              <a:t>EXCEÇÃO</a:t>
            </a:r>
            <a:r>
              <a:rPr lang="pt-BR" sz="3200" spc="-1" dirty="0">
                <a:latin typeface="Calibri"/>
                <a:ea typeface="DejaVu Sans"/>
              </a:rPr>
              <a:t>: “Art. 376. A parte que alegar direito </a:t>
            </a:r>
            <a:r>
              <a:rPr lang="pt-BR" sz="3200" b="1" spc="-1" dirty="0">
                <a:latin typeface="Calibri"/>
                <a:ea typeface="DejaVu Sans"/>
              </a:rPr>
              <a:t>municipal</a:t>
            </a:r>
            <a:r>
              <a:rPr lang="pt-BR" sz="3200" spc="-1" dirty="0">
                <a:latin typeface="Calibri"/>
                <a:ea typeface="DejaVu Sans"/>
              </a:rPr>
              <a:t>, </a:t>
            </a:r>
            <a:r>
              <a:rPr lang="pt-BR" sz="3200" b="1" spc="-1" dirty="0">
                <a:latin typeface="Calibri"/>
                <a:ea typeface="DejaVu Sans"/>
              </a:rPr>
              <a:t>estadual</a:t>
            </a:r>
            <a:r>
              <a:rPr lang="pt-BR" sz="3200" spc="-1" dirty="0">
                <a:latin typeface="Calibri"/>
                <a:ea typeface="DejaVu Sans"/>
              </a:rPr>
              <a:t>, </a:t>
            </a:r>
            <a:r>
              <a:rPr lang="pt-BR" sz="3200" b="1" spc="-1" dirty="0">
                <a:latin typeface="Calibri"/>
                <a:ea typeface="DejaVu Sans"/>
              </a:rPr>
              <a:t>estrangeiro</a:t>
            </a:r>
            <a:r>
              <a:rPr lang="pt-BR" sz="3200" spc="-1" dirty="0">
                <a:latin typeface="Calibri"/>
                <a:ea typeface="DejaVu Sans"/>
              </a:rPr>
              <a:t> ou </a:t>
            </a:r>
            <a:r>
              <a:rPr lang="pt-BR" sz="3200" b="1" spc="-1" dirty="0">
                <a:latin typeface="Calibri"/>
                <a:ea typeface="DejaVu Sans"/>
              </a:rPr>
              <a:t>consuetudinário</a:t>
            </a:r>
            <a:r>
              <a:rPr lang="pt-BR" sz="3200" spc="-1" dirty="0">
                <a:latin typeface="Calibri"/>
                <a:ea typeface="DejaVu Sans"/>
              </a:rPr>
              <a:t> provar-lhe-á o teor e a vigência, </a:t>
            </a:r>
            <a:r>
              <a:rPr lang="pt-BR" sz="3200" b="1" u="sng" spc="-1" dirty="0">
                <a:latin typeface="Calibri"/>
                <a:ea typeface="DejaVu Sans"/>
              </a:rPr>
              <a:t>SE ASSIM O JUIZ DETERMINAR</a:t>
            </a:r>
            <a:r>
              <a:rPr lang="pt-BR" sz="3200" spc="-1" dirty="0">
                <a:latin typeface="Calibri"/>
                <a:ea typeface="DejaVu Sans"/>
              </a:rPr>
              <a:t>”.</a:t>
            </a:r>
          </a:p>
          <a:p>
            <a:pPr algn="just">
              <a:lnSpc>
                <a:spcPct val="100000"/>
              </a:lnSpc>
              <a:spcBef>
                <a:spcPts val="641"/>
              </a:spcBef>
              <a:tabLst>
                <a:tab pos="0" algn="l"/>
              </a:tabLst>
            </a:pPr>
            <a:endParaRPr lang="pt-BR" sz="3200" b="1" spc="-1" dirty="0">
              <a:latin typeface="Calibri"/>
              <a:ea typeface="DejaVu Sans"/>
            </a:endParaRPr>
          </a:p>
          <a:p>
            <a:pPr algn="just">
              <a:lnSpc>
                <a:spcPct val="100000"/>
              </a:lnSpc>
              <a:spcBef>
                <a:spcPts val="641"/>
              </a:spcBef>
              <a:tabLst>
                <a:tab pos="0" algn="l"/>
              </a:tabLst>
            </a:pPr>
            <a:r>
              <a:rPr lang="pt-BR" sz="3200" b="1" spc="-1" dirty="0">
                <a:latin typeface="Calibri"/>
                <a:ea typeface="DejaVu Sans"/>
              </a:rPr>
              <a:t>LEGISLAÇÃO</a:t>
            </a:r>
          </a:p>
          <a:p>
            <a:pPr algn="just">
              <a:lnSpc>
                <a:spcPct val="100000"/>
              </a:lnSpc>
              <a:spcBef>
                <a:spcPts val="641"/>
              </a:spcBef>
              <a:tabLst>
                <a:tab pos="0" algn="l"/>
              </a:tabLst>
            </a:pPr>
            <a:r>
              <a:rPr lang="pt-BR" sz="3200" b="1" spc="-1" dirty="0">
                <a:latin typeface="Calibri"/>
                <a:ea typeface="DejaVu Sans"/>
              </a:rPr>
              <a:t>ESTRANGEIRA</a:t>
            </a: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endParaRPr lang="pt-BR" sz="3200" b="1" spc="-1" dirty="0">
              <a:latin typeface="Calibri"/>
              <a:ea typeface="DejaVu Sans"/>
            </a:endParaRPr>
          </a:p>
          <a:p>
            <a:pPr algn="just">
              <a:lnSpc>
                <a:spcPct val="100000"/>
              </a:lnSpc>
              <a:spcBef>
                <a:spcPts val="641"/>
              </a:spcBef>
              <a:tabLst>
                <a:tab pos="0" algn="l"/>
              </a:tabLst>
            </a:pPr>
            <a:r>
              <a:rPr lang="pt-BR" sz="3200" b="1" spc="-1" dirty="0">
                <a:latin typeface="Calibri"/>
                <a:ea typeface="DejaVu Sans"/>
              </a:rPr>
              <a:t>DIREITO</a:t>
            </a:r>
          </a:p>
          <a:p>
            <a:pPr algn="just">
              <a:lnSpc>
                <a:spcPct val="100000"/>
              </a:lnSpc>
              <a:spcBef>
                <a:spcPts val="641"/>
              </a:spcBef>
              <a:tabLst>
                <a:tab pos="0" algn="l"/>
              </a:tabLst>
            </a:pPr>
            <a:r>
              <a:rPr lang="pt-BR" sz="3200" b="1" spc="-1" dirty="0">
                <a:latin typeface="Calibri"/>
                <a:ea typeface="DejaVu Sans"/>
              </a:rPr>
              <a:t>MUNICIPAL</a:t>
            </a:r>
          </a:p>
          <a:p>
            <a:pPr algn="just">
              <a:lnSpc>
                <a:spcPct val="100000"/>
              </a:lnSpc>
              <a:spcBef>
                <a:spcPts val="641"/>
              </a:spcBef>
              <a:tabLst>
                <a:tab pos="0" algn="l"/>
              </a:tabLst>
            </a:pPr>
            <a:r>
              <a:rPr lang="pt-BR" sz="3200" spc="-1" dirty="0">
                <a:latin typeface="Calibri"/>
                <a:ea typeface="DejaVu Sans"/>
              </a:rPr>
              <a:t> </a:t>
            </a:r>
          </a:p>
        </p:txBody>
      </p:sp>
      <p:pic>
        <p:nvPicPr>
          <p:cNvPr id="3" name="Imagem 2">
            <a:extLst>
              <a:ext uri="{FF2B5EF4-FFF2-40B4-BE49-F238E27FC236}">
                <a16:creationId xmlns:a16="http://schemas.microsoft.com/office/drawing/2014/main" id="{D6A1AABD-BB27-6931-8AB8-103B9994D441}"/>
              </a:ext>
            </a:extLst>
          </p:cNvPr>
          <p:cNvPicPr>
            <a:picLocks noChangeAspect="1"/>
          </p:cNvPicPr>
          <p:nvPr/>
        </p:nvPicPr>
        <p:blipFill>
          <a:blip r:embed="rId2"/>
          <a:stretch>
            <a:fillRect/>
          </a:stretch>
        </p:blipFill>
        <p:spPr>
          <a:xfrm>
            <a:off x="2003995" y="2341618"/>
            <a:ext cx="6713424" cy="2174761"/>
          </a:xfrm>
          <a:prstGeom prst="rect">
            <a:avLst/>
          </a:prstGeom>
        </p:spPr>
      </p:pic>
      <p:pic>
        <p:nvPicPr>
          <p:cNvPr id="5" name="Imagem 4">
            <a:extLst>
              <a:ext uri="{FF2B5EF4-FFF2-40B4-BE49-F238E27FC236}">
                <a16:creationId xmlns:a16="http://schemas.microsoft.com/office/drawing/2014/main" id="{76258E5C-0E02-8B40-8508-CDFEF03D3875}"/>
              </a:ext>
            </a:extLst>
          </p:cNvPr>
          <p:cNvPicPr>
            <a:picLocks noChangeAspect="1"/>
          </p:cNvPicPr>
          <p:nvPr/>
        </p:nvPicPr>
        <p:blipFill>
          <a:blip r:embed="rId3"/>
          <a:stretch>
            <a:fillRect/>
          </a:stretch>
        </p:blipFill>
        <p:spPr>
          <a:xfrm>
            <a:off x="1484837" y="4704522"/>
            <a:ext cx="6174325" cy="2088620"/>
          </a:xfrm>
          <a:prstGeom prst="rect">
            <a:avLst/>
          </a:prstGeom>
        </p:spPr>
      </p:pic>
    </p:spTree>
    <p:extLst>
      <p:ext uri="{BB962C8B-B14F-4D97-AF65-F5344CB8AC3E}">
        <p14:creationId xmlns:p14="http://schemas.microsoft.com/office/powerpoint/2010/main" val="113174228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37500" lnSpcReduction="20000"/>
          </a:bodyPr>
          <a:lstStyle/>
          <a:p>
            <a:pPr algn="just">
              <a:lnSpc>
                <a:spcPct val="100000"/>
              </a:lnSpc>
              <a:spcBef>
                <a:spcPts val="641"/>
              </a:spcBef>
              <a:tabLst>
                <a:tab pos="0" algn="l"/>
              </a:tabLst>
            </a:pPr>
            <a:r>
              <a:rPr lang="pt-BR" sz="4800" b="1" spc="-1" dirty="0">
                <a:latin typeface="Calibri"/>
              </a:rPr>
              <a:t>DEVER GERAL DE COLABORAÇÃO DE TODOS: </a:t>
            </a:r>
            <a:r>
              <a:rPr lang="pt-BR" sz="4800" spc="-1" dirty="0">
                <a:latin typeface="Calibri"/>
              </a:rPr>
              <a:t>Art. 378. Ninguém se exime do dever de colaborar com o Poder Judiciário para o descobrimento da verdade.</a:t>
            </a:r>
          </a:p>
          <a:p>
            <a:pPr algn="just">
              <a:lnSpc>
                <a:spcPct val="100000"/>
              </a:lnSpc>
              <a:spcBef>
                <a:spcPts val="641"/>
              </a:spcBef>
              <a:tabLst>
                <a:tab pos="0" algn="l"/>
              </a:tabLst>
            </a:pPr>
            <a:r>
              <a:rPr lang="pt-BR" sz="4800" b="1" spc="-1" dirty="0">
                <a:latin typeface="Calibri"/>
              </a:rPr>
              <a:t>DIREITO DE NÃO PRODUZIR PROVA CONTRA SI: </a:t>
            </a:r>
            <a:r>
              <a:rPr lang="pt-BR" sz="4800" spc="-1" dirty="0">
                <a:latin typeface="Calibri"/>
              </a:rPr>
              <a:t>Art. 379. Preservado o direito de não produzir prova contra si própria, incumbe à parte: I - comparecer em juízo, respondendo ao que lhe for interrogado; II - colaborar com o juízo na realização de inspeção judicial que for considerada necessária; III - praticar o ato que lhe for determinado.</a:t>
            </a:r>
          </a:p>
          <a:p>
            <a:pPr algn="just">
              <a:lnSpc>
                <a:spcPct val="100000"/>
              </a:lnSpc>
              <a:spcBef>
                <a:spcPts val="641"/>
              </a:spcBef>
              <a:tabLst>
                <a:tab pos="0" algn="l"/>
              </a:tabLst>
            </a:pPr>
            <a:r>
              <a:rPr lang="pt-BR" sz="4800" b="1" spc="-1" dirty="0">
                <a:latin typeface="Calibri"/>
              </a:rPr>
              <a:t>OBRIGAÇÃO DO TERCEIRO: </a:t>
            </a:r>
            <a:r>
              <a:rPr lang="pt-BR" sz="4800" spc="-1" dirty="0">
                <a:latin typeface="Calibri"/>
              </a:rPr>
              <a:t>Art. 380. Incumbe ao terceiro, em relação a qualquer causa: I - informar ao juiz os fatos e as circunstâncias de que tenha conhecimento; II - exibir coisa ou documento que esteja em seu poder. Parágrafo único. Poderá o juiz, em caso de descumprimento, determinar, além da imposição de multa, outras medidas indutivas, coercitivas, mandamentais ou sub-rogatórias.</a:t>
            </a:r>
          </a:p>
          <a:p>
            <a:pPr algn="just">
              <a:spcBef>
                <a:spcPts val="641"/>
              </a:spcBef>
              <a:tabLst>
                <a:tab pos="0" algn="l"/>
              </a:tabLst>
            </a:pPr>
            <a:r>
              <a:rPr lang="pt-BR" sz="4800" b="1" spc="-1" dirty="0">
                <a:latin typeface="Calibri"/>
              </a:rPr>
              <a:t>ADOÇÃO DO SISTEMA DO LIVRE CONVENCIMENTO RACIONAL OU MOTIVADO: </a:t>
            </a:r>
            <a:r>
              <a:rPr lang="pt-BR" sz="4800" spc="-1" dirty="0">
                <a:latin typeface="Calibri"/>
              </a:rPr>
              <a:t>Art. 371. O juiz apreciará a prova constante dos autos, independentemente do sujeito que a tiver promovido, e indicará na decisão as razões da formação de seu convencimento.</a:t>
            </a:r>
          </a:p>
          <a:p>
            <a:pPr algn="just">
              <a:spcBef>
                <a:spcPts val="641"/>
              </a:spcBef>
              <a:tabLst>
                <a:tab pos="0" algn="l"/>
              </a:tabLst>
            </a:pPr>
            <a:r>
              <a:rPr lang="pt-BR" sz="4800" b="1" spc="-1" dirty="0">
                <a:latin typeface="Calibri"/>
              </a:rPr>
              <a:t>MAGISTRADO COMO DESTINATÁRIO DA PROVA: </a:t>
            </a:r>
            <a:r>
              <a:rPr lang="pt-BR" sz="4800" spc="-1" dirty="0">
                <a:latin typeface="Calibri"/>
              </a:rPr>
              <a:t>Art. 370. Caberá ao </a:t>
            </a:r>
            <a:r>
              <a:rPr lang="pt-BR" sz="4800" b="1" spc="-1" dirty="0">
                <a:latin typeface="Calibri"/>
              </a:rPr>
              <a:t>JUIZ</a:t>
            </a:r>
            <a:r>
              <a:rPr lang="pt-BR" sz="4800" spc="-1" dirty="0">
                <a:latin typeface="Calibri"/>
              </a:rPr>
              <a:t>, </a:t>
            </a:r>
            <a:r>
              <a:rPr lang="pt-BR" sz="4800" b="1" spc="-1" dirty="0">
                <a:latin typeface="Calibri"/>
              </a:rPr>
              <a:t>de ofício ou a requerimento da parte</a:t>
            </a:r>
            <a:r>
              <a:rPr lang="pt-BR" sz="4800" spc="-1" dirty="0">
                <a:latin typeface="Calibri"/>
              </a:rPr>
              <a:t>, </a:t>
            </a:r>
            <a:r>
              <a:rPr lang="pt-BR" sz="4800" b="1" spc="-1" dirty="0">
                <a:latin typeface="Calibri"/>
              </a:rPr>
              <a:t>determinar</a:t>
            </a:r>
            <a:r>
              <a:rPr lang="pt-BR" sz="4800" spc="-1" dirty="0">
                <a:latin typeface="Calibri"/>
              </a:rPr>
              <a:t> as provas necessárias ao julgamento do mérito. Parágrafo único. O juiz </a:t>
            </a:r>
            <a:r>
              <a:rPr lang="pt-BR" sz="4800" b="1" spc="-1" dirty="0">
                <a:latin typeface="Calibri"/>
              </a:rPr>
              <a:t>INDEFERIRÁ</a:t>
            </a:r>
            <a:r>
              <a:rPr lang="pt-BR" sz="4800" spc="-1" dirty="0">
                <a:latin typeface="Calibri"/>
              </a:rPr>
              <a:t>, em decisão fundamentada, as diligências inúteis ou meramente protelatórias.</a:t>
            </a:r>
          </a:p>
          <a:p>
            <a:pPr algn="just">
              <a:lnSpc>
                <a:spcPct val="100000"/>
              </a:lnSpc>
              <a:spcBef>
                <a:spcPts val="641"/>
              </a:spcBef>
              <a:tabLst>
                <a:tab pos="0" algn="l"/>
              </a:tabLst>
            </a:pPr>
            <a:r>
              <a:rPr lang="pt-BR" sz="4800" b="1" spc="-1" dirty="0">
                <a:latin typeface="Calibri"/>
              </a:rPr>
              <a:t>DA PRODUÇÃO ANTECIPADA DA PROVA: </a:t>
            </a:r>
            <a:r>
              <a:rPr lang="pt-BR" sz="4800" dirty="0"/>
              <a:t>Art. 381. A produção antecipada da prova será admitida nos casos em que: </a:t>
            </a:r>
            <a:r>
              <a:rPr lang="pt-BR" sz="4800" spc="-1" dirty="0">
                <a:latin typeface="Calibri"/>
              </a:rPr>
              <a:t>I- receio de que venha a tornar-se impossível ou muito difícil a verificação de certos fatos na pendência da ação; II - viabilizar a autocomposição; III - o prévio conhecimento dos fatos possa justificar ou evitar o ajuizamento de ação.</a:t>
            </a:r>
          </a:p>
          <a:p>
            <a:pPr algn="just"/>
            <a:r>
              <a:rPr lang="pt-BR" sz="4800" spc="-1" dirty="0">
                <a:latin typeface="Calibri"/>
              </a:rPr>
              <a:t>	Exemplos: I- testemunha gravemente enfermo; vazamento condominial;</a:t>
            </a:r>
          </a:p>
        </p:txBody>
      </p:sp>
    </p:spTree>
    <p:extLst>
      <p:ext uri="{BB962C8B-B14F-4D97-AF65-F5344CB8AC3E}">
        <p14:creationId xmlns:p14="http://schemas.microsoft.com/office/powerpoint/2010/main" val="248861049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lnSpcReduction="10000"/>
          </a:bodyPr>
          <a:lstStyle/>
          <a:p>
            <a:pPr algn="just">
              <a:lnSpc>
                <a:spcPct val="100000"/>
              </a:lnSpc>
              <a:spcBef>
                <a:spcPts val="641"/>
              </a:spcBef>
              <a:tabLst>
                <a:tab pos="0" algn="l"/>
              </a:tabLst>
            </a:pPr>
            <a:r>
              <a:rPr lang="pt-BR" sz="3200" spc="-1" dirty="0">
                <a:latin typeface="Calibri"/>
                <a:ea typeface="DejaVu Sans"/>
              </a:rPr>
              <a:t>47- A prova ___ é aquela que é impossível, senão muito difícil, de ser produzida, ou seja, é expressão que se encontra na doutrina e jurisprudência pátria, que vivificam o direito posto, para fazer referência àqueles casos em que a prova da veracidade da alegação a respeito de um fato é extremamente difícil, nenhum meio de prova sendo capaz de permitir tal demonstração. De acordo com o a doutrina, complete a frase:</a:t>
            </a:r>
          </a:p>
          <a:p>
            <a:pPr algn="just">
              <a:lnSpc>
                <a:spcPct val="100000"/>
              </a:lnSpc>
              <a:spcBef>
                <a:spcPts val="641"/>
              </a:spcBef>
              <a:tabLst>
                <a:tab pos="0" algn="l"/>
              </a:tabLst>
            </a:pPr>
            <a:r>
              <a:rPr lang="pt-BR" sz="3200" spc="-1" dirty="0">
                <a:latin typeface="Calibri"/>
                <a:ea typeface="DejaVu Sans"/>
              </a:rPr>
              <a:t>A- estática</a:t>
            </a:r>
          </a:p>
          <a:p>
            <a:pPr algn="just">
              <a:lnSpc>
                <a:spcPct val="100000"/>
              </a:lnSpc>
              <a:spcBef>
                <a:spcPts val="641"/>
              </a:spcBef>
              <a:tabLst>
                <a:tab pos="0" algn="l"/>
              </a:tabLst>
            </a:pPr>
            <a:r>
              <a:rPr lang="pt-BR" sz="3200" spc="-1" dirty="0">
                <a:latin typeface="Calibri"/>
                <a:ea typeface="DejaVu Sans"/>
              </a:rPr>
              <a:t>B- dinâmica</a:t>
            </a:r>
          </a:p>
          <a:p>
            <a:pPr algn="just">
              <a:lnSpc>
                <a:spcPct val="100000"/>
              </a:lnSpc>
              <a:spcBef>
                <a:spcPts val="641"/>
              </a:spcBef>
              <a:tabLst>
                <a:tab pos="0" algn="l"/>
              </a:tabLst>
            </a:pPr>
            <a:r>
              <a:rPr lang="pt-BR" sz="3200" spc="-1" dirty="0">
                <a:latin typeface="Calibri"/>
                <a:ea typeface="DejaVu Sans"/>
              </a:rPr>
              <a:t>C- real;</a:t>
            </a:r>
          </a:p>
          <a:p>
            <a:pPr algn="just">
              <a:lnSpc>
                <a:spcPct val="100000"/>
              </a:lnSpc>
              <a:spcBef>
                <a:spcPts val="641"/>
              </a:spcBef>
              <a:tabLst>
                <a:tab pos="0" algn="l"/>
              </a:tabLst>
            </a:pPr>
            <a:r>
              <a:rPr lang="pt-BR" sz="3200" spc="-1" dirty="0">
                <a:latin typeface="Calibri"/>
                <a:ea typeface="DejaVu Sans"/>
              </a:rPr>
              <a:t>D- invertida</a:t>
            </a:r>
          </a:p>
          <a:p>
            <a:pPr algn="just">
              <a:lnSpc>
                <a:spcPct val="100000"/>
              </a:lnSpc>
              <a:spcBef>
                <a:spcPts val="641"/>
              </a:spcBef>
              <a:tabLst>
                <a:tab pos="0" algn="l"/>
              </a:tabLst>
            </a:pPr>
            <a:r>
              <a:rPr lang="pt-BR" sz="3200" spc="-1" dirty="0">
                <a:latin typeface="Calibri"/>
                <a:ea typeface="DejaVu Sans"/>
              </a:rPr>
              <a:t>E - diabólica</a:t>
            </a:r>
          </a:p>
        </p:txBody>
      </p:sp>
    </p:spTree>
    <p:extLst>
      <p:ext uri="{BB962C8B-B14F-4D97-AF65-F5344CB8AC3E}">
        <p14:creationId xmlns:p14="http://schemas.microsoft.com/office/powerpoint/2010/main" val="310030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57C4E-C31D-D15F-2ED5-D860B08B6383}"/>
            </a:ext>
          </a:extLst>
        </p:cNvPr>
        <p:cNvGrpSpPr/>
        <p:nvPr/>
      </p:nvGrpSpPr>
      <p:grpSpPr>
        <a:xfrm>
          <a:off x="0" y="0"/>
          <a:ext cx="0" cy="0"/>
          <a:chOff x="0" y="0"/>
          <a:chExt cx="0" cy="0"/>
        </a:xfrm>
      </p:grpSpPr>
      <p:sp>
        <p:nvSpPr>
          <p:cNvPr id="121" name="Espaço Reservado para Conteúdo 2_12">
            <a:extLst>
              <a:ext uri="{FF2B5EF4-FFF2-40B4-BE49-F238E27FC236}">
                <a16:creationId xmlns:a16="http://schemas.microsoft.com/office/drawing/2014/main" id="{D762A2AE-E7A7-EF91-A2F9-759AA0011319}"/>
              </a:ext>
            </a:extLst>
          </p:cNvPr>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7500" lnSpcReduction="20000"/>
          </a:bodyPr>
          <a:lstStyle/>
          <a:p>
            <a:pPr algn="just">
              <a:lnSpc>
                <a:spcPct val="100000"/>
              </a:lnSpc>
              <a:spcBef>
                <a:spcPts val="641"/>
              </a:spcBef>
              <a:tabLst>
                <a:tab pos="0" algn="l"/>
              </a:tabLst>
            </a:pPr>
            <a:r>
              <a:rPr lang="pt-BR" sz="3200" b="0" strike="noStrike" spc="-1" dirty="0">
                <a:latin typeface="Arial"/>
              </a:rPr>
              <a:t>10- Joana ajuizou ação no Juizado Especial Cível contra uma companhia aérea por extravio de bagagem. A audiência de conciliação foi designada como primeiro ato do processo. Sobre essa audiência, assinale a alternativa correta:</a:t>
            </a:r>
          </a:p>
          <a:p>
            <a:pPr algn="just">
              <a:lnSpc>
                <a:spcPct val="100000"/>
              </a:lnSpc>
              <a:spcBef>
                <a:spcPts val="641"/>
              </a:spcBef>
              <a:tabLst>
                <a:tab pos="0" algn="l"/>
              </a:tabLst>
            </a:pPr>
            <a:r>
              <a:rPr lang="pt-BR" sz="3200" b="0" strike="noStrike" spc="-1" dirty="0">
                <a:latin typeface="Arial"/>
              </a:rPr>
              <a:t>A) As partes podem ser representadas exclusivamente por advogado,</a:t>
            </a:r>
          </a:p>
          <a:p>
            <a:pPr algn="just">
              <a:lnSpc>
                <a:spcPct val="100000"/>
              </a:lnSpc>
              <a:spcBef>
                <a:spcPts val="641"/>
              </a:spcBef>
              <a:tabLst>
                <a:tab pos="0" algn="l"/>
              </a:tabLst>
            </a:pPr>
            <a:r>
              <a:rPr lang="pt-BR" sz="3200" b="0" strike="noStrike" spc="-1" dirty="0">
                <a:latin typeface="Arial"/>
              </a:rPr>
              <a:t>B) O não comparecimento injustificado do réu importa em revelia e multa,</a:t>
            </a:r>
          </a:p>
          <a:p>
            <a:pPr algn="just">
              <a:lnSpc>
                <a:spcPct val="100000"/>
              </a:lnSpc>
              <a:spcBef>
                <a:spcPts val="641"/>
              </a:spcBef>
              <a:tabLst>
                <a:tab pos="0" algn="l"/>
              </a:tabLst>
            </a:pPr>
            <a:r>
              <a:rPr lang="pt-BR" sz="3200" b="0" strike="noStrike" spc="-1" dirty="0">
                <a:latin typeface="Arial"/>
              </a:rPr>
              <a:t>C) A audiência de conciliação é facultativa e depende de manifestação prévia das partes,</a:t>
            </a:r>
          </a:p>
          <a:p>
            <a:pPr algn="just">
              <a:spcBef>
                <a:spcPts val="641"/>
              </a:spcBef>
              <a:tabLst>
                <a:tab pos="0" algn="l"/>
              </a:tabLst>
            </a:pPr>
            <a:r>
              <a:rPr lang="pt-BR" sz="3200" b="0" strike="noStrike" spc="-1" dirty="0">
                <a:latin typeface="Arial"/>
              </a:rPr>
              <a:t>D</a:t>
            </a:r>
            <a:r>
              <a:rPr lang="pt-BR" sz="3200" spc="-1" dirty="0"/>
              <a:t>) O juiz pode julgar o mérito na audiência apenas se o autor pedir desistência da ação,</a:t>
            </a:r>
          </a:p>
          <a:p>
            <a:pPr algn="just">
              <a:spcBef>
                <a:spcPts val="641"/>
              </a:spcBef>
              <a:tabLst>
                <a:tab pos="0" algn="l"/>
              </a:tabLst>
            </a:pPr>
            <a:r>
              <a:rPr lang="pt-BR" sz="3200" spc="-1" dirty="0"/>
              <a:t>E) A ausência injustificada de qualquer das partes pode acarretar penalidades.</a:t>
            </a:r>
          </a:p>
          <a:p>
            <a:pPr algn="just">
              <a:lnSpc>
                <a:spcPct val="100000"/>
              </a:lnSpc>
              <a:spcBef>
                <a:spcPts val="641"/>
              </a:spcBef>
              <a:tabLst>
                <a:tab pos="0" algn="l"/>
              </a:tabLst>
            </a:pPr>
            <a:endParaRPr lang="pt-BR" sz="3200" spc="-1" dirty="0">
              <a:latin typeface="Arial"/>
            </a:endParaRPr>
          </a:p>
          <a:p>
            <a:pPr algn="just">
              <a:lnSpc>
                <a:spcPct val="100000"/>
              </a:lnSpc>
              <a:spcBef>
                <a:spcPts val="641"/>
              </a:spcBef>
              <a:tabLst>
                <a:tab pos="0" algn="l"/>
              </a:tabLst>
            </a:pPr>
            <a:r>
              <a:rPr lang="pt-BR" sz="3200" spc="-1" dirty="0">
                <a:latin typeface="Arial"/>
              </a:rPr>
              <a:t>Dica: </a:t>
            </a:r>
            <a:r>
              <a:rPr lang="it-IT" sz="3200" dirty="0"/>
              <a:t>Lei 9.099/95, arts. 16 e 20.</a:t>
            </a:r>
            <a:endParaRPr lang="pt-BR" sz="3200" spc="-1" dirty="0">
              <a:latin typeface="Arial"/>
            </a:endParaRPr>
          </a:p>
          <a:p>
            <a:pPr algn="just">
              <a:spcBef>
                <a:spcPts val="641"/>
              </a:spcBef>
              <a:tabLst>
                <a:tab pos="0" algn="l"/>
              </a:tabLst>
            </a:pPr>
            <a:endParaRPr lang="pt-BR" sz="3200" spc="-1" dirty="0"/>
          </a:p>
          <a:p>
            <a:pPr algn="r">
              <a:spcBef>
                <a:spcPts val="641"/>
              </a:spcBef>
              <a:tabLst>
                <a:tab pos="0" algn="l"/>
              </a:tabLst>
            </a:pPr>
            <a:r>
              <a:rPr lang="pt-BR" sz="3200" spc="-1" dirty="0"/>
              <a:t>1-E; 2-D; 3-B; 4-E; 5-C; 6-C; 7-A, 8-C; 9-D; 10-E.</a:t>
            </a:r>
          </a:p>
          <a:p>
            <a:pPr algn="just">
              <a:lnSpc>
                <a:spcPct val="100000"/>
              </a:lnSpc>
              <a:spcBef>
                <a:spcPts val="641"/>
              </a:spcBef>
              <a:tabLst>
                <a:tab pos="0" algn="l"/>
              </a:tabLst>
            </a:pPr>
            <a:endParaRPr lang="pt-BR" sz="3200" spc="-1" dirty="0">
              <a:latin typeface="Arial"/>
            </a:endParaRPr>
          </a:p>
          <a:p>
            <a:pPr algn="just">
              <a:lnSpc>
                <a:spcPct val="100000"/>
              </a:lnSpc>
              <a:spcBef>
                <a:spcPts val="641"/>
              </a:spcBef>
              <a:tabLst>
                <a:tab pos="0" algn="l"/>
              </a:tabLst>
            </a:pPr>
            <a:endParaRPr lang="pt-BR" sz="3200" b="0" strike="noStrike" spc="-1" dirty="0">
              <a:latin typeface="Arial"/>
            </a:endParaRPr>
          </a:p>
          <a:p>
            <a:pPr algn="just">
              <a:lnSpc>
                <a:spcPct val="100000"/>
              </a:lnSpc>
              <a:spcBef>
                <a:spcPts val="641"/>
              </a:spcBef>
              <a:tabLst>
                <a:tab pos="0" algn="l"/>
              </a:tabLst>
            </a:pPr>
            <a:endParaRPr lang="pt-BR" sz="3200" b="0" strike="noStrike" spc="-1" dirty="0">
              <a:latin typeface="Arial"/>
            </a:endParaRPr>
          </a:p>
          <a:p>
            <a:pPr algn="just">
              <a:spcBef>
                <a:spcPts val="641"/>
              </a:spcBef>
              <a:tabLst>
                <a:tab pos="0" algn="l"/>
              </a:tabLst>
            </a:pPr>
            <a:endParaRPr lang="pt-BR" sz="2400" b="0" strike="noStrike" spc="-1" dirty="0">
              <a:latin typeface="Arial"/>
            </a:endParaRPr>
          </a:p>
          <a:p>
            <a:pPr algn="just">
              <a:spcBef>
                <a:spcPts val="641"/>
              </a:spcBef>
              <a:tabLst>
                <a:tab pos="0" algn="l"/>
              </a:tabLst>
            </a:pPr>
            <a:endParaRPr lang="pt-BR" sz="2400" b="0" strike="noStrike" spc="-1" dirty="0">
              <a:latin typeface="Arial"/>
            </a:endParaRPr>
          </a:p>
          <a:p>
            <a:pPr algn="just">
              <a:spcBef>
                <a:spcPts val="641"/>
              </a:spcBef>
              <a:tabLst>
                <a:tab pos="0" algn="l"/>
              </a:tabLst>
            </a:pPr>
            <a:endParaRPr lang="pt-BR" sz="2400" spc="-1" dirty="0">
              <a:latin typeface="Arial"/>
            </a:endParaRPr>
          </a:p>
          <a:p>
            <a:pPr algn="just">
              <a:spcBef>
                <a:spcPts val="641"/>
              </a:spcBef>
              <a:tabLst>
                <a:tab pos="0" algn="l"/>
              </a:tabLst>
            </a:pPr>
            <a:endParaRPr lang="pt-BR" sz="2400" b="0" strike="noStrike" spc="-1" dirty="0">
              <a:latin typeface="Arial"/>
            </a:endParaRPr>
          </a:p>
        </p:txBody>
      </p:sp>
    </p:spTree>
    <p:extLst>
      <p:ext uri="{BB962C8B-B14F-4D97-AF65-F5344CB8AC3E}">
        <p14:creationId xmlns:p14="http://schemas.microsoft.com/office/powerpoint/2010/main" val="79617893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120072"/>
            <a:ext cx="9144000" cy="673792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lnSpc>
                <a:spcPct val="100000"/>
              </a:lnSpc>
              <a:spcBef>
                <a:spcPts val="641"/>
              </a:spcBef>
              <a:tabLst>
                <a:tab pos="0" algn="l"/>
              </a:tabLst>
            </a:pPr>
            <a:r>
              <a:rPr lang="pt-BR" sz="3200" spc="-1" dirty="0">
                <a:latin typeface="Calibri"/>
                <a:ea typeface="DejaVu Sans"/>
              </a:rPr>
              <a:t>48- Em ação de responsabilidade civil, o juiz verifica que a parte autora tem extrema dificuldade em produzir a prova do fato constitutivo de seu direito, enquanto o réu detém melhores condições para fazê-lo. Nessa hipótese, o juiz poderá:</a:t>
            </a:r>
          </a:p>
          <a:p>
            <a:pPr marL="514350" indent="-514350" algn="just">
              <a:lnSpc>
                <a:spcPct val="100000"/>
              </a:lnSpc>
              <a:spcBef>
                <a:spcPts val="641"/>
              </a:spcBef>
              <a:buAutoNum type="alphaUcParenR"/>
              <a:tabLst>
                <a:tab pos="0" algn="l"/>
              </a:tabLst>
            </a:pPr>
            <a:r>
              <a:rPr lang="pt-BR" sz="3200" spc="-1" dirty="0">
                <a:latin typeface="Calibri"/>
                <a:ea typeface="DejaVu Sans"/>
              </a:rPr>
              <a:t>Indeferir a petição inicial por ausência de provas,</a:t>
            </a:r>
          </a:p>
          <a:p>
            <a:pPr algn="just">
              <a:lnSpc>
                <a:spcPct val="100000"/>
              </a:lnSpc>
              <a:spcBef>
                <a:spcPts val="641"/>
              </a:spcBef>
              <a:tabLst>
                <a:tab pos="0" algn="l"/>
              </a:tabLst>
            </a:pPr>
            <a:r>
              <a:rPr lang="pt-BR" sz="3200" spc="-1" dirty="0">
                <a:latin typeface="Calibri"/>
                <a:ea typeface="DejaVu Sans"/>
              </a:rPr>
              <a:t>B) Determinar, no saneamento, a redistribuição do ônus da prova, com base na carga dinâmica,</a:t>
            </a:r>
          </a:p>
          <a:p>
            <a:pPr algn="just">
              <a:lnSpc>
                <a:spcPct val="100000"/>
              </a:lnSpc>
              <a:spcBef>
                <a:spcPts val="641"/>
              </a:spcBef>
              <a:tabLst>
                <a:tab pos="0" algn="l"/>
              </a:tabLst>
            </a:pPr>
            <a:r>
              <a:rPr lang="pt-BR" sz="3200" spc="-1" dirty="0">
                <a:latin typeface="Calibri"/>
                <a:ea typeface="DejaVu Sans"/>
              </a:rPr>
              <a:t>C) Impor ao autor a obrigação de provar, independentemente das circunstâncias,</a:t>
            </a:r>
          </a:p>
          <a:p>
            <a:pPr algn="just">
              <a:lnSpc>
                <a:spcPct val="100000"/>
              </a:lnSpc>
              <a:spcBef>
                <a:spcPts val="641"/>
              </a:spcBef>
              <a:tabLst>
                <a:tab pos="0" algn="l"/>
              </a:tabLst>
            </a:pPr>
            <a:r>
              <a:rPr lang="pt-BR" sz="3200" spc="-1" dirty="0">
                <a:latin typeface="Calibri"/>
                <a:ea typeface="DejaVu Sans"/>
              </a:rPr>
              <a:t>D) Julgar improcedente o pedido por ausência de provas do autor,</a:t>
            </a:r>
          </a:p>
          <a:p>
            <a:pPr algn="just">
              <a:lnSpc>
                <a:spcPct val="100000"/>
              </a:lnSpc>
              <a:spcBef>
                <a:spcPts val="641"/>
              </a:spcBef>
              <a:tabLst>
                <a:tab pos="0" algn="l"/>
              </a:tabLst>
            </a:pPr>
            <a:r>
              <a:rPr lang="pt-BR" sz="3200" spc="-1" dirty="0">
                <a:latin typeface="Calibri"/>
                <a:ea typeface="DejaVu Sans"/>
              </a:rPr>
              <a:t>E) Transferir o ônus da prova ao Ministério Público.</a:t>
            </a:r>
            <a:r>
              <a:rPr lang="pt-BR" sz="1700" spc="-1" dirty="0">
                <a:latin typeface="Calibri"/>
                <a:ea typeface="DejaVu Sans"/>
              </a:rPr>
              <a:t>,</a:t>
            </a:r>
            <a:endParaRPr lang="pt-BR" sz="3200" spc="-1" dirty="0">
              <a:latin typeface="Calibri"/>
              <a:ea typeface="DejaVu Sans"/>
            </a:endParaRPr>
          </a:p>
        </p:txBody>
      </p:sp>
    </p:spTree>
    <p:extLst>
      <p:ext uri="{BB962C8B-B14F-4D97-AF65-F5344CB8AC3E}">
        <p14:creationId xmlns:p14="http://schemas.microsoft.com/office/powerpoint/2010/main" val="47168294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82500" lnSpcReduction="20000"/>
          </a:bodyPr>
          <a:lstStyle/>
          <a:p>
            <a:pPr algn="just">
              <a:lnSpc>
                <a:spcPct val="100000"/>
              </a:lnSpc>
              <a:spcBef>
                <a:spcPts val="641"/>
              </a:spcBef>
              <a:tabLst>
                <a:tab pos="0" algn="l"/>
              </a:tabLst>
            </a:pPr>
            <a:r>
              <a:rPr lang="pt-BR" sz="1300" spc="-1" dirty="0">
                <a:latin typeface="Calibri"/>
                <a:ea typeface="DejaVu Sans"/>
              </a:rPr>
              <a:t>49- Prova: TJ-AP - 2023 - TJ-AP - </a:t>
            </a:r>
            <a:r>
              <a:rPr lang="pt-BR" sz="3200" spc="-1" dirty="0">
                <a:latin typeface="Calibri"/>
                <a:ea typeface="DejaVu Sans"/>
              </a:rPr>
              <a:t>Assinale a alternativa </a:t>
            </a:r>
            <a:r>
              <a:rPr lang="pt-BR" sz="3200" b="1" u="sng" spc="-1" dirty="0">
                <a:highlight>
                  <a:srgbClr val="FFFF00"/>
                </a:highlight>
                <a:latin typeface="Calibri"/>
                <a:ea typeface="DejaVu Sans"/>
              </a:rPr>
              <a:t>INCORRETA</a:t>
            </a:r>
            <a:r>
              <a:rPr lang="pt-BR" sz="3200" spc="-1" dirty="0">
                <a:latin typeface="Calibri"/>
                <a:ea typeface="DejaVu Sans"/>
              </a:rPr>
              <a:t>:</a:t>
            </a:r>
          </a:p>
          <a:p>
            <a:pPr algn="just">
              <a:lnSpc>
                <a:spcPct val="100000"/>
              </a:lnSpc>
              <a:spcBef>
                <a:spcPts val="641"/>
              </a:spcBef>
              <a:tabLst>
                <a:tab pos="0" algn="l"/>
              </a:tabLst>
            </a:pPr>
            <a:r>
              <a:rPr lang="pt-BR" sz="3200" spc="-1" dirty="0">
                <a:latin typeface="Calibri"/>
                <a:ea typeface="DejaVu Sans"/>
              </a:rPr>
              <a:t>		A- Na hipótese de a parte alegar direito municipal, estadual, estrangeiro ou consuetudinário, deverá provar o teor </a:t>
            </a:r>
            <a:r>
              <a:rPr lang="pt-BR" sz="3200" b="1" u="sng" spc="-1" dirty="0">
                <a:latin typeface="Calibri"/>
                <a:ea typeface="DejaVu Sans"/>
              </a:rPr>
              <a:t>independente</a:t>
            </a:r>
            <a:r>
              <a:rPr lang="pt-BR" sz="3200" spc="-1" dirty="0">
                <a:latin typeface="Calibri"/>
                <a:ea typeface="DejaVu Sans"/>
              </a:rPr>
              <a:t> do requerimento do juiz</a:t>
            </a:r>
          </a:p>
          <a:p>
            <a:pPr algn="just">
              <a:lnSpc>
                <a:spcPct val="100000"/>
              </a:lnSpc>
              <a:spcBef>
                <a:spcPts val="641"/>
              </a:spcBef>
              <a:tabLst>
                <a:tab pos="0" algn="l"/>
              </a:tabLst>
            </a:pPr>
            <a:r>
              <a:rPr lang="pt-BR" sz="3200" spc="-1" dirty="0">
                <a:latin typeface="Calibri"/>
                <a:ea typeface="DejaVu Sans"/>
              </a:rPr>
              <a:t>		B- </a:t>
            </a:r>
            <a:r>
              <a:rPr lang="pt-BR" sz="3200" b="1" u="sng" spc="-1" dirty="0">
                <a:latin typeface="Calibri"/>
                <a:ea typeface="DejaVu Sans"/>
              </a:rPr>
              <a:t>Em regra</a:t>
            </a:r>
            <a:r>
              <a:rPr lang="pt-BR" sz="3200" spc="-1" dirty="0">
                <a:latin typeface="Calibri"/>
                <a:ea typeface="DejaVu Sans"/>
              </a:rPr>
              <a:t>, o ônus da prova incumbe ao autor, quanto ao fato constitutivo de seu direito, e ao réu, quanto à existência de fato impeditivo, modificativo ou extintivo do direito do autor</a:t>
            </a:r>
          </a:p>
          <a:p>
            <a:pPr algn="just">
              <a:lnSpc>
                <a:spcPct val="100000"/>
              </a:lnSpc>
              <a:spcBef>
                <a:spcPts val="641"/>
              </a:spcBef>
              <a:tabLst>
                <a:tab pos="0" algn="l"/>
              </a:tabLst>
            </a:pPr>
            <a:r>
              <a:rPr lang="pt-BR" sz="3200" spc="-1" dirty="0">
                <a:latin typeface="Calibri"/>
                <a:ea typeface="DejaVu Sans"/>
              </a:rPr>
              <a:t>		C- </a:t>
            </a:r>
            <a:r>
              <a:rPr lang="pt-BR" sz="3200" b="1" u="sng" spc="-1" dirty="0">
                <a:latin typeface="Calibri"/>
                <a:ea typeface="DejaVu Sans"/>
              </a:rPr>
              <a:t>Não dependem de prova</a:t>
            </a:r>
            <a:r>
              <a:rPr lang="pt-BR" sz="3200" spc="-1" dirty="0">
                <a:latin typeface="Calibri"/>
                <a:ea typeface="DejaVu Sans"/>
              </a:rPr>
              <a:t> os fatos em cujo favor milita presunção legal de existência ou de veracidade, bem como os afirmados por uma parte e confessados pela parte contrária</a:t>
            </a:r>
          </a:p>
          <a:p>
            <a:pPr algn="just">
              <a:lnSpc>
                <a:spcPct val="100000"/>
              </a:lnSpc>
              <a:spcBef>
                <a:spcPts val="641"/>
              </a:spcBef>
              <a:tabLst>
                <a:tab pos="0" algn="l"/>
              </a:tabLst>
            </a:pPr>
            <a:r>
              <a:rPr lang="pt-BR" sz="3200" spc="-1" dirty="0">
                <a:latin typeface="Calibri"/>
                <a:ea typeface="DejaVu Sans"/>
              </a:rPr>
              <a:t>		D- O juiz </a:t>
            </a:r>
            <a:r>
              <a:rPr lang="pt-BR" sz="3200" b="1" u="sng" spc="-1" dirty="0">
                <a:latin typeface="Calibri"/>
                <a:ea typeface="DejaVu Sans"/>
              </a:rPr>
              <a:t>aplicará as regras de experiência comum</a:t>
            </a:r>
            <a:r>
              <a:rPr lang="pt-BR" sz="3200" spc="-1" dirty="0">
                <a:latin typeface="Calibri"/>
                <a:ea typeface="DejaVu Sans"/>
              </a:rPr>
              <a:t>, subministradas pela observação do que ordinariamente acontece e, ainda, as regras de experiência técnica, ressalvado, quanto a estas, o exame pericial</a:t>
            </a:r>
          </a:p>
          <a:p>
            <a:pPr algn="just">
              <a:lnSpc>
                <a:spcPct val="100000"/>
              </a:lnSpc>
              <a:spcBef>
                <a:spcPts val="641"/>
              </a:spcBef>
              <a:tabLst>
                <a:tab pos="0" algn="l"/>
              </a:tabLst>
            </a:pPr>
            <a:r>
              <a:rPr lang="pt-BR" sz="3200" spc="-1" dirty="0">
                <a:latin typeface="Calibri"/>
                <a:ea typeface="DejaVu Sans"/>
              </a:rPr>
              <a:t>		E- </a:t>
            </a:r>
            <a:r>
              <a:rPr lang="pt-BR" sz="3200" b="1" u="sng" spc="-1" dirty="0">
                <a:latin typeface="Calibri"/>
                <a:ea typeface="DejaVu Sans"/>
              </a:rPr>
              <a:t>Ninguém</a:t>
            </a:r>
            <a:r>
              <a:rPr lang="pt-BR" sz="3200" spc="-1" dirty="0">
                <a:latin typeface="Calibri"/>
                <a:ea typeface="DejaVu Sans"/>
              </a:rPr>
              <a:t> se exime do dever de colaborar com o Poder Judiciário para o descobrimento da verdade</a:t>
            </a: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r>
              <a:rPr lang="pt-BR" sz="2400" i="1" spc="-1" dirty="0">
                <a:latin typeface="Calibri"/>
                <a:ea typeface="DejaVu Sans"/>
              </a:rPr>
              <a:t>Dica: Art. 376. A parte que alegar direito municipal, estadual, estrangeiro ou consuetudinário provar-lhe-á o teor e a vigência, </a:t>
            </a:r>
            <a:r>
              <a:rPr lang="pt-BR" sz="2400" b="1" i="1" u="sng" spc="-1" dirty="0">
                <a:latin typeface="Calibri"/>
                <a:ea typeface="DejaVu Sans"/>
              </a:rPr>
              <a:t>se assim o juiz determinar.</a:t>
            </a:r>
          </a:p>
          <a:p>
            <a:pPr algn="just">
              <a:lnSpc>
                <a:spcPct val="100000"/>
              </a:lnSpc>
              <a:spcBef>
                <a:spcPts val="641"/>
              </a:spcBef>
              <a:tabLst>
                <a:tab pos="0" algn="l"/>
              </a:tabLst>
            </a:pPr>
            <a:endParaRPr lang="pt-BR" sz="3200" spc="-1" dirty="0">
              <a:latin typeface="Calibri"/>
              <a:ea typeface="DejaVu Sans"/>
            </a:endParaRPr>
          </a:p>
          <a:p>
            <a:pPr algn="ctr">
              <a:lnSpc>
                <a:spcPct val="100000"/>
              </a:lnSpc>
              <a:spcBef>
                <a:spcPts val="641"/>
              </a:spcBef>
              <a:tabLst>
                <a:tab pos="0" algn="l"/>
              </a:tabLst>
            </a:pPr>
            <a:endParaRPr lang="pt-BR" sz="3200" spc="-1" dirty="0">
              <a:latin typeface="Calibri"/>
              <a:ea typeface="DejaVu Sans"/>
            </a:endParaRPr>
          </a:p>
        </p:txBody>
      </p:sp>
    </p:spTree>
    <p:extLst>
      <p:ext uri="{BB962C8B-B14F-4D97-AF65-F5344CB8AC3E}">
        <p14:creationId xmlns:p14="http://schemas.microsoft.com/office/powerpoint/2010/main" val="362191749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lnSpc>
                <a:spcPct val="100000"/>
              </a:lnSpc>
              <a:spcBef>
                <a:spcPts val="641"/>
              </a:spcBef>
              <a:tabLst>
                <a:tab pos="0" algn="l"/>
              </a:tabLst>
            </a:pPr>
            <a:r>
              <a:rPr lang="pt-BR" sz="3200" spc="-1" dirty="0">
                <a:latin typeface="Calibri"/>
                <a:ea typeface="DejaVu Sans"/>
              </a:rPr>
              <a:t>50- </a:t>
            </a:r>
            <a:r>
              <a:rPr lang="pt-BR" sz="1100" spc="-1" dirty="0">
                <a:latin typeface="Calibri"/>
                <a:ea typeface="DejaVu Sans"/>
              </a:rPr>
              <a:t>VUNESP </a:t>
            </a:r>
            <a:r>
              <a:rPr lang="pt-BR" sz="3200" spc="-1" dirty="0">
                <a:latin typeface="Calibri"/>
                <a:ea typeface="DejaVu Sans"/>
              </a:rPr>
              <a:t>Nos termos do CPC, o juiz pode inverter o ônus da prova:</a:t>
            </a:r>
          </a:p>
          <a:p>
            <a:pPr algn="just">
              <a:lnSpc>
                <a:spcPct val="100000"/>
              </a:lnSpc>
              <a:spcBef>
                <a:spcPts val="641"/>
              </a:spcBef>
              <a:tabLst>
                <a:tab pos="0" algn="l"/>
              </a:tabLst>
            </a:pPr>
            <a:r>
              <a:rPr lang="pt-BR" sz="3200" spc="-1" dirty="0">
                <a:latin typeface="Calibri"/>
                <a:ea typeface="DejaVu Sans"/>
              </a:rPr>
              <a:t>		A- em qualquer circunstância,</a:t>
            </a:r>
          </a:p>
          <a:p>
            <a:pPr algn="just">
              <a:lnSpc>
                <a:spcPct val="100000"/>
              </a:lnSpc>
              <a:spcBef>
                <a:spcPts val="641"/>
              </a:spcBef>
              <a:tabLst>
                <a:tab pos="0" algn="l"/>
              </a:tabLst>
            </a:pPr>
            <a:r>
              <a:rPr lang="pt-BR" sz="3200" spc="-1" dirty="0">
                <a:latin typeface="Calibri"/>
                <a:ea typeface="DejaVu Sans"/>
              </a:rPr>
              <a:t>		B- quando recair sobre direito indisponível da parte,</a:t>
            </a:r>
          </a:p>
          <a:p>
            <a:pPr algn="just">
              <a:lnSpc>
                <a:spcPct val="100000"/>
              </a:lnSpc>
              <a:spcBef>
                <a:spcPts val="641"/>
              </a:spcBef>
              <a:tabLst>
                <a:tab pos="0" algn="l"/>
              </a:tabLst>
            </a:pPr>
            <a:r>
              <a:rPr lang="pt-BR" sz="3200" spc="-1" dirty="0">
                <a:latin typeface="Calibri"/>
                <a:ea typeface="DejaVu Sans"/>
              </a:rPr>
              <a:t>		C- quando afirmados por uma parte e confessados pela parte contrária,</a:t>
            </a:r>
          </a:p>
          <a:p>
            <a:pPr algn="just">
              <a:lnSpc>
                <a:spcPct val="100000"/>
              </a:lnSpc>
              <a:spcBef>
                <a:spcPts val="641"/>
              </a:spcBef>
              <a:tabLst>
                <a:tab pos="0" algn="l"/>
              </a:tabLst>
            </a:pPr>
            <a:r>
              <a:rPr lang="pt-BR" sz="3200" spc="-1" dirty="0">
                <a:latin typeface="Calibri"/>
                <a:ea typeface="DejaVu Sans"/>
              </a:rPr>
              <a:t>		D- em cujo favor milita presunção legal de existência ou de veracidade,</a:t>
            </a:r>
          </a:p>
          <a:p>
            <a:pPr algn="just">
              <a:lnSpc>
                <a:spcPct val="100000"/>
              </a:lnSpc>
              <a:spcBef>
                <a:spcPts val="641"/>
              </a:spcBef>
              <a:tabLst>
                <a:tab pos="0" algn="l"/>
              </a:tabLst>
            </a:pPr>
            <a:r>
              <a:rPr lang="pt-BR" sz="3200" spc="-1" dirty="0">
                <a:latin typeface="Calibri"/>
                <a:ea typeface="DejaVu Sans"/>
              </a:rPr>
              <a:t>		E- nos casos previstos em lei.</a:t>
            </a:r>
          </a:p>
          <a:p>
            <a:pPr algn="r">
              <a:lnSpc>
                <a:spcPct val="100000"/>
              </a:lnSpc>
              <a:spcBef>
                <a:spcPts val="641"/>
              </a:spcBef>
              <a:tabLst>
                <a:tab pos="0" algn="l"/>
              </a:tabLst>
            </a:pPr>
            <a:r>
              <a:rPr lang="pt-BR" sz="1400" b="1" i="1" spc="-1" dirty="0">
                <a:latin typeface="Calibri"/>
                <a:ea typeface="DejaVu Sans"/>
              </a:rPr>
              <a:t>Dica: art. 373 CPC</a:t>
            </a:r>
          </a:p>
        </p:txBody>
      </p:sp>
    </p:spTree>
    <p:extLst>
      <p:ext uri="{BB962C8B-B14F-4D97-AF65-F5344CB8AC3E}">
        <p14:creationId xmlns:p14="http://schemas.microsoft.com/office/powerpoint/2010/main" val="11503048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lnSpcReduction="10000"/>
          </a:bodyPr>
          <a:lstStyle/>
          <a:p>
            <a:pPr algn="just">
              <a:lnSpc>
                <a:spcPct val="100000"/>
              </a:lnSpc>
              <a:spcBef>
                <a:spcPts val="641"/>
              </a:spcBef>
              <a:tabLst>
                <a:tab pos="0" algn="l"/>
              </a:tabLst>
            </a:pPr>
            <a:r>
              <a:rPr lang="pt-BR" sz="3200" spc="-1" dirty="0">
                <a:latin typeface="Calibri"/>
                <a:ea typeface="DejaVu Sans"/>
              </a:rPr>
              <a:t>51- </a:t>
            </a:r>
            <a:r>
              <a:rPr lang="pt-BR" sz="1500" spc="-1" dirty="0">
                <a:latin typeface="Calibri"/>
                <a:ea typeface="DejaVu Sans"/>
              </a:rPr>
              <a:t>INQC - </a:t>
            </a:r>
            <a:r>
              <a:rPr lang="pt-BR" sz="3200" spc="-1" dirty="0">
                <a:latin typeface="Calibri"/>
                <a:ea typeface="DejaVu Sans"/>
              </a:rPr>
              <a:t>Ken, numa relação de CDC, promove ação com pedido condenatório em face da pessoa jurídica DSS requerendo, desde o início do litígio, a modificação da responsabilidade pela produção de provas. Diante das peculiaridades da causa poderá o Juiz: </a:t>
            </a:r>
          </a:p>
          <a:p>
            <a:pPr algn="just">
              <a:lnSpc>
                <a:spcPct val="100000"/>
              </a:lnSpc>
              <a:spcBef>
                <a:spcPts val="641"/>
              </a:spcBef>
              <a:tabLst>
                <a:tab pos="0" algn="l"/>
              </a:tabLst>
            </a:pPr>
            <a:r>
              <a:rPr lang="pt-BR" sz="3200" spc="-1" dirty="0">
                <a:latin typeface="Calibri"/>
                <a:ea typeface="DejaVu Sans"/>
              </a:rPr>
              <a:t>		A- escolher, ao seu livre arbítrio, o melhor modo de impor o ônus da prova</a:t>
            </a:r>
          </a:p>
          <a:p>
            <a:pPr algn="just">
              <a:lnSpc>
                <a:spcPct val="100000"/>
              </a:lnSpc>
              <a:spcBef>
                <a:spcPts val="641"/>
              </a:spcBef>
              <a:tabLst>
                <a:tab pos="0" algn="l"/>
              </a:tabLst>
            </a:pPr>
            <a:r>
              <a:rPr lang="pt-BR" sz="3200" spc="-1" dirty="0">
                <a:latin typeface="Calibri"/>
                <a:ea typeface="DejaVu Sans"/>
              </a:rPr>
              <a:t>		B- apresentar aos litigantes opções de como produzir as provas requeridas</a:t>
            </a:r>
          </a:p>
          <a:p>
            <a:pPr algn="just">
              <a:lnSpc>
                <a:spcPct val="100000"/>
              </a:lnSpc>
              <a:spcBef>
                <a:spcPts val="641"/>
              </a:spcBef>
              <a:tabLst>
                <a:tab pos="0" algn="l"/>
              </a:tabLst>
            </a:pPr>
            <a:r>
              <a:rPr lang="pt-BR" sz="3200" spc="-1" dirty="0">
                <a:latin typeface="Calibri"/>
                <a:ea typeface="DejaVu Sans"/>
              </a:rPr>
              <a:t>		</a:t>
            </a:r>
            <a:r>
              <a:rPr lang="pt-BR" sz="3200" spc="-1" dirty="0">
                <a:highlight>
                  <a:srgbClr val="FFFF00"/>
                </a:highlight>
                <a:latin typeface="Calibri"/>
                <a:ea typeface="DejaVu Sans"/>
              </a:rPr>
              <a:t>C- atribuir o ônus da prova de modo diverso à regra instituída, em decisão fundamentada</a:t>
            </a:r>
          </a:p>
          <a:p>
            <a:pPr algn="just">
              <a:lnSpc>
                <a:spcPct val="100000"/>
              </a:lnSpc>
              <a:spcBef>
                <a:spcPts val="641"/>
              </a:spcBef>
              <a:tabLst>
                <a:tab pos="0" algn="l"/>
              </a:tabLst>
            </a:pPr>
            <a:r>
              <a:rPr lang="pt-BR" sz="3200" spc="-1" dirty="0">
                <a:latin typeface="Calibri"/>
                <a:ea typeface="DejaVu Sans"/>
              </a:rPr>
              <a:t>		D- dificultar o encargo da parte para atender situação de hipossuficiência do outro litigante</a:t>
            </a:r>
          </a:p>
          <a:p>
            <a:pPr algn="just">
              <a:lnSpc>
                <a:spcPct val="100000"/>
              </a:lnSpc>
              <a:spcBef>
                <a:spcPts val="641"/>
              </a:spcBef>
              <a:tabLst>
                <a:tab pos="0" algn="l"/>
              </a:tabLst>
            </a:pPr>
            <a:r>
              <a:rPr lang="pt-BR" sz="3200" spc="-1" dirty="0">
                <a:latin typeface="Calibri"/>
                <a:ea typeface="DejaVu Sans"/>
              </a:rPr>
              <a:t> </a:t>
            </a:r>
          </a:p>
        </p:txBody>
      </p:sp>
    </p:spTree>
    <p:extLst>
      <p:ext uri="{BB962C8B-B14F-4D97-AF65-F5344CB8AC3E}">
        <p14:creationId xmlns:p14="http://schemas.microsoft.com/office/powerpoint/2010/main" val="73065748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120072"/>
            <a:ext cx="9144000" cy="673792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lnSpcReduction="10000"/>
          </a:bodyPr>
          <a:lstStyle/>
          <a:p>
            <a:pPr algn="just">
              <a:lnSpc>
                <a:spcPct val="100000"/>
              </a:lnSpc>
              <a:spcBef>
                <a:spcPts val="641"/>
              </a:spcBef>
              <a:tabLst>
                <a:tab pos="0" algn="l"/>
              </a:tabLst>
            </a:pPr>
            <a:r>
              <a:rPr lang="pt-BR" sz="3200" spc="-1" dirty="0">
                <a:latin typeface="Calibri"/>
                <a:ea typeface="DejaVu Sans"/>
              </a:rPr>
              <a:t>52- De acordo com o Código de Processo Civil, a distribuição do ônus da prova:</a:t>
            </a:r>
          </a:p>
          <a:p>
            <a:pPr algn="just">
              <a:lnSpc>
                <a:spcPct val="100000"/>
              </a:lnSpc>
              <a:spcBef>
                <a:spcPts val="641"/>
              </a:spcBef>
              <a:tabLst>
                <a:tab pos="0" algn="l"/>
              </a:tabLst>
            </a:pPr>
            <a:r>
              <a:rPr lang="pt-BR" sz="3200" spc="-1" dirty="0">
                <a:latin typeface="Calibri"/>
                <a:ea typeface="DejaVu Sans"/>
              </a:rPr>
              <a:t>		A- pode ser modificada a critério exclusivo da parte hipossuficiente;</a:t>
            </a:r>
          </a:p>
          <a:p>
            <a:pPr algn="just">
              <a:lnSpc>
                <a:spcPct val="100000"/>
              </a:lnSpc>
              <a:spcBef>
                <a:spcPts val="641"/>
              </a:spcBef>
              <a:tabLst>
                <a:tab pos="0" algn="l"/>
              </a:tabLst>
            </a:pPr>
            <a:r>
              <a:rPr lang="pt-BR" sz="3200" spc="-1" dirty="0">
                <a:latin typeface="Calibri"/>
                <a:ea typeface="DejaVu Sans"/>
              </a:rPr>
              <a:t>		B- pode ser modificada pelas partes, desde que plenamente capazes, ainda que torne excessivamente difícil a uma delas o exercício do direito; </a:t>
            </a:r>
          </a:p>
          <a:p>
            <a:pPr algn="just">
              <a:lnSpc>
                <a:spcPct val="100000"/>
              </a:lnSpc>
              <a:spcBef>
                <a:spcPts val="641"/>
              </a:spcBef>
              <a:tabLst>
                <a:tab pos="0" algn="l"/>
              </a:tabLst>
            </a:pPr>
            <a:r>
              <a:rPr lang="pt-BR" sz="3200" spc="-1" dirty="0">
                <a:latin typeface="Calibri"/>
                <a:ea typeface="DejaVu Sans"/>
              </a:rPr>
              <a:t>		C- só pode ser modificada pelas partes se recair sobre </a:t>
            </a:r>
            <a:r>
              <a:rPr lang="pt-BR" sz="3200" u="sng" spc="-1" dirty="0">
                <a:latin typeface="Calibri"/>
                <a:ea typeface="DejaVu Sans"/>
              </a:rPr>
              <a:t>direito disponível;</a:t>
            </a:r>
            <a:endParaRPr lang="pt-BR" sz="3200" spc="-1" dirty="0">
              <a:latin typeface="Calibri"/>
              <a:ea typeface="DejaVu Sans"/>
            </a:endParaRPr>
          </a:p>
          <a:p>
            <a:pPr algn="just">
              <a:lnSpc>
                <a:spcPct val="100000"/>
              </a:lnSpc>
              <a:spcBef>
                <a:spcPts val="641"/>
              </a:spcBef>
              <a:tabLst>
                <a:tab pos="0" algn="l"/>
              </a:tabLst>
            </a:pPr>
            <a:r>
              <a:rPr lang="pt-BR" sz="3200" spc="-1" dirty="0">
                <a:latin typeface="Calibri"/>
                <a:ea typeface="DejaVu Sans"/>
              </a:rPr>
              <a:t>		D- nunca pode ser modificada por convenção das partes, por constituir matéria de ordem pública;</a:t>
            </a:r>
          </a:p>
          <a:p>
            <a:pPr algn="just">
              <a:lnSpc>
                <a:spcPct val="100000"/>
              </a:lnSpc>
              <a:spcBef>
                <a:spcPts val="641"/>
              </a:spcBef>
              <a:tabLst>
                <a:tab pos="0" algn="l"/>
              </a:tabLst>
            </a:pPr>
            <a:r>
              <a:rPr lang="pt-BR" sz="3200" spc="-1" dirty="0">
                <a:latin typeface="Calibri"/>
                <a:ea typeface="DejaVu Sans"/>
              </a:rPr>
              <a:t>		E- pode ser modificada pelas partes por convenção feita antes do processo, mas não durante ele;</a:t>
            </a:r>
          </a:p>
        </p:txBody>
      </p:sp>
    </p:spTree>
    <p:extLst>
      <p:ext uri="{BB962C8B-B14F-4D97-AF65-F5344CB8AC3E}">
        <p14:creationId xmlns:p14="http://schemas.microsoft.com/office/powerpoint/2010/main" val="372190861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120072"/>
            <a:ext cx="9144000" cy="673792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lnSpc>
                <a:spcPct val="100000"/>
              </a:lnSpc>
              <a:spcBef>
                <a:spcPts val="641"/>
              </a:spcBef>
              <a:tabLst>
                <a:tab pos="0" algn="l"/>
              </a:tabLst>
            </a:pPr>
            <a:r>
              <a:rPr lang="pt-BR" sz="3200" spc="-1" dirty="0">
                <a:latin typeface="Calibri"/>
                <a:ea typeface="DejaVu Sans"/>
              </a:rPr>
              <a:t>53- </a:t>
            </a:r>
            <a:r>
              <a:rPr lang="pt-BR" sz="1100" spc="-1" dirty="0" err="1">
                <a:latin typeface="Calibri"/>
                <a:ea typeface="DejaVu Sans"/>
              </a:rPr>
              <a:t>Pge</a:t>
            </a:r>
            <a:r>
              <a:rPr lang="pt-BR" sz="1100" spc="-1" dirty="0">
                <a:latin typeface="Calibri"/>
                <a:ea typeface="DejaVu Sans"/>
              </a:rPr>
              <a:t> </a:t>
            </a:r>
            <a:r>
              <a:rPr lang="pt-BR" sz="3200" spc="-1" dirty="0">
                <a:latin typeface="Calibri"/>
                <a:ea typeface="DejaVu Sans"/>
              </a:rPr>
              <a:t>Considerando o sistema de valoração das provas adotado pelo Código de Processo Civil, assinale a afirmativa correta.</a:t>
            </a:r>
          </a:p>
          <a:p>
            <a:pPr algn="just">
              <a:lnSpc>
                <a:spcPct val="100000"/>
              </a:lnSpc>
              <a:spcBef>
                <a:spcPts val="641"/>
              </a:spcBef>
              <a:tabLst>
                <a:tab pos="0" algn="l"/>
              </a:tabLst>
            </a:pPr>
            <a:r>
              <a:rPr lang="pt-BR" sz="3200" spc="-1" dirty="0">
                <a:latin typeface="Calibri"/>
                <a:ea typeface="DejaVu Sans"/>
              </a:rPr>
              <a:t>		A- Adota-se o sistema da prova tarifada,</a:t>
            </a:r>
          </a:p>
          <a:p>
            <a:pPr algn="just">
              <a:lnSpc>
                <a:spcPct val="100000"/>
              </a:lnSpc>
              <a:spcBef>
                <a:spcPts val="641"/>
              </a:spcBef>
              <a:tabLst>
                <a:tab pos="0" algn="l"/>
              </a:tabLst>
            </a:pPr>
            <a:r>
              <a:rPr lang="pt-BR" sz="3200" spc="-1" dirty="0">
                <a:latin typeface="Calibri"/>
                <a:ea typeface="DejaVu Sans"/>
              </a:rPr>
              <a:t>		B - Adota-se o sistema da persuasão racional,</a:t>
            </a:r>
          </a:p>
          <a:p>
            <a:pPr algn="just">
              <a:lnSpc>
                <a:spcPct val="100000"/>
              </a:lnSpc>
              <a:spcBef>
                <a:spcPts val="641"/>
              </a:spcBef>
              <a:tabLst>
                <a:tab pos="0" algn="l"/>
              </a:tabLst>
            </a:pPr>
            <a:r>
              <a:rPr lang="pt-BR" sz="3200" spc="-1" dirty="0">
                <a:latin typeface="Calibri"/>
                <a:ea typeface="DejaVu Sans"/>
              </a:rPr>
              <a:t>		C- Existe hierarquia quanto ao valor das provas,</a:t>
            </a:r>
          </a:p>
          <a:p>
            <a:pPr algn="just">
              <a:lnSpc>
                <a:spcPct val="100000"/>
              </a:lnSpc>
              <a:spcBef>
                <a:spcPts val="641"/>
              </a:spcBef>
              <a:tabLst>
                <a:tab pos="0" algn="l"/>
              </a:tabLst>
            </a:pPr>
            <a:r>
              <a:rPr lang="pt-BR" sz="3200" spc="-1" dirty="0">
                <a:latin typeface="Calibri"/>
                <a:ea typeface="DejaVu Sans"/>
              </a:rPr>
              <a:t>		D- A liberdade do juiz na análise da prova é totalmente livre,</a:t>
            </a:r>
          </a:p>
        </p:txBody>
      </p:sp>
    </p:spTree>
    <p:extLst>
      <p:ext uri="{BB962C8B-B14F-4D97-AF65-F5344CB8AC3E}">
        <p14:creationId xmlns:p14="http://schemas.microsoft.com/office/powerpoint/2010/main" val="374814780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120072"/>
            <a:ext cx="9144000" cy="673792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0000" lnSpcReduction="20000"/>
          </a:bodyPr>
          <a:lstStyle/>
          <a:p>
            <a:pPr algn="just">
              <a:lnSpc>
                <a:spcPct val="100000"/>
              </a:lnSpc>
              <a:spcBef>
                <a:spcPts val="641"/>
              </a:spcBef>
              <a:tabLst>
                <a:tab pos="0" algn="l"/>
              </a:tabLst>
            </a:pPr>
            <a:r>
              <a:rPr lang="pt-BR" sz="3200" spc="-1" dirty="0">
                <a:latin typeface="Calibri"/>
                <a:ea typeface="DejaVu Sans"/>
              </a:rPr>
              <a:t>54-</a:t>
            </a:r>
            <a:r>
              <a:rPr lang="pt-BR" sz="1200" spc="-1" dirty="0">
                <a:latin typeface="Calibri"/>
                <a:ea typeface="DejaVu Sans"/>
              </a:rPr>
              <a:t>PGE-ES-ADP.</a:t>
            </a:r>
            <a:r>
              <a:rPr lang="pt-BR" sz="3200" spc="-1" dirty="0">
                <a:latin typeface="Calibri"/>
                <a:ea typeface="DejaVu Sans"/>
              </a:rPr>
              <a:t> As provas, no direito processual civil, desempenham importantes funções. Acerca do direito probatório, de acordo com o Código de Processo Civil, assinale a </a:t>
            </a:r>
            <a:r>
              <a:rPr lang="pt-BR" sz="3200" b="1" u="sng" spc="-1" dirty="0">
                <a:latin typeface="Calibri"/>
                <a:ea typeface="DejaVu Sans"/>
              </a:rPr>
              <a:t>alternativa correta</a:t>
            </a:r>
            <a:r>
              <a:rPr lang="pt-BR" sz="3200" spc="-1" dirty="0">
                <a:latin typeface="Calibri"/>
                <a:ea typeface="DejaVu Sans"/>
              </a:rPr>
              <a:t>.  </a:t>
            </a:r>
          </a:p>
          <a:p>
            <a:pPr algn="just">
              <a:lnSpc>
                <a:spcPct val="100000"/>
              </a:lnSpc>
              <a:spcBef>
                <a:spcPts val="641"/>
              </a:spcBef>
              <a:tabLst>
                <a:tab pos="0" algn="l"/>
              </a:tabLst>
            </a:pPr>
            <a:r>
              <a:rPr lang="pt-BR" sz="3200" spc="-1" dirty="0">
                <a:latin typeface="Calibri"/>
                <a:ea typeface="DejaVu Sans"/>
              </a:rPr>
              <a:t>		A- É defeso (proibido) ao magistrado indeferir, em decisão fundamentada, as diligências inúteis ou meramente protelatórias.</a:t>
            </a:r>
          </a:p>
          <a:p>
            <a:pPr algn="just">
              <a:lnSpc>
                <a:spcPct val="100000"/>
              </a:lnSpc>
              <a:spcBef>
                <a:spcPts val="641"/>
              </a:spcBef>
              <a:tabLst>
                <a:tab pos="0" algn="l"/>
              </a:tabLst>
            </a:pPr>
            <a:r>
              <a:rPr lang="pt-BR" sz="3200" spc="-1" dirty="0">
                <a:latin typeface="Calibri"/>
                <a:ea typeface="DejaVu Sans"/>
              </a:rPr>
              <a:t>		B- É ilícita a redistribuição do ônus da prova, ainda que demonstrada a excessiva dificuldade de cumprir o encargo.</a:t>
            </a:r>
          </a:p>
          <a:p>
            <a:pPr algn="just">
              <a:lnSpc>
                <a:spcPct val="100000"/>
              </a:lnSpc>
              <a:spcBef>
                <a:spcPts val="641"/>
              </a:spcBef>
              <a:tabLst>
                <a:tab pos="0" algn="l"/>
              </a:tabLst>
            </a:pPr>
            <a:r>
              <a:rPr lang="pt-BR" sz="3200" spc="-1" dirty="0">
                <a:latin typeface="Calibri"/>
                <a:ea typeface="DejaVu Sans"/>
              </a:rPr>
              <a:t>		C- Os fatos notórios devem ser comprovados pela parte;</a:t>
            </a:r>
          </a:p>
          <a:p>
            <a:pPr algn="just">
              <a:lnSpc>
                <a:spcPct val="100000"/>
              </a:lnSpc>
              <a:spcBef>
                <a:spcPts val="641"/>
              </a:spcBef>
              <a:tabLst>
                <a:tab pos="0" algn="l"/>
              </a:tabLst>
            </a:pPr>
            <a:r>
              <a:rPr lang="pt-BR" sz="3200" spc="-1" dirty="0">
                <a:latin typeface="Calibri"/>
                <a:ea typeface="DejaVu Sans"/>
              </a:rPr>
              <a:t>		</a:t>
            </a:r>
            <a:r>
              <a:rPr lang="pt-BR" sz="3200" spc="-1" dirty="0">
                <a:solidFill>
                  <a:srgbClr val="FF0000"/>
                </a:solidFill>
                <a:latin typeface="Calibri"/>
                <a:ea typeface="DejaVu Sans"/>
              </a:rPr>
              <a:t>D- É </a:t>
            </a:r>
            <a:r>
              <a:rPr lang="pt-BR" sz="3200" spc="-1" dirty="0">
                <a:solidFill>
                  <a:srgbClr val="FF0000"/>
                </a:solidFill>
                <a:highlight>
                  <a:srgbClr val="FFFF00"/>
                </a:highlight>
                <a:latin typeface="Calibri"/>
                <a:ea typeface="DejaVu Sans"/>
              </a:rPr>
              <a:t>i</a:t>
            </a:r>
            <a:r>
              <a:rPr lang="pt-BR" sz="3200" spc="-1" dirty="0">
                <a:solidFill>
                  <a:srgbClr val="FF0000"/>
                </a:solidFill>
                <a:latin typeface="Calibri"/>
                <a:ea typeface="DejaVu Sans"/>
              </a:rPr>
              <a:t>lícito que o juiz, de ofício ou a requerimento da parte, determine as provas necessárias ao julgamento do mérito,</a:t>
            </a:r>
          </a:p>
          <a:p>
            <a:pPr algn="just">
              <a:lnSpc>
                <a:spcPct val="100000"/>
              </a:lnSpc>
              <a:spcBef>
                <a:spcPts val="641"/>
              </a:spcBef>
              <a:tabLst>
                <a:tab pos="0" algn="l"/>
              </a:tabLst>
            </a:pPr>
            <a:r>
              <a:rPr lang="pt-BR" sz="3200" spc="-1" dirty="0">
                <a:latin typeface="Calibri"/>
                <a:ea typeface="DejaVu Sans"/>
              </a:rPr>
              <a:t>		E- A prova emprestada, no direito processual civil, é tida como ilícita, mesmo se respeitado o contraditório;</a:t>
            </a:r>
          </a:p>
        </p:txBody>
      </p:sp>
    </p:spTree>
    <p:extLst>
      <p:ext uri="{BB962C8B-B14F-4D97-AF65-F5344CB8AC3E}">
        <p14:creationId xmlns:p14="http://schemas.microsoft.com/office/powerpoint/2010/main" val="253446751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120072"/>
            <a:ext cx="9144000" cy="673792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0000" lnSpcReduction="20000"/>
          </a:bodyPr>
          <a:lstStyle/>
          <a:p>
            <a:pPr algn="just">
              <a:lnSpc>
                <a:spcPct val="100000"/>
              </a:lnSpc>
              <a:spcBef>
                <a:spcPts val="641"/>
              </a:spcBef>
              <a:tabLst>
                <a:tab pos="0" algn="l"/>
              </a:tabLst>
            </a:pPr>
            <a:r>
              <a:rPr lang="pt-BR" sz="3200" spc="-1" dirty="0">
                <a:latin typeface="Calibri"/>
                <a:ea typeface="DejaVu Sans"/>
              </a:rPr>
              <a:t>55- </a:t>
            </a:r>
            <a:r>
              <a:rPr lang="pt-BR" sz="1200" spc="-1" dirty="0">
                <a:latin typeface="Calibri"/>
                <a:ea typeface="DejaVu Sans"/>
              </a:rPr>
              <a:t>FGV ADP</a:t>
            </a:r>
            <a:r>
              <a:rPr lang="pt-BR" sz="3200" spc="-1" dirty="0">
                <a:latin typeface="Calibri"/>
                <a:ea typeface="DejaVu Sans"/>
              </a:rPr>
              <a:t> José propôs uma ação em face de João, afirmando ser credor deste na quantia de cem mil reais, por força de um contrato de mútuo celebrado entre ambos. O réu </a:t>
            </a:r>
            <a:r>
              <a:rPr lang="pt-BR" sz="3200" b="1" spc="-1" dirty="0">
                <a:latin typeface="Calibri"/>
                <a:ea typeface="DejaVu Sans"/>
              </a:rPr>
              <a:t>confessou</a:t>
            </a:r>
            <a:r>
              <a:rPr lang="pt-BR" sz="3200" spc="-1" dirty="0">
                <a:latin typeface="Calibri"/>
                <a:ea typeface="DejaVu Sans"/>
              </a:rPr>
              <a:t> a existência do contrato, mas afirmou já ter quitado toda a obrigação estipulada. Analisando a hipótese fática apresentada, é correto afirmar que:</a:t>
            </a:r>
          </a:p>
          <a:p>
            <a:pPr algn="just">
              <a:lnSpc>
                <a:spcPct val="100000"/>
              </a:lnSpc>
              <a:spcBef>
                <a:spcPts val="641"/>
              </a:spcBef>
              <a:tabLst>
                <a:tab pos="0" algn="l"/>
              </a:tabLst>
            </a:pPr>
            <a:r>
              <a:rPr lang="pt-BR" sz="3200" spc="-1" dirty="0">
                <a:latin typeface="Calibri"/>
                <a:ea typeface="DejaVu Sans"/>
              </a:rPr>
              <a:t>		A- incumbe ao autor a prova da existência de seu crédito afirmado no contrato de mútuo;</a:t>
            </a:r>
          </a:p>
          <a:p>
            <a:pPr algn="just">
              <a:lnSpc>
                <a:spcPct val="100000"/>
              </a:lnSpc>
              <a:spcBef>
                <a:spcPts val="641"/>
              </a:spcBef>
              <a:tabLst>
                <a:tab pos="0" algn="l"/>
              </a:tabLst>
            </a:pPr>
            <a:r>
              <a:rPr lang="pt-BR" sz="3200" spc="-1" dirty="0">
                <a:latin typeface="Calibri"/>
                <a:ea typeface="DejaVu Sans"/>
              </a:rPr>
              <a:t>		B- incumbe ao autor a prova de que </a:t>
            </a:r>
            <a:r>
              <a:rPr lang="pt-BR" sz="3200" b="1" spc="-1" dirty="0">
                <a:latin typeface="Calibri"/>
                <a:ea typeface="DejaVu Sans"/>
              </a:rPr>
              <a:t>recebeu</a:t>
            </a:r>
            <a:r>
              <a:rPr lang="pt-BR" sz="3200" spc="-1" dirty="0">
                <a:latin typeface="Calibri"/>
                <a:ea typeface="DejaVu Sans"/>
              </a:rPr>
              <a:t> o pagamento afirmado pelo devedor;</a:t>
            </a:r>
          </a:p>
          <a:p>
            <a:pPr algn="just">
              <a:lnSpc>
                <a:spcPct val="100000"/>
              </a:lnSpc>
              <a:spcBef>
                <a:spcPts val="641"/>
              </a:spcBef>
              <a:tabLst>
                <a:tab pos="0" algn="l"/>
              </a:tabLst>
            </a:pPr>
            <a:r>
              <a:rPr lang="pt-BR" sz="3200" spc="-1" dirty="0">
                <a:latin typeface="Calibri"/>
                <a:ea typeface="DejaVu Sans"/>
              </a:rPr>
              <a:t>		C- incumbe ao réu a prova da </a:t>
            </a:r>
            <a:r>
              <a:rPr lang="pt-BR" sz="3200" b="1" spc="-1" dirty="0">
                <a:latin typeface="Calibri"/>
                <a:ea typeface="DejaVu Sans"/>
              </a:rPr>
              <a:t>existência</a:t>
            </a:r>
            <a:r>
              <a:rPr lang="pt-BR" sz="3200" spc="-1" dirty="0">
                <a:latin typeface="Calibri"/>
                <a:ea typeface="DejaVu Sans"/>
              </a:rPr>
              <a:t> do contrato de mútuo afirmado por ele; </a:t>
            </a:r>
          </a:p>
          <a:p>
            <a:pPr algn="just">
              <a:lnSpc>
                <a:spcPct val="100000"/>
              </a:lnSpc>
              <a:spcBef>
                <a:spcPts val="641"/>
              </a:spcBef>
              <a:tabLst>
                <a:tab pos="0" algn="l"/>
              </a:tabLst>
            </a:pPr>
            <a:r>
              <a:rPr lang="pt-BR" sz="3200" spc="-1" dirty="0">
                <a:latin typeface="Calibri"/>
                <a:ea typeface="DejaVu Sans"/>
              </a:rPr>
              <a:t>		D- o juiz apreciará a prova produzida no processo </a:t>
            </a:r>
            <a:r>
              <a:rPr lang="pt-BR" sz="3200" b="1" spc="-1" dirty="0">
                <a:latin typeface="Calibri"/>
                <a:ea typeface="DejaVu Sans"/>
              </a:rPr>
              <a:t>independente</a:t>
            </a:r>
            <a:r>
              <a:rPr lang="pt-BR" sz="3200" spc="-1" dirty="0">
                <a:latin typeface="Calibri"/>
                <a:ea typeface="DejaVu Sans"/>
              </a:rPr>
              <a:t> da sua íntima convicção;</a:t>
            </a:r>
          </a:p>
          <a:p>
            <a:pPr algn="just">
              <a:lnSpc>
                <a:spcPct val="100000"/>
              </a:lnSpc>
              <a:spcBef>
                <a:spcPts val="641"/>
              </a:spcBef>
              <a:tabLst>
                <a:tab pos="0" algn="l"/>
              </a:tabLst>
            </a:pPr>
            <a:r>
              <a:rPr lang="pt-BR" sz="3200" spc="-1" dirty="0">
                <a:latin typeface="Calibri"/>
                <a:ea typeface="DejaVu Sans"/>
              </a:rPr>
              <a:t>		E- incumbe ao réu a prova da </a:t>
            </a:r>
            <a:r>
              <a:rPr lang="pt-BR" sz="3200" b="1" spc="-1" dirty="0">
                <a:latin typeface="Calibri"/>
                <a:ea typeface="DejaVu Sans"/>
              </a:rPr>
              <a:t>quitação</a:t>
            </a:r>
            <a:r>
              <a:rPr lang="pt-BR" sz="3200" spc="-1" dirty="0">
                <a:latin typeface="Calibri"/>
                <a:ea typeface="DejaVu Sans"/>
              </a:rPr>
              <a:t> da obrigação afirmada pelo autor no contrato de mútuo.</a:t>
            </a:r>
          </a:p>
        </p:txBody>
      </p:sp>
    </p:spTree>
    <p:extLst>
      <p:ext uri="{BB962C8B-B14F-4D97-AF65-F5344CB8AC3E}">
        <p14:creationId xmlns:p14="http://schemas.microsoft.com/office/powerpoint/2010/main" val="344607265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120072"/>
            <a:ext cx="9144000" cy="673792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lnSpc>
                <a:spcPct val="100000"/>
              </a:lnSpc>
              <a:spcBef>
                <a:spcPts val="641"/>
              </a:spcBef>
              <a:tabLst>
                <a:tab pos="0" algn="l"/>
              </a:tabLst>
            </a:pPr>
            <a:r>
              <a:rPr lang="pt-BR" sz="3200" spc="-1" dirty="0">
                <a:latin typeface="Calibri"/>
                <a:ea typeface="DejaVu Sans"/>
              </a:rPr>
              <a:t>56- </a:t>
            </a:r>
            <a:r>
              <a:rPr lang="pt-BR" sz="1300" spc="-1" dirty="0">
                <a:latin typeface="Calibri"/>
                <a:ea typeface="DejaVu Sans"/>
              </a:rPr>
              <a:t>FGV-ADP.  </a:t>
            </a:r>
            <a:r>
              <a:rPr lang="pt-BR" sz="3200" spc="-1" dirty="0">
                <a:latin typeface="Calibri"/>
                <a:ea typeface="DejaVu Sans"/>
              </a:rPr>
              <a:t>Ao proferir decisão declaratória de saneamento, o juiz da causa indeferiu o requerimento formulado por terceiro, no sentido de que fosse admitido o seu ingresso no feito como assistente simples. Quanto a esse provimento jurisdicional, é correto afirmar que se trata de:</a:t>
            </a:r>
          </a:p>
          <a:p>
            <a:pPr algn="just">
              <a:lnSpc>
                <a:spcPct val="100000"/>
              </a:lnSpc>
              <a:spcBef>
                <a:spcPts val="641"/>
              </a:spcBef>
              <a:tabLst>
                <a:tab pos="0" algn="l"/>
              </a:tabLst>
            </a:pPr>
            <a:r>
              <a:rPr lang="pt-BR" sz="3200" spc="-1" dirty="0">
                <a:latin typeface="Calibri"/>
                <a:ea typeface="DejaVu Sans"/>
              </a:rPr>
              <a:t>		A- sentença parcial de mérito;</a:t>
            </a:r>
          </a:p>
          <a:p>
            <a:pPr algn="just">
              <a:lnSpc>
                <a:spcPct val="100000"/>
              </a:lnSpc>
              <a:spcBef>
                <a:spcPts val="641"/>
              </a:spcBef>
              <a:tabLst>
                <a:tab pos="0" algn="l"/>
              </a:tabLst>
            </a:pPr>
            <a:r>
              <a:rPr lang="pt-BR" sz="3200" spc="-1" dirty="0">
                <a:latin typeface="Calibri"/>
                <a:ea typeface="DejaVu Sans"/>
              </a:rPr>
              <a:t>		B- sentença total de mérito;</a:t>
            </a:r>
          </a:p>
          <a:p>
            <a:pPr algn="just">
              <a:lnSpc>
                <a:spcPct val="100000"/>
              </a:lnSpc>
              <a:spcBef>
                <a:spcPts val="641"/>
              </a:spcBef>
              <a:tabLst>
                <a:tab pos="0" algn="l"/>
              </a:tabLst>
            </a:pPr>
            <a:r>
              <a:rPr lang="pt-BR" sz="3200" spc="-1" dirty="0">
                <a:latin typeface="Calibri"/>
                <a:ea typeface="DejaVu Sans"/>
              </a:rPr>
              <a:t>		C- decisão interlocutória;</a:t>
            </a:r>
          </a:p>
          <a:p>
            <a:pPr algn="just">
              <a:lnSpc>
                <a:spcPct val="100000"/>
              </a:lnSpc>
              <a:spcBef>
                <a:spcPts val="641"/>
              </a:spcBef>
              <a:tabLst>
                <a:tab pos="0" algn="l"/>
              </a:tabLst>
            </a:pPr>
            <a:r>
              <a:rPr lang="pt-BR" sz="3200" spc="-1" dirty="0">
                <a:latin typeface="Calibri"/>
                <a:ea typeface="DejaVu Sans"/>
              </a:rPr>
              <a:t>		D- ato ordinatório;</a:t>
            </a:r>
          </a:p>
          <a:p>
            <a:pPr algn="just">
              <a:lnSpc>
                <a:spcPct val="100000"/>
              </a:lnSpc>
              <a:spcBef>
                <a:spcPts val="641"/>
              </a:spcBef>
              <a:tabLst>
                <a:tab pos="0" algn="l"/>
              </a:tabLst>
            </a:pPr>
            <a:r>
              <a:rPr lang="pt-BR" sz="3200" spc="-1" dirty="0">
                <a:latin typeface="Calibri"/>
                <a:ea typeface="DejaVu Sans"/>
              </a:rPr>
              <a:t>		E- acórdão;</a:t>
            </a:r>
          </a:p>
        </p:txBody>
      </p:sp>
    </p:spTree>
    <p:extLst>
      <p:ext uri="{BB962C8B-B14F-4D97-AF65-F5344CB8AC3E}">
        <p14:creationId xmlns:p14="http://schemas.microsoft.com/office/powerpoint/2010/main" val="261365827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120072"/>
            <a:ext cx="9144000" cy="673792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lnSpc>
                <a:spcPct val="100000"/>
              </a:lnSpc>
              <a:spcBef>
                <a:spcPts val="641"/>
              </a:spcBef>
              <a:tabLst>
                <a:tab pos="0" algn="l"/>
              </a:tabLst>
            </a:pPr>
            <a:r>
              <a:rPr lang="pt-BR" sz="3200" spc="-1" dirty="0">
                <a:latin typeface="Calibri"/>
                <a:ea typeface="DejaVu Sans"/>
              </a:rPr>
              <a:t>57- Nos termos do CPC quais fatos abaixo dispensam a produção de provas?</a:t>
            </a:r>
          </a:p>
          <a:p>
            <a:pPr algn="just">
              <a:lnSpc>
                <a:spcPct val="100000"/>
              </a:lnSpc>
              <a:spcBef>
                <a:spcPts val="641"/>
              </a:spcBef>
              <a:tabLst>
                <a:tab pos="0" algn="l"/>
              </a:tabLst>
            </a:pPr>
            <a:r>
              <a:rPr lang="pt-BR" sz="3200" spc="-1" dirty="0">
                <a:latin typeface="Calibri"/>
                <a:ea typeface="DejaVu Sans"/>
              </a:rPr>
              <a:t>A) Fatos alegados por uma parte, mesmo que negados pela outra;</a:t>
            </a:r>
          </a:p>
          <a:p>
            <a:pPr algn="just">
              <a:spcBef>
                <a:spcPts val="641"/>
              </a:spcBef>
              <a:tabLst>
                <a:tab pos="0" algn="l"/>
              </a:tabLst>
            </a:pPr>
            <a:r>
              <a:rPr lang="pt-BR" sz="3200" spc="-1" dirty="0">
                <a:latin typeface="Calibri"/>
                <a:ea typeface="DejaVu Sans"/>
              </a:rPr>
              <a:t>B</a:t>
            </a:r>
            <a:r>
              <a:rPr lang="pt-BR" sz="3200" spc="-1" dirty="0">
                <a:latin typeface="Calibri"/>
              </a:rPr>
              <a:t>) Fatos que dependem exclusivamente de prova documental;</a:t>
            </a:r>
          </a:p>
          <a:p>
            <a:pPr algn="just">
              <a:spcBef>
                <a:spcPts val="641"/>
              </a:spcBef>
              <a:tabLst>
                <a:tab pos="0" algn="l"/>
              </a:tabLst>
            </a:pPr>
            <a:r>
              <a:rPr lang="pt-BR" sz="3200" spc="-1" dirty="0">
                <a:latin typeface="Calibri"/>
              </a:rPr>
              <a:t>C) Fatos notórios, confessados pela parte contrária, admitidos no processo ou presumidos por lei;</a:t>
            </a:r>
            <a:endParaRPr lang="pt-BR" sz="3200" spc="-1" dirty="0">
              <a:latin typeface="Calibri"/>
              <a:ea typeface="DejaVu Sans"/>
            </a:endParaRPr>
          </a:p>
          <a:p>
            <a:pPr algn="just">
              <a:lnSpc>
                <a:spcPct val="100000"/>
              </a:lnSpc>
              <a:spcBef>
                <a:spcPts val="641"/>
              </a:spcBef>
              <a:tabLst>
                <a:tab pos="0" algn="l"/>
              </a:tabLst>
            </a:pPr>
            <a:r>
              <a:rPr lang="pt-BR" sz="3200" spc="-1" dirty="0">
                <a:latin typeface="Calibri"/>
                <a:ea typeface="DejaVu Sans"/>
              </a:rPr>
              <a:t>D) Fatos que necessitam de perícia técnica para comprovação;</a:t>
            </a:r>
          </a:p>
          <a:p>
            <a:pPr algn="just">
              <a:lnSpc>
                <a:spcPct val="100000"/>
              </a:lnSpc>
              <a:spcBef>
                <a:spcPts val="641"/>
              </a:spcBef>
              <a:tabLst>
                <a:tab pos="0" algn="l"/>
              </a:tabLst>
            </a:pPr>
            <a:r>
              <a:rPr lang="pt-BR" sz="3200" spc="-1" dirty="0">
                <a:latin typeface="Calibri"/>
                <a:ea typeface="DejaVu Sans"/>
              </a:rPr>
              <a:t>E) Fatos alegados em recurso, que ainda não foram analisados;</a:t>
            </a:r>
          </a:p>
        </p:txBody>
      </p:sp>
    </p:spTree>
    <p:extLst>
      <p:ext uri="{BB962C8B-B14F-4D97-AF65-F5344CB8AC3E}">
        <p14:creationId xmlns:p14="http://schemas.microsoft.com/office/powerpoint/2010/main" val="3596749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294845F-4356-40A5-8A9B-DA4A23F9DD1B}"/>
              </a:ext>
            </a:extLst>
          </p:cNvPr>
          <p:cNvSpPr>
            <a:spLocks noGrp="1"/>
          </p:cNvSpPr>
          <p:nvPr>
            <p:ph idx="1"/>
          </p:nvPr>
        </p:nvSpPr>
        <p:spPr>
          <a:xfrm>
            <a:off x="0" y="1"/>
            <a:ext cx="9144000" cy="6857998"/>
          </a:xfrm>
        </p:spPr>
        <p:txBody>
          <a:bodyPr>
            <a:noAutofit/>
          </a:bodyPr>
          <a:lstStyle/>
          <a:p>
            <a:pPr marL="0" indent="0" algn="just">
              <a:lnSpc>
                <a:spcPct val="100000"/>
              </a:lnSpc>
              <a:spcBef>
                <a:spcPts val="0"/>
              </a:spcBef>
              <a:buNone/>
            </a:pPr>
            <a:r>
              <a:rPr lang="pt-BR" sz="1500" b="1" dirty="0"/>
              <a:t>CONTESTAÇÃO. OAB-43</a:t>
            </a:r>
            <a:r>
              <a:rPr lang="pt-BR" sz="1500" dirty="0"/>
              <a:t>: Gabriela foi aprovada em um processo de seleção para trabalhar na cidade de São Paulo e passou a procurar um imóvel para morar. Após algumas semanas de busca, encontrou o imóvel situado na Rua Margarida, no bairro de Vila Madalena, de propriedade de Ricardo. O </a:t>
            </a:r>
            <a:r>
              <a:rPr lang="pt-BR" sz="1500" u="sng" dirty="0"/>
              <a:t>contrato de locação</a:t>
            </a:r>
            <a:r>
              <a:rPr lang="pt-BR" sz="1500" dirty="0"/>
              <a:t> por 30 meses foi firmado em julho de 2022, no valor de R$ 4.000,00, tendo sido </a:t>
            </a:r>
            <a:r>
              <a:rPr lang="pt-BR" sz="1500" u="sng" dirty="0"/>
              <a:t>prorrogado de forma automática </a:t>
            </a:r>
            <a:r>
              <a:rPr lang="pt-BR" sz="1500" dirty="0"/>
              <a:t>ao fim do prazo determinado.</a:t>
            </a:r>
          </a:p>
          <a:p>
            <a:pPr marL="0" indent="0" algn="just">
              <a:lnSpc>
                <a:spcPct val="100000"/>
              </a:lnSpc>
              <a:spcBef>
                <a:spcPts val="0"/>
              </a:spcBef>
              <a:buNone/>
            </a:pPr>
            <a:r>
              <a:rPr lang="pt-BR" sz="1500" dirty="0"/>
              <a:t>   Quando da contratação, Gabriela contou com seu cunhado como </a:t>
            </a:r>
            <a:r>
              <a:rPr lang="pt-BR" sz="1500" u="sng" dirty="0"/>
              <a:t>fiador</a:t>
            </a:r>
            <a:r>
              <a:rPr lang="pt-BR" sz="1500" dirty="0"/>
              <a:t>, apresentando a garantia exigida por Ricardo. Como, um ano depois, o relacionamento de sua irmã terminou, seu ex-cunhado pediu a exoneração da fiança, o que foi aceito por Ricardo. No mesmo momento, Gabriela apresentou a possibilidade de realizar um seguro fiança em substituição ao fiador, mas Ricardo, o proprietário, </a:t>
            </a:r>
            <a:r>
              <a:rPr lang="pt-BR" sz="1500" u="sng" dirty="0"/>
              <a:t>afirmou não ser necessário</a:t>
            </a:r>
            <a:r>
              <a:rPr lang="pt-BR" sz="1500" dirty="0"/>
              <a:t>.</a:t>
            </a:r>
          </a:p>
          <a:p>
            <a:pPr marL="0" indent="0" algn="just">
              <a:lnSpc>
                <a:spcPct val="100000"/>
              </a:lnSpc>
              <a:spcBef>
                <a:spcPts val="0"/>
              </a:spcBef>
              <a:buNone/>
            </a:pPr>
            <a:r>
              <a:rPr lang="pt-BR" sz="1500" dirty="0"/>
              <a:t>    Durante todo o período, Gabriela seguiu </a:t>
            </a:r>
            <a:r>
              <a:rPr lang="pt-BR" sz="1500" u="sng" dirty="0"/>
              <a:t>pagando</a:t>
            </a:r>
            <a:r>
              <a:rPr lang="pt-BR" sz="1500" dirty="0"/>
              <a:t> o aluguel na data de vencimento, guardando todos os comprovantes.</a:t>
            </a:r>
          </a:p>
          <a:p>
            <a:pPr marL="0" indent="0" algn="just">
              <a:lnSpc>
                <a:spcPct val="100000"/>
              </a:lnSpc>
              <a:spcBef>
                <a:spcPts val="0"/>
              </a:spcBef>
              <a:buNone/>
            </a:pPr>
            <a:r>
              <a:rPr lang="pt-BR" sz="1500" dirty="0"/>
              <a:t>   Em julho de 2025, Gabriela foi surpreendida com sua </a:t>
            </a:r>
            <a:r>
              <a:rPr lang="pt-BR" sz="1500" u="sng" dirty="0"/>
              <a:t>citação</a:t>
            </a:r>
            <a:r>
              <a:rPr lang="pt-BR" sz="1500" dirty="0"/>
              <a:t> em uma ação de despejo promovida por Ricardo, tramitando na 3ª Vara Cível da Comarca de São Paulo, sob o fundamento de que necessitava do imóvel para uso residencial de seu filho mais velho, Ronaldo. Gabriela estranhou o fato já que Ricardo sempre falava dos filhos com muito orgulho e alardeava que </a:t>
            </a:r>
            <a:r>
              <a:rPr lang="pt-BR" sz="1500" u="sng" dirty="0"/>
              <a:t>todos</a:t>
            </a:r>
            <a:r>
              <a:rPr lang="pt-BR" sz="1500" dirty="0"/>
              <a:t> já tinham adquirido </a:t>
            </a:r>
            <a:r>
              <a:rPr lang="pt-BR" sz="1500" u="sng" dirty="0"/>
              <a:t>mais de um imóvel residencial</a:t>
            </a:r>
            <a:r>
              <a:rPr lang="pt-BR" sz="1500" dirty="0"/>
              <a:t>.</a:t>
            </a:r>
          </a:p>
          <a:p>
            <a:pPr marL="0" indent="0" algn="just">
              <a:lnSpc>
                <a:spcPct val="100000"/>
              </a:lnSpc>
              <a:spcBef>
                <a:spcPts val="0"/>
              </a:spcBef>
              <a:buNone/>
            </a:pPr>
            <a:r>
              <a:rPr lang="pt-BR" sz="1500" dirty="0"/>
              <a:t>   Alegou também que Gabriela não havia apresentado nova garantia quando da saída do fiador e que não havia quitado os aluguéis dos últimos três meses. Ricardo ainda apresentou requerimento para a concessão de </a:t>
            </a:r>
            <a:r>
              <a:rPr lang="pt-BR" sz="1500" u="sng" dirty="0"/>
              <a:t>liminar</a:t>
            </a:r>
            <a:r>
              <a:rPr lang="pt-BR" sz="1500" dirty="0"/>
              <a:t> de retomada do imóvel diante da inadimplência dos aluguéis. Por fim, informou o </a:t>
            </a:r>
            <a:r>
              <a:rPr lang="pt-BR" sz="1500" u="sng" dirty="0"/>
              <a:t>valor da causa</a:t>
            </a:r>
            <a:r>
              <a:rPr lang="pt-BR" sz="1500" dirty="0"/>
              <a:t> no total de R$ 100.000,00 (cem mil reais).</a:t>
            </a:r>
          </a:p>
          <a:p>
            <a:pPr marL="0" indent="0" algn="just">
              <a:lnSpc>
                <a:spcPct val="100000"/>
              </a:lnSpc>
              <a:spcBef>
                <a:spcPts val="0"/>
              </a:spcBef>
              <a:buNone/>
            </a:pPr>
            <a:r>
              <a:rPr lang="pt-BR" sz="1500" dirty="0"/>
              <a:t>   A petição inicial da ação de despejo foi apresentada </a:t>
            </a:r>
            <a:r>
              <a:rPr lang="pt-BR" sz="1500" u="sng" dirty="0"/>
              <a:t>desprovida de qualquer documento</a:t>
            </a:r>
            <a:r>
              <a:rPr lang="pt-BR" sz="1500" dirty="0"/>
              <a:t>, não tendo sido apreciado o pedido de liminar. Indignada, Gabriela recorreu a você, como advogado(a), para auxiliá-la.</a:t>
            </a:r>
          </a:p>
          <a:p>
            <a:pPr marL="0" indent="0" algn="just">
              <a:lnSpc>
                <a:spcPct val="100000"/>
              </a:lnSpc>
              <a:spcBef>
                <a:spcPts val="0"/>
              </a:spcBef>
              <a:buNone/>
            </a:pPr>
            <a:endParaRPr lang="pt-BR" sz="1500" dirty="0"/>
          </a:p>
          <a:p>
            <a:pPr marL="0" indent="0" algn="just">
              <a:lnSpc>
                <a:spcPct val="100000"/>
              </a:lnSpc>
              <a:spcBef>
                <a:spcPts val="0"/>
              </a:spcBef>
              <a:buNone/>
            </a:pPr>
            <a:r>
              <a:rPr lang="pt-BR" sz="1500" b="1" dirty="0"/>
              <a:t>SAÍDA JURÍDICA</a:t>
            </a:r>
            <a:r>
              <a:rPr lang="pt-BR" sz="1500" dirty="0"/>
              <a:t>: </a:t>
            </a:r>
            <a:r>
              <a:rPr lang="pt-BR" sz="1500" b="1" dirty="0"/>
              <a:t>PEÇA</a:t>
            </a:r>
            <a:r>
              <a:rPr lang="pt-BR" sz="1500" dirty="0"/>
              <a:t>: contestação. </a:t>
            </a:r>
            <a:r>
              <a:rPr lang="pt-BR" sz="1500" b="1" dirty="0"/>
              <a:t>FUNDAMENTO</a:t>
            </a:r>
            <a:r>
              <a:rPr lang="pt-BR" sz="1500" dirty="0"/>
              <a:t>: </a:t>
            </a:r>
            <a:r>
              <a:rPr lang="pt-BR" sz="1500" dirty="0" err="1"/>
              <a:t>arts</a:t>
            </a:r>
            <a:r>
              <a:rPr lang="pt-BR" sz="1500" dirty="0"/>
              <a:t>. 335 e </a:t>
            </a:r>
            <a:r>
              <a:rPr lang="pt-BR" sz="1500" dirty="0" err="1"/>
              <a:t>ss.CPC</a:t>
            </a:r>
            <a:r>
              <a:rPr lang="pt-BR" sz="1500" dirty="0"/>
              <a:t>. </a:t>
            </a:r>
            <a:r>
              <a:rPr lang="pt-BR" sz="1500" b="1" dirty="0"/>
              <a:t>DIRECIONAMENTO</a:t>
            </a:r>
            <a:r>
              <a:rPr lang="pt-BR" sz="1500" dirty="0"/>
              <a:t>: juiz da causa. SAÍDA JURÍDICA: </a:t>
            </a:r>
            <a:r>
              <a:rPr lang="pt-BR" sz="1500" b="1" dirty="0"/>
              <a:t>PRELIMINARES</a:t>
            </a:r>
            <a:r>
              <a:rPr lang="pt-BR" sz="1500" dirty="0"/>
              <a:t>: valor da causa (deve corresponder a 12 alugueres, art. 58, III Lei de Locação </a:t>
            </a:r>
            <a:r>
              <a:rPr lang="pt-BR" sz="1500" dirty="0" err="1"/>
              <a:t>LL</a:t>
            </a:r>
            <a:r>
              <a:rPr lang="pt-BR" sz="1500" dirty="0"/>
              <a:t>); ausência de documentos obrigatórios art. 320; </a:t>
            </a:r>
            <a:r>
              <a:rPr lang="pt-BR" sz="1500" b="1" dirty="0"/>
              <a:t>MÉRITO</a:t>
            </a:r>
            <a:r>
              <a:rPr lang="pt-BR" sz="1500" dirty="0"/>
              <a:t>: não comporta uso próprio art. 47, </a:t>
            </a:r>
            <a:r>
              <a:rPr lang="pt-BR" sz="1500" dirty="0" err="1"/>
              <a:t>LL</a:t>
            </a:r>
            <a:r>
              <a:rPr lang="pt-BR" sz="1500" dirty="0"/>
              <a:t>; pagamento art. 9, III </a:t>
            </a:r>
            <a:r>
              <a:rPr lang="pt-BR" sz="1500" dirty="0" err="1"/>
              <a:t>LL</a:t>
            </a:r>
            <a:r>
              <a:rPr lang="pt-BR" sz="1500" dirty="0"/>
              <a:t>; Fiança oferecida art. 422 CC; combater  liminar art. 59 IX </a:t>
            </a:r>
            <a:r>
              <a:rPr lang="pt-BR" sz="1500" dirty="0" err="1"/>
              <a:t>LL</a:t>
            </a:r>
            <a:r>
              <a:rPr lang="pt-BR" sz="1500" dirty="0"/>
              <a:t>; </a:t>
            </a:r>
            <a:r>
              <a:rPr lang="pt-BR" sz="1500" b="1" dirty="0"/>
              <a:t>PEDIDOS</a:t>
            </a:r>
            <a:r>
              <a:rPr lang="pt-BR" sz="1500" dirty="0"/>
              <a:t>: </a:t>
            </a:r>
            <a:r>
              <a:rPr lang="pt-BR" sz="1500" b="1" u="sng" dirty="0"/>
              <a:t>INDEFERIMENTO</a:t>
            </a:r>
            <a:r>
              <a:rPr lang="pt-BR" sz="1500" dirty="0"/>
              <a:t> questões processuais e </a:t>
            </a:r>
            <a:r>
              <a:rPr lang="pt-BR" sz="1500" b="1" u="sng" dirty="0"/>
              <a:t>IMPROCEDÊNCIA</a:t>
            </a:r>
            <a:r>
              <a:rPr lang="pt-BR" sz="1500" dirty="0"/>
              <a:t> questões de mérito. Provas e sucumbência.</a:t>
            </a:r>
          </a:p>
        </p:txBody>
      </p:sp>
    </p:spTree>
    <p:extLst>
      <p:ext uri="{BB962C8B-B14F-4D97-AF65-F5344CB8AC3E}">
        <p14:creationId xmlns:p14="http://schemas.microsoft.com/office/powerpoint/2010/main" val="314315575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120072"/>
            <a:ext cx="9144000" cy="673792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lnSpc>
                <a:spcPct val="100000"/>
              </a:lnSpc>
              <a:spcBef>
                <a:spcPts val="641"/>
              </a:spcBef>
              <a:tabLst>
                <a:tab pos="0" algn="l"/>
              </a:tabLst>
            </a:pPr>
            <a:r>
              <a:rPr lang="pt-BR" sz="3200" spc="-1" dirty="0">
                <a:latin typeface="Calibri"/>
                <a:ea typeface="DejaVu Sans"/>
              </a:rPr>
              <a:t>58-  </a:t>
            </a:r>
            <a:r>
              <a:rPr lang="pt-BR" sz="1100" b="1" spc="-1" dirty="0">
                <a:latin typeface="Calibri"/>
                <a:ea typeface="DejaVu Sans"/>
              </a:rPr>
              <a:t>VUNESP</a:t>
            </a:r>
            <a:r>
              <a:rPr lang="pt-BR" sz="3200" spc="-1" dirty="0">
                <a:latin typeface="Calibri"/>
                <a:ea typeface="DejaVu Sans"/>
              </a:rPr>
              <a:t>  O saneamento do processo pelo magistrado constitui:</a:t>
            </a:r>
          </a:p>
          <a:p>
            <a:pPr algn="just">
              <a:lnSpc>
                <a:spcPct val="100000"/>
              </a:lnSpc>
              <a:spcBef>
                <a:spcPts val="641"/>
              </a:spcBef>
              <a:tabLst>
                <a:tab pos="0" algn="l"/>
              </a:tabLst>
            </a:pPr>
            <a:r>
              <a:rPr lang="pt-BR" sz="3200" spc="-1" dirty="0">
                <a:latin typeface="Calibri"/>
                <a:ea typeface="DejaVu Sans"/>
              </a:rPr>
              <a:t>A- 0 requisito obrigatório da audiência de conciliação, que demanda a fixação de pontos controvertidos.</a:t>
            </a:r>
          </a:p>
          <a:p>
            <a:pPr algn="just">
              <a:lnSpc>
                <a:spcPct val="100000"/>
              </a:lnSpc>
              <a:spcBef>
                <a:spcPts val="641"/>
              </a:spcBef>
              <a:tabLst>
                <a:tab pos="0" algn="l"/>
              </a:tabLst>
            </a:pPr>
            <a:r>
              <a:rPr lang="pt-BR" sz="3200" spc="-1" dirty="0">
                <a:latin typeface="Calibri"/>
                <a:ea typeface="DejaVu Sans"/>
              </a:rPr>
              <a:t>B- correta decisão interlocutória que, se admitir ou inadmitir a intervenção de terceiros, desafia recurso de </a:t>
            </a:r>
            <a:r>
              <a:rPr lang="pt-BR" sz="3200" spc="-1" dirty="0">
                <a:highlight>
                  <a:srgbClr val="FFFF00"/>
                </a:highlight>
                <a:latin typeface="Calibri"/>
                <a:ea typeface="DejaVu Sans"/>
              </a:rPr>
              <a:t>agravo de instrumento</a:t>
            </a:r>
            <a:r>
              <a:rPr lang="pt-BR" sz="3200" spc="-1" dirty="0">
                <a:latin typeface="Calibri"/>
                <a:ea typeface="DejaVu Sans"/>
              </a:rPr>
              <a:t>.</a:t>
            </a:r>
          </a:p>
          <a:p>
            <a:pPr algn="just">
              <a:lnSpc>
                <a:spcPct val="100000"/>
              </a:lnSpc>
              <a:spcBef>
                <a:spcPts val="641"/>
              </a:spcBef>
              <a:tabLst>
                <a:tab pos="0" algn="l"/>
              </a:tabLst>
            </a:pPr>
            <a:r>
              <a:rPr lang="pt-BR" sz="3200" spc="-1" dirty="0">
                <a:latin typeface="Calibri"/>
                <a:ea typeface="DejaVu Sans"/>
              </a:rPr>
              <a:t>C- julgamento antecipado da lide.</a:t>
            </a:r>
          </a:p>
          <a:p>
            <a:pPr algn="just">
              <a:lnSpc>
                <a:spcPct val="100000"/>
              </a:lnSpc>
              <a:spcBef>
                <a:spcPts val="641"/>
              </a:spcBef>
              <a:tabLst>
                <a:tab pos="0" algn="l"/>
              </a:tabLst>
            </a:pPr>
            <a:r>
              <a:rPr lang="pt-BR" sz="3200" spc="-1" dirty="0">
                <a:latin typeface="Calibri"/>
                <a:ea typeface="DejaVu Sans"/>
              </a:rPr>
              <a:t>D- prolação de despacho ordinatório não sujeito a recurso.</a:t>
            </a:r>
          </a:p>
        </p:txBody>
      </p:sp>
    </p:spTree>
    <p:extLst>
      <p:ext uri="{BB962C8B-B14F-4D97-AF65-F5344CB8AC3E}">
        <p14:creationId xmlns:p14="http://schemas.microsoft.com/office/powerpoint/2010/main" val="341189197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120072"/>
            <a:ext cx="9144000" cy="673792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lnSpc>
                <a:spcPct val="100000"/>
              </a:lnSpc>
              <a:spcBef>
                <a:spcPts val="641"/>
              </a:spcBef>
              <a:tabLst>
                <a:tab pos="0" algn="l"/>
              </a:tabLst>
            </a:pPr>
            <a:r>
              <a:rPr lang="pt-BR" sz="3200" spc="-1" dirty="0">
                <a:latin typeface="Calibri"/>
                <a:ea typeface="DejaVu Sans"/>
              </a:rPr>
              <a:t>59- </a:t>
            </a:r>
            <a:r>
              <a:rPr lang="pt-BR" sz="1100" spc="-1" dirty="0">
                <a:latin typeface="Calibri"/>
                <a:ea typeface="DejaVu Sans"/>
              </a:rPr>
              <a:t>VUNESP </a:t>
            </a:r>
            <a:r>
              <a:rPr lang="pt-BR" sz="3200" spc="-1" dirty="0">
                <a:latin typeface="Calibri"/>
                <a:ea typeface="DejaVu Sans"/>
              </a:rPr>
              <a:t>O saneamento do processo é proferido pelo magistrado, porém, as partes podem colaborar, pedindo esclarecimentos ou ajustes:</a:t>
            </a:r>
          </a:p>
          <a:p>
            <a:pPr algn="just">
              <a:lnSpc>
                <a:spcPct val="100000"/>
              </a:lnSpc>
              <a:spcBef>
                <a:spcPts val="641"/>
              </a:spcBef>
              <a:tabLst>
                <a:tab pos="0" algn="l"/>
              </a:tabLst>
            </a:pPr>
            <a:r>
              <a:rPr lang="pt-BR" sz="3200" spc="-1" dirty="0">
                <a:latin typeface="Calibri"/>
                <a:ea typeface="DejaVu Sans"/>
              </a:rPr>
              <a:t>		A- no prazo de cinco dias, primeiro para o autor e em seguida para o réu;</a:t>
            </a:r>
          </a:p>
          <a:p>
            <a:pPr algn="just">
              <a:lnSpc>
                <a:spcPct val="100000"/>
              </a:lnSpc>
              <a:spcBef>
                <a:spcPts val="641"/>
              </a:spcBef>
              <a:tabLst>
                <a:tab pos="0" algn="l"/>
              </a:tabLst>
            </a:pPr>
            <a:r>
              <a:rPr lang="pt-BR" sz="3200" spc="-1" dirty="0">
                <a:latin typeface="Calibri"/>
                <a:ea typeface="DejaVu Sans"/>
              </a:rPr>
              <a:t>		B- no prazo comum de cinco dias, findo o qual a decisão se torna estável,</a:t>
            </a:r>
          </a:p>
          <a:p>
            <a:pPr algn="just">
              <a:lnSpc>
                <a:spcPct val="100000"/>
              </a:lnSpc>
              <a:spcBef>
                <a:spcPts val="641"/>
              </a:spcBef>
              <a:tabLst>
                <a:tab pos="0" algn="l"/>
              </a:tabLst>
            </a:pPr>
            <a:r>
              <a:rPr lang="pt-BR" sz="3200" spc="-1" dirty="0">
                <a:latin typeface="Calibri"/>
                <a:ea typeface="DejaVu Sans"/>
              </a:rPr>
              <a:t>		C- até o começo da instrução;</a:t>
            </a:r>
          </a:p>
          <a:p>
            <a:pPr algn="just">
              <a:lnSpc>
                <a:spcPct val="100000"/>
              </a:lnSpc>
              <a:spcBef>
                <a:spcPts val="641"/>
              </a:spcBef>
              <a:tabLst>
                <a:tab pos="0" algn="l"/>
              </a:tabLst>
            </a:pPr>
            <a:r>
              <a:rPr lang="pt-BR" sz="3200" spc="-1" dirty="0">
                <a:latin typeface="Calibri"/>
                <a:ea typeface="DejaVu Sans"/>
              </a:rPr>
              <a:t>		D- caso tenha sido determinada perícia, até o oferecimento de quesitos.</a:t>
            </a:r>
          </a:p>
          <a:p>
            <a:pPr algn="just">
              <a:lnSpc>
                <a:spcPct val="100000"/>
              </a:lnSpc>
              <a:spcBef>
                <a:spcPts val="641"/>
              </a:spcBef>
              <a:tabLst>
                <a:tab pos="0" algn="l"/>
              </a:tabLst>
            </a:pPr>
            <a:r>
              <a:rPr lang="pt-BR" sz="3200" spc="-1" dirty="0">
                <a:latin typeface="Calibri"/>
                <a:ea typeface="DejaVu Sans"/>
              </a:rPr>
              <a:t>		E- até a audiência de saneamento feito em cooperação com as partes.</a:t>
            </a:r>
          </a:p>
        </p:txBody>
      </p:sp>
    </p:spTree>
    <p:extLst>
      <p:ext uri="{BB962C8B-B14F-4D97-AF65-F5344CB8AC3E}">
        <p14:creationId xmlns:p14="http://schemas.microsoft.com/office/powerpoint/2010/main" val="347307170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120072"/>
            <a:ext cx="9144000" cy="673792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82500" lnSpcReduction="20000"/>
          </a:bodyPr>
          <a:lstStyle/>
          <a:p>
            <a:pPr algn="just">
              <a:lnSpc>
                <a:spcPct val="100000"/>
              </a:lnSpc>
              <a:spcBef>
                <a:spcPts val="641"/>
              </a:spcBef>
              <a:tabLst>
                <a:tab pos="0" algn="l"/>
              </a:tabLst>
            </a:pPr>
            <a:r>
              <a:rPr lang="pt-BR" sz="3200" spc="-1" dirty="0">
                <a:latin typeface="Calibri"/>
                <a:ea typeface="DejaVu Sans"/>
              </a:rPr>
              <a:t>60- </a:t>
            </a:r>
            <a:r>
              <a:rPr lang="pt-BR" sz="1700" spc="-1" dirty="0">
                <a:latin typeface="Calibri"/>
                <a:ea typeface="DejaVu Sans"/>
              </a:rPr>
              <a:t>PGE-ES -  </a:t>
            </a:r>
            <a:r>
              <a:rPr lang="pt-BR" sz="3200" spc="-1" dirty="0">
                <a:latin typeface="Calibri"/>
                <a:ea typeface="DejaVu Sans"/>
              </a:rPr>
              <a:t>Deverá o juiz na decisão de saneamento e de organização do processo; marque V para as afirmativas verdadeiras e F para as falsas.</a:t>
            </a:r>
          </a:p>
          <a:p>
            <a:pPr algn="just">
              <a:lnSpc>
                <a:spcPct val="100000"/>
              </a:lnSpc>
              <a:spcBef>
                <a:spcPts val="641"/>
              </a:spcBef>
              <a:tabLst>
                <a:tab pos="0" algn="l"/>
              </a:tabLst>
            </a:pPr>
            <a:r>
              <a:rPr lang="pt-BR" sz="3200" spc="-1" dirty="0">
                <a:latin typeface="Calibri"/>
                <a:ea typeface="DejaVu Sans"/>
              </a:rPr>
              <a:t>		( ) Delimitar as questões de fato sobre as quais recairá a atividade probatória, especificando os meios de prova admitidos.</a:t>
            </a:r>
          </a:p>
          <a:p>
            <a:pPr algn="just">
              <a:lnSpc>
                <a:spcPct val="100000"/>
              </a:lnSpc>
              <a:spcBef>
                <a:spcPts val="641"/>
              </a:spcBef>
              <a:tabLst>
                <a:tab pos="0" algn="l"/>
              </a:tabLst>
            </a:pPr>
            <a:r>
              <a:rPr lang="pt-BR" sz="3200" spc="-1" dirty="0">
                <a:latin typeface="Calibri"/>
                <a:ea typeface="DejaVu Sans"/>
              </a:rPr>
              <a:t> 	( ) Delimitar as questões de direito relevantes para a decisão do mérito. </a:t>
            </a:r>
          </a:p>
          <a:p>
            <a:pPr algn="just">
              <a:lnSpc>
                <a:spcPct val="100000"/>
              </a:lnSpc>
              <a:spcBef>
                <a:spcPts val="641"/>
              </a:spcBef>
              <a:tabLst>
                <a:tab pos="0" algn="l"/>
              </a:tabLst>
            </a:pPr>
            <a:r>
              <a:rPr lang="pt-BR" sz="3200" spc="-1" dirty="0">
                <a:latin typeface="Calibri"/>
                <a:ea typeface="DejaVu Sans"/>
              </a:rPr>
              <a:t>		( ) Definir ônus da prova, não podendo atribuir o ônus da prova de modo diverso do que foi requerido pela parte. </a:t>
            </a:r>
          </a:p>
          <a:p>
            <a:pPr algn="just">
              <a:lnSpc>
                <a:spcPct val="100000"/>
              </a:lnSpc>
              <a:spcBef>
                <a:spcPts val="641"/>
              </a:spcBef>
              <a:tabLst>
                <a:tab pos="0" algn="l"/>
              </a:tabLst>
            </a:pPr>
            <a:r>
              <a:rPr lang="pt-BR" sz="3200" spc="-1" dirty="0">
                <a:latin typeface="Calibri"/>
                <a:ea typeface="DejaVu Sans"/>
              </a:rPr>
              <a:t>		( ) Se houver pedido das partes, designar audiência de instrução e julgamento.</a:t>
            </a:r>
          </a:p>
          <a:p>
            <a:pPr algn="just">
              <a:lnSpc>
                <a:spcPct val="100000"/>
              </a:lnSpc>
              <a:spcBef>
                <a:spcPts val="641"/>
              </a:spcBef>
              <a:tabLst>
                <a:tab pos="0" algn="l"/>
              </a:tabLst>
            </a:pPr>
            <a:r>
              <a:rPr lang="pt-BR" sz="3200" spc="-1" dirty="0">
                <a:latin typeface="Calibri"/>
                <a:ea typeface="DejaVu Sans"/>
              </a:rPr>
              <a:t>		A sequência está correta em:</a:t>
            </a:r>
          </a:p>
          <a:p>
            <a:pPr algn="just">
              <a:lnSpc>
                <a:spcPct val="100000"/>
              </a:lnSpc>
              <a:spcBef>
                <a:spcPts val="641"/>
              </a:spcBef>
              <a:tabLst>
                <a:tab pos="0" algn="l"/>
              </a:tabLst>
            </a:pPr>
            <a:r>
              <a:rPr lang="pt-BR" sz="3200" spc="-1" dirty="0">
                <a:latin typeface="Calibri"/>
                <a:ea typeface="DejaVu Sans"/>
              </a:rPr>
              <a:t>A - V, V, F, F</a:t>
            </a:r>
          </a:p>
          <a:p>
            <a:pPr algn="just">
              <a:lnSpc>
                <a:spcPct val="100000"/>
              </a:lnSpc>
              <a:spcBef>
                <a:spcPts val="641"/>
              </a:spcBef>
              <a:tabLst>
                <a:tab pos="0" algn="l"/>
              </a:tabLst>
            </a:pPr>
            <a:r>
              <a:rPr lang="pt-BR" sz="3200" spc="-1" dirty="0">
                <a:latin typeface="Calibri"/>
                <a:ea typeface="DejaVu Sans"/>
              </a:rPr>
              <a:t>B- V, F, V, V</a:t>
            </a:r>
          </a:p>
          <a:p>
            <a:pPr algn="just">
              <a:lnSpc>
                <a:spcPct val="100000"/>
              </a:lnSpc>
              <a:spcBef>
                <a:spcPts val="641"/>
              </a:spcBef>
              <a:tabLst>
                <a:tab pos="0" algn="l"/>
              </a:tabLst>
            </a:pPr>
            <a:r>
              <a:rPr lang="pt-BR" sz="3200" spc="-1" dirty="0">
                <a:latin typeface="Calibri"/>
                <a:ea typeface="DejaVu Sans"/>
              </a:rPr>
              <a:t>C- F, F, F, F</a:t>
            </a:r>
          </a:p>
          <a:p>
            <a:pPr algn="just">
              <a:lnSpc>
                <a:spcPct val="100000"/>
              </a:lnSpc>
              <a:spcBef>
                <a:spcPts val="641"/>
              </a:spcBef>
              <a:tabLst>
                <a:tab pos="0" algn="l"/>
              </a:tabLst>
            </a:pPr>
            <a:r>
              <a:rPr lang="pt-BR" sz="3200" spc="-1" dirty="0">
                <a:latin typeface="Calibri"/>
                <a:ea typeface="DejaVu Sans"/>
              </a:rPr>
              <a:t>D- F, V, V, V</a:t>
            </a:r>
          </a:p>
          <a:p>
            <a:pPr algn="r">
              <a:lnSpc>
                <a:spcPct val="100000"/>
              </a:lnSpc>
              <a:spcBef>
                <a:spcPts val="641"/>
              </a:spcBef>
              <a:tabLst>
                <a:tab pos="0" algn="l"/>
              </a:tabLst>
            </a:pPr>
            <a:r>
              <a:rPr lang="pt-BR" sz="1700" spc="-1" dirty="0">
                <a:latin typeface="Calibri"/>
                <a:ea typeface="DejaVu Sans"/>
              </a:rPr>
              <a:t>47-E; 48-B; 49-A; 50-E; 51-C; 52-C; 53-B; 54-D; 55-E; 56-C; 57-C; 58-B; 59-B; 60-A.</a:t>
            </a:r>
          </a:p>
        </p:txBody>
      </p:sp>
    </p:spTree>
    <p:extLst>
      <p:ext uri="{BB962C8B-B14F-4D97-AF65-F5344CB8AC3E}">
        <p14:creationId xmlns:p14="http://schemas.microsoft.com/office/powerpoint/2010/main" val="204759723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60000" lnSpcReduction="20000"/>
          </a:bodyPr>
          <a:lstStyle/>
          <a:p>
            <a:pPr algn="ctr">
              <a:spcBef>
                <a:spcPts val="641"/>
              </a:spcBef>
              <a:tabLst>
                <a:tab pos="0" algn="l"/>
              </a:tabLst>
            </a:pPr>
            <a:r>
              <a:rPr lang="pt-BR" sz="2800" b="1" spc="-1" dirty="0">
                <a:solidFill>
                  <a:srgbClr val="FF0000"/>
                </a:solidFill>
                <a:latin typeface="Calibri"/>
              </a:rPr>
              <a:t>OBJETIVOS DA AULA:</a:t>
            </a:r>
            <a:r>
              <a:rPr lang="pt-BR" sz="2800" b="1" spc="-1" dirty="0">
                <a:latin typeface="Calibri"/>
              </a:rPr>
              <a:t> </a:t>
            </a:r>
            <a:r>
              <a:rPr lang="pt-BR" sz="3200" b="1" spc="-1" dirty="0">
                <a:solidFill>
                  <a:srgbClr val="FF0000"/>
                </a:solidFill>
              </a:rPr>
              <a:t>DAS PROVAS EM ESPÉCIE </a:t>
            </a:r>
          </a:p>
          <a:p>
            <a:pPr algn="just">
              <a:lnSpc>
                <a:spcPct val="100000"/>
              </a:lnSpc>
              <a:spcBef>
                <a:spcPts val="641"/>
              </a:spcBef>
              <a:tabLst>
                <a:tab pos="0" algn="l"/>
              </a:tabLst>
            </a:pPr>
            <a:r>
              <a:rPr lang="pt-BR" sz="3000" b="1" i="0" u="none" strike="noStrike" baseline="0" dirty="0">
                <a:latin typeface="MinionPro-Bold"/>
              </a:rPr>
              <a:t>TODOS OS MEIOS DE PROVA SÃO VÁLIDOS:  </a:t>
            </a:r>
            <a:r>
              <a:rPr lang="pt-BR" sz="2900" spc="-1" dirty="0">
                <a:latin typeface="Calibri"/>
                <a:ea typeface="DejaVu Sans"/>
              </a:rPr>
              <a:t>Art. 369. As partes têm o direito de empregar </a:t>
            </a:r>
            <a:r>
              <a:rPr lang="pt-BR" sz="2900" b="1" u="sng" spc="-1" dirty="0">
                <a:latin typeface="Calibri"/>
                <a:ea typeface="DejaVu Sans"/>
              </a:rPr>
              <a:t>todos os meios legais</a:t>
            </a:r>
            <a:r>
              <a:rPr lang="pt-BR" sz="2900" spc="-1" dirty="0">
                <a:latin typeface="Calibri"/>
                <a:ea typeface="DejaVu Sans"/>
              </a:rPr>
              <a:t>, bem como os </a:t>
            </a:r>
            <a:r>
              <a:rPr lang="pt-BR" sz="2900" b="1" u="sng" spc="-1" dirty="0">
                <a:latin typeface="Calibri"/>
                <a:ea typeface="DejaVu Sans"/>
              </a:rPr>
              <a:t>moralmente legítimos</a:t>
            </a:r>
            <a:r>
              <a:rPr lang="pt-BR" sz="2900" spc="-1" dirty="0">
                <a:latin typeface="Calibri"/>
                <a:ea typeface="DejaVu Sans"/>
              </a:rPr>
              <a:t>, </a:t>
            </a:r>
            <a:r>
              <a:rPr lang="pt-BR" sz="2900" u="sng" spc="-1" dirty="0">
                <a:latin typeface="Calibri"/>
                <a:ea typeface="DejaVu Sans"/>
              </a:rPr>
              <a:t>ainda que não especificados neste Código</a:t>
            </a:r>
            <a:r>
              <a:rPr lang="pt-BR" sz="2900" spc="-1" dirty="0">
                <a:latin typeface="Calibri"/>
                <a:ea typeface="DejaVu Sans"/>
              </a:rPr>
              <a:t>, para provar a </a:t>
            </a:r>
            <a:r>
              <a:rPr lang="pt-BR" sz="2900" b="1" spc="-1" dirty="0">
                <a:latin typeface="Calibri"/>
                <a:ea typeface="DejaVu Sans"/>
              </a:rPr>
              <a:t>verdade</a:t>
            </a:r>
            <a:r>
              <a:rPr lang="pt-BR" sz="2900" spc="-1" dirty="0">
                <a:latin typeface="Calibri"/>
                <a:ea typeface="DejaVu Sans"/>
              </a:rPr>
              <a:t> dos fatos em que se funda o pedido ou a defesa e </a:t>
            </a:r>
            <a:r>
              <a:rPr lang="pt-BR" sz="2900" b="1" u="sng" spc="-1" dirty="0">
                <a:latin typeface="Calibri"/>
                <a:ea typeface="DejaVu Sans"/>
              </a:rPr>
              <a:t>influir</a:t>
            </a:r>
            <a:r>
              <a:rPr lang="pt-BR" sz="2900" spc="-1" dirty="0">
                <a:latin typeface="Calibri"/>
                <a:ea typeface="DejaVu Sans"/>
              </a:rPr>
              <a:t> </a:t>
            </a:r>
            <a:r>
              <a:rPr lang="pt-BR" sz="2900" b="1" u="sng" spc="-1" dirty="0">
                <a:latin typeface="Calibri"/>
                <a:ea typeface="DejaVu Sans"/>
              </a:rPr>
              <a:t>eficazmente</a:t>
            </a:r>
            <a:r>
              <a:rPr lang="pt-BR" sz="2900" spc="-1" dirty="0">
                <a:latin typeface="Calibri"/>
                <a:ea typeface="DejaVu Sans"/>
              </a:rPr>
              <a:t> na </a:t>
            </a:r>
            <a:r>
              <a:rPr lang="pt-BR" sz="2900" b="1" u="sng" spc="-1" dirty="0">
                <a:latin typeface="Calibri"/>
                <a:ea typeface="DejaVu Sans"/>
              </a:rPr>
              <a:t>convicção do juiz</a:t>
            </a:r>
            <a:r>
              <a:rPr lang="pt-BR" sz="2900" spc="-1" dirty="0">
                <a:latin typeface="Calibri"/>
                <a:ea typeface="DejaVu Sans"/>
              </a:rPr>
              <a:t>.</a:t>
            </a:r>
          </a:p>
          <a:p>
            <a:pPr algn="ctr">
              <a:lnSpc>
                <a:spcPct val="100000"/>
              </a:lnSpc>
              <a:spcBef>
                <a:spcPts val="641"/>
              </a:spcBef>
              <a:tabLst>
                <a:tab pos="0" algn="l"/>
              </a:tabLst>
            </a:pPr>
            <a:endParaRPr lang="pt-BR" sz="3300" b="1" spc="-1" dirty="0">
              <a:latin typeface="MinionPro-Bold"/>
              <a:ea typeface="DejaVu Sans"/>
            </a:endParaRPr>
          </a:p>
          <a:p>
            <a:pPr algn="ctr">
              <a:lnSpc>
                <a:spcPct val="100000"/>
              </a:lnSpc>
              <a:spcBef>
                <a:spcPts val="641"/>
              </a:spcBef>
              <a:tabLst>
                <a:tab pos="0" algn="l"/>
              </a:tabLst>
            </a:pPr>
            <a:r>
              <a:rPr lang="pt-BR" sz="3300" b="1" spc="-1" dirty="0">
                <a:latin typeface="MinionPro-Bold"/>
                <a:ea typeface="DejaVu Sans"/>
              </a:rPr>
              <a:t>PROVAS TIPIFICADAS OU NÃO</a:t>
            </a:r>
            <a:endParaRPr lang="pt-BR" sz="3300" b="1" spc="-1" dirty="0">
              <a:latin typeface="Calibri"/>
              <a:ea typeface="DejaVu Sans"/>
            </a:endParaRPr>
          </a:p>
          <a:p>
            <a:pPr algn="just">
              <a:lnSpc>
                <a:spcPct val="100000"/>
              </a:lnSpc>
              <a:spcBef>
                <a:spcPts val="641"/>
              </a:spcBef>
              <a:tabLst>
                <a:tab pos="0" algn="l"/>
              </a:tabLst>
            </a:pPr>
            <a:r>
              <a:rPr lang="pt-BR" sz="3200" b="1" spc="-1" dirty="0">
                <a:latin typeface="Calibri"/>
                <a:ea typeface="DejaVu Sans"/>
              </a:rPr>
              <a:t>	TÍPICAS</a:t>
            </a:r>
            <a:r>
              <a:rPr lang="pt-BR" sz="3200" spc="-1" dirty="0">
                <a:latin typeface="Calibri"/>
                <a:ea typeface="DejaVu Sans"/>
              </a:rPr>
              <a:t>: testemunha, depoimento pessoal, pericial, inspeção judicial etc.</a:t>
            </a:r>
          </a:p>
          <a:p>
            <a:pPr algn="just">
              <a:lnSpc>
                <a:spcPct val="100000"/>
              </a:lnSpc>
              <a:spcBef>
                <a:spcPts val="641"/>
              </a:spcBef>
              <a:tabLst>
                <a:tab pos="0" algn="l"/>
              </a:tabLst>
            </a:pPr>
            <a:r>
              <a:rPr lang="pt-BR" sz="3200" spc="-1" dirty="0">
                <a:latin typeface="Calibri"/>
                <a:ea typeface="DejaVu Sans"/>
              </a:rPr>
              <a:t>	</a:t>
            </a:r>
            <a:r>
              <a:rPr lang="pt-BR" sz="3200" b="1" spc="-1" dirty="0">
                <a:latin typeface="Calibri"/>
                <a:ea typeface="DejaVu Sans"/>
              </a:rPr>
              <a:t>ATÍPICAS</a:t>
            </a:r>
            <a:r>
              <a:rPr lang="pt-BR" sz="3200" spc="-1" dirty="0">
                <a:latin typeface="Calibri"/>
                <a:ea typeface="DejaVu Sans"/>
              </a:rPr>
              <a:t>: inspeção realizada por Oficial de Justiça</a:t>
            </a:r>
          </a:p>
          <a:p>
            <a:pPr algn="just">
              <a:lnSpc>
                <a:spcPct val="100000"/>
              </a:lnSpc>
              <a:spcBef>
                <a:spcPts val="641"/>
              </a:spcBef>
              <a:tabLst>
                <a:tab pos="0" algn="l"/>
              </a:tabLst>
            </a:pPr>
            <a:endParaRPr lang="pt-BR" sz="3200" spc="-1" dirty="0">
              <a:latin typeface="Calibri"/>
              <a:ea typeface="DejaVu Sans"/>
            </a:endParaRPr>
          </a:p>
          <a:p>
            <a:pPr algn="ctr">
              <a:lnSpc>
                <a:spcPct val="100000"/>
              </a:lnSpc>
              <a:spcBef>
                <a:spcPts val="641"/>
              </a:spcBef>
              <a:tabLst>
                <a:tab pos="0" algn="l"/>
              </a:tabLst>
            </a:pPr>
            <a:r>
              <a:rPr lang="pt-BR" sz="3200" b="1" spc="-1" dirty="0">
                <a:latin typeface="Calibri"/>
                <a:ea typeface="DejaVu Sans"/>
              </a:rPr>
              <a:t>	CENÁRIOS DE PROVAS ATÍPICAS</a:t>
            </a:r>
          </a:p>
          <a:p>
            <a:pPr algn="just">
              <a:lnSpc>
                <a:spcPct val="100000"/>
              </a:lnSpc>
              <a:spcBef>
                <a:spcPts val="641"/>
              </a:spcBef>
              <a:tabLst>
                <a:tab pos="0" algn="l"/>
              </a:tabLst>
            </a:pPr>
            <a:r>
              <a:rPr lang="pt-BR" sz="3200" spc="-1" dirty="0">
                <a:latin typeface="Calibri"/>
                <a:ea typeface="DejaVu Sans"/>
              </a:rPr>
              <a:t>COMPORTAMENTO DA PARTE: “Ainda nessa linha de raciocínio, o comportamento processual da parte pode ser considerado um meio de prova atípica” - </a:t>
            </a:r>
            <a:r>
              <a:rPr lang="pt-BR" sz="1300" spc="-1" dirty="0">
                <a:latin typeface="Calibri"/>
                <a:ea typeface="DejaVu Sans"/>
              </a:rPr>
              <a:t>1005967-14.2022.8.26.0624</a:t>
            </a:r>
          </a:p>
          <a:p>
            <a:pPr algn="just">
              <a:lnSpc>
                <a:spcPct val="100000"/>
              </a:lnSpc>
              <a:spcBef>
                <a:spcPts val="641"/>
              </a:spcBef>
              <a:tabLst>
                <a:tab pos="0" algn="l"/>
              </a:tabLst>
            </a:pPr>
            <a:endParaRPr lang="pt-BR" sz="1300" spc="-1" dirty="0">
              <a:latin typeface="Calibri"/>
              <a:ea typeface="DejaVu Sans"/>
            </a:endParaRPr>
          </a:p>
          <a:p>
            <a:pPr algn="just">
              <a:lnSpc>
                <a:spcPct val="100000"/>
              </a:lnSpc>
              <a:spcBef>
                <a:spcPts val="641"/>
              </a:spcBef>
              <a:tabLst>
                <a:tab pos="0" algn="l"/>
              </a:tabLst>
            </a:pPr>
            <a:r>
              <a:rPr lang="pt-BR" sz="3200" spc="-1" dirty="0">
                <a:latin typeface="Calibri"/>
                <a:ea typeface="DejaVu Sans"/>
              </a:rPr>
              <a:t>PROVA EMPRESTADA CPC/73: “a prova produzida em outro processo deixou de ser considerada como prova atípica, para ser introduzida como prova típica, encontrando previsão legal em seu artigo 372” </a:t>
            </a:r>
            <a:r>
              <a:rPr lang="pt-BR" sz="1300" spc="-1" dirty="0">
                <a:latin typeface="Calibri"/>
                <a:ea typeface="DejaVu Sans"/>
              </a:rPr>
              <a:t>- 1003621-96.2019.8.26.0462</a:t>
            </a:r>
          </a:p>
          <a:p>
            <a:pPr algn="just">
              <a:lnSpc>
                <a:spcPct val="100000"/>
              </a:lnSpc>
              <a:spcBef>
                <a:spcPts val="641"/>
              </a:spcBef>
              <a:tabLst>
                <a:tab pos="0" algn="l"/>
              </a:tabLst>
            </a:pPr>
            <a:endParaRPr lang="pt-BR" sz="1300" spc="-1" dirty="0">
              <a:latin typeface="Calibri"/>
              <a:ea typeface="DejaVu Sans"/>
            </a:endParaRPr>
          </a:p>
          <a:p>
            <a:pPr algn="just">
              <a:lnSpc>
                <a:spcPct val="100000"/>
              </a:lnSpc>
              <a:spcBef>
                <a:spcPts val="641"/>
              </a:spcBef>
              <a:tabLst>
                <a:tab pos="0" algn="l"/>
              </a:tabLst>
            </a:pPr>
            <a:r>
              <a:rPr lang="pt-BR" sz="3200" spc="-1" dirty="0">
                <a:latin typeface="Calibri"/>
                <a:ea typeface="DejaVu Sans"/>
              </a:rPr>
              <a:t>PENAL – RECONHECIMENTO FACIAL: “</a:t>
            </a:r>
            <a:r>
              <a:rPr lang="pt-BR" sz="3200" i="1" spc="-1" dirty="0">
                <a:latin typeface="Calibri"/>
                <a:ea typeface="DejaVu Sans"/>
              </a:rPr>
              <a:t>In </a:t>
            </a:r>
            <a:r>
              <a:rPr lang="pt-BR" sz="3200" i="1" spc="-1" dirty="0" err="1">
                <a:latin typeface="Calibri"/>
                <a:ea typeface="DejaVu Sans"/>
              </a:rPr>
              <a:t>casu</a:t>
            </a:r>
            <a:r>
              <a:rPr lang="pt-BR" sz="3200" spc="-1" dirty="0">
                <a:latin typeface="Calibri"/>
                <a:ea typeface="DejaVu Sans"/>
              </a:rPr>
              <a:t>, porém, realizou-se reconhecimento fotográfico, cuja natureza jurídica é de prova atípica” - </a:t>
            </a:r>
            <a:r>
              <a:rPr lang="pt-BR" sz="1300" spc="-1" dirty="0">
                <a:latin typeface="Calibri"/>
                <a:ea typeface="DejaVu Sans"/>
              </a:rPr>
              <a:t>1506813-18.2020.8.26.0050</a:t>
            </a: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r>
              <a:rPr lang="pt-BR" sz="3200" spc="-1" dirty="0">
                <a:latin typeface="Calibri"/>
                <a:ea typeface="DejaVu Sans"/>
              </a:rPr>
              <a:t>DECLARAÇÃO DE TERCEIRO: “o documento apresentado à fl. 430 não é idôneo a comprovar as alegações dos requeridos. Isso porque a declaração escrita de terceiro é prova atípica, a qual somente possuiria valor probante na impossibilidade absoluta de ouvi-lo em juízo na condição de testemunha”- </a:t>
            </a:r>
            <a:r>
              <a:rPr lang="pt-BR" sz="1300" spc="-1" dirty="0">
                <a:latin typeface="Calibri"/>
                <a:ea typeface="DejaVu Sans"/>
              </a:rPr>
              <a:t>1001498-48.2020.8.26.0638</a:t>
            </a:r>
          </a:p>
        </p:txBody>
      </p:sp>
    </p:spTree>
    <p:extLst>
      <p:ext uri="{BB962C8B-B14F-4D97-AF65-F5344CB8AC3E}">
        <p14:creationId xmlns:p14="http://schemas.microsoft.com/office/powerpoint/2010/main" val="390478154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60000" lnSpcReduction="20000"/>
          </a:bodyPr>
          <a:lstStyle/>
          <a:p>
            <a:pPr algn="just">
              <a:lnSpc>
                <a:spcPct val="100000"/>
              </a:lnSpc>
              <a:spcBef>
                <a:spcPts val="641"/>
              </a:spcBef>
              <a:tabLst>
                <a:tab pos="0" algn="l"/>
              </a:tabLst>
            </a:pPr>
            <a:r>
              <a:rPr lang="pt-BR" sz="3200" b="1" spc="-1" dirty="0">
                <a:solidFill>
                  <a:srgbClr val="FF0000"/>
                </a:solidFill>
                <a:latin typeface="Calibri"/>
              </a:rPr>
              <a:t>DEPOIMENTO PESSOAL</a:t>
            </a:r>
            <a:r>
              <a:rPr lang="pt-BR" sz="3200" spc="-1" dirty="0">
                <a:latin typeface="Calibri"/>
                <a:ea typeface="DejaVu Sans"/>
              </a:rPr>
              <a:t>: REQUERIMENTO DA PARTE CONTRÁRIA: Art. 385. CABE À PARTE REQUERER o depoimento pessoal da outra parte, a fim de que esta seja interrogada na audiência de instrução e julgamento, sem prejuízo do poder do juiz de ordená-lo de ofício.</a:t>
            </a:r>
          </a:p>
          <a:p>
            <a:pPr algn="just">
              <a:lnSpc>
                <a:spcPct val="100000"/>
              </a:lnSpc>
              <a:spcBef>
                <a:spcPts val="641"/>
              </a:spcBef>
              <a:tabLst>
                <a:tab pos="0" algn="l"/>
              </a:tabLst>
            </a:pPr>
            <a:r>
              <a:rPr lang="pt-BR" sz="3200" spc="-1" dirty="0">
                <a:latin typeface="Calibri"/>
                <a:ea typeface="DejaVu Sans"/>
              </a:rPr>
              <a:t>	-PENA DE </a:t>
            </a:r>
            <a:r>
              <a:rPr lang="pt-BR" sz="3200" u="sng" spc="-1" dirty="0">
                <a:latin typeface="Calibri"/>
                <a:ea typeface="DejaVu Sans"/>
              </a:rPr>
              <a:t>CONFISSÃO FICTA</a:t>
            </a:r>
            <a:r>
              <a:rPr lang="pt-BR" sz="3200" spc="-1" dirty="0">
                <a:latin typeface="Calibri"/>
                <a:ea typeface="DejaVu Sans"/>
              </a:rPr>
              <a:t> QUANDO TIVER RECUSA DE PRESTAR DEPOIMENTO NOS TERMOS DO ART. 386: Quando a parte, sem motivo justificado, deixar de responder ao que lhe for perguntado ou empregar evasivas, o juiz, apreciando as demais circunstâncias e os elementos de prova, declarará, na sentença, se houve recusa de depor.</a:t>
            </a:r>
          </a:p>
          <a:p>
            <a:pPr algn="just">
              <a:lnSpc>
                <a:spcPct val="100000"/>
              </a:lnSpc>
              <a:spcBef>
                <a:spcPts val="641"/>
              </a:spcBef>
              <a:tabLst>
                <a:tab pos="0" algn="l"/>
              </a:tabLst>
            </a:pPr>
            <a:r>
              <a:rPr lang="pt-BR" sz="3200" spc="-1" dirty="0">
                <a:latin typeface="Calibri"/>
                <a:ea typeface="DejaVu Sans"/>
              </a:rPr>
              <a:t>	-DEPOIMENTO É ATO </a:t>
            </a:r>
            <a:r>
              <a:rPr lang="pt-BR" sz="3200" u="sng" spc="-1" dirty="0">
                <a:latin typeface="Calibri"/>
                <a:ea typeface="DejaVu Sans"/>
              </a:rPr>
              <a:t>PERSONALÍSSIMO</a:t>
            </a:r>
            <a:r>
              <a:rPr lang="pt-BR" sz="3200" spc="-1" dirty="0">
                <a:latin typeface="Calibri"/>
                <a:ea typeface="DejaVu Sans"/>
              </a:rPr>
              <a:t>: Art. 387. A parte responderá pessoalmente sobre os fatos articulados, NÃO PODENDO SERVIR-SE DE ESCRITOS ANTERIORMENTE PREPARADOS, permitindo-lhe o juiz, todavia, a consulta a notas breves, desde que objetivem completar esclarecimentos.</a:t>
            </a:r>
          </a:p>
          <a:p>
            <a:pPr algn="just">
              <a:lnSpc>
                <a:spcPct val="100000"/>
              </a:lnSpc>
              <a:spcBef>
                <a:spcPts val="641"/>
              </a:spcBef>
              <a:tabLst>
                <a:tab pos="0" algn="l"/>
              </a:tabLst>
            </a:pPr>
            <a:r>
              <a:rPr lang="pt-BR" sz="3200" spc="-1" dirty="0">
                <a:latin typeface="Calibri"/>
                <a:ea typeface="DejaVu Sans"/>
              </a:rPr>
              <a:t>	-</a:t>
            </a:r>
            <a:r>
              <a:rPr lang="pt-BR" sz="3200" u="sng" spc="-1" dirty="0">
                <a:latin typeface="Calibri"/>
                <a:ea typeface="DejaVu Sans"/>
              </a:rPr>
              <a:t>PREPOSTO</a:t>
            </a:r>
            <a:r>
              <a:rPr lang="pt-BR" sz="3200" spc="-1" dirty="0">
                <a:latin typeface="Calibri"/>
                <a:ea typeface="DejaVu Sans"/>
              </a:rPr>
              <a:t>: no caso das pessoas jurídicas, o depoimento pode ser  prestado pelo sócio ou administrador ou por preposto, investido de poderes especiais. O depoimento pessoal só pode ser tomado de ofício ou a requerimento da parte contrária.</a:t>
            </a: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r>
              <a:rPr lang="pt-BR" sz="3200" b="1" spc="-1" dirty="0">
                <a:solidFill>
                  <a:srgbClr val="FF0000"/>
                </a:solidFill>
                <a:latin typeface="Calibri"/>
              </a:rPr>
              <a:t>PROVA DOCUMENTAL</a:t>
            </a:r>
            <a:r>
              <a:rPr lang="pt-BR" sz="3200" dirty="0">
                <a:latin typeface="Arial" panose="020B0604020202020204" pitchFamily="34" charset="0"/>
              </a:rPr>
              <a:t>:</a:t>
            </a:r>
            <a:r>
              <a:rPr lang="pt-BR" sz="3200" spc="-1" dirty="0">
                <a:solidFill>
                  <a:srgbClr val="000000"/>
                </a:solidFill>
                <a:latin typeface="Calibri"/>
              </a:rPr>
              <a:t> art. 434: Incumbe à parte instruir a petição inicial ou a contestação com os documentos DESTINADOS A PROVAR SUAS ALEGAÇÕES.</a:t>
            </a:r>
            <a:endParaRPr lang="pt-BR" sz="3600" spc="-1" dirty="0">
              <a:latin typeface="Calibri"/>
            </a:endParaRPr>
          </a:p>
          <a:p>
            <a:pPr algn="just">
              <a:lnSpc>
                <a:spcPct val="100000"/>
              </a:lnSpc>
              <a:spcBef>
                <a:spcPts val="641"/>
              </a:spcBef>
              <a:tabLst>
                <a:tab pos="0" algn="l"/>
              </a:tabLst>
            </a:pPr>
            <a:endParaRPr lang="pt-BR" sz="3200" b="1" spc="-1" dirty="0">
              <a:solidFill>
                <a:srgbClr val="FF0000"/>
              </a:solidFill>
              <a:latin typeface="Calibri"/>
            </a:endParaRPr>
          </a:p>
          <a:p>
            <a:pPr algn="just">
              <a:lnSpc>
                <a:spcPct val="100000"/>
              </a:lnSpc>
              <a:spcBef>
                <a:spcPts val="641"/>
              </a:spcBef>
              <a:tabLst>
                <a:tab pos="0" algn="l"/>
              </a:tabLst>
            </a:pPr>
            <a:r>
              <a:rPr lang="pt-BR" sz="3200" b="1" spc="-1" dirty="0">
                <a:solidFill>
                  <a:srgbClr val="FF0000"/>
                </a:solidFill>
                <a:latin typeface="Calibri"/>
              </a:rPr>
              <a:t>	DA ATA NOTARIAL</a:t>
            </a:r>
            <a:r>
              <a:rPr lang="pt-BR" sz="3600" spc="-1" dirty="0">
                <a:latin typeface="Calibri"/>
              </a:rPr>
              <a:t>:</a:t>
            </a:r>
            <a:r>
              <a:rPr lang="pt-BR" sz="3200" spc="-1" dirty="0">
                <a:latin typeface="Calibri"/>
              </a:rPr>
              <a:t> art. 384. A existência e o modo de existir de ALGUM FATO podem ser atestados ou documentados, a requerimento do interessado, mediante ata </a:t>
            </a:r>
            <a:r>
              <a:rPr lang="pt-BR" sz="3200" u="sng" spc="-1" dirty="0">
                <a:latin typeface="Calibri"/>
              </a:rPr>
              <a:t>LAVRADA POR TABELIÃO</a:t>
            </a:r>
            <a:r>
              <a:rPr lang="pt-BR" sz="3200" spc="-1" dirty="0">
                <a:latin typeface="Calibri"/>
              </a:rPr>
              <a:t>.</a:t>
            </a:r>
          </a:p>
          <a:p>
            <a:pPr algn="just">
              <a:lnSpc>
                <a:spcPct val="100000"/>
              </a:lnSpc>
              <a:spcBef>
                <a:spcPts val="641"/>
              </a:spcBef>
              <a:tabLst>
                <a:tab pos="0" algn="l"/>
              </a:tabLst>
            </a:pPr>
            <a:endParaRPr lang="pt-BR" sz="3200" spc="-1" dirty="0">
              <a:latin typeface="Calibri"/>
            </a:endParaRPr>
          </a:p>
          <a:p>
            <a:pPr algn="just">
              <a:lnSpc>
                <a:spcPct val="100000"/>
              </a:lnSpc>
              <a:spcBef>
                <a:spcPts val="641"/>
              </a:spcBef>
              <a:tabLst>
                <a:tab pos="0" algn="l"/>
              </a:tabLst>
            </a:pPr>
            <a:r>
              <a:rPr lang="pt-BR" sz="3200" b="1" spc="-1" dirty="0">
                <a:solidFill>
                  <a:srgbClr val="FF0000"/>
                </a:solidFill>
                <a:latin typeface="Calibri"/>
              </a:rPr>
              <a:t>DA INSPEÇÃO JUDICIAL: </a:t>
            </a:r>
            <a:r>
              <a:rPr lang="pt-BR" sz="3200" spc="-1" dirty="0">
                <a:solidFill>
                  <a:srgbClr val="000000"/>
                </a:solidFill>
                <a:latin typeface="Calibri"/>
              </a:rPr>
              <a:t>Art. 481. </a:t>
            </a:r>
            <a:r>
              <a:rPr lang="pt-BR" sz="3200" b="1" u="sng" spc="-1" dirty="0">
                <a:solidFill>
                  <a:srgbClr val="000000"/>
                </a:solidFill>
                <a:latin typeface="Calibri"/>
              </a:rPr>
              <a:t>O juiz</a:t>
            </a:r>
            <a:r>
              <a:rPr lang="pt-BR" sz="3200" spc="-1" dirty="0">
                <a:solidFill>
                  <a:srgbClr val="000000"/>
                </a:solidFill>
                <a:latin typeface="Calibri"/>
              </a:rPr>
              <a:t>, de ofício ou a requerimento da parte, pode, em qualquer fase do processo, </a:t>
            </a:r>
            <a:r>
              <a:rPr lang="pt-BR" sz="3200" b="1" u="sng" spc="-1" dirty="0">
                <a:solidFill>
                  <a:srgbClr val="000000"/>
                </a:solidFill>
                <a:latin typeface="Calibri"/>
              </a:rPr>
              <a:t>inspecionar</a:t>
            </a:r>
            <a:r>
              <a:rPr lang="pt-BR" sz="3200" spc="-1" dirty="0">
                <a:solidFill>
                  <a:srgbClr val="000000"/>
                </a:solidFill>
                <a:latin typeface="Calibri"/>
              </a:rPr>
              <a:t> pessoas ou coisas, a fim de se esclarecer sobre fato que interesse à decisão da causa.</a:t>
            </a:r>
          </a:p>
          <a:p>
            <a:pPr algn="just">
              <a:lnSpc>
                <a:spcPct val="100000"/>
              </a:lnSpc>
              <a:spcBef>
                <a:spcPts val="641"/>
              </a:spcBef>
              <a:tabLst>
                <a:tab pos="0" algn="l"/>
              </a:tabLst>
            </a:pPr>
            <a:endParaRPr lang="pt-BR" sz="3200" spc="-1" dirty="0">
              <a:latin typeface="Calibri"/>
            </a:endParaRPr>
          </a:p>
          <a:p>
            <a:pPr algn="just">
              <a:lnSpc>
                <a:spcPct val="100000"/>
              </a:lnSpc>
              <a:spcBef>
                <a:spcPts val="641"/>
              </a:spcBef>
              <a:tabLst>
                <a:tab pos="0" algn="l"/>
              </a:tabLst>
            </a:pPr>
            <a:endParaRPr lang="pt-BR" sz="3200" spc="-1" dirty="0">
              <a:solidFill>
                <a:srgbClr val="000000"/>
              </a:solidFill>
              <a:latin typeface="Calibri"/>
            </a:endParaRPr>
          </a:p>
        </p:txBody>
      </p:sp>
    </p:spTree>
    <p:extLst>
      <p:ext uri="{BB962C8B-B14F-4D97-AF65-F5344CB8AC3E}">
        <p14:creationId xmlns:p14="http://schemas.microsoft.com/office/powerpoint/2010/main" val="406275003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584E725-677D-4123-A889-37F91028F00E}"/>
              </a:ext>
            </a:extLst>
          </p:cNvPr>
          <p:cNvSpPr>
            <a:spLocks noGrp="1"/>
          </p:cNvSpPr>
          <p:nvPr>
            <p:ph idx="1"/>
          </p:nvPr>
        </p:nvSpPr>
        <p:spPr>
          <a:xfrm>
            <a:off x="0" y="105508"/>
            <a:ext cx="9143999" cy="6752492"/>
          </a:xfrm>
        </p:spPr>
        <p:txBody>
          <a:bodyPr>
            <a:normAutofit fontScale="70000" lnSpcReduction="20000"/>
          </a:bodyPr>
          <a:lstStyle/>
          <a:p>
            <a:pPr marL="0" indent="0" algn="ctr">
              <a:buNone/>
            </a:pPr>
            <a:r>
              <a:rPr lang="pt-BR" b="1" dirty="0">
                <a:solidFill>
                  <a:srgbClr val="FF0000"/>
                </a:solidFill>
              </a:rPr>
              <a:t>PROVA TESTEMUNHAL: ARTIGO 442 CPC </a:t>
            </a:r>
          </a:p>
          <a:p>
            <a:pPr marL="0" indent="0" algn="ctr">
              <a:buNone/>
            </a:pPr>
            <a:r>
              <a:rPr lang="pt-BR" dirty="0"/>
              <a:t>-CONSISTE: </a:t>
            </a:r>
            <a:r>
              <a:rPr lang="pt-BR" i="1" dirty="0"/>
              <a:t>inquirição em audiência de </a:t>
            </a:r>
            <a:r>
              <a:rPr lang="pt-BR" b="1" i="1" dirty="0"/>
              <a:t>PESSOAS ESTRANHAS</a:t>
            </a:r>
            <a:r>
              <a:rPr lang="pt-BR" i="1" dirty="0"/>
              <a:t> ao processo de fatos relevantes para o julgamento</a:t>
            </a:r>
            <a:r>
              <a:rPr lang="pt-BR" dirty="0"/>
              <a:t>;</a:t>
            </a:r>
          </a:p>
          <a:p>
            <a:pPr marL="0" indent="0" algn="just">
              <a:buNone/>
            </a:pPr>
            <a:r>
              <a:rPr lang="pt-BR" dirty="0"/>
              <a:t>-  </a:t>
            </a:r>
            <a:r>
              <a:rPr lang="pt-BR" b="1" dirty="0"/>
              <a:t>meio mais usado</a:t>
            </a:r>
            <a:r>
              <a:rPr lang="pt-BR" dirty="0"/>
              <a:t>! </a:t>
            </a:r>
            <a:r>
              <a:rPr lang="pt-BR" u="sng" dirty="0"/>
              <a:t>Fatos controvertidos </a:t>
            </a:r>
            <a:r>
              <a:rPr lang="pt-BR" dirty="0"/>
              <a:t>“x”! </a:t>
            </a:r>
            <a:r>
              <a:rPr lang="pt-BR" b="1" dirty="0"/>
              <a:t>Novidade</a:t>
            </a:r>
            <a:r>
              <a:rPr lang="pt-BR" dirty="0"/>
              <a:t>!</a:t>
            </a:r>
          </a:p>
          <a:p>
            <a:pPr algn="just">
              <a:buFontTx/>
              <a:buChar char="-"/>
            </a:pPr>
            <a:r>
              <a:rPr lang="pt-BR" u="sng" dirty="0"/>
              <a:t>Memória humana é falha</a:t>
            </a:r>
            <a:r>
              <a:rPr lang="pt-BR" dirty="0"/>
              <a:t>: (os críticos sugerem que a ela seja dado um valor menor que às outras provas : crítica aqui!); Mas, não há razão para desconsiderá-la!</a:t>
            </a:r>
          </a:p>
          <a:p>
            <a:pPr marL="0" indent="0" algn="just">
              <a:buNone/>
            </a:pPr>
            <a:endParaRPr lang="pt-BR" sz="2400" dirty="0">
              <a:latin typeface="Abadi" panose="020B0604020104020204" pitchFamily="34" charset="0"/>
            </a:endParaRPr>
          </a:p>
          <a:p>
            <a:pPr marL="0" indent="0" algn="just">
              <a:buNone/>
            </a:pPr>
            <a:r>
              <a:rPr lang="pt-BR" sz="2400" dirty="0">
                <a:latin typeface="Abadi" panose="020B0604020104020204" pitchFamily="34" charset="0"/>
              </a:rPr>
              <a:t>Apresentar rol de testemunhas em 15 dias após a fase de saneamento (art. 357, § 5º CPC) e a </a:t>
            </a:r>
            <a:r>
              <a:rPr lang="pt-BR" b="1" spc="-1" dirty="0">
                <a:solidFill>
                  <a:srgbClr val="000000"/>
                </a:solidFill>
                <a:latin typeface="Calibri"/>
              </a:rPr>
              <a:t>INTIMAÇÃO DA TESTEMUNHA é de responsabilidade do advogado</a:t>
            </a:r>
            <a:r>
              <a:rPr lang="pt-BR" spc="-1" dirty="0">
                <a:solidFill>
                  <a:srgbClr val="000000"/>
                </a:solidFill>
                <a:latin typeface="Calibri"/>
              </a:rPr>
              <a:t>: </a:t>
            </a:r>
            <a:r>
              <a:rPr lang="pt-BR" i="1" spc="-1" dirty="0">
                <a:solidFill>
                  <a:srgbClr val="000000"/>
                </a:solidFill>
                <a:latin typeface="Arial" panose="020B0604020202020204" pitchFamily="34" charset="0"/>
              </a:rPr>
              <a:t>a</a:t>
            </a:r>
            <a:r>
              <a:rPr lang="pt-BR" i="1" dirty="0">
                <a:solidFill>
                  <a:srgbClr val="000000"/>
                </a:solidFill>
                <a:latin typeface="Arial" panose="020B0604020202020204" pitchFamily="34" charset="0"/>
              </a:rPr>
              <a:t>rt. 455: “Cabe ao advogado da parte informar ou intimar a testemunha por ele arrolada do dia, da hora e do local da audiência designada, dispensando-se a intimação do juízo.</a:t>
            </a:r>
            <a:r>
              <a:rPr lang="pt-BR" i="1" spc="-1" dirty="0">
                <a:solidFill>
                  <a:srgbClr val="000000"/>
                </a:solidFill>
                <a:latin typeface="Calibri"/>
              </a:rPr>
              <a:t> </a:t>
            </a:r>
            <a:r>
              <a:rPr lang="pt-BR" dirty="0">
                <a:solidFill>
                  <a:srgbClr val="000000"/>
                </a:solidFill>
                <a:latin typeface="Arial" panose="020B0604020202020204" pitchFamily="34" charset="0"/>
              </a:rPr>
              <a:t>§ 1º A intimação deverá ser </a:t>
            </a:r>
            <a:r>
              <a:rPr lang="pt-BR" b="1" u="sng" dirty="0">
                <a:solidFill>
                  <a:srgbClr val="000000"/>
                </a:solidFill>
                <a:latin typeface="Arial" panose="020B0604020202020204" pitchFamily="34" charset="0"/>
              </a:rPr>
              <a:t>REALIZADA POR CARTA COM AVISO DE RECEBIMENTO</a:t>
            </a:r>
            <a:r>
              <a:rPr lang="pt-BR" dirty="0">
                <a:solidFill>
                  <a:srgbClr val="000000"/>
                </a:solidFill>
                <a:latin typeface="Arial" panose="020B0604020202020204" pitchFamily="34" charset="0"/>
              </a:rPr>
              <a:t>, cumprindo ao advogado juntar aos autos, com antecedência de pelo </a:t>
            </a:r>
            <a:r>
              <a:rPr lang="pt-BR" b="1" dirty="0">
                <a:solidFill>
                  <a:srgbClr val="000000"/>
                </a:solidFill>
                <a:latin typeface="Arial" panose="020B0604020202020204" pitchFamily="34" charset="0"/>
              </a:rPr>
              <a:t>menos 3 (três) dias da data da audiência, CÓPIA DA CORRESPONDÊNCIA</a:t>
            </a:r>
            <a:r>
              <a:rPr lang="pt-BR" dirty="0">
                <a:solidFill>
                  <a:srgbClr val="000000"/>
                </a:solidFill>
                <a:latin typeface="Arial" panose="020B0604020202020204" pitchFamily="34" charset="0"/>
              </a:rPr>
              <a:t> de intimação e do </a:t>
            </a:r>
            <a:r>
              <a:rPr lang="pt-BR" b="1" dirty="0">
                <a:solidFill>
                  <a:srgbClr val="000000"/>
                </a:solidFill>
                <a:latin typeface="Arial" panose="020B0604020202020204" pitchFamily="34" charset="0"/>
              </a:rPr>
              <a:t>COMPROVANTE DE RECEBIMENTO”.</a:t>
            </a:r>
            <a:endParaRPr lang="pt-BR" dirty="0"/>
          </a:p>
          <a:p>
            <a:pPr algn="just">
              <a:buFontTx/>
              <a:buChar char="-"/>
            </a:pPr>
            <a:endParaRPr lang="pt-BR" dirty="0"/>
          </a:p>
          <a:p>
            <a:pPr marL="0" indent="0" algn="just">
              <a:buNone/>
            </a:pPr>
            <a:r>
              <a:rPr lang="pt-BR" b="1" dirty="0"/>
              <a:t>NÃO SE ADMITE PROVA TESTEMUNHAL: </a:t>
            </a:r>
            <a:r>
              <a:rPr lang="pt-BR" sz="2600" dirty="0">
                <a:latin typeface="Abadi" panose="020B0604020104020204" pitchFamily="34" charset="0"/>
              </a:rPr>
              <a:t>Art. 442. A prova testemunhal é sempre admissível, não dispondo a lei de modo diverso. (Exceções previsões legais, tais como: - art. 819 CC “fiança”;  -estado de casado, artigo 1.543 CC;  - distrato do contrato escrito, art. 472 CC; -contrato de seguro, art. 758 CC.)</a:t>
            </a:r>
          </a:p>
          <a:p>
            <a:pPr marL="0" indent="0" algn="just">
              <a:buNone/>
            </a:pPr>
            <a:endParaRPr lang="pt-BR" sz="2400" b="1" dirty="0"/>
          </a:p>
          <a:p>
            <a:pPr marL="0" indent="0" algn="just">
              <a:buNone/>
            </a:pPr>
            <a:r>
              <a:rPr lang="pt-BR" sz="2400" b="1" dirty="0"/>
              <a:t>COMPROMISSO DE DIZER A VERDADE</a:t>
            </a:r>
            <a:r>
              <a:rPr lang="pt-BR" sz="2400" dirty="0"/>
              <a:t>: Art. 458 sob pena de cometer crime de falso testemunho previsto no art. 342 CP.</a:t>
            </a:r>
          </a:p>
        </p:txBody>
      </p:sp>
    </p:spTree>
    <p:extLst>
      <p:ext uri="{BB962C8B-B14F-4D97-AF65-F5344CB8AC3E}">
        <p14:creationId xmlns:p14="http://schemas.microsoft.com/office/powerpoint/2010/main" val="45821621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584E725-677D-4123-A889-37F91028F00E}"/>
              </a:ext>
            </a:extLst>
          </p:cNvPr>
          <p:cNvSpPr>
            <a:spLocks noGrp="1"/>
          </p:cNvSpPr>
          <p:nvPr>
            <p:ph idx="1"/>
          </p:nvPr>
        </p:nvSpPr>
        <p:spPr>
          <a:xfrm>
            <a:off x="0" y="70338"/>
            <a:ext cx="9144000" cy="6787662"/>
          </a:xfrm>
        </p:spPr>
        <p:txBody>
          <a:bodyPr>
            <a:normAutofit fontScale="62500" lnSpcReduction="20000"/>
          </a:bodyPr>
          <a:lstStyle/>
          <a:p>
            <a:pPr marL="0" indent="0" algn="just">
              <a:buNone/>
            </a:pPr>
            <a:r>
              <a:rPr lang="pt-BR" b="1" dirty="0"/>
              <a:t>SIGILO PROFISSIONAL: </a:t>
            </a:r>
            <a:r>
              <a:rPr lang="pt-BR" dirty="0"/>
              <a:t>o advogado é proibido de testemunhar sobre fatos relacionados ao exercício da profissão em razão do dever de sigilo profissional, conforme dispõe o art. 26 do Código de Ética e Disciplina da OAB, “mesmo que haja autorização do cliente, o depoimento configura prova ilícita”, sendo vedado pelo ordenamento jurídico.</a:t>
            </a:r>
          </a:p>
          <a:p>
            <a:pPr algn="just"/>
            <a:r>
              <a:rPr lang="pt-BR" b="1" dirty="0"/>
              <a:t>QUESTÃO</a:t>
            </a:r>
            <a:r>
              <a:rPr lang="pt-BR" dirty="0"/>
              <a:t>: Durante audiência, o advogado Cláudio foi arrolado como testemunha para relatar informações obtidas em consulta com seu ex-cliente, que autorizou expressamente o depoimento. Nesse caso, segundo o Código de Ética da OAB:</a:t>
            </a:r>
          </a:p>
          <a:p>
            <a:pPr marL="0" indent="0">
              <a:buNone/>
            </a:pPr>
            <a:r>
              <a:rPr lang="pt-BR" dirty="0"/>
              <a:t>A) Cláudio está proibido de testemunhar, mesmo com autorização do cliente</a:t>
            </a:r>
            <a:br>
              <a:rPr lang="pt-BR" dirty="0"/>
            </a:br>
            <a:r>
              <a:rPr lang="pt-BR" dirty="0"/>
              <a:t>B) Cláudio só poderá depor se for dispensado do sigilo pelo juiz</a:t>
            </a:r>
            <a:br>
              <a:rPr lang="pt-BR" dirty="0"/>
            </a:br>
            <a:r>
              <a:rPr lang="pt-BR" dirty="0"/>
              <a:t>C) Cláudio está obrigado a depor, sob pena de desobediência</a:t>
            </a:r>
            <a:br>
              <a:rPr lang="pt-BR" dirty="0"/>
            </a:br>
            <a:r>
              <a:rPr lang="pt-BR" dirty="0"/>
              <a:t>D) Cláudio poderá testemunhar livremente, pois há autorização do cliente</a:t>
            </a:r>
            <a:br>
              <a:rPr lang="pt-BR" dirty="0"/>
            </a:br>
            <a:r>
              <a:rPr lang="pt-BR" dirty="0"/>
              <a:t>E) Cláudio pode testemunhar se o processo for criminal</a:t>
            </a:r>
          </a:p>
          <a:p>
            <a:pPr marL="0" indent="0" algn="just">
              <a:buNone/>
            </a:pPr>
            <a:endParaRPr lang="pt-BR" b="1" dirty="0"/>
          </a:p>
          <a:p>
            <a:pPr marL="0" indent="0" algn="just">
              <a:buNone/>
            </a:pPr>
            <a:r>
              <a:rPr lang="pt-BR" b="1" dirty="0"/>
              <a:t>QUALIFICAÇÃO DA TESTEMUNHA</a:t>
            </a:r>
          </a:p>
          <a:p>
            <a:pPr marL="0" indent="0" algn="just">
              <a:buNone/>
            </a:pPr>
            <a:r>
              <a:rPr lang="pt-BR" b="1" dirty="0"/>
              <a:t>	</a:t>
            </a:r>
            <a:r>
              <a:rPr lang="pt-BR" dirty="0"/>
              <a:t>Art. 457. Antes de depor, a </a:t>
            </a:r>
            <a:r>
              <a:rPr lang="pt-BR" b="1" dirty="0"/>
              <a:t>TESTEMUNHA SERÁ QUALIFICADA</a:t>
            </a:r>
            <a:r>
              <a:rPr lang="pt-BR" dirty="0"/>
              <a:t>, declarará ou confirmará seus dados e informará se tem relações de parentesco com a parte ou interesse no objeto do processo.</a:t>
            </a:r>
          </a:p>
          <a:p>
            <a:pPr marL="0" indent="0" algn="just">
              <a:buNone/>
            </a:pPr>
            <a:r>
              <a:rPr lang="pt-BR" dirty="0"/>
              <a:t>	§ 1º </a:t>
            </a:r>
            <a:r>
              <a:rPr lang="pt-BR" b="1" dirty="0"/>
              <a:t>É lícito à parte contraditar a testemunha</a:t>
            </a:r>
            <a:r>
              <a:rPr lang="pt-BR" dirty="0"/>
              <a:t>, arguindo-lhe a </a:t>
            </a:r>
            <a:r>
              <a:rPr lang="pt-BR" b="1" dirty="0"/>
              <a:t>incapacidade</a:t>
            </a:r>
            <a:r>
              <a:rPr lang="pt-BR" dirty="0"/>
              <a:t>, o </a:t>
            </a:r>
            <a:r>
              <a:rPr lang="pt-BR" b="1" dirty="0"/>
              <a:t>impedimento</a:t>
            </a:r>
            <a:r>
              <a:rPr lang="pt-BR" dirty="0"/>
              <a:t> ou a </a:t>
            </a:r>
            <a:r>
              <a:rPr lang="pt-BR" b="1" dirty="0"/>
              <a:t>suspeição</a:t>
            </a:r>
            <a:r>
              <a:rPr lang="pt-BR" dirty="0"/>
              <a:t>, bem como, caso a testemunha negue os fatos que lhe são imputados, provar a contradita com documentos ou com testemunhas, até 3, apresentadas no ato e inquiridas em separado.</a:t>
            </a:r>
          </a:p>
          <a:p>
            <a:pPr marL="0" indent="0" algn="just">
              <a:buNone/>
            </a:pPr>
            <a:r>
              <a:rPr lang="pt-BR" dirty="0"/>
              <a:t>	§ 2º Sendo provados ou confessados os fatos a que se refere o § 1º, o juiz dispensará a testemunha ou lhe tomará o </a:t>
            </a:r>
            <a:r>
              <a:rPr lang="pt-BR" b="1" dirty="0"/>
              <a:t>DEPOIMENTO COMO INFORMANTE</a:t>
            </a:r>
            <a:r>
              <a:rPr lang="pt-BR" dirty="0"/>
              <a:t>.</a:t>
            </a:r>
          </a:p>
          <a:p>
            <a:pPr marL="0" indent="0" algn="just">
              <a:buNone/>
            </a:pPr>
            <a:r>
              <a:rPr lang="pt-BR" dirty="0"/>
              <a:t>	 O juiz </a:t>
            </a:r>
            <a:r>
              <a:rPr lang="pt-BR" b="1" dirty="0"/>
              <a:t>decidindo o juiz de plano</a:t>
            </a:r>
            <a:r>
              <a:rPr lang="pt-BR" dirty="0"/>
              <a:t> após ouvidas as partes (§ 3º).</a:t>
            </a:r>
          </a:p>
          <a:p>
            <a:pPr marL="0" indent="0" algn="just">
              <a:buNone/>
            </a:pPr>
            <a:endParaRPr lang="pt-BR" b="1" dirty="0">
              <a:latin typeface="Agency FB" panose="020B0503020202020204" pitchFamily="34" charset="0"/>
            </a:endParaRPr>
          </a:p>
          <a:p>
            <a:pPr marL="0" indent="0" algn="just">
              <a:buNone/>
            </a:pPr>
            <a:r>
              <a:rPr lang="pt-BR" b="1" dirty="0">
                <a:latin typeface="Agency FB" panose="020B0503020202020204" pitchFamily="34" charset="0"/>
              </a:rPr>
              <a:t>CONTRADITA: </a:t>
            </a:r>
            <a:r>
              <a:rPr lang="pt-BR" dirty="0">
                <a:latin typeface="Agency FB" panose="020B0503020202020204" pitchFamily="34" charset="0"/>
              </a:rPr>
              <a:t>A contradita é o ato pelo qual uma das partes impugna a oitiva de uma testemunha, antes de ela prestar depoimento, por algum motivo que comprometa o depoimento.</a:t>
            </a:r>
          </a:p>
        </p:txBody>
      </p:sp>
    </p:spTree>
    <p:extLst>
      <p:ext uri="{BB962C8B-B14F-4D97-AF65-F5344CB8AC3E}">
        <p14:creationId xmlns:p14="http://schemas.microsoft.com/office/powerpoint/2010/main" val="326034848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82500" lnSpcReduction="20000"/>
          </a:bodyPr>
          <a:lstStyle/>
          <a:p>
            <a:pPr algn="ctr">
              <a:lnSpc>
                <a:spcPct val="100000"/>
              </a:lnSpc>
              <a:spcBef>
                <a:spcPts val="641"/>
              </a:spcBef>
              <a:tabLst>
                <a:tab pos="0" algn="l"/>
              </a:tabLst>
            </a:pPr>
            <a:r>
              <a:rPr lang="pt-BR" sz="3200" b="1" spc="-1" dirty="0">
                <a:solidFill>
                  <a:srgbClr val="FF0000"/>
                </a:solidFill>
                <a:highlight>
                  <a:srgbClr val="FFFF00"/>
                </a:highlight>
                <a:latin typeface="Calibri"/>
                <a:ea typeface="DejaVu Sans"/>
              </a:rPr>
              <a:t>PROVA PERICIAL – ART. 464 CPC  </a:t>
            </a:r>
          </a:p>
          <a:p>
            <a:pPr algn="ctr">
              <a:lnSpc>
                <a:spcPct val="100000"/>
              </a:lnSpc>
              <a:spcBef>
                <a:spcPts val="641"/>
              </a:spcBef>
              <a:tabLst>
                <a:tab pos="0" algn="l"/>
              </a:tabLst>
            </a:pPr>
            <a:r>
              <a:rPr lang="pt-BR" sz="2300" b="1" spc="-1" dirty="0">
                <a:solidFill>
                  <a:srgbClr val="000000"/>
                </a:solidFill>
                <a:latin typeface="Calibri"/>
                <a:ea typeface="DejaVu Sans"/>
              </a:rPr>
              <a:t>NECESSIDADE DE</a:t>
            </a:r>
            <a:r>
              <a:rPr lang="pt-BR" sz="2300" spc="-1" dirty="0">
                <a:solidFill>
                  <a:srgbClr val="000000"/>
                </a:solidFill>
                <a:latin typeface="Calibri"/>
                <a:ea typeface="DejaVu Sans"/>
              </a:rPr>
              <a:t> </a:t>
            </a:r>
            <a:r>
              <a:rPr lang="pt-BR" sz="2300" b="1" spc="-1" dirty="0">
                <a:solidFill>
                  <a:srgbClr val="000000"/>
                </a:solidFill>
                <a:latin typeface="Calibri"/>
                <a:ea typeface="DejaVu Sans"/>
              </a:rPr>
              <a:t>CONHECIMENTO TÉCNICO </a:t>
            </a:r>
            <a:r>
              <a:rPr lang="pt-BR" sz="2300" spc="-1" dirty="0">
                <a:solidFill>
                  <a:srgbClr val="000000"/>
                </a:solidFill>
                <a:latin typeface="Calibri"/>
                <a:ea typeface="DejaVu Sans"/>
              </a:rPr>
              <a:t>(perito especializado) </a:t>
            </a:r>
          </a:p>
          <a:p>
            <a:pPr algn="just">
              <a:lnSpc>
                <a:spcPct val="100000"/>
              </a:lnSpc>
              <a:spcBef>
                <a:spcPts val="641"/>
              </a:spcBef>
              <a:tabLst>
                <a:tab pos="0" algn="l"/>
              </a:tabLst>
            </a:pPr>
            <a:r>
              <a:rPr lang="pt-BR" sz="3200" spc="-1" dirty="0">
                <a:solidFill>
                  <a:srgbClr val="000000"/>
                </a:solidFill>
                <a:latin typeface="Calibri"/>
                <a:ea typeface="DejaVu Sans"/>
              </a:rPr>
              <a:t>	O perito deve </a:t>
            </a:r>
            <a:r>
              <a:rPr lang="pt-BR" sz="3200" b="1" spc="-1" dirty="0">
                <a:solidFill>
                  <a:srgbClr val="000000"/>
                </a:solidFill>
                <a:latin typeface="Calibri"/>
                <a:ea typeface="DejaVu Sans"/>
              </a:rPr>
              <a:t>prestar compromisso</a:t>
            </a:r>
            <a:r>
              <a:rPr lang="pt-BR" sz="3200" spc="-1" dirty="0">
                <a:solidFill>
                  <a:srgbClr val="000000"/>
                </a:solidFill>
                <a:latin typeface="Calibri"/>
                <a:ea typeface="DejaVu Sans"/>
              </a:rPr>
              <a:t> (recusar - substituição)	e é considerado auxiliar da justiça (comporta impedimento  suspeição)</a:t>
            </a:r>
          </a:p>
          <a:p>
            <a:pPr algn="just">
              <a:lnSpc>
                <a:spcPct val="100000"/>
              </a:lnSpc>
              <a:spcBef>
                <a:spcPts val="641"/>
              </a:spcBef>
              <a:tabLst>
                <a:tab pos="0" algn="l"/>
              </a:tabLst>
            </a:pPr>
            <a:r>
              <a:rPr lang="pt-BR" sz="3200" spc="-1" dirty="0">
                <a:solidFill>
                  <a:srgbClr val="000000"/>
                </a:solidFill>
                <a:latin typeface="Calibri"/>
                <a:ea typeface="DejaVu Sans"/>
              </a:rPr>
              <a:t>	</a:t>
            </a:r>
            <a:r>
              <a:rPr lang="pt-BR" sz="2900" b="1" spc="-1" dirty="0">
                <a:solidFill>
                  <a:srgbClr val="000000"/>
                </a:solidFill>
                <a:latin typeface="Calibri"/>
                <a:ea typeface="DejaVu Sans"/>
              </a:rPr>
              <a:t>ASSISTENTE TÉCNICO</a:t>
            </a:r>
            <a:r>
              <a:rPr lang="pt-BR" sz="2900" spc="-1" dirty="0">
                <a:solidFill>
                  <a:srgbClr val="000000"/>
                </a:solidFill>
                <a:latin typeface="Calibri"/>
                <a:ea typeface="DejaVu Sans"/>
              </a:rPr>
              <a:t> </a:t>
            </a:r>
            <a:r>
              <a:rPr lang="pt-BR" sz="2500" spc="-1" dirty="0">
                <a:solidFill>
                  <a:srgbClr val="000000"/>
                </a:solidFill>
                <a:latin typeface="Calibri"/>
                <a:ea typeface="DejaVu Sans"/>
              </a:rPr>
              <a:t>(indicação e de confiança da parte, não comporta suspeição e impedimento)</a:t>
            </a:r>
            <a:r>
              <a:rPr lang="pt-BR" sz="3200" spc="-1" dirty="0">
                <a:solidFill>
                  <a:srgbClr val="000000"/>
                </a:solidFill>
                <a:latin typeface="Calibri"/>
                <a:ea typeface="DejaVu Sans"/>
              </a:rPr>
              <a:t>	</a:t>
            </a:r>
          </a:p>
          <a:p>
            <a:pPr algn="just">
              <a:lnSpc>
                <a:spcPct val="100000"/>
              </a:lnSpc>
              <a:spcBef>
                <a:spcPts val="641"/>
              </a:spcBef>
              <a:tabLst>
                <a:tab pos="0" algn="l"/>
              </a:tabLst>
            </a:pPr>
            <a:r>
              <a:rPr lang="pt-BR" sz="3200" b="1" spc="-1" dirty="0">
                <a:solidFill>
                  <a:srgbClr val="000000"/>
                </a:solidFill>
                <a:latin typeface="Calibri"/>
                <a:ea typeface="DejaVu Sans"/>
              </a:rPr>
              <a:t>QUESITOS</a:t>
            </a:r>
            <a:r>
              <a:rPr lang="pt-BR" sz="3200" spc="-1" dirty="0">
                <a:solidFill>
                  <a:srgbClr val="000000"/>
                </a:solidFill>
                <a:latin typeface="Calibri"/>
                <a:ea typeface="DejaVu Sans"/>
              </a:rPr>
              <a:t> (perguntas juiz e partes) + participação das partes</a:t>
            </a:r>
          </a:p>
          <a:p>
            <a:pPr algn="just">
              <a:lnSpc>
                <a:spcPct val="100000"/>
              </a:lnSpc>
              <a:spcBef>
                <a:spcPts val="641"/>
              </a:spcBef>
              <a:tabLst>
                <a:tab pos="0" algn="l"/>
              </a:tabLst>
            </a:pPr>
            <a:r>
              <a:rPr lang="pt-BR" sz="3200" spc="-1" dirty="0">
                <a:solidFill>
                  <a:srgbClr val="000000"/>
                </a:solidFill>
                <a:latin typeface="Calibri"/>
                <a:ea typeface="DejaVu Sans"/>
              </a:rPr>
              <a:t>	</a:t>
            </a:r>
            <a:r>
              <a:rPr lang="pt-BR" sz="3200" b="1" spc="-1" dirty="0">
                <a:solidFill>
                  <a:srgbClr val="000000"/>
                </a:solidFill>
                <a:latin typeface="Calibri"/>
                <a:ea typeface="DejaVu Sans"/>
              </a:rPr>
              <a:t>DISPENSA</a:t>
            </a:r>
            <a:r>
              <a:rPr lang="pt-BR" sz="3200" spc="-1" dirty="0">
                <a:solidFill>
                  <a:srgbClr val="000000"/>
                </a:solidFill>
                <a:latin typeface="Calibri"/>
                <a:ea typeface="DejaVu Sans"/>
              </a:rPr>
              <a:t> da prova pericial </a:t>
            </a:r>
            <a:r>
              <a:rPr lang="pt-BR" sz="1400" spc="-1" dirty="0">
                <a:solidFill>
                  <a:srgbClr val="000000"/>
                </a:solidFill>
                <a:latin typeface="Calibri"/>
                <a:ea typeface="DejaVu Sans"/>
              </a:rPr>
              <a:t>(NECESSIDADE / UTILIDADE)</a:t>
            </a:r>
            <a:r>
              <a:rPr lang="pt-BR" sz="3200" spc="-1" dirty="0">
                <a:solidFill>
                  <a:srgbClr val="000000"/>
                </a:solidFill>
                <a:latin typeface="Calibri"/>
                <a:ea typeface="DejaVu Sans"/>
              </a:rPr>
              <a:t>		</a:t>
            </a:r>
          </a:p>
          <a:p>
            <a:pPr algn="just">
              <a:lnSpc>
                <a:spcPct val="100000"/>
              </a:lnSpc>
              <a:spcBef>
                <a:spcPts val="641"/>
              </a:spcBef>
              <a:tabLst>
                <a:tab pos="0" algn="l"/>
              </a:tabLst>
            </a:pPr>
            <a:r>
              <a:rPr lang="pt-BR" sz="3200" b="1" spc="-1" dirty="0">
                <a:solidFill>
                  <a:srgbClr val="000000"/>
                </a:solidFill>
                <a:latin typeface="Calibri"/>
                <a:ea typeface="DejaVu Sans"/>
              </a:rPr>
              <a:t>LAUDO</a:t>
            </a:r>
            <a:r>
              <a:rPr lang="pt-BR" sz="3200" spc="-1" dirty="0">
                <a:solidFill>
                  <a:srgbClr val="000000"/>
                </a:solidFill>
                <a:latin typeface="Calibri"/>
                <a:ea typeface="DejaVu Sans"/>
              </a:rPr>
              <a:t>  (art. 473 CPC) – PRAZO ENTREGA</a:t>
            </a:r>
          </a:p>
          <a:p>
            <a:pPr algn="just">
              <a:lnSpc>
                <a:spcPct val="100000"/>
              </a:lnSpc>
              <a:spcBef>
                <a:spcPts val="641"/>
              </a:spcBef>
              <a:tabLst>
                <a:tab pos="0" algn="l"/>
              </a:tabLst>
            </a:pPr>
            <a:r>
              <a:rPr lang="pt-BR" sz="3200" spc="-1" dirty="0">
                <a:solidFill>
                  <a:srgbClr val="000000"/>
                </a:solidFill>
                <a:latin typeface="Calibri"/>
                <a:ea typeface="DejaVu Sans"/>
              </a:rPr>
              <a:t>	</a:t>
            </a:r>
            <a:r>
              <a:rPr lang="pt-BR" sz="3200" b="1" spc="-1" dirty="0">
                <a:solidFill>
                  <a:srgbClr val="000000"/>
                </a:solidFill>
                <a:latin typeface="Calibri"/>
                <a:ea typeface="DejaVu Sans"/>
              </a:rPr>
              <a:t>IMPUGNAÇÃO</a:t>
            </a:r>
          </a:p>
          <a:p>
            <a:pPr algn="just">
              <a:lnSpc>
                <a:spcPct val="100000"/>
              </a:lnSpc>
              <a:spcBef>
                <a:spcPts val="641"/>
              </a:spcBef>
              <a:tabLst>
                <a:tab pos="0" algn="l"/>
              </a:tabLst>
            </a:pPr>
            <a:r>
              <a:rPr lang="pt-BR" sz="3200" spc="-1" dirty="0">
                <a:solidFill>
                  <a:srgbClr val="000000"/>
                </a:solidFill>
                <a:latin typeface="Calibri"/>
                <a:ea typeface="DejaVu Sans"/>
              </a:rPr>
              <a:t>	</a:t>
            </a:r>
            <a:r>
              <a:rPr lang="pt-BR" sz="3200" b="1" spc="-1" dirty="0">
                <a:solidFill>
                  <a:srgbClr val="000000"/>
                </a:solidFill>
                <a:latin typeface="Calibri"/>
                <a:ea typeface="DejaVu Sans"/>
              </a:rPr>
              <a:t>CUSTOS</a:t>
            </a:r>
            <a:r>
              <a:rPr lang="pt-BR" sz="3200" spc="-1" dirty="0">
                <a:solidFill>
                  <a:srgbClr val="000000"/>
                </a:solidFill>
                <a:latin typeface="Calibri"/>
                <a:ea typeface="DejaVu Sans"/>
              </a:rPr>
              <a:t> </a:t>
            </a:r>
            <a:r>
              <a:rPr lang="pt-BR" sz="3200" b="1" spc="-1" dirty="0">
                <a:solidFill>
                  <a:srgbClr val="000000"/>
                </a:solidFill>
                <a:latin typeface="Calibri"/>
                <a:ea typeface="DejaVu Sans"/>
              </a:rPr>
              <a:t>PAGAMENTO SUGESTIVO 50% inicio + 50% final </a:t>
            </a:r>
            <a:r>
              <a:rPr lang="pt-BR" sz="3200" spc="-1" dirty="0">
                <a:solidFill>
                  <a:srgbClr val="000000"/>
                </a:solidFill>
                <a:latin typeface="Calibri"/>
              </a:rPr>
              <a:t>(ART. 95 CPC)</a:t>
            </a:r>
            <a:endParaRPr lang="pt-BR" sz="3200" spc="-1" dirty="0">
              <a:solidFill>
                <a:srgbClr val="000000"/>
              </a:solidFill>
              <a:latin typeface="Calibri"/>
              <a:ea typeface="DejaVu Sans"/>
            </a:endParaRPr>
          </a:p>
          <a:p>
            <a:pPr algn="just">
              <a:spcBef>
                <a:spcPts val="641"/>
              </a:spcBef>
              <a:tabLst>
                <a:tab pos="0" algn="l"/>
              </a:tabLst>
            </a:pPr>
            <a:r>
              <a:rPr lang="pt-BR" sz="3200" b="1" spc="-1" dirty="0">
                <a:latin typeface="Calibri"/>
              </a:rPr>
              <a:t>	QUESITOS SUPLEMENTARES: Art. 469 CPC</a:t>
            </a:r>
          </a:p>
          <a:p>
            <a:pPr algn="just">
              <a:spcBef>
                <a:spcPts val="641"/>
              </a:spcBef>
              <a:tabLst>
                <a:tab pos="0" algn="l"/>
              </a:tabLst>
            </a:pPr>
            <a:r>
              <a:rPr lang="pt-BR" sz="3200" b="1" spc="-1" dirty="0">
                <a:latin typeface="Calibri"/>
              </a:rPr>
              <a:t>PERÍCIA CONSENSUAL Art. 471 CPC</a:t>
            </a:r>
          </a:p>
          <a:p>
            <a:pPr algn="just">
              <a:spcBef>
                <a:spcPts val="641"/>
              </a:spcBef>
              <a:tabLst>
                <a:tab pos="0" algn="l"/>
              </a:tabLst>
            </a:pPr>
            <a:r>
              <a:rPr lang="pt-BR" sz="3200" b="1" spc="-1" dirty="0">
                <a:latin typeface="Calibri"/>
              </a:rPr>
              <a:t>PROVA </a:t>
            </a:r>
            <a:r>
              <a:rPr lang="pt-BR" sz="3200" b="1" dirty="0">
                <a:latin typeface="Arial" panose="020B0604020202020204" pitchFamily="34" charset="0"/>
              </a:rPr>
              <a:t>TÉCNICA SIMPLIFICADA: (também conhecida como perícia oral): </a:t>
            </a:r>
            <a:r>
              <a:rPr lang="pt-BR" sz="3200" dirty="0">
                <a:latin typeface="Agency FB" panose="020B0503020202020204" pitchFamily="34" charset="0"/>
              </a:rPr>
              <a:t>consiste na </a:t>
            </a:r>
            <a:r>
              <a:rPr lang="pt-BR" sz="3200" b="1" u="sng" dirty="0">
                <a:latin typeface="Agency FB" panose="020B0503020202020204" pitchFamily="34" charset="0"/>
              </a:rPr>
              <a:t>inquirição de especialista</a:t>
            </a:r>
            <a:r>
              <a:rPr lang="pt-BR" sz="3200" dirty="0">
                <a:latin typeface="Agency FB" panose="020B0503020202020204" pitchFamily="34" charset="0"/>
              </a:rPr>
              <a:t>, pelo juiz, sobre ponto controvertido da causa que demande especial conhecimento científico ou técnico!</a:t>
            </a:r>
            <a:endParaRPr lang="pt-BR" sz="3200" b="1" spc="-1" dirty="0">
              <a:solidFill>
                <a:srgbClr val="000000"/>
              </a:solidFill>
              <a:latin typeface="Calibri"/>
              <a:ea typeface="DejaVu Sans"/>
            </a:endParaRPr>
          </a:p>
        </p:txBody>
      </p:sp>
    </p:spTree>
    <p:extLst>
      <p:ext uri="{BB962C8B-B14F-4D97-AF65-F5344CB8AC3E}">
        <p14:creationId xmlns:p14="http://schemas.microsoft.com/office/powerpoint/2010/main" val="79022522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61546"/>
            <a:ext cx="9144000" cy="679645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52500" lnSpcReduction="20000"/>
          </a:bodyPr>
          <a:lstStyle/>
          <a:p>
            <a:pPr algn="ctr">
              <a:lnSpc>
                <a:spcPct val="100000"/>
              </a:lnSpc>
              <a:spcBef>
                <a:spcPts val="641"/>
              </a:spcBef>
              <a:tabLst>
                <a:tab pos="0" algn="l"/>
              </a:tabLst>
            </a:pPr>
            <a:r>
              <a:rPr lang="pt-BR" sz="3200" b="1" spc="-1" dirty="0">
                <a:latin typeface="Calibri"/>
                <a:ea typeface="DejaVu Sans"/>
              </a:rPr>
              <a:t>DEBATES E SENTENÇA</a:t>
            </a:r>
          </a:p>
          <a:p>
            <a:pPr algn="just">
              <a:lnSpc>
                <a:spcPct val="100000"/>
              </a:lnSpc>
              <a:spcBef>
                <a:spcPts val="641"/>
              </a:spcBef>
              <a:tabLst>
                <a:tab pos="0" algn="l"/>
              </a:tabLst>
            </a:pPr>
            <a:r>
              <a:rPr lang="pt-BR" sz="3200" b="1" spc="-1" dirty="0">
                <a:latin typeface="Calibri"/>
              </a:rPr>
              <a:t>ALEGAÇÕES FINAIS</a:t>
            </a:r>
            <a:r>
              <a:rPr lang="pt-BR" sz="3200" spc="-1" dirty="0">
                <a:latin typeface="Calibri"/>
              </a:rPr>
              <a:t> </a:t>
            </a:r>
            <a:r>
              <a:rPr lang="pt-BR" sz="3200" b="1" spc="-1" dirty="0">
                <a:latin typeface="Calibri"/>
                <a:ea typeface="DejaVu Sans"/>
              </a:rPr>
              <a:t>ORAL</a:t>
            </a:r>
            <a:r>
              <a:rPr lang="pt-BR" sz="3200" spc="-1" dirty="0">
                <a:latin typeface="Calibri"/>
                <a:ea typeface="DejaVu Sans"/>
              </a:rPr>
              <a:t>: </a:t>
            </a:r>
            <a:r>
              <a:rPr lang="pt-BR" sz="3200" spc="-1" dirty="0">
                <a:latin typeface="Calibri"/>
              </a:rPr>
              <a:t>Art. 364. Finda a instrução, o juiz dará a palavra ao advogado do autor e do réu, bem como ao membro do Ministério Público, se for o caso de sua intervenção, sucessivamente, pelo prazo de 20 minutos para cada um, prorrogável por 10 minutos, a critério do juiz.</a:t>
            </a: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r>
              <a:rPr lang="pt-BR" sz="3200" spc="-1" dirty="0">
                <a:latin typeface="Calibri"/>
                <a:ea typeface="DejaVu Sans"/>
              </a:rPr>
              <a:t>	</a:t>
            </a:r>
            <a:r>
              <a:rPr lang="pt-BR" sz="3200" b="1" spc="-1" dirty="0">
                <a:latin typeface="Calibri"/>
              </a:rPr>
              <a:t> ALEGAÇÕES FINAIS </a:t>
            </a:r>
            <a:r>
              <a:rPr lang="pt-BR" sz="3200" b="1" spc="-1" dirty="0">
                <a:latin typeface="Calibri"/>
                <a:ea typeface="DejaVu Sans"/>
              </a:rPr>
              <a:t>MEMORIAIS: </a:t>
            </a:r>
            <a:r>
              <a:rPr lang="pt-BR" sz="3200" spc="-1" dirty="0">
                <a:latin typeface="Calibri"/>
                <a:ea typeface="DejaVu Sans"/>
              </a:rPr>
              <a:t>Quando a causa apresentar QUESTÕES COMPLEXAS de fato ou de direito, o debate oral poderá ser substituído por RAZÕES FINAIS ESCRITAS, que serão apresentadas pelo autor e pelo réu, bem como pelo Ministério Público, se for o caso de sua intervenção, em prazos sucessivos de 15 (quinze) dias, assegurada vista dos autos.</a:t>
            </a:r>
          </a:p>
          <a:p>
            <a:pPr algn="just">
              <a:lnSpc>
                <a:spcPct val="100000"/>
              </a:lnSpc>
              <a:spcBef>
                <a:spcPts val="641"/>
              </a:spcBef>
              <a:tabLst>
                <a:tab pos="0" algn="l"/>
              </a:tabLst>
            </a:pPr>
            <a:endParaRPr lang="pt-BR" sz="3200" spc="-1" dirty="0">
              <a:latin typeface="Calibri"/>
              <a:ea typeface="DejaVu Sans"/>
            </a:endParaRPr>
          </a:p>
          <a:p>
            <a:pPr algn="just">
              <a:spcBef>
                <a:spcPts val="641"/>
              </a:spcBef>
              <a:tabLst>
                <a:tab pos="0" algn="l"/>
              </a:tabLst>
            </a:pPr>
            <a:r>
              <a:rPr lang="pt-BR" sz="3200" b="1" spc="-1" dirty="0">
                <a:latin typeface="Calibri"/>
              </a:rPr>
              <a:t>ORDEM DE PRODUÇÃO DAS PROVAS: PART</a:t>
            </a:r>
            <a:r>
              <a:rPr lang="pt-BR" sz="2100" b="1" i="1" spc="-1" dirty="0">
                <a:latin typeface="Calisto MT" panose="02040603050505030304" pitchFamily="18" charset="0"/>
              </a:rPr>
              <a:t>:  </a:t>
            </a:r>
            <a:r>
              <a:rPr lang="pt-BR" sz="3200" spc="-1" dirty="0">
                <a:latin typeface="Calibri"/>
              </a:rPr>
              <a:t>Art. 361. As provas orais serão produzidas em audiência, ouvindo-se nesta ordem, preferencialmente: I - o perito e os assistentes técnicos, que responderão aos quesitos de esclarecimentos; II - o autor e, em seguida, o réu (depoimento pessoal); III - as testemunhas arroladas pelo autor e pelo réu, que serão inquiridas. 	</a:t>
            </a:r>
          </a:p>
          <a:p>
            <a:pPr algn="just">
              <a:spcBef>
                <a:spcPts val="641"/>
              </a:spcBef>
              <a:tabLst>
                <a:tab pos="0" algn="l"/>
              </a:tabLst>
            </a:pPr>
            <a:r>
              <a:rPr lang="pt-BR" sz="3200" spc="-1" dirty="0">
                <a:latin typeface="Calibri"/>
              </a:rPr>
              <a:t>		Atente: a ordem não é obrigatória, vide art. 139, VI CPC: “alterar a ordem de produção dos meios de prova, adequando-os às necessidades do conflito de modo a conferir maior efetividade à tutela do direito”.</a:t>
            </a:r>
          </a:p>
          <a:p>
            <a:pPr algn="just">
              <a:lnSpc>
                <a:spcPct val="100000"/>
              </a:lnSpc>
              <a:spcBef>
                <a:spcPts val="641"/>
              </a:spcBef>
              <a:tabLst>
                <a:tab pos="0" algn="l"/>
              </a:tabLst>
            </a:pPr>
            <a:endParaRPr lang="pt-BR" sz="3200" spc="-1" dirty="0">
              <a:latin typeface="Calibri"/>
            </a:endParaRPr>
          </a:p>
          <a:p>
            <a:pPr algn="just">
              <a:spcBef>
                <a:spcPts val="641"/>
              </a:spcBef>
              <a:tabLst>
                <a:tab pos="0" algn="l"/>
              </a:tabLst>
            </a:pPr>
            <a:r>
              <a:rPr lang="pt-BR" sz="3200" b="1" spc="-1" dirty="0">
                <a:solidFill>
                  <a:srgbClr val="000000"/>
                </a:solidFill>
                <a:latin typeface="Calibri"/>
              </a:rPr>
              <a:t>GRAVAÇÃO DA </a:t>
            </a:r>
            <a:r>
              <a:rPr lang="pt-BR" sz="3200" b="1" spc="-1" dirty="0" err="1">
                <a:solidFill>
                  <a:srgbClr val="000000"/>
                </a:solidFill>
                <a:latin typeface="Calibri"/>
              </a:rPr>
              <a:t>AIJ</a:t>
            </a:r>
            <a:r>
              <a:rPr lang="pt-BR" sz="3200" spc="-1" dirty="0">
                <a:solidFill>
                  <a:srgbClr val="000000"/>
                </a:solidFill>
                <a:latin typeface="Calibri"/>
              </a:rPr>
              <a:t>: Art. </a:t>
            </a:r>
            <a:r>
              <a:rPr lang="pt-BR" sz="3200" spc="-1" dirty="0">
                <a:latin typeface="Calibri"/>
              </a:rPr>
              <a:t>367. § 5º A audiência </a:t>
            </a:r>
            <a:r>
              <a:rPr lang="pt-BR" sz="3200" b="1" u="sng" spc="-1" dirty="0">
                <a:latin typeface="Calibri"/>
              </a:rPr>
              <a:t>poderá ser integralmente gravada em imagem e em áudio</a:t>
            </a:r>
            <a:r>
              <a:rPr lang="pt-BR" sz="3200" spc="-1" dirty="0">
                <a:latin typeface="Calibri"/>
              </a:rPr>
              <a:t>, em meio digital ou analógico, </a:t>
            </a:r>
            <a:r>
              <a:rPr lang="pt-BR" sz="3200" b="1" spc="-1" dirty="0">
                <a:latin typeface="Calibri"/>
              </a:rPr>
              <a:t>desde que assegure o rápido acesso das partes e dos órgãos julgadores</a:t>
            </a:r>
            <a:r>
              <a:rPr lang="pt-BR" sz="3200" spc="-1" dirty="0">
                <a:latin typeface="Calibri"/>
              </a:rPr>
              <a:t>, observada a legislação específica.</a:t>
            </a:r>
            <a:r>
              <a:rPr lang="pt-BR" sz="3200" u="sng" spc="-1" dirty="0">
                <a:latin typeface="Calibri"/>
              </a:rPr>
              <a:t>§ 6º A gravação a que se refere o § 5º também pode ser realizada diretamente por qualquer das partes, </a:t>
            </a:r>
            <a:r>
              <a:rPr lang="pt-BR" sz="3200" b="1" u="sng" spc="-1" dirty="0">
                <a:latin typeface="Calibri"/>
              </a:rPr>
              <a:t>independentemente de autorização judicial.</a:t>
            </a:r>
            <a:endParaRPr lang="pt-BR" sz="3200" b="1" u="sng" spc="-1" dirty="0"/>
          </a:p>
          <a:p>
            <a:pPr algn="just">
              <a:lnSpc>
                <a:spcPct val="100000"/>
              </a:lnSpc>
              <a:spcBef>
                <a:spcPts val="641"/>
              </a:spcBef>
              <a:tabLst>
                <a:tab pos="0" algn="l"/>
              </a:tabLst>
            </a:pPr>
            <a:endParaRPr lang="pt-BR" sz="3200" spc="-1" dirty="0">
              <a:latin typeface="Calibri"/>
            </a:endParaRPr>
          </a:p>
          <a:p>
            <a:pPr algn="just">
              <a:lnSpc>
                <a:spcPct val="100000"/>
              </a:lnSpc>
              <a:spcBef>
                <a:spcPts val="641"/>
              </a:spcBef>
              <a:tabLst>
                <a:tab pos="0" algn="l"/>
              </a:tabLst>
            </a:pPr>
            <a:r>
              <a:rPr lang="pt-BR" sz="2400" spc="-1" dirty="0"/>
              <a:t>ALEGAÇÕES FINAIS OAB: DICAS “O problema dirá que já ocorreu audiência de instrução, mas o juiz ainda não sentenciou”. Termo mais adequado: oferecer “ALEGAÇÕES FINAIS POR MEMORIAIS”.  QUESTÃO OAB PENAL 2017: “O Ministério Público, em sua MANIFESTAÇÃO DERRADEIRA, requereu a condenação da ré nos termos da denúncia. Você, como advogado(a) de Roberta, é intimado(a)... Considerando apenas as informações narradas, na condição de advogado(a) de Roberta, redija a peça jurídica cabível...”</a:t>
            </a:r>
          </a:p>
        </p:txBody>
      </p:sp>
    </p:spTree>
    <p:extLst>
      <p:ext uri="{BB962C8B-B14F-4D97-AF65-F5344CB8AC3E}">
        <p14:creationId xmlns:p14="http://schemas.microsoft.com/office/powerpoint/2010/main" val="312690066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lnSpc>
                <a:spcPct val="100000"/>
              </a:lnSpc>
              <a:spcBef>
                <a:spcPts val="641"/>
              </a:spcBef>
              <a:tabLst>
                <a:tab pos="0" algn="l"/>
              </a:tabLst>
            </a:pPr>
            <a:r>
              <a:rPr lang="pt-BR" sz="3200" spc="-1" dirty="0">
                <a:solidFill>
                  <a:srgbClr val="000000"/>
                </a:solidFill>
                <a:latin typeface="Calibri"/>
                <a:ea typeface="DejaVu Sans"/>
              </a:rPr>
              <a:t>61- </a:t>
            </a:r>
            <a:r>
              <a:rPr lang="pt-BR" sz="1200" spc="-1" dirty="0">
                <a:solidFill>
                  <a:srgbClr val="000000"/>
                </a:solidFill>
                <a:latin typeface="Calibri"/>
                <a:ea typeface="DejaVu Sans"/>
              </a:rPr>
              <a:t>TJ-AC – JUIZ LEIGO.</a:t>
            </a:r>
            <a:r>
              <a:rPr lang="pt-BR" spc="-1" dirty="0">
                <a:solidFill>
                  <a:srgbClr val="000000"/>
                </a:solidFill>
                <a:latin typeface="Calibri"/>
                <a:ea typeface="DejaVu Sans"/>
              </a:rPr>
              <a:t> A audiência de instrução e julgamento poderá ser adiada:</a:t>
            </a:r>
          </a:p>
          <a:p>
            <a:pPr algn="just">
              <a:lnSpc>
                <a:spcPct val="100000"/>
              </a:lnSpc>
              <a:spcBef>
                <a:spcPts val="641"/>
              </a:spcBef>
              <a:tabLst>
                <a:tab pos="0" algn="l"/>
              </a:tabLst>
            </a:pPr>
            <a:r>
              <a:rPr lang="pt-BR" spc="-1" dirty="0">
                <a:solidFill>
                  <a:srgbClr val="000000"/>
                </a:solidFill>
                <a:latin typeface="Calibri"/>
                <a:ea typeface="DejaVu Sans"/>
              </a:rPr>
              <a:t>A- Por convenção das partes			B- Por vontade do Juiz Togado, sem motivação</a:t>
            </a:r>
          </a:p>
          <a:p>
            <a:pPr algn="just">
              <a:lnSpc>
                <a:spcPct val="100000"/>
              </a:lnSpc>
              <a:spcBef>
                <a:spcPts val="641"/>
              </a:spcBef>
              <a:tabLst>
                <a:tab pos="0" algn="l"/>
              </a:tabLst>
            </a:pPr>
            <a:r>
              <a:rPr lang="pt-BR" spc="-1" dirty="0">
                <a:solidFill>
                  <a:srgbClr val="000000"/>
                </a:solidFill>
                <a:latin typeface="Calibri"/>
                <a:ea typeface="DejaVu Sans"/>
              </a:rPr>
              <a:t>C- Por ausência da parte autora, sem motivação	D- Por ausência da parte ré, sem motivação</a:t>
            </a:r>
          </a:p>
          <a:p>
            <a:pPr algn="just">
              <a:lnSpc>
                <a:spcPct val="100000"/>
              </a:lnSpc>
              <a:spcBef>
                <a:spcPts val="641"/>
              </a:spcBef>
              <a:tabLst>
                <a:tab pos="0" algn="l"/>
              </a:tabLst>
            </a:pPr>
            <a:r>
              <a:rPr lang="pt-BR" sz="1200" b="0" strike="noStrike" spc="-1" dirty="0">
                <a:latin typeface="Batang" panose="02030600000101010101" pitchFamily="18" charset="-127"/>
                <a:ea typeface="Batang" panose="02030600000101010101" pitchFamily="18" charset="-127"/>
              </a:rPr>
              <a:t>Resposta: Art. 362. A audiência poderá ser adiada: I - por convenção das partes...</a:t>
            </a:r>
          </a:p>
          <a:p>
            <a:pPr algn="just">
              <a:lnSpc>
                <a:spcPct val="100000"/>
              </a:lnSpc>
              <a:spcBef>
                <a:spcPts val="641"/>
              </a:spcBef>
              <a:tabLst>
                <a:tab pos="0" algn="l"/>
              </a:tabLst>
            </a:pPr>
            <a:r>
              <a:rPr lang="pt-BR" sz="1200" spc="-1" dirty="0">
                <a:solidFill>
                  <a:srgbClr val="000000"/>
                </a:solidFill>
                <a:latin typeface="Batang" panose="02030600000101010101" pitchFamily="18" charset="-127"/>
                <a:ea typeface="Batang" panose="02030600000101010101" pitchFamily="18" charset="-127"/>
              </a:rPr>
              <a:t>DICA </a:t>
            </a:r>
            <a:r>
              <a:rPr lang="pt-BR" sz="1200" b="0" strike="noStrike" spc="-1" dirty="0">
                <a:latin typeface="Batang" panose="02030600000101010101" pitchFamily="18" charset="-127"/>
                <a:ea typeface="Batang" panose="02030600000101010101" pitchFamily="18" charset="-127"/>
              </a:rPr>
              <a:t>CNJ: Juiz togado: juiz com formação jurídica obrigatória, ocupante do cargo em caráter vitalício.</a:t>
            </a:r>
          </a:p>
          <a:p>
            <a:pPr algn="just">
              <a:lnSpc>
                <a:spcPct val="100000"/>
              </a:lnSpc>
              <a:spcBef>
                <a:spcPts val="641"/>
              </a:spcBef>
              <a:tabLst>
                <a:tab pos="0" algn="l"/>
              </a:tabLst>
            </a:pPr>
            <a:r>
              <a:rPr lang="pt-BR" sz="1200" spc="-1" dirty="0">
                <a:latin typeface="Batang" panose="02030600000101010101" pitchFamily="18" charset="-127"/>
                <a:ea typeface="Batang" panose="02030600000101010101" pitchFamily="18" charset="-127"/>
              </a:rPr>
              <a:t>JUIZ LEIGO: JUIZADOS ESPECIAIS! </a:t>
            </a:r>
          </a:p>
        </p:txBody>
      </p:sp>
      <p:graphicFrame>
        <p:nvGraphicFramePr>
          <p:cNvPr id="2" name="Objeto 1">
            <a:extLst>
              <a:ext uri="{FF2B5EF4-FFF2-40B4-BE49-F238E27FC236}">
                <a16:creationId xmlns:a16="http://schemas.microsoft.com/office/drawing/2014/main" id="{F44552CE-E361-84AE-8F12-8D05378BA9CA}"/>
              </a:ext>
            </a:extLst>
          </p:cNvPr>
          <p:cNvGraphicFramePr>
            <a:graphicFrameLocks noChangeAspect="1"/>
          </p:cNvGraphicFramePr>
          <p:nvPr/>
        </p:nvGraphicFramePr>
        <p:xfrm>
          <a:off x="0" y="2092569"/>
          <a:ext cx="9144000" cy="4765430"/>
        </p:xfrm>
        <a:graphic>
          <a:graphicData uri="http://schemas.openxmlformats.org/presentationml/2006/ole">
            <mc:AlternateContent xmlns:mc="http://schemas.openxmlformats.org/markup-compatibility/2006">
              <mc:Choice xmlns:v="urn:schemas-microsoft-com:vml" Requires="v">
                <p:oleObj name="Bitmap Image" r:id="rId2" imgW="6606720" imgH="5936040" progId="PBrush">
                  <p:embed/>
                </p:oleObj>
              </mc:Choice>
              <mc:Fallback>
                <p:oleObj name="Bitmap Image" r:id="rId2" imgW="6606720" imgH="5936040" progId="PBrush">
                  <p:embed/>
                  <p:pic>
                    <p:nvPicPr>
                      <p:cNvPr id="2" name="Objeto 1">
                        <a:extLst>
                          <a:ext uri="{FF2B5EF4-FFF2-40B4-BE49-F238E27FC236}">
                            <a16:creationId xmlns:a16="http://schemas.microsoft.com/office/drawing/2014/main" id="{F44552CE-E361-84AE-8F12-8D05378BA9CA}"/>
                          </a:ext>
                        </a:extLst>
                      </p:cNvPr>
                      <p:cNvPicPr/>
                      <p:nvPr/>
                    </p:nvPicPr>
                    <p:blipFill>
                      <a:blip r:embed="rId3"/>
                      <a:stretch>
                        <a:fillRect/>
                      </a:stretch>
                    </p:blipFill>
                    <p:spPr>
                      <a:xfrm>
                        <a:off x="0" y="2092569"/>
                        <a:ext cx="9144000" cy="4765430"/>
                      </a:xfrm>
                      <a:prstGeom prst="rect">
                        <a:avLst/>
                      </a:prstGeom>
                    </p:spPr>
                  </p:pic>
                </p:oleObj>
              </mc:Fallback>
            </mc:AlternateContent>
          </a:graphicData>
        </a:graphic>
      </p:graphicFrame>
    </p:spTree>
    <p:extLst>
      <p:ext uri="{BB962C8B-B14F-4D97-AF65-F5344CB8AC3E}">
        <p14:creationId xmlns:p14="http://schemas.microsoft.com/office/powerpoint/2010/main" val="1753099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CFD65-7654-3423-768E-8079AE379A5E}"/>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02177B34-CE7F-EFD2-7863-2F2D0FF3EAF7}"/>
              </a:ext>
            </a:extLst>
          </p:cNvPr>
          <p:cNvSpPr>
            <a:spLocks noGrp="1"/>
          </p:cNvSpPr>
          <p:nvPr>
            <p:ph idx="1"/>
          </p:nvPr>
        </p:nvSpPr>
        <p:spPr>
          <a:xfrm>
            <a:off x="0" y="60385"/>
            <a:ext cx="9144000" cy="6797614"/>
          </a:xfrm>
        </p:spPr>
        <p:txBody>
          <a:bodyPr>
            <a:normAutofit fontScale="55000" lnSpcReduction="20000"/>
          </a:bodyPr>
          <a:lstStyle/>
          <a:p>
            <a:pPr marL="0" indent="0" algn="just">
              <a:buNone/>
            </a:pPr>
            <a:r>
              <a:rPr lang="pt-BR" b="1" dirty="0"/>
              <a:t>O QUE É UMA CONTESTAÇÃO</a:t>
            </a:r>
            <a:r>
              <a:rPr lang="pt-BR" dirty="0"/>
              <a:t>?  É uma modalidade de defesa (</a:t>
            </a:r>
            <a:r>
              <a:rPr lang="pt-BR" b="1" dirty="0"/>
              <a:t>RESISTÊNCIA</a:t>
            </a:r>
            <a:r>
              <a:rPr lang="pt-BR" dirty="0"/>
              <a:t>) do </a:t>
            </a:r>
            <a:r>
              <a:rPr lang="pt-BR" b="1" u="sng" dirty="0"/>
              <a:t>réu</a:t>
            </a:r>
            <a:r>
              <a:rPr lang="pt-BR" dirty="0"/>
              <a:t> quando este não concorda com a pretensão deduzia pelo autor. DIVERSAS POSSIBILIDADES NO MOMENTO DA CONTESTAÇÃO:</a:t>
            </a:r>
          </a:p>
          <a:p>
            <a:pPr algn="just">
              <a:buFont typeface="Wingdings" panose="05000000000000000000" pitchFamily="2" charset="2"/>
              <a:buChar char="Ø"/>
            </a:pPr>
            <a:r>
              <a:rPr lang="pt-BR" dirty="0"/>
              <a:t>RECONHECE - É quando o réu concorda com os fatos alegados pelo autor e suas consequências (</a:t>
            </a:r>
            <a:r>
              <a:rPr lang="pt-BR" i="1" dirty="0">
                <a:latin typeface="Amiri" panose="00000500000000000000" pitchFamily="2" charset="-78"/>
                <a:ea typeface="Amiri" panose="00000500000000000000" pitchFamily="2" charset="-78"/>
                <a:cs typeface="Amiri" panose="00000500000000000000" pitchFamily="2" charset="-78"/>
              </a:rPr>
              <a:t>art. 90, § 4º reduz metade dos honorários</a:t>
            </a:r>
            <a:r>
              <a:rPr lang="pt-BR" dirty="0"/>
              <a:t>)</a:t>
            </a:r>
          </a:p>
          <a:p>
            <a:pPr algn="just">
              <a:buFont typeface="Wingdings" panose="05000000000000000000" pitchFamily="2" charset="2"/>
              <a:buChar char="Ø"/>
            </a:pPr>
            <a:r>
              <a:rPr lang="pt-BR" dirty="0"/>
              <a:t>SILENCIA- É a não resposta, ocasião em que se dará a </a:t>
            </a:r>
            <a:r>
              <a:rPr lang="pt-BR" b="1" u="sng" dirty="0"/>
              <a:t>revelia</a:t>
            </a:r>
            <a:r>
              <a:rPr lang="pt-BR" dirty="0"/>
              <a:t> do réu.</a:t>
            </a:r>
          </a:p>
          <a:p>
            <a:pPr algn="just">
              <a:buFont typeface="Wingdings" panose="05000000000000000000" pitchFamily="2" charset="2"/>
              <a:buChar char="Ø"/>
            </a:pPr>
            <a:r>
              <a:rPr lang="pt-BR" dirty="0"/>
              <a:t>CONTESTA- Momento em que o réu apresenta a defesa no autos do processo (resistência).</a:t>
            </a:r>
          </a:p>
          <a:p>
            <a:pPr algn="just">
              <a:buFont typeface="Wingdings" panose="05000000000000000000" pitchFamily="2" charset="2"/>
              <a:buChar char="Ø"/>
            </a:pPr>
            <a:r>
              <a:rPr lang="pt-BR" dirty="0"/>
              <a:t>RECONVIR (com ou sem defesa)- É a ação proposta pelo réu (reconvinte) contra o autor (reconvindo) (aconselhável apresentar reconvenção junto com a defesa = mesma peça!).</a:t>
            </a:r>
          </a:p>
          <a:p>
            <a:pPr algn="just">
              <a:buFont typeface="Wingdings" panose="05000000000000000000" pitchFamily="2" charset="2"/>
              <a:buChar char="Ø"/>
            </a:pPr>
            <a:r>
              <a:rPr lang="pt-BR" b="1" dirty="0"/>
              <a:t>REQUERIMENTOS ESPECIAIS</a:t>
            </a:r>
            <a:r>
              <a:rPr lang="pt-BR" dirty="0"/>
              <a:t>: COMBATER A LIMINAR – REQUERER PRIORIDADE PROCESSUAL – INTIMAÇÃO DO MP– PEDIDO E IMPUGNAÇAO DA GRATUIDADE DA JUSTIÇA ETC.</a:t>
            </a:r>
          </a:p>
          <a:p>
            <a:pPr marL="0" indent="0" algn="just">
              <a:buNone/>
            </a:pPr>
            <a:endParaRPr lang="pt-BR" sz="700" dirty="0"/>
          </a:p>
          <a:p>
            <a:pPr marL="0" indent="0" algn="ctr">
              <a:buNone/>
            </a:pPr>
            <a:r>
              <a:rPr lang="pt-BR" b="1" dirty="0"/>
              <a:t>PASSO A PASSO:</a:t>
            </a:r>
          </a:p>
          <a:p>
            <a:pPr marL="0" indent="0" algn="just">
              <a:buNone/>
            </a:pPr>
            <a:r>
              <a:rPr lang="pt-BR" dirty="0"/>
              <a:t>A) ESTUDAR CASO E TEMA</a:t>
            </a:r>
          </a:p>
          <a:p>
            <a:pPr marL="0" indent="0" algn="just">
              <a:buNone/>
            </a:pPr>
            <a:r>
              <a:rPr lang="pt-BR" dirty="0"/>
              <a:t>B) TRAÇAR ESTRATÉGIA</a:t>
            </a:r>
          </a:p>
          <a:p>
            <a:pPr marL="0" indent="0" algn="just">
              <a:buNone/>
            </a:pPr>
            <a:r>
              <a:rPr lang="pt-BR" dirty="0"/>
              <a:t>C) Verificar CITAÇÃO do e PRAZO (verificar contagem de prazo);</a:t>
            </a:r>
          </a:p>
          <a:p>
            <a:pPr marL="0" indent="0" algn="just">
              <a:buNone/>
            </a:pPr>
            <a:r>
              <a:rPr lang="pt-BR" dirty="0"/>
              <a:t>D) colher ASSINATURA do cliente: CONTRATO + PROCURAÇÃO;</a:t>
            </a:r>
          </a:p>
          <a:p>
            <a:pPr marL="0" indent="0" algn="just">
              <a:buNone/>
            </a:pPr>
            <a:r>
              <a:rPr lang="pt-BR" dirty="0"/>
              <a:t>E) carga/VISTA dos autos (não menosprezar nada, ex. procurações e documentos)</a:t>
            </a:r>
          </a:p>
          <a:p>
            <a:pPr marL="0" indent="0" algn="just">
              <a:buNone/>
            </a:pPr>
            <a:r>
              <a:rPr lang="pt-BR" dirty="0"/>
              <a:t>F) Dar início aos trabalhos (TRABALHAR) d</a:t>
            </a:r>
            <a:r>
              <a:rPr lang="pt-BR" sz="3500" dirty="0">
                <a:latin typeface="Aparajita" panose="02020603050405020304" pitchFamily="18" charset="0"/>
                <a:cs typeface="Aparajita" panose="02020603050405020304" pitchFamily="18" charset="0"/>
              </a:rPr>
              <a:t>e forma  lógica e cronológica, rege-se pelo </a:t>
            </a:r>
            <a:r>
              <a:rPr lang="pt-BR" sz="3500" b="1" u="sng" dirty="0">
                <a:latin typeface="Aparajita" panose="02020603050405020304" pitchFamily="18" charset="0"/>
                <a:cs typeface="Aparajita" panose="02020603050405020304" pitchFamily="18" charset="0"/>
              </a:rPr>
              <a:t>princípio da eventualidade ou concentração</a:t>
            </a:r>
            <a:r>
              <a:rPr lang="pt-BR" sz="3500" b="1" dirty="0">
                <a:latin typeface="Aparajita" panose="02020603050405020304" pitchFamily="18" charset="0"/>
                <a:cs typeface="Aparajita" panose="02020603050405020304" pitchFamily="18" charset="0"/>
              </a:rPr>
              <a:t> </a:t>
            </a:r>
            <a:r>
              <a:rPr lang="pt-BR" sz="3500" dirty="0">
                <a:latin typeface="Aparajita" panose="02020603050405020304" pitchFamily="18" charset="0"/>
                <a:cs typeface="Aparajita" panose="02020603050405020304" pitchFamily="18" charset="0"/>
              </a:rPr>
              <a:t>(=preclusão consumativa DEFESA EM 1 PETIÇÃO):</a:t>
            </a:r>
          </a:p>
          <a:p>
            <a:pPr marL="0" indent="0" algn="just">
              <a:buNone/>
            </a:pPr>
            <a:r>
              <a:rPr lang="pt-BR" b="1" dirty="0"/>
              <a:t>DEVEM SER ORGANIZADAS: </a:t>
            </a:r>
            <a:r>
              <a:rPr lang="pt-BR" u="sng" dirty="0"/>
              <a:t>PREMISSA MAIOR</a:t>
            </a:r>
            <a:r>
              <a:rPr lang="pt-BR" dirty="0"/>
              <a:t>- Caso específico ; </a:t>
            </a:r>
            <a:r>
              <a:rPr lang="pt-BR" u="sng" dirty="0"/>
              <a:t>PREMISSA MENOR</a:t>
            </a:r>
            <a:r>
              <a:rPr lang="pt-BR" dirty="0"/>
              <a:t>- Regra geral “direito” </a:t>
            </a:r>
            <a:r>
              <a:rPr lang="pt-BR" u="sng" dirty="0"/>
              <a:t>CONCLUSÃO-</a:t>
            </a:r>
            <a:r>
              <a:rPr lang="pt-BR" dirty="0"/>
              <a:t> Consequência lógica (</a:t>
            </a:r>
            <a:r>
              <a:rPr lang="pt-BR" b="1" dirty="0"/>
              <a:t>FATO NORMA E CONCLUSÃO</a:t>
            </a:r>
            <a:r>
              <a:rPr lang="pt-BR" dirty="0"/>
              <a:t>) de forma lógica.</a:t>
            </a:r>
          </a:p>
          <a:p>
            <a:pPr marL="0" indent="0" algn="just">
              <a:buNone/>
            </a:pPr>
            <a:r>
              <a:rPr lang="pt-BR" dirty="0"/>
              <a:t>	Ordenar primeiro a matéria de defesa que visa a</a:t>
            </a:r>
            <a:r>
              <a:rPr lang="pt-BR" b="1" u="sng" dirty="0"/>
              <a:t> EXTINÇÃO DO PROCESSO SEM JULGAMENTO DE MÉRITO</a:t>
            </a:r>
            <a:r>
              <a:rPr lang="pt-BR" dirty="0"/>
              <a:t> e </a:t>
            </a:r>
            <a:r>
              <a:rPr lang="pt-BR" b="1" dirty="0"/>
              <a:t>POSTERIORMENTE</a:t>
            </a:r>
            <a:r>
              <a:rPr lang="pt-BR" dirty="0"/>
              <a:t> as de </a:t>
            </a:r>
            <a:r>
              <a:rPr lang="pt-BR" b="1" u="sng" dirty="0"/>
              <a:t>irregularidade sanáveis</a:t>
            </a:r>
            <a:r>
              <a:rPr lang="pt-BR" dirty="0"/>
              <a:t>, pois poderão ser sanadas pelo autor, como por exemplo, irregularidade na representação sob pena de </a:t>
            </a:r>
            <a:r>
              <a:rPr lang="pt-BR" b="1" u="sng" dirty="0"/>
              <a:t>INDEFERIMENTO DA INICIAL</a:t>
            </a:r>
            <a:r>
              <a:rPr lang="pt-BR" dirty="0"/>
              <a:t>.</a:t>
            </a:r>
          </a:p>
        </p:txBody>
      </p:sp>
    </p:spTree>
    <p:extLst>
      <p:ext uri="{BB962C8B-B14F-4D97-AF65-F5344CB8AC3E}">
        <p14:creationId xmlns:p14="http://schemas.microsoft.com/office/powerpoint/2010/main" val="165975357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120072"/>
            <a:ext cx="9144000" cy="673792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0000" lnSpcReduction="10000"/>
          </a:bodyPr>
          <a:lstStyle/>
          <a:p>
            <a:pPr algn="just">
              <a:lnSpc>
                <a:spcPct val="100000"/>
              </a:lnSpc>
              <a:spcBef>
                <a:spcPts val="641"/>
              </a:spcBef>
              <a:tabLst>
                <a:tab pos="0" algn="l"/>
              </a:tabLst>
            </a:pPr>
            <a:r>
              <a:rPr lang="pt-BR" sz="3200" spc="-1" dirty="0">
                <a:solidFill>
                  <a:srgbClr val="000000"/>
                </a:solidFill>
                <a:latin typeface="Calibri"/>
                <a:ea typeface="DejaVu Sans"/>
              </a:rPr>
              <a:t>62- </a:t>
            </a:r>
            <a:r>
              <a:rPr lang="pt-BR" sz="1200" spc="-1" dirty="0" err="1">
                <a:solidFill>
                  <a:srgbClr val="000000"/>
                </a:solidFill>
                <a:latin typeface="Calibri"/>
                <a:ea typeface="DejaVu Sans"/>
              </a:rPr>
              <a:t>Consulplan</a:t>
            </a:r>
            <a:r>
              <a:rPr lang="pt-BR" sz="1200" spc="-1" dirty="0">
                <a:solidFill>
                  <a:srgbClr val="000000"/>
                </a:solidFill>
                <a:latin typeface="Calibri"/>
                <a:ea typeface="DejaVu Sans"/>
              </a:rPr>
              <a:t> - </a:t>
            </a:r>
            <a:r>
              <a:rPr lang="pt-BR" sz="3200" spc="-1" dirty="0">
                <a:solidFill>
                  <a:srgbClr val="000000"/>
                </a:solidFill>
                <a:latin typeface="Calibri"/>
                <a:ea typeface="DejaVu Sans"/>
              </a:rPr>
              <a:t>Conforme dispõe o Código de Processo Civil, na audiência de instrução e julgamento, as provas orais devem obedecer, preferencialmente, a seguinte ordem:</a:t>
            </a:r>
          </a:p>
          <a:p>
            <a:pPr algn="just">
              <a:lnSpc>
                <a:spcPct val="100000"/>
              </a:lnSpc>
              <a:spcBef>
                <a:spcPts val="641"/>
              </a:spcBef>
              <a:tabLst>
                <a:tab pos="0" algn="l"/>
              </a:tabLst>
            </a:pPr>
            <a:endParaRPr lang="pt-BR" sz="3200" spc="-1" dirty="0">
              <a:solidFill>
                <a:srgbClr val="000000"/>
              </a:solidFill>
              <a:latin typeface="Calibri"/>
              <a:ea typeface="DejaVu Sans"/>
            </a:endParaRPr>
          </a:p>
          <a:p>
            <a:pPr algn="just">
              <a:lnSpc>
                <a:spcPct val="100000"/>
              </a:lnSpc>
              <a:spcBef>
                <a:spcPts val="641"/>
              </a:spcBef>
              <a:tabLst>
                <a:tab pos="0" algn="l"/>
              </a:tabLst>
            </a:pPr>
            <a:r>
              <a:rPr lang="pt-BR" sz="3200" spc="-1" dirty="0">
                <a:solidFill>
                  <a:srgbClr val="000000"/>
                </a:solidFill>
                <a:latin typeface="Calibri"/>
                <a:ea typeface="DejaVu Sans"/>
              </a:rPr>
              <a:t>A- autor – réu – perito – testemunhas.</a:t>
            </a:r>
          </a:p>
          <a:p>
            <a:pPr algn="just">
              <a:lnSpc>
                <a:spcPct val="100000"/>
              </a:lnSpc>
              <a:spcBef>
                <a:spcPts val="641"/>
              </a:spcBef>
              <a:tabLst>
                <a:tab pos="0" algn="l"/>
              </a:tabLst>
            </a:pPr>
            <a:r>
              <a:rPr lang="pt-BR" sz="3200" spc="-1" dirty="0">
                <a:solidFill>
                  <a:srgbClr val="000000"/>
                </a:solidFill>
                <a:latin typeface="Calibri"/>
                <a:ea typeface="DejaVu Sans"/>
              </a:rPr>
              <a:t>B- testemunhas – réu – perito – autor.</a:t>
            </a:r>
          </a:p>
          <a:p>
            <a:pPr algn="just">
              <a:lnSpc>
                <a:spcPct val="100000"/>
              </a:lnSpc>
              <a:spcBef>
                <a:spcPts val="641"/>
              </a:spcBef>
              <a:tabLst>
                <a:tab pos="0" algn="l"/>
              </a:tabLst>
            </a:pPr>
            <a:r>
              <a:rPr lang="pt-BR" sz="3200" spc="-1" dirty="0">
                <a:solidFill>
                  <a:srgbClr val="000000"/>
                </a:solidFill>
                <a:latin typeface="Calibri"/>
                <a:ea typeface="DejaVu Sans"/>
              </a:rPr>
              <a:t>C- perito – testemunhas – autor – réu.</a:t>
            </a:r>
          </a:p>
          <a:p>
            <a:pPr algn="just">
              <a:lnSpc>
                <a:spcPct val="100000"/>
              </a:lnSpc>
              <a:spcBef>
                <a:spcPts val="641"/>
              </a:spcBef>
              <a:tabLst>
                <a:tab pos="0" algn="l"/>
              </a:tabLst>
            </a:pPr>
            <a:r>
              <a:rPr lang="pt-BR" sz="3200" spc="-1" dirty="0">
                <a:solidFill>
                  <a:srgbClr val="000000"/>
                </a:solidFill>
                <a:latin typeface="Calibri"/>
                <a:ea typeface="DejaVu Sans"/>
              </a:rPr>
              <a:t>D- perito – autor – réu – testemunhas.</a:t>
            </a:r>
          </a:p>
          <a:p>
            <a:pPr algn="just">
              <a:lnSpc>
                <a:spcPct val="100000"/>
              </a:lnSpc>
              <a:spcBef>
                <a:spcPts val="641"/>
              </a:spcBef>
              <a:tabLst>
                <a:tab pos="0" algn="l"/>
              </a:tabLst>
            </a:pPr>
            <a:endParaRPr lang="pt-BR" sz="3200" b="0" strike="noStrike" spc="-1" dirty="0">
              <a:solidFill>
                <a:srgbClr val="000000"/>
              </a:solidFill>
              <a:latin typeface="Calibri"/>
            </a:endParaRPr>
          </a:p>
          <a:p>
            <a:pPr algn="l"/>
            <a:r>
              <a:rPr lang="pt-BR" sz="3200" b="1" i="0" dirty="0">
                <a:solidFill>
                  <a:srgbClr val="FF0000"/>
                </a:solidFill>
                <a:effectLst/>
                <a:latin typeface="Open Sans" panose="020B0606030504020204" pitchFamily="34" charset="0"/>
              </a:rPr>
              <a:t>DICA: art. 361 = PART</a:t>
            </a:r>
          </a:p>
          <a:p>
            <a:pPr algn="l"/>
            <a:endParaRPr lang="pt-BR" sz="3200" b="0" i="0" dirty="0">
              <a:solidFill>
                <a:srgbClr val="343A40"/>
              </a:solidFill>
              <a:effectLst/>
              <a:latin typeface="Open Sans" panose="020B0606030504020204" pitchFamily="34" charset="0"/>
            </a:endParaRPr>
          </a:p>
          <a:p>
            <a:pPr algn="l"/>
            <a:r>
              <a:rPr lang="pt-BR" sz="3200" b="1" i="0" dirty="0">
                <a:solidFill>
                  <a:srgbClr val="FF0000"/>
                </a:solidFill>
                <a:effectLst/>
                <a:latin typeface="Open Sans" panose="020B0606030504020204" pitchFamily="34" charset="0"/>
              </a:rPr>
              <a:t>P</a:t>
            </a:r>
            <a:r>
              <a:rPr lang="pt-BR" sz="3200" b="1" i="0" dirty="0">
                <a:solidFill>
                  <a:srgbClr val="343A40"/>
                </a:solidFill>
                <a:effectLst/>
                <a:latin typeface="Open Sans" panose="020B0606030504020204" pitchFamily="34" charset="0"/>
              </a:rPr>
              <a:t> – ERITO</a:t>
            </a:r>
            <a:endParaRPr lang="pt-BR" sz="3200" b="0" i="0" dirty="0">
              <a:solidFill>
                <a:srgbClr val="343A40"/>
              </a:solidFill>
              <a:effectLst/>
              <a:latin typeface="Open Sans" panose="020B0606030504020204" pitchFamily="34" charset="0"/>
            </a:endParaRPr>
          </a:p>
          <a:p>
            <a:pPr algn="l"/>
            <a:r>
              <a:rPr lang="pt-BR" sz="3200" b="1" i="0" dirty="0">
                <a:solidFill>
                  <a:srgbClr val="FF0000"/>
                </a:solidFill>
                <a:effectLst/>
                <a:latin typeface="Open Sans" panose="020B0606030504020204" pitchFamily="34" charset="0"/>
              </a:rPr>
              <a:t>A</a:t>
            </a:r>
            <a:r>
              <a:rPr lang="pt-BR" sz="3200" b="1" i="0" dirty="0">
                <a:solidFill>
                  <a:srgbClr val="343A40"/>
                </a:solidFill>
                <a:effectLst/>
                <a:latin typeface="Open Sans" panose="020B0606030504020204" pitchFamily="34" charset="0"/>
              </a:rPr>
              <a:t> – UTOR</a:t>
            </a:r>
            <a:endParaRPr lang="pt-BR" sz="3200" b="0" i="0" dirty="0">
              <a:solidFill>
                <a:srgbClr val="343A40"/>
              </a:solidFill>
              <a:effectLst/>
              <a:latin typeface="Open Sans" panose="020B0606030504020204" pitchFamily="34" charset="0"/>
            </a:endParaRPr>
          </a:p>
          <a:p>
            <a:pPr algn="l"/>
            <a:r>
              <a:rPr lang="pt-BR" sz="3200" b="1" i="0" dirty="0">
                <a:solidFill>
                  <a:srgbClr val="FF0000"/>
                </a:solidFill>
                <a:effectLst/>
                <a:latin typeface="Open Sans" panose="020B0606030504020204" pitchFamily="34" charset="0"/>
              </a:rPr>
              <a:t>R</a:t>
            </a:r>
            <a:r>
              <a:rPr lang="pt-BR" sz="3200" b="1" i="0" dirty="0">
                <a:solidFill>
                  <a:srgbClr val="343A40"/>
                </a:solidFill>
                <a:effectLst/>
                <a:latin typeface="Open Sans" panose="020B0606030504020204" pitchFamily="34" charset="0"/>
              </a:rPr>
              <a:t> – ÉU</a:t>
            </a:r>
            <a:endParaRPr lang="pt-BR" sz="3200" i="0" spc="-1" dirty="0">
              <a:solidFill>
                <a:srgbClr val="343A40"/>
              </a:solidFill>
              <a:effectLst/>
              <a:latin typeface="Arial"/>
            </a:endParaRPr>
          </a:p>
          <a:p>
            <a:pPr algn="l"/>
            <a:r>
              <a:rPr lang="pt-BR" sz="3200" b="1" i="0" dirty="0">
                <a:solidFill>
                  <a:srgbClr val="FF0000"/>
                </a:solidFill>
                <a:effectLst/>
                <a:latin typeface="Open Sans" panose="020B0606030504020204" pitchFamily="34" charset="0"/>
              </a:rPr>
              <a:t>T </a:t>
            </a:r>
            <a:r>
              <a:rPr lang="pt-BR" sz="3200" b="1" i="0" dirty="0">
                <a:solidFill>
                  <a:srgbClr val="343A40"/>
                </a:solidFill>
                <a:effectLst/>
                <a:latin typeface="Open Sans" panose="020B0606030504020204" pitchFamily="34" charset="0"/>
              </a:rPr>
              <a:t>– ESTEMUNHA DO AUTOR E DO RÉU (art. 456)</a:t>
            </a:r>
          </a:p>
          <a:p>
            <a:pPr algn="r"/>
            <a:r>
              <a:rPr lang="pt-BR" sz="1600" b="1" dirty="0">
                <a:solidFill>
                  <a:srgbClr val="343A40"/>
                </a:solidFill>
                <a:latin typeface="Open Sans" panose="020B0606030504020204" pitchFamily="34" charset="0"/>
              </a:rPr>
              <a:t>D</a:t>
            </a:r>
            <a:endParaRPr lang="pt-BR" sz="1600" b="0" i="0" dirty="0">
              <a:solidFill>
                <a:srgbClr val="343A40"/>
              </a:solidFill>
              <a:effectLst/>
              <a:latin typeface="Open Sans" panose="020B0606030504020204" pitchFamily="34" charset="0"/>
            </a:endParaRPr>
          </a:p>
        </p:txBody>
      </p:sp>
    </p:spTree>
    <p:extLst>
      <p:ext uri="{BB962C8B-B14F-4D97-AF65-F5344CB8AC3E}">
        <p14:creationId xmlns:p14="http://schemas.microsoft.com/office/powerpoint/2010/main" val="206329177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120072"/>
            <a:ext cx="9144000" cy="673792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r>
              <a:rPr lang="pt-BR" sz="3200" spc="-1" dirty="0">
                <a:solidFill>
                  <a:srgbClr val="000000"/>
                </a:solidFill>
                <a:latin typeface="Calibri"/>
                <a:ea typeface="DejaVu Sans"/>
              </a:rPr>
              <a:t>63- </a:t>
            </a:r>
            <a:r>
              <a:rPr lang="pt-BR" sz="3200" dirty="0"/>
              <a:t>Carlos deseja formalizar fatos ocorridos na sede da empresa para utilizar como prova em eventual ação judicial. Para isso, deverá solicitar a lavratura da ata notarial por:</a:t>
            </a:r>
          </a:p>
          <a:p>
            <a:r>
              <a:rPr lang="pt-BR" sz="3200" dirty="0"/>
              <a:t>A) Juiz de direito,</a:t>
            </a:r>
            <a:br>
              <a:rPr lang="pt-BR" sz="3200" dirty="0"/>
            </a:br>
            <a:r>
              <a:rPr lang="pt-BR" sz="3200" dirty="0"/>
              <a:t>B) Oficial de justiça,</a:t>
            </a:r>
            <a:br>
              <a:rPr lang="pt-BR" sz="3200" dirty="0"/>
            </a:br>
            <a:r>
              <a:rPr lang="pt-BR" sz="3200" dirty="0"/>
              <a:t>C) </a:t>
            </a:r>
            <a:r>
              <a:rPr lang="pt-BR" sz="3200" i="1" dirty="0"/>
              <a:t>Amicus </a:t>
            </a:r>
            <a:r>
              <a:rPr lang="pt-BR" sz="3200" i="1" dirty="0" err="1"/>
              <a:t>curiae</a:t>
            </a:r>
            <a:r>
              <a:rPr lang="pt-BR" sz="3200" i="1" dirty="0"/>
              <a:t>,</a:t>
            </a:r>
            <a:br>
              <a:rPr lang="pt-BR" sz="3200" dirty="0"/>
            </a:br>
            <a:r>
              <a:rPr lang="pt-BR" sz="3200" dirty="0"/>
              <a:t>D) Perito judicial,</a:t>
            </a:r>
            <a:br>
              <a:rPr lang="pt-BR" sz="3200" dirty="0"/>
            </a:br>
            <a:r>
              <a:rPr lang="pt-BR" sz="3200" dirty="0"/>
              <a:t>E) Tabelião de notas.</a:t>
            </a:r>
          </a:p>
        </p:txBody>
      </p:sp>
    </p:spTree>
    <p:extLst>
      <p:ext uri="{BB962C8B-B14F-4D97-AF65-F5344CB8AC3E}">
        <p14:creationId xmlns:p14="http://schemas.microsoft.com/office/powerpoint/2010/main" val="239033382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79900" y="120072"/>
            <a:ext cx="8999446" cy="673792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lnSpc>
                <a:spcPct val="100000"/>
              </a:lnSpc>
              <a:spcBef>
                <a:spcPts val="641"/>
              </a:spcBef>
              <a:tabLst>
                <a:tab pos="0" algn="l"/>
              </a:tabLst>
            </a:pPr>
            <a:r>
              <a:rPr lang="pt-BR" sz="3200" spc="-1" dirty="0">
                <a:solidFill>
                  <a:srgbClr val="000000"/>
                </a:solidFill>
                <a:latin typeface="Calibri"/>
                <a:ea typeface="DejaVu Sans"/>
              </a:rPr>
              <a:t>64- Em um processo que envolve perícia contábil, o advogado de Pedro nomeou um assistente técnico para acompanhar os trabalhos do perito judicial e emitir parecer sobre os cálculos apresentados. Qual é o papel do assistente técnico no processo civil?</a:t>
            </a:r>
          </a:p>
          <a:p>
            <a:pPr marL="514350" indent="-514350" algn="just">
              <a:lnSpc>
                <a:spcPct val="100000"/>
              </a:lnSpc>
              <a:spcBef>
                <a:spcPts val="641"/>
              </a:spcBef>
              <a:buAutoNum type="alphaUcParenR"/>
              <a:tabLst>
                <a:tab pos="0" algn="l"/>
              </a:tabLst>
            </a:pPr>
            <a:r>
              <a:rPr lang="pt-BR" sz="3200" spc="-1" dirty="0">
                <a:solidFill>
                  <a:srgbClr val="000000"/>
                </a:solidFill>
                <a:latin typeface="Calibri"/>
                <a:ea typeface="DejaVu Sans"/>
              </a:rPr>
              <a:t>Substituir o perito judicial na realização da perícia;</a:t>
            </a:r>
          </a:p>
          <a:p>
            <a:pPr algn="just">
              <a:lnSpc>
                <a:spcPct val="100000"/>
              </a:lnSpc>
              <a:spcBef>
                <a:spcPts val="641"/>
              </a:spcBef>
              <a:tabLst>
                <a:tab pos="0" algn="l"/>
              </a:tabLst>
            </a:pPr>
            <a:r>
              <a:rPr lang="pt-BR" sz="3200" spc="-1" dirty="0">
                <a:solidFill>
                  <a:srgbClr val="000000"/>
                </a:solidFill>
                <a:latin typeface="Calibri"/>
                <a:ea typeface="DejaVu Sans"/>
              </a:rPr>
              <a:t>B) Realizar a perícia judicial independentemente do juiz;</a:t>
            </a:r>
          </a:p>
          <a:p>
            <a:pPr algn="just">
              <a:lnSpc>
                <a:spcPct val="100000"/>
              </a:lnSpc>
              <a:spcBef>
                <a:spcPts val="641"/>
              </a:spcBef>
              <a:tabLst>
                <a:tab pos="0" algn="l"/>
              </a:tabLst>
            </a:pPr>
            <a:r>
              <a:rPr lang="pt-BR" sz="3200" spc="-1" dirty="0">
                <a:solidFill>
                  <a:srgbClr val="000000"/>
                </a:solidFill>
                <a:latin typeface="Calibri"/>
                <a:ea typeface="DejaVu Sans"/>
              </a:rPr>
              <a:t>C) Acompanhar a perícia, emitir parecer técnico e ajudar a parte na compreensão do laudo;</a:t>
            </a:r>
          </a:p>
          <a:p>
            <a:pPr algn="just">
              <a:lnSpc>
                <a:spcPct val="100000"/>
              </a:lnSpc>
              <a:spcBef>
                <a:spcPts val="641"/>
              </a:spcBef>
              <a:tabLst>
                <a:tab pos="0" algn="l"/>
              </a:tabLst>
            </a:pPr>
            <a:r>
              <a:rPr lang="pt-BR" sz="3200" spc="-1" dirty="0">
                <a:solidFill>
                  <a:srgbClr val="000000"/>
                </a:solidFill>
                <a:latin typeface="Calibri"/>
                <a:ea typeface="DejaVu Sans"/>
              </a:rPr>
              <a:t>D) Decidir sobre a aprovação ou rejeição do laudo pericial;</a:t>
            </a:r>
          </a:p>
          <a:p>
            <a:pPr algn="just">
              <a:lnSpc>
                <a:spcPct val="100000"/>
              </a:lnSpc>
              <a:spcBef>
                <a:spcPts val="641"/>
              </a:spcBef>
              <a:tabLst>
                <a:tab pos="0" algn="l"/>
              </a:tabLst>
            </a:pPr>
            <a:r>
              <a:rPr lang="pt-BR" sz="3200" spc="-1" dirty="0">
                <a:solidFill>
                  <a:srgbClr val="000000"/>
                </a:solidFill>
                <a:latin typeface="Calibri"/>
                <a:ea typeface="DejaVu Sans"/>
              </a:rPr>
              <a:t>E) Representar a parte na audiência de instrução;  </a:t>
            </a:r>
          </a:p>
        </p:txBody>
      </p:sp>
    </p:spTree>
    <p:extLst>
      <p:ext uri="{BB962C8B-B14F-4D97-AF65-F5344CB8AC3E}">
        <p14:creationId xmlns:p14="http://schemas.microsoft.com/office/powerpoint/2010/main" val="256826418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79900" y="120072"/>
            <a:ext cx="8999446" cy="673792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lnSpc>
                <a:spcPct val="100000"/>
              </a:lnSpc>
              <a:spcBef>
                <a:spcPts val="641"/>
              </a:spcBef>
              <a:tabLst>
                <a:tab pos="0" algn="l"/>
              </a:tabLst>
            </a:pPr>
            <a:r>
              <a:rPr lang="pt-BR" sz="3200" spc="-1" dirty="0">
                <a:solidFill>
                  <a:srgbClr val="000000"/>
                </a:solidFill>
                <a:latin typeface="Calibri"/>
                <a:ea typeface="DejaVu Sans"/>
              </a:rPr>
              <a:t>65- </a:t>
            </a:r>
            <a:r>
              <a:rPr lang="pt-BR" sz="1100" spc="-1" dirty="0">
                <a:solidFill>
                  <a:srgbClr val="000000"/>
                </a:solidFill>
                <a:latin typeface="Calibri"/>
                <a:ea typeface="DejaVu Sans"/>
              </a:rPr>
              <a:t> </a:t>
            </a:r>
            <a:r>
              <a:rPr lang="pt-BR" sz="1100" spc="-1" dirty="0" err="1">
                <a:solidFill>
                  <a:srgbClr val="000000"/>
                </a:solidFill>
                <a:latin typeface="Calibri"/>
                <a:ea typeface="DejaVu Sans"/>
              </a:rPr>
              <a:t>GUALIMP-adp</a:t>
            </a:r>
            <a:r>
              <a:rPr lang="pt-BR" sz="1100" spc="-1" dirty="0">
                <a:solidFill>
                  <a:srgbClr val="000000"/>
                </a:solidFill>
                <a:latin typeface="Calibri"/>
                <a:ea typeface="DejaVu Sans"/>
              </a:rPr>
              <a:t>  </a:t>
            </a:r>
            <a:r>
              <a:rPr lang="pt-BR" sz="3200" spc="-1" dirty="0">
                <a:solidFill>
                  <a:srgbClr val="000000"/>
                </a:solidFill>
                <a:latin typeface="Calibri"/>
                <a:ea typeface="DejaVu Sans"/>
              </a:rPr>
              <a:t>Em consonância com o CPC, é considerado proposta a ação quando a petição inicial for protocolada. Nesse sentido, é CORRETO afirmar que extingue o processo:</a:t>
            </a:r>
          </a:p>
          <a:p>
            <a:pPr algn="just">
              <a:lnSpc>
                <a:spcPct val="100000"/>
              </a:lnSpc>
              <a:spcBef>
                <a:spcPts val="641"/>
              </a:spcBef>
              <a:tabLst>
                <a:tab pos="0" algn="l"/>
              </a:tabLst>
            </a:pPr>
            <a:r>
              <a:rPr lang="pt-BR" sz="3200" spc="-1" dirty="0" err="1">
                <a:solidFill>
                  <a:srgbClr val="000000"/>
                </a:solidFill>
                <a:latin typeface="Calibri"/>
                <a:ea typeface="DejaVu Sans"/>
              </a:rPr>
              <a:t>A-Pela</a:t>
            </a:r>
            <a:r>
              <a:rPr lang="pt-BR" sz="3200" spc="-1" dirty="0">
                <a:solidFill>
                  <a:srgbClr val="000000"/>
                </a:solidFill>
                <a:latin typeface="Calibri"/>
                <a:ea typeface="DejaVu Sans"/>
              </a:rPr>
              <a:t> convenção das partes,</a:t>
            </a:r>
          </a:p>
          <a:p>
            <a:pPr algn="just">
              <a:lnSpc>
                <a:spcPct val="100000"/>
              </a:lnSpc>
              <a:spcBef>
                <a:spcPts val="641"/>
              </a:spcBef>
              <a:tabLst>
                <a:tab pos="0" algn="l"/>
              </a:tabLst>
            </a:pPr>
            <a:r>
              <a:rPr lang="pt-BR" sz="3200" spc="-1" dirty="0" err="1">
                <a:solidFill>
                  <a:srgbClr val="000000"/>
                </a:solidFill>
                <a:highlight>
                  <a:srgbClr val="FFFF00"/>
                </a:highlight>
                <a:latin typeface="Calibri"/>
                <a:ea typeface="DejaVu Sans"/>
              </a:rPr>
              <a:t>B-por</a:t>
            </a:r>
            <a:r>
              <a:rPr lang="pt-BR" sz="3200" spc="-1" dirty="0">
                <a:solidFill>
                  <a:srgbClr val="000000"/>
                </a:solidFill>
                <a:highlight>
                  <a:srgbClr val="FFFF00"/>
                </a:highlight>
                <a:latin typeface="Calibri"/>
                <a:ea typeface="DejaVu Sans"/>
              </a:rPr>
              <a:t> sentença,</a:t>
            </a:r>
          </a:p>
          <a:p>
            <a:pPr algn="just">
              <a:lnSpc>
                <a:spcPct val="100000"/>
              </a:lnSpc>
              <a:spcBef>
                <a:spcPts val="641"/>
              </a:spcBef>
              <a:tabLst>
                <a:tab pos="0" algn="l"/>
              </a:tabLst>
            </a:pPr>
            <a:r>
              <a:rPr lang="pt-BR" sz="3200" spc="-1" dirty="0" err="1">
                <a:solidFill>
                  <a:srgbClr val="000000"/>
                </a:solidFill>
                <a:latin typeface="Calibri"/>
                <a:ea typeface="DejaVu Sans"/>
              </a:rPr>
              <a:t>C-Pela</a:t>
            </a:r>
            <a:r>
              <a:rPr lang="pt-BR" sz="3200" spc="-1" dirty="0">
                <a:solidFill>
                  <a:srgbClr val="000000"/>
                </a:solidFill>
                <a:latin typeface="Calibri"/>
                <a:ea typeface="DejaVu Sans"/>
              </a:rPr>
              <a:t> arguição de impedimento ou de suspeição,</a:t>
            </a:r>
          </a:p>
          <a:p>
            <a:pPr algn="just">
              <a:lnSpc>
                <a:spcPct val="100000"/>
              </a:lnSpc>
              <a:spcBef>
                <a:spcPts val="641"/>
              </a:spcBef>
              <a:tabLst>
                <a:tab pos="0" algn="l"/>
              </a:tabLst>
            </a:pPr>
            <a:r>
              <a:rPr lang="pt-BR" sz="3200" spc="-1" dirty="0" err="1">
                <a:solidFill>
                  <a:srgbClr val="000000"/>
                </a:solidFill>
                <a:latin typeface="Calibri"/>
                <a:ea typeface="DejaVu Sans"/>
              </a:rPr>
              <a:t>D-Pela</a:t>
            </a:r>
            <a:r>
              <a:rPr lang="pt-BR" sz="3200" spc="-1" dirty="0">
                <a:solidFill>
                  <a:srgbClr val="000000"/>
                </a:solidFill>
                <a:latin typeface="Calibri"/>
                <a:ea typeface="DejaVu Sans"/>
              </a:rPr>
              <a:t> admissão de incidente de resolução de demandas repetitivas,</a:t>
            </a:r>
            <a:endParaRPr lang="pt-BR" sz="3200" b="0" strike="noStrike" spc="-1" dirty="0">
              <a:latin typeface="Arial"/>
            </a:endParaRPr>
          </a:p>
        </p:txBody>
      </p:sp>
    </p:spTree>
    <p:extLst>
      <p:ext uri="{BB962C8B-B14F-4D97-AF65-F5344CB8AC3E}">
        <p14:creationId xmlns:p14="http://schemas.microsoft.com/office/powerpoint/2010/main" val="161350198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79900" y="120072"/>
            <a:ext cx="8999446" cy="673792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lnSpc>
                <a:spcPct val="100000"/>
              </a:lnSpc>
              <a:spcBef>
                <a:spcPts val="641"/>
              </a:spcBef>
              <a:tabLst>
                <a:tab pos="0" algn="l"/>
              </a:tabLst>
            </a:pPr>
            <a:r>
              <a:rPr lang="pt-BR" sz="3200" spc="-1" dirty="0">
                <a:solidFill>
                  <a:srgbClr val="000000"/>
                </a:solidFill>
                <a:latin typeface="Calibri"/>
                <a:ea typeface="DejaVu Sans"/>
              </a:rPr>
              <a:t>66- </a:t>
            </a:r>
            <a:r>
              <a:rPr lang="pt-BR" sz="1100" spc="-1" dirty="0">
                <a:solidFill>
                  <a:srgbClr val="000000"/>
                </a:solidFill>
                <a:latin typeface="Calibri"/>
                <a:ea typeface="DejaVu Sans"/>
              </a:rPr>
              <a:t>AJURI -  </a:t>
            </a:r>
            <a:r>
              <a:rPr lang="pt-BR" sz="3200" spc="-1" dirty="0">
                <a:solidFill>
                  <a:srgbClr val="000000"/>
                </a:solidFill>
                <a:latin typeface="Calibri"/>
                <a:ea typeface="DejaVu Sans"/>
              </a:rPr>
              <a:t>O Juiz deve extinguir o processo sem resolução do mérito quando:</a:t>
            </a:r>
          </a:p>
          <a:p>
            <a:pPr algn="just">
              <a:lnSpc>
                <a:spcPct val="100000"/>
              </a:lnSpc>
              <a:spcBef>
                <a:spcPts val="641"/>
              </a:spcBef>
              <a:tabLst>
                <a:tab pos="0" algn="l"/>
              </a:tabLst>
            </a:pPr>
            <a:r>
              <a:rPr lang="pt-BR" sz="3200" spc="-1" dirty="0">
                <a:solidFill>
                  <a:srgbClr val="000000"/>
                </a:solidFill>
                <a:latin typeface="Calibri"/>
                <a:ea typeface="DejaVu Sans"/>
              </a:rPr>
              <a:t>A- houver transação.</a:t>
            </a:r>
          </a:p>
          <a:p>
            <a:pPr algn="just">
              <a:lnSpc>
                <a:spcPct val="100000"/>
              </a:lnSpc>
              <a:spcBef>
                <a:spcPts val="641"/>
              </a:spcBef>
              <a:tabLst>
                <a:tab pos="0" algn="l"/>
              </a:tabLst>
            </a:pPr>
            <a:r>
              <a:rPr lang="pt-BR" sz="3200" spc="-1" dirty="0">
                <a:solidFill>
                  <a:srgbClr val="000000"/>
                </a:solidFill>
                <a:latin typeface="Calibri"/>
                <a:ea typeface="DejaVu Sans"/>
              </a:rPr>
              <a:t>B- houver decadência.</a:t>
            </a:r>
          </a:p>
          <a:p>
            <a:pPr algn="just">
              <a:lnSpc>
                <a:spcPct val="100000"/>
              </a:lnSpc>
              <a:spcBef>
                <a:spcPts val="641"/>
              </a:spcBef>
              <a:tabLst>
                <a:tab pos="0" algn="l"/>
              </a:tabLst>
            </a:pPr>
            <a:r>
              <a:rPr lang="pt-BR" sz="3200" spc="-1" dirty="0">
                <a:solidFill>
                  <a:srgbClr val="000000"/>
                </a:solidFill>
                <a:latin typeface="Calibri"/>
                <a:ea typeface="DejaVu Sans"/>
              </a:rPr>
              <a:t>C- ocorrer a prescrição,</a:t>
            </a:r>
          </a:p>
          <a:p>
            <a:pPr algn="just">
              <a:lnSpc>
                <a:spcPct val="100000"/>
              </a:lnSpc>
              <a:spcBef>
                <a:spcPts val="641"/>
              </a:spcBef>
              <a:tabLst>
                <a:tab pos="0" algn="l"/>
              </a:tabLst>
            </a:pPr>
            <a:r>
              <a:rPr lang="pt-BR" sz="3200" spc="-1" dirty="0">
                <a:solidFill>
                  <a:srgbClr val="000000"/>
                </a:solidFill>
                <a:highlight>
                  <a:srgbClr val="FFFF00"/>
                </a:highlight>
                <a:latin typeface="Calibri"/>
                <a:ea typeface="DejaVu Sans"/>
              </a:rPr>
              <a:t>D- houver litispendência,</a:t>
            </a:r>
          </a:p>
          <a:p>
            <a:pPr algn="just">
              <a:lnSpc>
                <a:spcPct val="100000"/>
              </a:lnSpc>
              <a:spcBef>
                <a:spcPts val="641"/>
              </a:spcBef>
              <a:tabLst>
                <a:tab pos="0" algn="l"/>
              </a:tabLst>
            </a:pPr>
            <a:r>
              <a:rPr lang="pt-BR" sz="3200" spc="-1" dirty="0">
                <a:solidFill>
                  <a:srgbClr val="000000"/>
                </a:solidFill>
                <a:latin typeface="Calibri"/>
                <a:ea typeface="DejaVu Sans"/>
              </a:rPr>
              <a:t>E- o réu reconhecer a procedência do pedido,</a:t>
            </a:r>
            <a:endParaRPr lang="pt-BR" sz="3200" b="0" strike="noStrike" spc="-1" dirty="0">
              <a:latin typeface="Arial"/>
            </a:endParaRPr>
          </a:p>
        </p:txBody>
      </p:sp>
    </p:spTree>
    <p:extLst>
      <p:ext uri="{BB962C8B-B14F-4D97-AF65-F5344CB8AC3E}">
        <p14:creationId xmlns:p14="http://schemas.microsoft.com/office/powerpoint/2010/main" val="19708660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lnSpc>
                <a:spcPct val="100000"/>
              </a:lnSpc>
              <a:spcBef>
                <a:spcPts val="641"/>
              </a:spcBef>
              <a:tabLst>
                <a:tab pos="0" algn="l"/>
              </a:tabLst>
            </a:pPr>
            <a:r>
              <a:rPr lang="pt-BR" sz="3200" spc="-1" dirty="0">
                <a:solidFill>
                  <a:srgbClr val="000000"/>
                </a:solidFill>
                <a:latin typeface="Calibri"/>
                <a:ea typeface="DejaVu Sans"/>
              </a:rPr>
              <a:t>67- </a:t>
            </a:r>
            <a:r>
              <a:rPr lang="pt-BR" sz="1100" spc="-1" dirty="0">
                <a:solidFill>
                  <a:srgbClr val="000000"/>
                </a:solidFill>
                <a:latin typeface="Calibri"/>
                <a:ea typeface="DejaVu Sans"/>
              </a:rPr>
              <a:t>VUNESP -  </a:t>
            </a:r>
            <a:r>
              <a:rPr lang="pt-BR" sz="3200" spc="-1" dirty="0">
                <a:solidFill>
                  <a:srgbClr val="000000"/>
                </a:solidFill>
                <a:latin typeface="Calibri"/>
                <a:ea typeface="DejaVu Sans"/>
              </a:rPr>
              <a:t>São, respectivamente, causa de suspensão e extinção do processo:</a:t>
            </a:r>
          </a:p>
          <a:p>
            <a:pPr algn="just">
              <a:lnSpc>
                <a:spcPct val="100000"/>
              </a:lnSpc>
              <a:spcBef>
                <a:spcPts val="641"/>
              </a:spcBef>
              <a:tabLst>
                <a:tab pos="0" algn="l"/>
              </a:tabLst>
            </a:pPr>
            <a:r>
              <a:rPr lang="pt-BR" sz="3200" spc="-1" dirty="0">
                <a:solidFill>
                  <a:srgbClr val="000000"/>
                </a:solidFill>
                <a:latin typeface="Calibri"/>
                <a:ea typeface="DejaVu Sans"/>
              </a:rPr>
              <a:t>		A- motivo de força maior e morte do representante legal de qualquer das partes,</a:t>
            </a:r>
          </a:p>
          <a:p>
            <a:pPr algn="just">
              <a:lnSpc>
                <a:spcPct val="100000"/>
              </a:lnSpc>
              <a:spcBef>
                <a:spcPts val="641"/>
              </a:spcBef>
              <a:tabLst>
                <a:tab pos="0" algn="l"/>
              </a:tabLst>
            </a:pPr>
            <a:r>
              <a:rPr lang="pt-BR" sz="3200" spc="-1" dirty="0">
                <a:solidFill>
                  <a:srgbClr val="000000"/>
                </a:solidFill>
                <a:latin typeface="Calibri"/>
                <a:ea typeface="DejaVu Sans"/>
              </a:rPr>
              <a:t>		B- convenção das partes e arguição de impedimento do juiz,</a:t>
            </a:r>
          </a:p>
          <a:p>
            <a:pPr algn="just">
              <a:lnSpc>
                <a:spcPct val="100000"/>
              </a:lnSpc>
              <a:spcBef>
                <a:spcPts val="641"/>
              </a:spcBef>
              <a:tabLst>
                <a:tab pos="0" algn="l"/>
              </a:tabLst>
            </a:pPr>
            <a:r>
              <a:rPr lang="pt-BR" sz="3200" spc="-1" dirty="0">
                <a:solidFill>
                  <a:srgbClr val="000000"/>
                </a:solidFill>
                <a:latin typeface="Calibri"/>
                <a:ea typeface="DejaVu Sans"/>
              </a:rPr>
              <a:t>		C- admissão de incidente de resolução de demandas repetitivas e perda da capacidade processual de qualquer das partes</a:t>
            </a:r>
          </a:p>
          <a:p>
            <a:pPr algn="just">
              <a:lnSpc>
                <a:spcPct val="100000"/>
              </a:lnSpc>
              <a:spcBef>
                <a:spcPts val="641"/>
              </a:spcBef>
              <a:tabLst>
                <a:tab pos="0" algn="l"/>
              </a:tabLst>
            </a:pPr>
            <a:r>
              <a:rPr lang="pt-BR" sz="3200" spc="-1" dirty="0">
                <a:solidFill>
                  <a:srgbClr val="000000"/>
                </a:solidFill>
                <a:latin typeface="Calibri"/>
                <a:ea typeface="DejaVu Sans"/>
              </a:rPr>
              <a:t>		D- arguição de suspeição do juiz e motivo de força maior,</a:t>
            </a:r>
          </a:p>
          <a:p>
            <a:pPr algn="just">
              <a:lnSpc>
                <a:spcPct val="100000"/>
              </a:lnSpc>
              <a:spcBef>
                <a:spcPts val="641"/>
              </a:spcBef>
              <a:tabLst>
                <a:tab pos="0" algn="l"/>
              </a:tabLst>
            </a:pPr>
            <a:r>
              <a:rPr lang="pt-BR" sz="3200" spc="-1" dirty="0">
                <a:solidFill>
                  <a:srgbClr val="000000"/>
                </a:solidFill>
                <a:highlight>
                  <a:srgbClr val="FFFF00"/>
                </a:highlight>
                <a:latin typeface="Calibri"/>
                <a:ea typeface="DejaVu Sans"/>
              </a:rPr>
              <a:t>		E- convenção das partes e sentença.</a:t>
            </a:r>
          </a:p>
          <a:p>
            <a:pPr algn="just">
              <a:lnSpc>
                <a:spcPct val="100000"/>
              </a:lnSpc>
              <a:spcBef>
                <a:spcPts val="641"/>
              </a:spcBef>
              <a:tabLst>
                <a:tab pos="0" algn="l"/>
              </a:tabLst>
            </a:pPr>
            <a:endParaRPr lang="pt-BR" sz="1600" b="0" i="0" dirty="0">
              <a:solidFill>
                <a:srgbClr val="343A40"/>
              </a:solidFill>
              <a:effectLst/>
              <a:latin typeface="Batang" panose="02030600000101010101" pitchFamily="18" charset="-127"/>
              <a:ea typeface="Batang" panose="02030600000101010101" pitchFamily="18" charset="-127"/>
            </a:endParaRPr>
          </a:p>
          <a:p>
            <a:pPr algn="just">
              <a:lnSpc>
                <a:spcPct val="100000"/>
              </a:lnSpc>
              <a:spcBef>
                <a:spcPts val="641"/>
              </a:spcBef>
              <a:tabLst>
                <a:tab pos="0" algn="l"/>
              </a:tabLst>
            </a:pPr>
            <a:r>
              <a:rPr lang="pt-BR" sz="1600" b="0" i="0" dirty="0">
                <a:solidFill>
                  <a:srgbClr val="343A40"/>
                </a:solidFill>
                <a:effectLst/>
                <a:latin typeface="Batang" panose="02030600000101010101" pitchFamily="18" charset="-127"/>
                <a:ea typeface="Batang" panose="02030600000101010101" pitchFamily="18" charset="-127"/>
              </a:rPr>
              <a:t>DICA: Art. 316. A extinção do processo dar-se-á por sentença.</a:t>
            </a:r>
            <a:endParaRPr lang="pt-BR" sz="1600" b="0" strike="noStrike" spc="-1" dirty="0">
              <a:highlight>
                <a:srgbClr val="FFFF00"/>
              </a:highlight>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111593882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0000" lnSpcReduction="10000"/>
          </a:bodyPr>
          <a:lstStyle/>
          <a:p>
            <a:pPr algn="just">
              <a:lnSpc>
                <a:spcPct val="100000"/>
              </a:lnSpc>
              <a:spcBef>
                <a:spcPts val="641"/>
              </a:spcBef>
              <a:tabLst>
                <a:tab pos="0" algn="l"/>
              </a:tabLst>
            </a:pPr>
            <a:r>
              <a:rPr lang="pt-BR" sz="3200" spc="-1" dirty="0">
                <a:solidFill>
                  <a:srgbClr val="000000"/>
                </a:solidFill>
                <a:latin typeface="Calibri"/>
                <a:ea typeface="DejaVu Sans"/>
              </a:rPr>
              <a:t>68- </a:t>
            </a:r>
            <a:r>
              <a:rPr lang="pt-BR" sz="1300" spc="-1" dirty="0">
                <a:solidFill>
                  <a:srgbClr val="000000"/>
                </a:solidFill>
                <a:latin typeface="Calibri"/>
                <a:ea typeface="DejaVu Sans"/>
              </a:rPr>
              <a:t>Órgão: TJ-MG </a:t>
            </a:r>
            <a:r>
              <a:rPr lang="pt-BR" sz="3200" spc="-1" dirty="0">
                <a:solidFill>
                  <a:srgbClr val="000000"/>
                </a:solidFill>
                <a:latin typeface="Calibri"/>
                <a:ea typeface="DejaVu Sans"/>
              </a:rPr>
              <a:t>Sobre o saneamento do processo, de acordo com o Código de Processo Civil, assinale a afirmativa </a:t>
            </a:r>
            <a:r>
              <a:rPr lang="pt-BR" sz="3200" spc="-1" dirty="0">
                <a:solidFill>
                  <a:srgbClr val="FF0000"/>
                </a:solidFill>
                <a:latin typeface="Calibri"/>
                <a:ea typeface="DejaVu Sans"/>
              </a:rPr>
              <a:t>INCORRETA</a:t>
            </a:r>
            <a:r>
              <a:rPr lang="pt-BR" sz="3200" spc="-1" dirty="0">
                <a:solidFill>
                  <a:srgbClr val="000000"/>
                </a:solidFill>
                <a:latin typeface="Calibri"/>
                <a:ea typeface="DejaVu Sans"/>
              </a:rPr>
              <a:t>.</a:t>
            </a:r>
          </a:p>
          <a:p>
            <a:pPr algn="just">
              <a:lnSpc>
                <a:spcPct val="100000"/>
              </a:lnSpc>
              <a:spcBef>
                <a:spcPts val="641"/>
              </a:spcBef>
              <a:tabLst>
                <a:tab pos="0" algn="l"/>
              </a:tabLst>
            </a:pPr>
            <a:r>
              <a:rPr lang="pt-BR" sz="3200" spc="-1" dirty="0">
                <a:solidFill>
                  <a:srgbClr val="000000"/>
                </a:solidFill>
                <a:latin typeface="Calibri"/>
                <a:ea typeface="DejaVu Sans"/>
              </a:rPr>
              <a:t>A- É o momento processual para designar audiência de instrução e julgamento, se necessário;</a:t>
            </a:r>
          </a:p>
          <a:p>
            <a:pPr algn="just">
              <a:lnSpc>
                <a:spcPct val="100000"/>
              </a:lnSpc>
              <a:spcBef>
                <a:spcPts val="641"/>
              </a:spcBef>
              <a:tabLst>
                <a:tab pos="0" algn="l"/>
              </a:tabLst>
            </a:pPr>
            <a:r>
              <a:rPr lang="pt-BR" sz="3200" spc="-1" dirty="0">
                <a:solidFill>
                  <a:srgbClr val="000000"/>
                </a:solidFill>
                <a:latin typeface="Calibri"/>
                <a:ea typeface="DejaVu Sans"/>
              </a:rPr>
              <a:t>B- É decisão que desafia agravo de instrumento;</a:t>
            </a:r>
          </a:p>
          <a:p>
            <a:pPr algn="just">
              <a:lnSpc>
                <a:spcPct val="100000"/>
              </a:lnSpc>
              <a:spcBef>
                <a:spcPts val="641"/>
              </a:spcBef>
              <a:tabLst>
                <a:tab pos="0" algn="l"/>
              </a:tabLst>
            </a:pPr>
            <a:r>
              <a:rPr lang="pt-BR" sz="3200" spc="-1" dirty="0">
                <a:solidFill>
                  <a:srgbClr val="000000"/>
                </a:solidFill>
                <a:latin typeface="Calibri"/>
                <a:ea typeface="DejaVu Sans"/>
              </a:rPr>
              <a:t>C- </a:t>
            </a:r>
            <a:r>
              <a:rPr lang="pt-BR" sz="3200" spc="-1" dirty="0">
                <a:solidFill>
                  <a:srgbClr val="000000"/>
                </a:solidFill>
                <a:highlight>
                  <a:srgbClr val="FFFF00"/>
                </a:highlight>
                <a:latin typeface="Calibri"/>
                <a:ea typeface="DejaVu Sans"/>
              </a:rPr>
              <a:t>É realizado mediante sentença;</a:t>
            </a:r>
          </a:p>
          <a:p>
            <a:pPr algn="just">
              <a:lnSpc>
                <a:spcPct val="100000"/>
              </a:lnSpc>
              <a:spcBef>
                <a:spcPts val="641"/>
              </a:spcBef>
              <a:tabLst>
                <a:tab pos="0" algn="l"/>
              </a:tabLst>
            </a:pPr>
            <a:r>
              <a:rPr lang="pt-BR" sz="3200" spc="-1" dirty="0">
                <a:solidFill>
                  <a:srgbClr val="000000"/>
                </a:solidFill>
                <a:latin typeface="Calibri"/>
                <a:ea typeface="DejaVu Sans"/>
              </a:rPr>
              <a:t>D- É o momento processual para fixação dos pontos controvertidos da lide;</a:t>
            </a:r>
          </a:p>
          <a:p>
            <a:pPr algn="just">
              <a:lnSpc>
                <a:spcPct val="100000"/>
              </a:lnSpc>
              <a:spcBef>
                <a:spcPts val="641"/>
              </a:spcBef>
              <a:tabLst>
                <a:tab pos="0" algn="l"/>
              </a:tabLst>
            </a:pPr>
            <a:r>
              <a:rPr lang="pt-BR" sz="1900" spc="-1" dirty="0">
                <a:solidFill>
                  <a:srgbClr val="000000"/>
                </a:solidFill>
                <a:latin typeface="Bahnschrift SemiLight SemiConde" panose="020B0502040204020203" pitchFamily="34" charset="0"/>
                <a:ea typeface="DejaVu Sans"/>
              </a:rPr>
              <a:t>DICAS: </a:t>
            </a:r>
          </a:p>
          <a:p>
            <a:pPr algn="just">
              <a:lnSpc>
                <a:spcPct val="100000"/>
              </a:lnSpc>
              <a:spcBef>
                <a:spcPts val="641"/>
              </a:spcBef>
              <a:tabLst>
                <a:tab pos="0" algn="l"/>
              </a:tabLst>
            </a:pPr>
            <a:r>
              <a:rPr lang="pt-BR" sz="1900" spc="-1" dirty="0">
                <a:solidFill>
                  <a:srgbClr val="000000"/>
                </a:solidFill>
                <a:latin typeface="Bahnschrift SemiLight SemiConde" panose="020B0502040204020203" pitchFamily="34" charset="0"/>
                <a:ea typeface="DejaVu Sans"/>
              </a:rPr>
              <a:t>Art. 357. Não ocorrendo nenhuma das hipóteses deste Capítulo, deverá o juiz, em decisão de saneamento e de organização do processo:</a:t>
            </a:r>
          </a:p>
          <a:p>
            <a:pPr algn="just">
              <a:lnSpc>
                <a:spcPct val="100000"/>
              </a:lnSpc>
              <a:spcBef>
                <a:spcPts val="641"/>
              </a:spcBef>
              <a:tabLst>
                <a:tab pos="0" algn="l"/>
              </a:tabLst>
            </a:pPr>
            <a:r>
              <a:rPr lang="pt-BR" sz="1900" spc="-1" dirty="0">
                <a:solidFill>
                  <a:srgbClr val="000000"/>
                </a:solidFill>
                <a:latin typeface="Bahnschrift SemiLight SemiConde" panose="020B0502040204020203" pitchFamily="34" charset="0"/>
                <a:ea typeface="DejaVu Sans"/>
              </a:rPr>
              <a:t>I - resolver as questões processuais pendentes, se houver;</a:t>
            </a:r>
          </a:p>
          <a:p>
            <a:pPr algn="just">
              <a:lnSpc>
                <a:spcPct val="100000"/>
              </a:lnSpc>
              <a:spcBef>
                <a:spcPts val="641"/>
              </a:spcBef>
              <a:tabLst>
                <a:tab pos="0" algn="l"/>
              </a:tabLst>
            </a:pPr>
            <a:r>
              <a:rPr lang="pt-BR" sz="1900" spc="-1" dirty="0">
                <a:solidFill>
                  <a:srgbClr val="000000"/>
                </a:solidFill>
                <a:latin typeface="Bahnschrift SemiLight SemiConde" panose="020B0502040204020203" pitchFamily="34" charset="0"/>
                <a:ea typeface="DejaVu Sans"/>
              </a:rPr>
              <a:t>II - delimitar as questões de fato sobre as quais recairá a atividade probatória, especificando os meios de prova admitidos;</a:t>
            </a:r>
          </a:p>
          <a:p>
            <a:pPr algn="just">
              <a:lnSpc>
                <a:spcPct val="100000"/>
              </a:lnSpc>
              <a:spcBef>
                <a:spcPts val="641"/>
              </a:spcBef>
              <a:tabLst>
                <a:tab pos="0" algn="l"/>
              </a:tabLst>
            </a:pPr>
            <a:r>
              <a:rPr lang="pt-BR" sz="1900" spc="-1" dirty="0">
                <a:solidFill>
                  <a:srgbClr val="000000"/>
                </a:solidFill>
                <a:latin typeface="Bahnschrift SemiLight SemiConde" panose="020B0502040204020203" pitchFamily="34" charset="0"/>
                <a:ea typeface="DejaVu Sans"/>
              </a:rPr>
              <a:t>III - definir a distribuição do ônus da prova, observado o art. 373 ;</a:t>
            </a:r>
          </a:p>
          <a:p>
            <a:pPr algn="just">
              <a:lnSpc>
                <a:spcPct val="100000"/>
              </a:lnSpc>
              <a:spcBef>
                <a:spcPts val="641"/>
              </a:spcBef>
              <a:tabLst>
                <a:tab pos="0" algn="l"/>
              </a:tabLst>
            </a:pPr>
            <a:r>
              <a:rPr lang="pt-BR" sz="1900" spc="-1" dirty="0">
                <a:solidFill>
                  <a:srgbClr val="000000"/>
                </a:solidFill>
                <a:latin typeface="Bahnschrift SemiLight SemiConde" panose="020B0502040204020203" pitchFamily="34" charset="0"/>
                <a:ea typeface="DejaVu Sans"/>
              </a:rPr>
              <a:t>IV - delimitar as questões de direito relevantes para a decisão do mérito;</a:t>
            </a:r>
          </a:p>
          <a:p>
            <a:pPr algn="just">
              <a:lnSpc>
                <a:spcPct val="100000"/>
              </a:lnSpc>
              <a:spcBef>
                <a:spcPts val="641"/>
              </a:spcBef>
              <a:tabLst>
                <a:tab pos="0" algn="l"/>
              </a:tabLst>
            </a:pPr>
            <a:r>
              <a:rPr lang="pt-BR" sz="1900" spc="-1" dirty="0">
                <a:solidFill>
                  <a:srgbClr val="000000"/>
                </a:solidFill>
                <a:latin typeface="Bahnschrift SemiLight SemiConde" panose="020B0502040204020203" pitchFamily="34" charset="0"/>
                <a:ea typeface="DejaVu Sans"/>
              </a:rPr>
              <a:t>V - designar, se necessário, audiência de instrução e julgamento.</a:t>
            </a:r>
            <a:endParaRPr lang="pt-BR" sz="1900" b="0" strike="noStrike" spc="-1" dirty="0">
              <a:latin typeface="Bahnschrift SemiLight SemiConde" panose="020B0502040204020203" pitchFamily="34" charset="0"/>
            </a:endParaRPr>
          </a:p>
        </p:txBody>
      </p:sp>
    </p:spTree>
    <p:extLst>
      <p:ext uri="{BB962C8B-B14F-4D97-AF65-F5344CB8AC3E}">
        <p14:creationId xmlns:p14="http://schemas.microsoft.com/office/powerpoint/2010/main" val="56069092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lnSpcReduction="10000"/>
          </a:bodyPr>
          <a:lstStyle/>
          <a:p>
            <a:pPr algn="just">
              <a:lnSpc>
                <a:spcPct val="100000"/>
              </a:lnSpc>
              <a:spcBef>
                <a:spcPts val="641"/>
              </a:spcBef>
              <a:tabLst>
                <a:tab pos="0" algn="l"/>
              </a:tabLst>
            </a:pPr>
            <a:r>
              <a:rPr lang="pt-BR" sz="3200" spc="-1" dirty="0">
                <a:solidFill>
                  <a:srgbClr val="000000"/>
                </a:solidFill>
                <a:latin typeface="Calibri"/>
                <a:ea typeface="DejaVu Sans"/>
              </a:rPr>
              <a:t>69</a:t>
            </a:r>
            <a:r>
              <a:rPr lang="pt-BR" spc="-1" dirty="0">
                <a:solidFill>
                  <a:srgbClr val="000000"/>
                </a:solidFill>
                <a:latin typeface="Calibri"/>
                <a:ea typeface="DejaVu Sans"/>
              </a:rPr>
              <a:t> IBFC -  </a:t>
            </a:r>
            <a:r>
              <a:rPr lang="pt-BR" sz="3200" spc="-1" dirty="0">
                <a:solidFill>
                  <a:srgbClr val="000000"/>
                </a:solidFill>
                <a:latin typeface="Calibri"/>
                <a:ea typeface="DejaVu Sans"/>
              </a:rPr>
              <a:t>No </a:t>
            </a:r>
            <a:r>
              <a:rPr lang="pt-BR" sz="3200" b="1" u="sng" spc="-1" dirty="0">
                <a:solidFill>
                  <a:srgbClr val="000000"/>
                </a:solidFill>
                <a:latin typeface="Calibri"/>
                <a:ea typeface="DejaVu Sans"/>
              </a:rPr>
              <a:t>DESPACHO SANEADOR</a:t>
            </a:r>
            <a:r>
              <a:rPr lang="pt-BR" sz="3200" spc="-1" dirty="0">
                <a:solidFill>
                  <a:srgbClr val="000000"/>
                </a:solidFill>
                <a:latin typeface="Calibri"/>
                <a:ea typeface="DejaVu Sans"/>
              </a:rPr>
              <a:t> o juiz poderá realizar os seguintes atos, </a:t>
            </a:r>
            <a:r>
              <a:rPr lang="pt-BR" sz="3200" b="1" spc="-1" dirty="0">
                <a:solidFill>
                  <a:srgbClr val="000000"/>
                </a:solidFill>
                <a:highlight>
                  <a:srgbClr val="00FF00"/>
                </a:highlight>
                <a:latin typeface="Calibri"/>
                <a:ea typeface="DejaVu Sans"/>
              </a:rPr>
              <a:t>EXCETO</a:t>
            </a:r>
            <a:r>
              <a:rPr lang="pt-BR" sz="3200" spc="-1" dirty="0">
                <a:solidFill>
                  <a:srgbClr val="000000"/>
                </a:solidFill>
                <a:latin typeface="Calibri"/>
                <a:ea typeface="DejaVu Sans"/>
              </a:rPr>
              <a:t>:</a:t>
            </a:r>
          </a:p>
          <a:p>
            <a:pPr algn="just">
              <a:lnSpc>
                <a:spcPct val="100000"/>
              </a:lnSpc>
              <a:spcBef>
                <a:spcPts val="641"/>
              </a:spcBef>
              <a:tabLst>
                <a:tab pos="0" algn="l"/>
              </a:tabLst>
            </a:pPr>
            <a:r>
              <a:rPr lang="pt-BR" sz="3200" spc="-1" dirty="0">
                <a:solidFill>
                  <a:srgbClr val="000000"/>
                </a:solidFill>
                <a:latin typeface="Calibri"/>
                <a:ea typeface="DejaVu Sans"/>
              </a:rPr>
              <a:t>A- Definir a distribuição do ônus probatório,</a:t>
            </a:r>
          </a:p>
          <a:p>
            <a:pPr algn="just">
              <a:lnSpc>
                <a:spcPct val="100000"/>
              </a:lnSpc>
              <a:spcBef>
                <a:spcPts val="641"/>
              </a:spcBef>
              <a:tabLst>
                <a:tab pos="0" algn="l"/>
              </a:tabLst>
            </a:pPr>
            <a:r>
              <a:rPr lang="pt-BR" sz="3200" spc="-1" dirty="0">
                <a:solidFill>
                  <a:srgbClr val="000000"/>
                </a:solidFill>
                <a:latin typeface="Calibri"/>
                <a:ea typeface="DejaVu Sans"/>
              </a:rPr>
              <a:t>B- Designar audiência de instrução,</a:t>
            </a:r>
          </a:p>
          <a:p>
            <a:pPr algn="just">
              <a:lnSpc>
                <a:spcPct val="100000"/>
              </a:lnSpc>
              <a:spcBef>
                <a:spcPts val="641"/>
              </a:spcBef>
              <a:tabLst>
                <a:tab pos="0" algn="l"/>
              </a:tabLst>
            </a:pPr>
            <a:r>
              <a:rPr lang="pt-BR" sz="3200" spc="-1" dirty="0">
                <a:solidFill>
                  <a:srgbClr val="000000"/>
                </a:solidFill>
                <a:latin typeface="Calibri"/>
                <a:ea typeface="DejaVu Sans"/>
              </a:rPr>
              <a:t>C- Resolver questões processuais pendentes,</a:t>
            </a:r>
          </a:p>
          <a:p>
            <a:pPr algn="just">
              <a:lnSpc>
                <a:spcPct val="100000"/>
              </a:lnSpc>
              <a:spcBef>
                <a:spcPts val="641"/>
              </a:spcBef>
              <a:tabLst>
                <a:tab pos="0" algn="l"/>
              </a:tabLst>
            </a:pPr>
            <a:r>
              <a:rPr lang="pt-BR" sz="3200" spc="-1" dirty="0">
                <a:solidFill>
                  <a:srgbClr val="000000"/>
                </a:solidFill>
                <a:latin typeface="Calibri"/>
                <a:ea typeface="DejaVu Sans"/>
              </a:rPr>
              <a:t>D- Delimitar as questões de direito controversas,</a:t>
            </a:r>
          </a:p>
          <a:p>
            <a:pPr algn="just">
              <a:lnSpc>
                <a:spcPct val="100000"/>
              </a:lnSpc>
              <a:spcBef>
                <a:spcPts val="641"/>
              </a:spcBef>
              <a:tabLst>
                <a:tab pos="0" algn="l"/>
              </a:tabLst>
            </a:pPr>
            <a:r>
              <a:rPr lang="pt-BR" sz="3200" spc="-1" dirty="0">
                <a:solidFill>
                  <a:srgbClr val="000000"/>
                </a:solidFill>
                <a:latin typeface="Calibri"/>
                <a:ea typeface="DejaVu Sans"/>
              </a:rPr>
              <a:t>E- </a:t>
            </a:r>
            <a:r>
              <a:rPr lang="pt-BR" sz="3200" spc="-1" dirty="0">
                <a:solidFill>
                  <a:srgbClr val="000000"/>
                </a:solidFill>
                <a:highlight>
                  <a:srgbClr val="FFFF00"/>
                </a:highlight>
                <a:latin typeface="Calibri"/>
                <a:ea typeface="DejaVu Sans"/>
              </a:rPr>
              <a:t>Avaliar o mérito, mesmo nos casos complexos, isso nas hipóteses em que entender viável com vistas ao princípio da celeridade processual.</a:t>
            </a:r>
          </a:p>
          <a:p>
            <a:pPr algn="just">
              <a:lnSpc>
                <a:spcPct val="100000"/>
              </a:lnSpc>
              <a:spcBef>
                <a:spcPts val="641"/>
              </a:spcBef>
              <a:tabLst>
                <a:tab pos="0" algn="l"/>
              </a:tabLst>
            </a:pPr>
            <a:r>
              <a:rPr lang="pt-BR" sz="1200" spc="-1" dirty="0">
                <a:latin typeface="Bahnschrift SemiLight SemiConde" panose="020B0502040204020203" pitchFamily="34" charset="0"/>
              </a:rPr>
              <a:t>DICAS:</a:t>
            </a:r>
          </a:p>
          <a:p>
            <a:pPr algn="just">
              <a:lnSpc>
                <a:spcPct val="100000"/>
              </a:lnSpc>
              <a:spcBef>
                <a:spcPts val="641"/>
              </a:spcBef>
              <a:tabLst>
                <a:tab pos="0" algn="l"/>
              </a:tabLst>
            </a:pPr>
            <a:r>
              <a:rPr lang="pt-BR" sz="1200" b="0" strike="noStrike" spc="-1" dirty="0">
                <a:latin typeface="Bahnschrift SemiLight SemiConde" panose="020B0502040204020203" pitchFamily="34" charset="0"/>
              </a:rPr>
              <a:t>A alternativa E está incorreta,  conforme art. 357, do CPC.</a:t>
            </a:r>
          </a:p>
          <a:p>
            <a:pPr algn="just">
              <a:lnSpc>
                <a:spcPct val="100000"/>
              </a:lnSpc>
              <a:spcBef>
                <a:spcPts val="641"/>
              </a:spcBef>
              <a:tabLst>
                <a:tab pos="0" algn="l"/>
              </a:tabLst>
            </a:pPr>
            <a:r>
              <a:rPr lang="pt-BR" sz="1200" b="0" strike="noStrike" spc="-1" dirty="0">
                <a:latin typeface="Bahnschrift SemiLight SemiConde" panose="020B0502040204020203" pitchFamily="34" charset="0"/>
              </a:rPr>
              <a:t>Art. 357.  Não ocorrendo nenhuma das hipóteses deste Capítulo, deverá o juiz, em decisão de saneamento e de organização do processo: I – resolver as questões processuais pendentes, se houver; II – delimitar as questões de fato sobre as quais recairá a atividade probatória, especificando os meios de prova admitidos; III – definir a distribuição do ônus da prova, observado o art. 373; IV – delimitar as questões de direito relevantes para a decisão do mérito; V – designar, se necessário, audiência de instrução e julgamento.</a:t>
            </a:r>
          </a:p>
          <a:p>
            <a:pPr algn="just">
              <a:lnSpc>
                <a:spcPct val="100000"/>
              </a:lnSpc>
              <a:spcBef>
                <a:spcPts val="641"/>
              </a:spcBef>
              <a:tabLst>
                <a:tab pos="0" algn="l"/>
              </a:tabLst>
            </a:pPr>
            <a:r>
              <a:rPr lang="pt-BR" sz="1200" b="0" strike="noStrike" spc="-1" dirty="0">
                <a:latin typeface="Bahnschrift SemiLight SemiConde" panose="020B0502040204020203" pitchFamily="34" charset="0"/>
              </a:rPr>
              <a:t>A alternativa A está correta, com base no inciso III.</a:t>
            </a:r>
          </a:p>
          <a:p>
            <a:pPr algn="just">
              <a:lnSpc>
                <a:spcPct val="100000"/>
              </a:lnSpc>
              <a:spcBef>
                <a:spcPts val="641"/>
              </a:spcBef>
              <a:tabLst>
                <a:tab pos="0" algn="l"/>
              </a:tabLst>
            </a:pPr>
            <a:r>
              <a:rPr lang="pt-BR" sz="1200" b="0" strike="noStrike" spc="-1" dirty="0">
                <a:latin typeface="Bahnschrift SemiLight SemiConde" panose="020B0502040204020203" pitchFamily="34" charset="0"/>
              </a:rPr>
              <a:t>A alternativa B está correta, com base no inciso II.</a:t>
            </a:r>
          </a:p>
          <a:p>
            <a:pPr algn="just">
              <a:lnSpc>
                <a:spcPct val="100000"/>
              </a:lnSpc>
              <a:spcBef>
                <a:spcPts val="641"/>
              </a:spcBef>
              <a:tabLst>
                <a:tab pos="0" algn="l"/>
              </a:tabLst>
            </a:pPr>
            <a:r>
              <a:rPr lang="pt-BR" sz="1200" b="0" strike="noStrike" spc="-1" dirty="0">
                <a:latin typeface="Bahnschrift SemiLight SemiConde" panose="020B0502040204020203" pitchFamily="34" charset="0"/>
              </a:rPr>
              <a:t>A alternativa C está correta, com base no inciso I.</a:t>
            </a:r>
          </a:p>
          <a:p>
            <a:pPr algn="just">
              <a:lnSpc>
                <a:spcPct val="100000"/>
              </a:lnSpc>
              <a:spcBef>
                <a:spcPts val="641"/>
              </a:spcBef>
              <a:tabLst>
                <a:tab pos="0" algn="l"/>
              </a:tabLst>
            </a:pPr>
            <a:r>
              <a:rPr lang="pt-BR" sz="1200" b="0" strike="noStrike" spc="-1" dirty="0">
                <a:latin typeface="Bahnschrift SemiLight SemiConde" panose="020B0502040204020203" pitchFamily="34" charset="0"/>
              </a:rPr>
              <a:t>A alternativa D está correta, com base no inciso IV. </a:t>
            </a:r>
          </a:p>
        </p:txBody>
      </p:sp>
    </p:spTree>
    <p:extLst>
      <p:ext uri="{BB962C8B-B14F-4D97-AF65-F5344CB8AC3E}">
        <p14:creationId xmlns:p14="http://schemas.microsoft.com/office/powerpoint/2010/main" val="136258072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AAE01-088E-7F27-42FE-77632A1A574F}"/>
            </a:ext>
          </a:extLst>
        </p:cNvPr>
        <p:cNvGrpSpPr/>
        <p:nvPr/>
      </p:nvGrpSpPr>
      <p:grpSpPr>
        <a:xfrm>
          <a:off x="0" y="0"/>
          <a:ext cx="0" cy="0"/>
          <a:chOff x="0" y="0"/>
          <a:chExt cx="0" cy="0"/>
        </a:xfrm>
      </p:grpSpPr>
      <p:sp>
        <p:nvSpPr>
          <p:cNvPr id="139" name="Espaço Reservado para Conteúdo 2_24">
            <a:extLst>
              <a:ext uri="{FF2B5EF4-FFF2-40B4-BE49-F238E27FC236}">
                <a16:creationId xmlns:a16="http://schemas.microsoft.com/office/drawing/2014/main" id="{0F29B088-030D-5A5C-B7B3-3D55254BEF70}"/>
              </a:ext>
            </a:extLst>
          </p:cNvPr>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r>
              <a:rPr lang="pt-BR" sz="3200" spc="-1" dirty="0">
                <a:solidFill>
                  <a:srgbClr val="000000"/>
                </a:solidFill>
                <a:latin typeface="Calibri"/>
                <a:ea typeface="DejaVu Sans"/>
              </a:rPr>
              <a:t>70</a:t>
            </a:r>
            <a:r>
              <a:rPr lang="pt-BR" spc="-1" dirty="0">
                <a:solidFill>
                  <a:srgbClr val="000000"/>
                </a:solidFill>
                <a:latin typeface="Calibri"/>
                <a:ea typeface="DejaVu Sans"/>
              </a:rPr>
              <a:t>-  </a:t>
            </a:r>
            <a:r>
              <a:rPr lang="pt-BR" sz="3200" dirty="0"/>
              <a:t>Em uma ação de indenização, após o encerramento da fase de instrução, o juiz abriu prazo para que as partes apresentassem suas alegações finais. De acordo com o Código de Processo Civil, esse momento processual pode se dar, a critério do juiz, na forma de:</a:t>
            </a:r>
          </a:p>
          <a:p>
            <a:r>
              <a:rPr lang="pt-BR" sz="3200" dirty="0"/>
              <a:t>A) Contestação suplementar;</a:t>
            </a:r>
          </a:p>
          <a:p>
            <a:r>
              <a:rPr lang="pt-BR" sz="3200" dirty="0"/>
              <a:t>B) Embargos de declaração orais;</a:t>
            </a:r>
          </a:p>
          <a:p>
            <a:r>
              <a:rPr lang="pt-BR" sz="3200" dirty="0"/>
              <a:t>C) Memoriais escritos ou razões orais;</a:t>
            </a:r>
          </a:p>
          <a:p>
            <a:r>
              <a:rPr lang="pt-BR" sz="3200" dirty="0"/>
              <a:t>D) Reconvenção incidental;</a:t>
            </a:r>
          </a:p>
          <a:p>
            <a:r>
              <a:rPr lang="pt-BR" sz="3200" dirty="0"/>
              <a:t>E) Agravo interno automático;</a:t>
            </a:r>
          </a:p>
          <a:p>
            <a:pPr algn="just">
              <a:lnSpc>
                <a:spcPct val="100000"/>
              </a:lnSpc>
              <a:spcBef>
                <a:spcPts val="641"/>
              </a:spcBef>
              <a:tabLst>
                <a:tab pos="0" algn="l"/>
              </a:tabLst>
            </a:pPr>
            <a:endParaRPr lang="pt-BR" sz="3200" spc="-1" dirty="0">
              <a:solidFill>
                <a:srgbClr val="000000"/>
              </a:solidFill>
              <a:latin typeface="Calibri"/>
            </a:endParaRPr>
          </a:p>
          <a:p>
            <a:pPr algn="just">
              <a:lnSpc>
                <a:spcPct val="100000"/>
              </a:lnSpc>
              <a:spcBef>
                <a:spcPts val="641"/>
              </a:spcBef>
              <a:tabLst>
                <a:tab pos="0" algn="l"/>
              </a:tabLst>
            </a:pPr>
            <a:r>
              <a:rPr lang="pt-BR" sz="1200" spc="-1" dirty="0"/>
              <a:t>61-A; 62-D; 63-E; 64-C; 65-B; 66-D; 67-E; 68-C; 69-E; 70-C</a:t>
            </a:r>
          </a:p>
        </p:txBody>
      </p:sp>
    </p:spTree>
    <p:extLst>
      <p:ext uri="{BB962C8B-B14F-4D97-AF65-F5344CB8AC3E}">
        <p14:creationId xmlns:p14="http://schemas.microsoft.com/office/powerpoint/2010/main" val="113070971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F31C1-CA9F-84D1-AB04-38D94B779E81}"/>
            </a:ext>
          </a:extLst>
        </p:cNvPr>
        <p:cNvGrpSpPr/>
        <p:nvPr/>
      </p:nvGrpSpPr>
      <p:grpSpPr>
        <a:xfrm>
          <a:off x="0" y="0"/>
          <a:ext cx="0" cy="0"/>
          <a:chOff x="0" y="0"/>
          <a:chExt cx="0" cy="0"/>
        </a:xfrm>
      </p:grpSpPr>
      <p:sp>
        <p:nvSpPr>
          <p:cNvPr id="139" name="Espaço Reservado para Conteúdo 2_24">
            <a:extLst>
              <a:ext uri="{FF2B5EF4-FFF2-40B4-BE49-F238E27FC236}">
                <a16:creationId xmlns:a16="http://schemas.microsoft.com/office/drawing/2014/main" id="{5022272B-B337-F92F-0E32-CD2D4A5D88DC}"/>
              </a:ext>
            </a:extLst>
          </p:cNvPr>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52500" lnSpcReduction="20000"/>
          </a:bodyPr>
          <a:lstStyle/>
          <a:p>
            <a:pPr algn="just">
              <a:lnSpc>
                <a:spcPct val="100000"/>
              </a:lnSpc>
              <a:spcBef>
                <a:spcPts val="641"/>
              </a:spcBef>
              <a:tabLst>
                <a:tab pos="0" algn="l"/>
              </a:tabLst>
            </a:pPr>
            <a:r>
              <a:rPr lang="pt-BR" sz="4000" spc="-1" dirty="0">
                <a:latin typeface="Calibri"/>
              </a:rPr>
              <a:t>Art. 203. Os pronunciamentos do juiz consistirão em </a:t>
            </a:r>
            <a:r>
              <a:rPr lang="pt-BR" sz="4000" b="1" spc="-1" dirty="0">
                <a:latin typeface="Calibri"/>
              </a:rPr>
              <a:t>SENTENÇAS</a:t>
            </a:r>
            <a:r>
              <a:rPr lang="pt-BR" sz="4000" spc="-1" dirty="0">
                <a:latin typeface="Calibri"/>
              </a:rPr>
              <a:t>, decisões interlocutórias e despachos. § 1º Ressalvadas as disposições expressas dos procedimentos especiais, </a:t>
            </a:r>
            <a:r>
              <a:rPr lang="pt-BR" sz="4000" b="1" spc="-1" dirty="0">
                <a:latin typeface="Calibri"/>
              </a:rPr>
              <a:t>SENTENÇA É O PRONUNCIAMENTO POR MEIO DO QUAL O JUIZ, COM FUNDAMENTO NOS </a:t>
            </a:r>
            <a:r>
              <a:rPr lang="pt-BR" sz="4000" b="1" spc="-1" dirty="0" err="1">
                <a:latin typeface="Calibri"/>
              </a:rPr>
              <a:t>ARTS</a:t>
            </a:r>
            <a:r>
              <a:rPr lang="pt-BR" sz="4000" b="1" spc="-1" dirty="0">
                <a:latin typeface="Calibri"/>
              </a:rPr>
              <a:t>. 485 E 48, PÕE FIM À FASE COGNITIVA DO PROCEDIMENTO COMUM, BEM COMO EXTINGUE A EXECUÇÃO</a:t>
            </a:r>
            <a:r>
              <a:rPr lang="pt-BR" sz="4000" spc="-1" dirty="0">
                <a:latin typeface="Calibri"/>
              </a:rPr>
              <a:t>.</a:t>
            </a:r>
          </a:p>
          <a:p>
            <a:pPr algn="just">
              <a:lnSpc>
                <a:spcPct val="100000"/>
              </a:lnSpc>
              <a:spcBef>
                <a:spcPts val="641"/>
              </a:spcBef>
              <a:tabLst>
                <a:tab pos="0" algn="l"/>
              </a:tabLst>
            </a:pPr>
            <a:r>
              <a:rPr lang="pt-BR" sz="4000" spc="-1" dirty="0">
                <a:latin typeface="Calibri"/>
              </a:rPr>
              <a:t>	§ 2º Decisão interlocutória é todo pronunciamento judicial de natureza decisória que não se enquadre no § 1º.</a:t>
            </a:r>
          </a:p>
          <a:p>
            <a:pPr algn="just">
              <a:lnSpc>
                <a:spcPct val="100000"/>
              </a:lnSpc>
              <a:spcBef>
                <a:spcPts val="641"/>
              </a:spcBef>
              <a:tabLst>
                <a:tab pos="0" algn="l"/>
              </a:tabLst>
            </a:pPr>
            <a:r>
              <a:rPr lang="pt-BR" sz="4000" spc="-1" dirty="0">
                <a:latin typeface="Calibri"/>
              </a:rPr>
              <a:t>	§ 3º São despachos todos os demais pronunciamentos do juiz praticados no processo, de ofício ou a requerimento da parte.</a:t>
            </a:r>
          </a:p>
          <a:p>
            <a:pPr algn="just">
              <a:lnSpc>
                <a:spcPct val="100000"/>
              </a:lnSpc>
              <a:spcBef>
                <a:spcPts val="641"/>
              </a:spcBef>
              <a:tabLst>
                <a:tab pos="0" algn="l"/>
              </a:tabLst>
            </a:pPr>
            <a:r>
              <a:rPr lang="pt-BR" sz="4000" spc="-1" dirty="0">
                <a:latin typeface="Calibri"/>
              </a:rPr>
              <a:t>	§ 4º Os atos meramente ordinatórios, como a juntada e a vista obrigatória, independem de despacho, devendo ser praticados de ofício pelo servidor e revistos pelo juiz quando necessário.</a:t>
            </a:r>
          </a:p>
          <a:p>
            <a:pPr algn="just">
              <a:lnSpc>
                <a:spcPct val="100000"/>
              </a:lnSpc>
              <a:spcBef>
                <a:spcPts val="641"/>
              </a:spcBef>
              <a:tabLst>
                <a:tab pos="0" algn="l"/>
              </a:tabLst>
            </a:pPr>
            <a:r>
              <a:rPr lang="pt-BR" sz="4000" b="1" spc="-1" dirty="0">
                <a:latin typeface="Calibri"/>
              </a:rPr>
              <a:t>		ACÓRDÃO: </a:t>
            </a:r>
            <a:r>
              <a:rPr lang="pt-BR" sz="4000" spc="-1" dirty="0">
                <a:latin typeface="Calibri"/>
              </a:rPr>
              <a:t>Art. 204. Acórdão é o julgamento colegiado proferido pelos tribunais.</a:t>
            </a:r>
          </a:p>
          <a:p>
            <a:pPr algn="just">
              <a:lnSpc>
                <a:spcPct val="100000"/>
              </a:lnSpc>
              <a:spcBef>
                <a:spcPts val="641"/>
              </a:spcBef>
              <a:tabLst>
                <a:tab pos="0" algn="l"/>
              </a:tabLst>
            </a:pPr>
            <a:r>
              <a:rPr lang="pt-BR" sz="4400" b="1" dirty="0">
                <a:solidFill>
                  <a:srgbClr val="000000"/>
                </a:solidFill>
                <a:latin typeface="Arial" panose="020B0604020202020204" pitchFamily="34" charset="0"/>
              </a:rPr>
              <a:t>		Art. 316. A extinção do processo dar-se-á por sentença</a:t>
            </a:r>
            <a:r>
              <a:rPr lang="pt-BR" sz="4400" dirty="0">
                <a:solidFill>
                  <a:srgbClr val="000000"/>
                </a:solidFill>
                <a:latin typeface="Arial" panose="020B0604020202020204" pitchFamily="34" charset="0"/>
              </a:rPr>
              <a:t>.</a:t>
            </a:r>
          </a:p>
          <a:p>
            <a:pPr algn="just"/>
            <a:endParaRPr lang="pt-BR" sz="4000" b="1" dirty="0">
              <a:solidFill>
                <a:srgbClr val="000000"/>
              </a:solidFill>
              <a:latin typeface="Arial" panose="020B0604020202020204" pitchFamily="34" charset="0"/>
            </a:endParaRPr>
          </a:p>
          <a:p>
            <a:pPr algn="just"/>
            <a:r>
              <a:rPr lang="pt-BR" sz="4000" b="1" dirty="0">
                <a:solidFill>
                  <a:srgbClr val="000000"/>
                </a:solidFill>
                <a:latin typeface="Arial" panose="020B0604020202020204" pitchFamily="34" charset="0"/>
              </a:rPr>
              <a:t>ELEMENTOS DA SENTENÇA</a:t>
            </a:r>
          </a:p>
          <a:p>
            <a:pPr algn="just"/>
            <a:r>
              <a:rPr lang="pt-BR" sz="4000" b="1" dirty="0">
                <a:solidFill>
                  <a:srgbClr val="000000"/>
                </a:solidFill>
                <a:latin typeface="Arial" panose="020B0604020202020204" pitchFamily="34" charset="0"/>
              </a:rPr>
              <a:t>	</a:t>
            </a:r>
            <a:r>
              <a:rPr lang="pt-BR" sz="4000" dirty="0">
                <a:solidFill>
                  <a:srgbClr val="000000"/>
                </a:solidFill>
                <a:latin typeface="Arial" panose="020B0604020202020204" pitchFamily="34" charset="0"/>
              </a:rPr>
              <a:t>Art. 489. São elementos essenciais da sentença: I - o </a:t>
            </a:r>
            <a:r>
              <a:rPr lang="pt-BR" sz="4000" b="1" dirty="0">
                <a:solidFill>
                  <a:srgbClr val="000000"/>
                </a:solidFill>
                <a:latin typeface="Arial" panose="020B0604020202020204" pitchFamily="34" charset="0"/>
              </a:rPr>
              <a:t>relatório </a:t>
            </a:r>
            <a:r>
              <a:rPr lang="pt-BR" sz="4000" dirty="0">
                <a:solidFill>
                  <a:srgbClr val="000000"/>
                </a:solidFill>
                <a:latin typeface="Arial" panose="020B0604020202020204" pitchFamily="34" charset="0"/>
              </a:rPr>
              <a:t>II - os </a:t>
            </a:r>
            <a:r>
              <a:rPr lang="pt-BR" sz="4000" b="1" dirty="0">
                <a:solidFill>
                  <a:srgbClr val="000000"/>
                </a:solidFill>
                <a:latin typeface="Arial" panose="020B0604020202020204" pitchFamily="34" charset="0"/>
              </a:rPr>
              <a:t>fundamentos</a:t>
            </a:r>
            <a:r>
              <a:rPr lang="pt-BR" sz="4000" dirty="0">
                <a:solidFill>
                  <a:srgbClr val="000000"/>
                </a:solidFill>
                <a:latin typeface="Arial" panose="020B0604020202020204" pitchFamily="34" charset="0"/>
              </a:rPr>
              <a:t> III - o </a:t>
            </a:r>
            <a:r>
              <a:rPr lang="pt-BR" sz="4000" b="1" dirty="0">
                <a:solidFill>
                  <a:srgbClr val="000000"/>
                </a:solidFill>
                <a:latin typeface="Arial" panose="020B0604020202020204" pitchFamily="34" charset="0"/>
              </a:rPr>
              <a:t>dispositivo.</a:t>
            </a:r>
          </a:p>
          <a:p>
            <a:pPr algn="just"/>
            <a:endParaRPr lang="pt-BR" sz="4000" b="1" dirty="0">
              <a:solidFill>
                <a:srgbClr val="000000"/>
              </a:solidFill>
              <a:latin typeface="Arial" panose="020B0604020202020204" pitchFamily="34" charset="0"/>
            </a:endParaRPr>
          </a:p>
          <a:p>
            <a:pPr algn="just"/>
            <a:r>
              <a:rPr lang="pt-BR" sz="4000" b="1" dirty="0">
                <a:solidFill>
                  <a:srgbClr val="000000"/>
                </a:solidFill>
                <a:latin typeface="Arial" panose="020B0604020202020204" pitchFamily="34" charset="0"/>
              </a:rPr>
              <a:t>JUIZADO ESPECIAL </a:t>
            </a:r>
            <a:r>
              <a:rPr lang="pt-BR" sz="4000" dirty="0">
                <a:solidFill>
                  <a:srgbClr val="000000"/>
                </a:solidFill>
                <a:latin typeface="Arial" panose="020B0604020202020204" pitchFamily="34" charset="0"/>
              </a:rPr>
              <a:t>LEI 9.099/95, a</a:t>
            </a:r>
            <a:r>
              <a:rPr lang="pt-BR" sz="4000" dirty="0">
                <a:solidFill>
                  <a:srgbClr val="000000"/>
                </a:solidFill>
                <a:highlight>
                  <a:srgbClr val="FFFFFF"/>
                </a:highlight>
                <a:latin typeface="Arial" panose="020B0604020202020204" pitchFamily="34" charset="0"/>
              </a:rPr>
              <a:t>rt. 38. A sentença mencionará os elementos de convicção do Juiz, com breve resumo dos fatos relevantes ocorridos em audiência, </a:t>
            </a:r>
            <a:r>
              <a:rPr lang="pt-BR" sz="4000" b="1" dirty="0">
                <a:solidFill>
                  <a:srgbClr val="000000"/>
                </a:solidFill>
                <a:highlight>
                  <a:srgbClr val="FFFFFF"/>
                </a:highlight>
                <a:latin typeface="Arial" panose="020B0604020202020204" pitchFamily="34" charset="0"/>
              </a:rPr>
              <a:t>dispensado o relatório</a:t>
            </a:r>
            <a:r>
              <a:rPr lang="pt-BR" sz="4000" dirty="0">
                <a:solidFill>
                  <a:srgbClr val="000000"/>
                </a:solidFill>
                <a:highlight>
                  <a:srgbClr val="FFFFFF"/>
                </a:highlight>
                <a:latin typeface="Arial" panose="020B0604020202020204" pitchFamily="34" charset="0"/>
              </a:rPr>
              <a:t>.</a:t>
            </a:r>
            <a:endParaRPr lang="pt-BR" sz="4000" dirty="0">
              <a:solidFill>
                <a:srgbClr val="000000"/>
              </a:solidFill>
              <a:latin typeface="Arial" panose="020B0604020202020204" pitchFamily="34" charset="0"/>
            </a:endParaRPr>
          </a:p>
        </p:txBody>
      </p:sp>
    </p:spTree>
    <p:extLst>
      <p:ext uri="{BB962C8B-B14F-4D97-AF65-F5344CB8AC3E}">
        <p14:creationId xmlns:p14="http://schemas.microsoft.com/office/powerpoint/2010/main" val="2144362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47500" lnSpcReduction="20000"/>
          </a:bodyPr>
          <a:lstStyle/>
          <a:p>
            <a:pPr algn="just"/>
            <a:r>
              <a:rPr lang="pt-BR" sz="4800" b="1" dirty="0">
                <a:latin typeface="Baguet Script" panose="00000500000000000000" pitchFamily="2" charset="0"/>
              </a:rPr>
              <a:t>UNIDADE 1: Apresentação do Professor. Audiência de conciliação e mediação e contestação. Conceitos e peculiaridades. Contestação. Objeções Processuais e Mérito.</a:t>
            </a:r>
          </a:p>
          <a:p>
            <a:pPr algn="just"/>
            <a:endParaRPr lang="pt-BR" sz="2100" b="1" dirty="0">
              <a:latin typeface="Baguet Script" panose="00000500000000000000" pitchFamily="2" charset="0"/>
            </a:endParaRPr>
          </a:p>
          <a:p>
            <a:pPr marL="0" indent="0" algn="ctr">
              <a:buNone/>
            </a:pPr>
            <a:endParaRPr lang="pt-BR" sz="800" b="1" dirty="0"/>
          </a:p>
          <a:p>
            <a:pPr marL="0" indent="0" algn="ctr">
              <a:buNone/>
            </a:pPr>
            <a:r>
              <a:rPr lang="pt-BR" sz="4800" b="1" dirty="0"/>
              <a:t>FASES PROCESSUAIS: </a:t>
            </a:r>
          </a:p>
          <a:p>
            <a:pPr marL="0" indent="0" algn="ctr">
              <a:buNone/>
            </a:pPr>
            <a:r>
              <a:rPr lang="pt-BR" sz="4800" b="1" i="1" dirty="0">
                <a:solidFill>
                  <a:schemeClr val="accent1"/>
                </a:solidFill>
              </a:rPr>
              <a:t>TAREFA  PRA CASA: montar uma linha do tempo processual!</a:t>
            </a:r>
          </a:p>
          <a:p>
            <a:pPr algn="just"/>
            <a:r>
              <a:rPr lang="pt-BR" sz="3500" dirty="0"/>
              <a:t>- </a:t>
            </a:r>
            <a:r>
              <a:rPr lang="pt-BR" sz="3500" b="1" dirty="0"/>
              <a:t>POSTULATÓRIA</a:t>
            </a:r>
            <a:r>
              <a:rPr lang="pt-BR" sz="3500" dirty="0"/>
              <a:t> (do ajuizamento da ação e vai até a </a:t>
            </a:r>
            <a:r>
              <a:rPr lang="pt-BR" sz="3500" u="sng" dirty="0"/>
              <a:t>resposta</a:t>
            </a:r>
            <a:r>
              <a:rPr lang="pt-BR" sz="3500" dirty="0"/>
              <a:t> do réu </a:t>
            </a:r>
            <a:r>
              <a:rPr lang="pt-BR" sz="2500" dirty="0"/>
              <a:t>– </a:t>
            </a:r>
            <a:r>
              <a:rPr lang="pt-BR" sz="2500" dirty="0" err="1"/>
              <a:t>arts</a:t>
            </a:r>
            <a:r>
              <a:rPr lang="pt-BR" sz="2500" dirty="0"/>
              <a:t>. 318 a 346 do CPC)</a:t>
            </a:r>
          </a:p>
          <a:p>
            <a:pPr algn="just"/>
            <a:r>
              <a:rPr lang="pt-BR" sz="3500" dirty="0"/>
              <a:t>- </a:t>
            </a:r>
            <a:r>
              <a:rPr lang="pt-BR" sz="3500" b="1" dirty="0"/>
              <a:t>ORDINATÓRIA</a:t>
            </a:r>
            <a:r>
              <a:rPr lang="pt-BR" sz="3500" dirty="0"/>
              <a:t> (providências preliminares, e o saneamento do processo </a:t>
            </a:r>
            <a:r>
              <a:rPr lang="pt-BR" sz="2500" dirty="0"/>
              <a:t>– </a:t>
            </a:r>
            <a:r>
              <a:rPr lang="pt-BR" sz="2500" dirty="0" err="1"/>
              <a:t>arts</a:t>
            </a:r>
            <a:r>
              <a:rPr lang="pt-BR" sz="2500" dirty="0"/>
              <a:t>. 346 a 357 CPC)</a:t>
            </a:r>
          </a:p>
          <a:p>
            <a:pPr algn="just"/>
            <a:r>
              <a:rPr lang="pt-BR" sz="3500" dirty="0"/>
              <a:t>- </a:t>
            </a:r>
            <a:r>
              <a:rPr lang="pt-BR" sz="3500" b="1" dirty="0"/>
              <a:t>INSTRUTÓRIA:</a:t>
            </a:r>
            <a:r>
              <a:rPr lang="pt-BR" sz="3500" dirty="0"/>
              <a:t> produção de provas </a:t>
            </a:r>
            <a:r>
              <a:rPr lang="pt-BR" sz="3500" dirty="0" err="1"/>
              <a:t>arts</a:t>
            </a:r>
            <a:r>
              <a:rPr lang="pt-BR" sz="3500" dirty="0"/>
              <a:t>. 358 a 488 CPC</a:t>
            </a:r>
          </a:p>
          <a:p>
            <a:pPr algn="just"/>
            <a:r>
              <a:rPr lang="pt-BR" sz="3500" dirty="0"/>
              <a:t>- </a:t>
            </a:r>
            <a:r>
              <a:rPr lang="pt-BR" sz="3500" b="1" dirty="0"/>
              <a:t>DECISÓRIA:</a:t>
            </a:r>
            <a:r>
              <a:rPr lang="pt-BR" sz="3500" dirty="0"/>
              <a:t> decisões interlocutórias  e definitiva com a sentença</a:t>
            </a:r>
          </a:p>
          <a:p>
            <a:pPr algn="just"/>
            <a:r>
              <a:rPr lang="pt-BR" sz="3500" dirty="0"/>
              <a:t>- </a:t>
            </a:r>
            <a:r>
              <a:rPr lang="pt-BR" sz="3500" b="1" dirty="0"/>
              <a:t>RECURSAL:</a:t>
            </a:r>
            <a:r>
              <a:rPr lang="pt-BR" sz="3500" dirty="0"/>
              <a:t> reexame de decisões</a:t>
            </a:r>
          </a:p>
          <a:p>
            <a:pPr algn="just"/>
            <a:r>
              <a:rPr lang="pt-BR" sz="3500" dirty="0"/>
              <a:t>- </a:t>
            </a:r>
            <a:r>
              <a:rPr lang="pt-BR" sz="3500" b="1" dirty="0"/>
              <a:t>EXECUÇÃO</a:t>
            </a:r>
            <a:r>
              <a:rPr lang="pt-BR" sz="3500" dirty="0"/>
              <a:t> e </a:t>
            </a:r>
            <a:r>
              <a:rPr lang="pt-BR" sz="3500" b="1" dirty="0"/>
              <a:t>extinção da obrigação</a:t>
            </a:r>
            <a:r>
              <a:rPr lang="pt-BR" sz="3500" dirty="0"/>
              <a:t>: cumprimento de sentença e execuções autônomas (</a:t>
            </a:r>
            <a:r>
              <a:rPr lang="pt-BR" sz="3500" dirty="0" err="1"/>
              <a:t>arts</a:t>
            </a:r>
            <a:r>
              <a:rPr lang="pt-BR" sz="3500" dirty="0"/>
              <a:t>. 513 a 538 CPC) (</a:t>
            </a:r>
            <a:r>
              <a:rPr lang="pt-BR" sz="3500" dirty="0">
                <a:solidFill>
                  <a:srgbClr val="FF0000"/>
                </a:solidFill>
              </a:rPr>
              <a:t>DPC 4</a:t>
            </a:r>
            <a:r>
              <a:rPr lang="pt-BR" sz="3500" dirty="0"/>
              <a:t>)</a:t>
            </a:r>
            <a:endParaRPr lang="pt-BR" sz="3500" spc="-1" dirty="0">
              <a:latin typeface="Arial"/>
            </a:endParaRPr>
          </a:p>
          <a:p>
            <a:pPr algn="just">
              <a:lnSpc>
                <a:spcPct val="100000"/>
              </a:lnSpc>
              <a:spcBef>
                <a:spcPts val="641"/>
              </a:spcBef>
              <a:tabLst>
                <a:tab pos="0" algn="l"/>
              </a:tabLst>
            </a:pPr>
            <a:endParaRPr lang="pt-BR" sz="800" b="0" strike="noStrike" spc="-1" dirty="0">
              <a:latin typeface="Arial"/>
            </a:endParaRPr>
          </a:p>
          <a:p>
            <a:pPr algn="ctr"/>
            <a:r>
              <a:rPr lang="pt-BR" sz="3300" b="1" dirty="0"/>
              <a:t>TIPOS DE AUDIÊNCIAS</a:t>
            </a:r>
          </a:p>
          <a:p>
            <a:pPr algn="just"/>
            <a:r>
              <a:rPr lang="pt-BR" sz="3300" dirty="0"/>
              <a:t>-JUSTIFICAÇÃO – ART. 300, § 2º CPC</a:t>
            </a:r>
          </a:p>
          <a:p>
            <a:pPr algn="just"/>
            <a:r>
              <a:rPr lang="pt-BR" sz="3300" dirty="0"/>
              <a:t>-AUDIÊNCIA DE SANEAMENTO E ORGANIZAÇÃO  ART. 357,  § 3º CPC</a:t>
            </a:r>
          </a:p>
          <a:p>
            <a:pPr algn="just"/>
            <a:r>
              <a:rPr lang="pt-BR" sz="3300" dirty="0"/>
              <a:t>-INSTRUÇÃO E JULGAMENTO (</a:t>
            </a:r>
            <a:r>
              <a:rPr lang="pt-BR" sz="3300" dirty="0" err="1"/>
              <a:t>ARTS</a:t>
            </a:r>
            <a:r>
              <a:rPr lang="pt-BR" sz="3300" dirty="0"/>
              <a:t>. 358/368 CPC): instruir o processo: produzir provas “oral“</a:t>
            </a:r>
            <a:endParaRPr lang="pt-BR" sz="3300" spc="-1" dirty="0"/>
          </a:p>
          <a:p>
            <a:pPr algn="just"/>
            <a:r>
              <a:rPr lang="pt-BR" sz="3300" b="1" spc="-1" dirty="0"/>
              <a:t>-AUDIÊNCIA DE </a:t>
            </a:r>
            <a:r>
              <a:rPr lang="pt-BR" sz="3300" b="1" dirty="0"/>
              <a:t>CONCILIAÇÃO E MEDIAÇÃO </a:t>
            </a:r>
            <a:r>
              <a:rPr lang="pt-BR" sz="3300" dirty="0"/>
              <a:t>– ART. 334 CPC</a:t>
            </a:r>
          </a:p>
          <a:p>
            <a:pPr algn="ctr">
              <a:lnSpc>
                <a:spcPct val="100000"/>
              </a:lnSpc>
              <a:spcBef>
                <a:spcPts val="641"/>
              </a:spcBef>
              <a:tabLst>
                <a:tab pos="0" algn="l"/>
              </a:tabLst>
            </a:pPr>
            <a:endParaRPr lang="pt-BR" sz="800" b="1" spc="-1" dirty="0"/>
          </a:p>
          <a:p>
            <a:pPr algn="ctr">
              <a:lnSpc>
                <a:spcPct val="100000"/>
              </a:lnSpc>
              <a:spcBef>
                <a:spcPts val="641"/>
              </a:spcBef>
              <a:tabLst>
                <a:tab pos="0" algn="l"/>
              </a:tabLst>
            </a:pPr>
            <a:endParaRPr lang="pt-BR" sz="800" b="1" spc="-1" dirty="0"/>
          </a:p>
          <a:p>
            <a:pPr algn="ctr">
              <a:lnSpc>
                <a:spcPct val="100000"/>
              </a:lnSpc>
              <a:spcBef>
                <a:spcPts val="641"/>
              </a:spcBef>
              <a:tabLst>
                <a:tab pos="0" algn="l"/>
              </a:tabLst>
            </a:pPr>
            <a:r>
              <a:rPr lang="pt-BR" sz="2900" b="1" spc="-1" dirty="0"/>
              <a:t>REGRAS DIFERENTES DA AUDIÊNCIA DE CONCILIAÇÃO NO PROCEDIMENTO COMUM E ESPECIAL</a:t>
            </a:r>
          </a:p>
          <a:p>
            <a:pPr algn="just">
              <a:lnSpc>
                <a:spcPct val="100000"/>
              </a:lnSpc>
              <a:spcBef>
                <a:spcPts val="641"/>
              </a:spcBef>
              <a:tabLst>
                <a:tab pos="0" algn="l"/>
              </a:tabLst>
            </a:pPr>
            <a:r>
              <a:rPr lang="pt-BR" sz="3600" b="1" spc="-1" dirty="0"/>
              <a:t>• Procedimento comum - art. 318 CPC – em regra, haverá a audiência de conciliação e mediação. regra </a:t>
            </a:r>
            <a:r>
              <a:rPr lang="pt-BR" sz="3600" spc="-1" dirty="0"/>
              <a:t>petição inicial: art. 319. A petição inicial indicará: VII - a opção do autor pela realização ou não de audiência de conciliação ou de mediação.</a:t>
            </a:r>
          </a:p>
          <a:p>
            <a:pPr algn="just">
              <a:spcBef>
                <a:spcPts val="641"/>
              </a:spcBef>
              <a:tabLst>
                <a:tab pos="0" algn="l"/>
              </a:tabLst>
            </a:pPr>
            <a:r>
              <a:rPr lang="pt-BR" sz="3600" b="1" spc="-1" dirty="0"/>
              <a:t>• Procedimento especial – vide regra diferenciada conforme art. 318 CPC:  </a:t>
            </a:r>
            <a:r>
              <a:rPr lang="pt-BR" sz="3600" spc="-1" dirty="0"/>
              <a:t>AÇÕES DE FAMÍLIA art. 695 CPC; LEI 9.099/95 </a:t>
            </a:r>
            <a:r>
              <a:rPr lang="pt-BR" sz="3600" spc="-1" dirty="0" err="1"/>
              <a:t>arts</a:t>
            </a:r>
            <a:r>
              <a:rPr lang="pt-BR" sz="3600" spc="-1" dirty="0"/>
              <a:t>. 16 e 20.</a:t>
            </a:r>
          </a:p>
        </p:txBody>
      </p:sp>
    </p:spTree>
    <p:extLst>
      <p:ext uri="{BB962C8B-B14F-4D97-AF65-F5344CB8AC3E}">
        <p14:creationId xmlns:p14="http://schemas.microsoft.com/office/powerpoint/2010/main" val="2987826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294845F-4356-40A5-8A9B-DA4A23F9DD1B}"/>
              </a:ext>
            </a:extLst>
          </p:cNvPr>
          <p:cNvSpPr>
            <a:spLocks noGrp="1"/>
          </p:cNvSpPr>
          <p:nvPr>
            <p:ph idx="1"/>
          </p:nvPr>
        </p:nvSpPr>
        <p:spPr>
          <a:xfrm>
            <a:off x="0" y="67112"/>
            <a:ext cx="9144000" cy="6790887"/>
          </a:xfrm>
        </p:spPr>
        <p:txBody>
          <a:bodyPr>
            <a:normAutofit/>
          </a:bodyPr>
          <a:lstStyle/>
          <a:p>
            <a:pPr marL="0" indent="0" algn="just">
              <a:buNone/>
            </a:pPr>
            <a:endParaRPr lang="pt-BR" dirty="0"/>
          </a:p>
        </p:txBody>
      </p:sp>
      <p:graphicFrame>
        <p:nvGraphicFramePr>
          <p:cNvPr id="5" name="Tabela 4">
            <a:extLst>
              <a:ext uri="{FF2B5EF4-FFF2-40B4-BE49-F238E27FC236}">
                <a16:creationId xmlns:a16="http://schemas.microsoft.com/office/drawing/2014/main" id="{7299A138-77C2-EDF4-0677-02EC91481EB2}"/>
              </a:ext>
            </a:extLst>
          </p:cNvPr>
          <p:cNvGraphicFramePr>
            <a:graphicFrameLocks noGrp="1"/>
          </p:cNvGraphicFramePr>
          <p:nvPr>
            <p:extLst>
              <p:ext uri="{D42A27DB-BD31-4B8C-83A1-F6EECF244321}">
                <p14:modId xmlns:p14="http://schemas.microsoft.com/office/powerpoint/2010/main" val="144421828"/>
              </p:ext>
            </p:extLst>
          </p:nvPr>
        </p:nvGraphicFramePr>
        <p:xfrm>
          <a:off x="0" y="67112"/>
          <a:ext cx="9144000" cy="6793477"/>
        </p:xfrm>
        <a:graphic>
          <a:graphicData uri="http://schemas.openxmlformats.org/drawingml/2006/table">
            <a:tbl>
              <a:tblPr firstRow="1" bandRow="1">
                <a:tableStyleId>{5C22544A-7EE6-4342-B048-85BDC9FD1C3A}</a:tableStyleId>
              </a:tblPr>
              <a:tblGrid>
                <a:gridCol w="4621427">
                  <a:extLst>
                    <a:ext uri="{9D8B030D-6E8A-4147-A177-3AD203B41FA5}">
                      <a16:colId xmlns:a16="http://schemas.microsoft.com/office/drawing/2014/main" val="2540854929"/>
                    </a:ext>
                  </a:extLst>
                </a:gridCol>
                <a:gridCol w="4522573">
                  <a:extLst>
                    <a:ext uri="{9D8B030D-6E8A-4147-A177-3AD203B41FA5}">
                      <a16:colId xmlns:a16="http://schemas.microsoft.com/office/drawing/2014/main" val="543115008"/>
                    </a:ext>
                  </a:extLst>
                </a:gridCol>
              </a:tblGrid>
              <a:tr h="427158">
                <a:tc>
                  <a:txBody>
                    <a:bodyPr/>
                    <a:lstStyle/>
                    <a:p>
                      <a:pPr algn="ctr"/>
                      <a:r>
                        <a:rPr lang="pt-BR" sz="1800" b="1" dirty="0">
                          <a:solidFill>
                            <a:srgbClr val="FF0000"/>
                          </a:solidFill>
                        </a:rPr>
                        <a:t>INDEFERIMENTO</a:t>
                      </a:r>
                      <a:endParaRPr lang="pt-BR" sz="1800" kern="1200" dirty="0">
                        <a:solidFill>
                          <a:schemeClr val="tx1"/>
                        </a:solidFill>
                        <a:latin typeface="Aldhabi" panose="01000000000000000000" pitchFamily="2" charset="-78"/>
                        <a:ea typeface="+mn-ea"/>
                        <a:cs typeface="Aldhabi" panose="01000000000000000000" pitchFamily="2" charset="-78"/>
                      </a:endParaRPr>
                    </a:p>
                  </a:txBody>
                  <a:tcPr/>
                </a:tc>
                <a:tc>
                  <a:txBody>
                    <a:bodyPr/>
                    <a:lstStyle/>
                    <a:p>
                      <a:pPr algn="ctr"/>
                      <a:r>
                        <a:rPr lang="pt-BR" b="1" dirty="0">
                          <a:solidFill>
                            <a:srgbClr val="FF0000"/>
                          </a:solidFill>
                        </a:rPr>
                        <a:t>IMPROCEDÊNCIA</a:t>
                      </a:r>
                      <a:endParaRPr lang="pt-BR" dirty="0"/>
                    </a:p>
                  </a:txBody>
                  <a:tcPr/>
                </a:tc>
                <a:extLst>
                  <a:ext uri="{0D108BD9-81ED-4DB2-BD59-A6C34878D82A}">
                    <a16:rowId xmlns:a16="http://schemas.microsoft.com/office/drawing/2014/main" val="4094344812"/>
                  </a:ext>
                </a:extLst>
              </a:tr>
              <a:tr h="3562159">
                <a:tc>
                  <a:txBody>
                    <a:bodyPr/>
                    <a:lstStyle/>
                    <a:p>
                      <a:r>
                        <a:rPr lang="pt-BR" sz="1800" b="0" i="0" kern="1200" dirty="0">
                          <a:solidFill>
                            <a:schemeClr val="dk1"/>
                          </a:solidFill>
                          <a:effectLst/>
                          <a:latin typeface="+mn-lt"/>
                          <a:ea typeface="+mn-ea"/>
                          <a:cs typeface="+mn-cs"/>
                        </a:rPr>
                        <a:t>Art. 330. A petição inicial será </a:t>
                      </a:r>
                      <a:r>
                        <a:rPr lang="pt-BR" sz="1800" b="1" i="0" kern="1200" dirty="0">
                          <a:solidFill>
                            <a:schemeClr val="dk1"/>
                          </a:solidFill>
                          <a:effectLst/>
                          <a:latin typeface="+mn-lt"/>
                          <a:ea typeface="+mn-ea"/>
                          <a:cs typeface="+mn-cs"/>
                        </a:rPr>
                        <a:t>indeferida</a:t>
                      </a:r>
                      <a:r>
                        <a:rPr lang="pt-BR" sz="1800" b="0" i="0" kern="1200" dirty="0">
                          <a:solidFill>
                            <a:schemeClr val="dk1"/>
                          </a:solidFill>
                          <a:effectLst/>
                          <a:latin typeface="+mn-lt"/>
                          <a:ea typeface="+mn-ea"/>
                          <a:cs typeface="+mn-cs"/>
                        </a:rPr>
                        <a:t> quando:</a:t>
                      </a:r>
                    </a:p>
                    <a:p>
                      <a:r>
                        <a:rPr lang="pt-BR" sz="1800" b="0" i="0" kern="1200" dirty="0">
                          <a:solidFill>
                            <a:schemeClr val="dk1"/>
                          </a:solidFill>
                          <a:effectLst/>
                          <a:latin typeface="+mn-lt"/>
                          <a:ea typeface="+mn-ea"/>
                          <a:cs typeface="+mn-cs"/>
                        </a:rPr>
                        <a:t>I - for inepta;</a:t>
                      </a:r>
                    </a:p>
                    <a:p>
                      <a:r>
                        <a:rPr lang="pt-BR" sz="1800" b="0" i="0" kern="1200" dirty="0">
                          <a:solidFill>
                            <a:schemeClr val="dk1"/>
                          </a:solidFill>
                          <a:effectLst/>
                          <a:latin typeface="+mn-lt"/>
                          <a:ea typeface="+mn-ea"/>
                          <a:cs typeface="+mn-cs"/>
                        </a:rPr>
                        <a:t>II - a parte for manifestamente ilegítima;</a:t>
                      </a:r>
                    </a:p>
                    <a:p>
                      <a:pPr algn="just"/>
                      <a:r>
                        <a:rPr lang="pt-BR" sz="1800" b="0" i="0" kern="1200" dirty="0">
                          <a:solidFill>
                            <a:schemeClr val="dk1"/>
                          </a:solidFill>
                          <a:effectLst/>
                          <a:latin typeface="+mn-lt"/>
                          <a:ea typeface="+mn-ea"/>
                          <a:cs typeface="+mn-cs"/>
                        </a:rPr>
                        <a:t>III - o autor carecer de interesse processual (exemplo: divórcio só para casados);</a:t>
                      </a:r>
                    </a:p>
                    <a:p>
                      <a:pPr algn="just"/>
                      <a:r>
                        <a:rPr lang="pt-BR" sz="1800" b="0" i="0" kern="1200" dirty="0">
                          <a:solidFill>
                            <a:schemeClr val="dk1"/>
                          </a:solidFill>
                          <a:effectLst/>
                          <a:latin typeface="+mn-lt"/>
                          <a:ea typeface="+mn-ea"/>
                          <a:cs typeface="+mn-cs"/>
                        </a:rPr>
                        <a:t>IV - não atendidas as prescrições dos </a:t>
                      </a:r>
                      <a:r>
                        <a:rPr lang="pt-BR" sz="1800" b="0" i="0" kern="1200" dirty="0" err="1">
                          <a:solidFill>
                            <a:schemeClr val="dk1"/>
                          </a:solidFill>
                          <a:effectLst/>
                          <a:latin typeface="+mn-lt"/>
                          <a:ea typeface="+mn-ea"/>
                          <a:cs typeface="+mn-cs"/>
                          <a:hlinkClick r:id="rId2"/>
                        </a:rPr>
                        <a:t>arts</a:t>
                      </a:r>
                      <a:r>
                        <a:rPr lang="pt-BR" sz="1800" b="0" i="0" kern="1200" dirty="0">
                          <a:solidFill>
                            <a:schemeClr val="dk1"/>
                          </a:solidFill>
                          <a:effectLst/>
                          <a:latin typeface="+mn-lt"/>
                          <a:ea typeface="+mn-ea"/>
                          <a:cs typeface="+mn-cs"/>
                          <a:hlinkClick r:id="rId2"/>
                        </a:rPr>
                        <a:t>. 106 </a:t>
                      </a:r>
                      <a:r>
                        <a:rPr lang="pt-BR" sz="1800" b="0" i="0" kern="1200" dirty="0">
                          <a:solidFill>
                            <a:schemeClr val="dk1"/>
                          </a:solidFill>
                          <a:effectLst/>
                          <a:latin typeface="+mn-lt"/>
                          <a:ea typeface="+mn-ea"/>
                          <a:cs typeface="+mn-cs"/>
                        </a:rPr>
                        <a:t>e </a:t>
                      </a:r>
                      <a:r>
                        <a:rPr lang="pt-BR" sz="1800" b="0" i="0" kern="1200" dirty="0">
                          <a:solidFill>
                            <a:schemeClr val="dk1"/>
                          </a:solidFill>
                          <a:effectLst/>
                          <a:latin typeface="+mn-lt"/>
                          <a:ea typeface="+mn-ea"/>
                          <a:cs typeface="+mn-cs"/>
                          <a:hlinkClick r:id="rId3"/>
                        </a:rPr>
                        <a:t>321 </a:t>
                      </a:r>
                      <a:r>
                        <a:rPr lang="pt-BR" sz="1800" b="0" i="0" kern="1200" dirty="0">
                          <a:solidFill>
                            <a:schemeClr val="dk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b="1" dirty="0"/>
                    </a:p>
                    <a:p>
                      <a:pPr marL="0" marR="0" lvl="0" indent="0" algn="just" defTabSz="914400" rtl="0" eaLnBrk="1" fontAlgn="auto" latinLnBrk="0" hangingPunct="1">
                        <a:lnSpc>
                          <a:spcPct val="100000"/>
                        </a:lnSpc>
                        <a:spcBef>
                          <a:spcPts val="0"/>
                        </a:spcBef>
                        <a:spcAft>
                          <a:spcPts val="0"/>
                        </a:spcAft>
                        <a:buClrTx/>
                        <a:buSzTx/>
                        <a:buFontTx/>
                        <a:buNone/>
                        <a:tabLst/>
                        <a:defRPr/>
                      </a:pPr>
                      <a:r>
                        <a:rPr lang="pt-BR" b="1" dirty="0"/>
                        <a:t>FALTAR PRESSUPOSTO PROCESSUAL É MOTIVO DE INDEFERIMENTO DA INICIAL – JULGAMENTO SEM MÉRITO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Art. 487: Haverá resolução de mérito:</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DIREITO CIVIL (CÓDIGO CIVIL):</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*EXTINÇÃO DA OBRIGAÇÃO:</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-QUITAÇÃO</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-NÃO VENCIMENTO DA OBRIGAÇÃO</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-Prescrição e decadência</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*FALTA DE PROVAS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*Da Resolução por Onerosidade Excessiva art. 478 CC</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-Distrato</a:t>
                      </a:r>
                      <a:r>
                        <a:rPr lang="pt-BR" b="1" dirty="0"/>
                        <a:t> – art. 472</a:t>
                      </a:r>
                    </a:p>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t>*O AUTOR NÃO TEM DIREITO NO MÉRITO DA AÇÃO. COM MÉRITO!</a:t>
                      </a:r>
                    </a:p>
                  </a:txBody>
                  <a:tcPr/>
                </a:tc>
                <a:extLst>
                  <a:ext uri="{0D108BD9-81ED-4DB2-BD59-A6C34878D82A}">
                    <a16:rowId xmlns:a16="http://schemas.microsoft.com/office/drawing/2014/main" val="2056333586"/>
                  </a:ext>
                </a:extLst>
              </a:tr>
              <a:tr h="1958828">
                <a:tc>
                  <a:txBody>
                    <a:bodyPr/>
                    <a:lstStyle/>
                    <a:p>
                      <a:r>
                        <a:rPr lang="pt-BR" dirty="0"/>
                        <a:t>Exemplo de texto:</a:t>
                      </a:r>
                    </a:p>
                    <a:p>
                      <a:pPr algn="just"/>
                      <a:r>
                        <a:rPr lang="pt-BR" dirty="0"/>
                        <a:t>            “Considerando que as custas processuais é pressuposto processual e o autor não recolheu as custas nos termos do art. 485, IV do CPC, razão pela qual, requer o indeferimento da petição inicial através de sentença sem julgamento de mérito.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texto:</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dirty="0"/>
                        <a:t>           “Considerando que a obrigação foi paga conforme comprovantes anexos, requer a extinção da obrigação nos termos do art.  304 do CC, razão pela qual a os pedidos na petição inicial devem ser improcedentes julgando o mérito da ação”.</a:t>
                      </a:r>
                    </a:p>
                  </a:txBody>
                  <a:tcPr/>
                </a:tc>
                <a:extLst>
                  <a:ext uri="{0D108BD9-81ED-4DB2-BD59-A6C34878D82A}">
                    <a16:rowId xmlns:a16="http://schemas.microsoft.com/office/drawing/2014/main" val="4160121240"/>
                  </a:ext>
                </a:extLst>
              </a:tr>
              <a:tr h="412385">
                <a:tc gridSpan="2">
                  <a:txBody>
                    <a:bodyPr/>
                    <a:lstStyle/>
                    <a:p>
                      <a:pPr algn="ctr"/>
                      <a:r>
                        <a:rPr lang="pt-BR" sz="1400" b="1" dirty="0"/>
                        <a:t>ATENTE: </a:t>
                      </a:r>
                      <a:r>
                        <a:rPr lang="pt-BR" sz="1400" b="1" dirty="0">
                          <a:solidFill>
                            <a:srgbClr val="FF0000"/>
                          </a:solidFill>
                        </a:rPr>
                        <a:t>QUAL A DEFESA?</a:t>
                      </a:r>
                      <a:r>
                        <a:rPr lang="pt-BR" sz="1400" b="1" dirty="0"/>
                        <a:t> INDEFERIMENTO OU IMPROCEDÊNCIA DA AÇÃO? </a:t>
                      </a:r>
                    </a:p>
                    <a:p>
                      <a:pPr algn="ctr"/>
                      <a:r>
                        <a:rPr lang="pt-BR" sz="1400" b="1" dirty="0">
                          <a:solidFill>
                            <a:srgbClr val="FF0000"/>
                          </a:solidFill>
                        </a:rPr>
                        <a:t>QUAL PEDIDO “CONSEQUÊNCIA“ PARA CADA ITEM?</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a:txBody>
                  <a:tcPr/>
                </a:tc>
                <a:extLst>
                  <a:ext uri="{0D108BD9-81ED-4DB2-BD59-A6C34878D82A}">
                    <a16:rowId xmlns:a16="http://schemas.microsoft.com/office/drawing/2014/main" val="2306176421"/>
                  </a:ext>
                </a:extLst>
              </a:tr>
            </a:tbl>
          </a:graphicData>
        </a:graphic>
      </p:graphicFrame>
    </p:spTree>
    <p:extLst>
      <p:ext uri="{BB962C8B-B14F-4D97-AF65-F5344CB8AC3E}">
        <p14:creationId xmlns:p14="http://schemas.microsoft.com/office/powerpoint/2010/main" val="17368740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52500" lnSpcReduction="20000"/>
          </a:bodyPr>
          <a:lstStyle/>
          <a:p>
            <a:pPr algn="ctr"/>
            <a:r>
              <a:rPr lang="pt-BR" sz="2800" b="1" dirty="0">
                <a:solidFill>
                  <a:srgbClr val="000000"/>
                </a:solidFill>
                <a:latin typeface="Times New Roman" panose="02020603050405020304" pitchFamily="18" charset="0"/>
              </a:rPr>
              <a:t>SENTENÇA SEM RESOLUÇÃO DE MÉRITO ART. 485 CPC</a:t>
            </a:r>
          </a:p>
          <a:p>
            <a:pPr algn="just"/>
            <a:r>
              <a:rPr lang="pt-BR" sz="2800" dirty="0">
                <a:solidFill>
                  <a:srgbClr val="000000"/>
                </a:solidFill>
                <a:latin typeface="Times New Roman" panose="02020603050405020304" pitchFamily="18" charset="0"/>
              </a:rPr>
              <a:t>	</a:t>
            </a:r>
            <a:r>
              <a:rPr lang="pt-BR" sz="2800" b="0" i="0" dirty="0">
                <a:solidFill>
                  <a:srgbClr val="000000"/>
                </a:solidFill>
                <a:effectLst/>
                <a:latin typeface="Arial" panose="020B0604020202020204" pitchFamily="34" charset="0"/>
              </a:rPr>
              <a:t>Art. 485. O juiz não resolverá o mérito quando:</a:t>
            </a:r>
            <a:endParaRPr lang="pt-BR" sz="4000" b="0" i="0" dirty="0">
              <a:solidFill>
                <a:srgbClr val="000000"/>
              </a:solidFill>
              <a:effectLst/>
              <a:latin typeface="Times New Roman" panose="02020603050405020304" pitchFamily="18" charset="0"/>
            </a:endParaRPr>
          </a:p>
          <a:p>
            <a:pPr algn="just"/>
            <a:r>
              <a:rPr lang="pt-BR" sz="2800" b="0" i="0" dirty="0">
                <a:solidFill>
                  <a:srgbClr val="000000"/>
                </a:solidFill>
                <a:effectLst/>
                <a:latin typeface="Arial" panose="020B0604020202020204" pitchFamily="34" charset="0"/>
              </a:rPr>
              <a:t>I - </a:t>
            </a:r>
            <a:r>
              <a:rPr lang="pt-BR" sz="2800" b="1" i="0" dirty="0">
                <a:solidFill>
                  <a:srgbClr val="000000"/>
                </a:solidFill>
                <a:effectLst/>
                <a:latin typeface="Arial" panose="020B0604020202020204" pitchFamily="34" charset="0"/>
              </a:rPr>
              <a:t>INDEFERIR</a:t>
            </a:r>
            <a:r>
              <a:rPr lang="pt-BR" sz="2800" b="0" i="0" dirty="0">
                <a:solidFill>
                  <a:srgbClr val="000000"/>
                </a:solidFill>
                <a:effectLst/>
                <a:latin typeface="Arial" panose="020B0604020202020204" pitchFamily="34" charset="0"/>
              </a:rPr>
              <a:t> a petição inicial (ques</a:t>
            </a:r>
            <a:r>
              <a:rPr lang="pt-BR" sz="2800" dirty="0">
                <a:solidFill>
                  <a:srgbClr val="000000"/>
                </a:solidFill>
                <a:latin typeface="Arial" panose="020B0604020202020204" pitchFamily="34" charset="0"/>
              </a:rPr>
              <a:t>tões processuais)</a:t>
            </a:r>
            <a:r>
              <a:rPr lang="pt-BR" sz="2800" b="0" i="0" dirty="0">
                <a:solidFill>
                  <a:srgbClr val="000000"/>
                </a:solidFill>
                <a:effectLst/>
                <a:latin typeface="Arial" panose="020B0604020202020204" pitchFamily="34" charset="0"/>
              </a:rPr>
              <a:t>;</a:t>
            </a:r>
            <a:endParaRPr lang="pt-BR" sz="4000" b="0" i="0" dirty="0">
              <a:solidFill>
                <a:srgbClr val="000000"/>
              </a:solidFill>
              <a:effectLst/>
              <a:latin typeface="Times New Roman" panose="02020603050405020304" pitchFamily="18" charset="0"/>
            </a:endParaRPr>
          </a:p>
          <a:p>
            <a:pPr algn="just"/>
            <a:r>
              <a:rPr lang="pt-BR" sz="2800" b="0" i="0" dirty="0">
                <a:solidFill>
                  <a:srgbClr val="000000"/>
                </a:solidFill>
                <a:effectLst/>
                <a:latin typeface="Arial" panose="020B0604020202020204" pitchFamily="34" charset="0"/>
              </a:rPr>
              <a:t>II - o </a:t>
            </a:r>
            <a:r>
              <a:rPr lang="pt-BR" sz="2800" b="1" i="0" dirty="0">
                <a:solidFill>
                  <a:srgbClr val="000000"/>
                </a:solidFill>
                <a:effectLst/>
                <a:latin typeface="Arial" panose="020B0604020202020204" pitchFamily="34" charset="0"/>
              </a:rPr>
              <a:t>processo ficar parado </a:t>
            </a:r>
            <a:r>
              <a:rPr lang="pt-BR" sz="2800" b="0" i="0" dirty="0">
                <a:solidFill>
                  <a:srgbClr val="000000"/>
                </a:solidFill>
                <a:effectLst/>
                <a:latin typeface="Arial" panose="020B0604020202020204" pitchFamily="34" charset="0"/>
              </a:rPr>
              <a:t>durante mais de 1 ano por </a:t>
            </a:r>
            <a:r>
              <a:rPr lang="pt-BR" sz="2800" b="1" i="0" dirty="0">
                <a:solidFill>
                  <a:srgbClr val="000000"/>
                </a:solidFill>
                <a:effectLst/>
                <a:latin typeface="Arial" panose="020B0604020202020204" pitchFamily="34" charset="0"/>
              </a:rPr>
              <a:t>NEGLIGÊNCIA</a:t>
            </a:r>
            <a:r>
              <a:rPr lang="pt-BR" sz="2800" b="0" i="0" dirty="0">
                <a:solidFill>
                  <a:srgbClr val="000000"/>
                </a:solidFill>
                <a:effectLst/>
                <a:latin typeface="Arial" panose="020B0604020202020204" pitchFamily="34" charset="0"/>
              </a:rPr>
              <a:t> das partes;</a:t>
            </a:r>
            <a:endParaRPr lang="pt-BR" sz="4000" b="0" i="0" dirty="0">
              <a:solidFill>
                <a:srgbClr val="000000"/>
              </a:solidFill>
              <a:effectLst/>
              <a:latin typeface="Times New Roman" panose="02020603050405020304" pitchFamily="18" charset="0"/>
            </a:endParaRPr>
          </a:p>
          <a:p>
            <a:pPr algn="just"/>
            <a:r>
              <a:rPr lang="pt-BR" sz="2800" b="0" i="0" dirty="0">
                <a:solidFill>
                  <a:srgbClr val="000000"/>
                </a:solidFill>
                <a:effectLst/>
                <a:latin typeface="Arial" panose="020B0604020202020204" pitchFamily="34" charset="0"/>
              </a:rPr>
              <a:t>III - </a:t>
            </a:r>
            <a:r>
              <a:rPr lang="pt-BR" sz="2800" b="1" i="0" dirty="0">
                <a:solidFill>
                  <a:srgbClr val="000000"/>
                </a:solidFill>
                <a:effectLst/>
                <a:latin typeface="Arial" panose="020B0604020202020204" pitchFamily="34" charset="0"/>
              </a:rPr>
              <a:t>O AUTOR ABANDONAR A CAUSA</a:t>
            </a:r>
            <a:r>
              <a:rPr lang="pt-BR" sz="2800" b="0" i="0" dirty="0">
                <a:solidFill>
                  <a:srgbClr val="000000"/>
                </a:solidFill>
                <a:effectLst/>
                <a:latin typeface="Arial" panose="020B0604020202020204" pitchFamily="34" charset="0"/>
              </a:rPr>
              <a:t> por mais de 30 (trinta) dias;</a:t>
            </a:r>
            <a:endParaRPr lang="pt-BR" sz="4000" b="0" i="0" dirty="0">
              <a:solidFill>
                <a:srgbClr val="000000"/>
              </a:solidFill>
              <a:effectLst/>
              <a:latin typeface="Times New Roman" panose="02020603050405020304" pitchFamily="18" charset="0"/>
            </a:endParaRPr>
          </a:p>
          <a:p>
            <a:pPr algn="just"/>
            <a:r>
              <a:rPr lang="pt-BR" sz="2800" b="0" i="0" dirty="0">
                <a:solidFill>
                  <a:srgbClr val="000000"/>
                </a:solidFill>
                <a:effectLst/>
                <a:latin typeface="Arial" panose="020B0604020202020204" pitchFamily="34" charset="0"/>
              </a:rPr>
              <a:t>IV - </a:t>
            </a:r>
            <a:r>
              <a:rPr lang="pt-BR" sz="2800" b="1" i="0" dirty="0">
                <a:solidFill>
                  <a:srgbClr val="000000"/>
                </a:solidFill>
                <a:effectLst/>
                <a:latin typeface="Arial" panose="020B0604020202020204" pitchFamily="34" charset="0"/>
              </a:rPr>
              <a:t>AUSÊNCIA DE PRESSUPOSTOS</a:t>
            </a:r>
            <a:r>
              <a:rPr lang="pt-BR" sz="2800" b="0" i="0" dirty="0">
                <a:solidFill>
                  <a:srgbClr val="000000"/>
                </a:solidFill>
                <a:effectLst/>
                <a:latin typeface="Arial" panose="020B0604020202020204" pitchFamily="34" charset="0"/>
              </a:rPr>
              <a:t> do processo (</a:t>
            </a:r>
            <a:r>
              <a:rPr lang="pt-BR" sz="2800" b="0" i="0" dirty="0" err="1">
                <a:solidFill>
                  <a:srgbClr val="000000"/>
                </a:solidFill>
                <a:effectLst/>
                <a:latin typeface="Arial" panose="020B0604020202020204" pitchFamily="34" charset="0"/>
              </a:rPr>
              <a:t>ex</a:t>
            </a:r>
            <a:r>
              <a:rPr lang="pt-BR" sz="2800" b="0" i="0" dirty="0">
                <a:solidFill>
                  <a:srgbClr val="000000"/>
                </a:solidFill>
                <a:effectLst/>
                <a:latin typeface="Arial" panose="020B0604020202020204" pitchFamily="34" charset="0"/>
              </a:rPr>
              <a:t>: custas, título, advogado etc.);</a:t>
            </a:r>
            <a:endParaRPr lang="pt-BR" sz="4000" b="0" i="0" dirty="0">
              <a:solidFill>
                <a:srgbClr val="000000"/>
              </a:solidFill>
              <a:effectLst/>
              <a:latin typeface="Times New Roman" panose="02020603050405020304" pitchFamily="18" charset="0"/>
            </a:endParaRPr>
          </a:p>
          <a:p>
            <a:pPr algn="just"/>
            <a:r>
              <a:rPr lang="pt-BR" sz="2800" b="0" i="0" dirty="0">
                <a:solidFill>
                  <a:srgbClr val="000000"/>
                </a:solidFill>
                <a:effectLst/>
                <a:latin typeface="Arial" panose="020B0604020202020204" pitchFamily="34" charset="0"/>
              </a:rPr>
              <a:t>V - reconhecer a existência de </a:t>
            </a:r>
            <a:r>
              <a:rPr lang="pt-BR" sz="2800" b="1" i="0" dirty="0">
                <a:solidFill>
                  <a:srgbClr val="000000"/>
                </a:solidFill>
                <a:effectLst/>
                <a:latin typeface="Arial" panose="020B0604020202020204" pitchFamily="34" charset="0"/>
              </a:rPr>
              <a:t>PEREMPÇÃO</a:t>
            </a:r>
            <a:r>
              <a:rPr lang="pt-BR" sz="2800" b="0" i="0" dirty="0">
                <a:solidFill>
                  <a:srgbClr val="000000"/>
                </a:solidFill>
                <a:effectLst/>
                <a:latin typeface="Arial" panose="020B0604020202020204" pitchFamily="34" charset="0"/>
              </a:rPr>
              <a:t>, de </a:t>
            </a:r>
            <a:r>
              <a:rPr lang="pt-BR" sz="2800" b="1" i="0" dirty="0">
                <a:solidFill>
                  <a:srgbClr val="000000"/>
                </a:solidFill>
                <a:effectLst/>
                <a:latin typeface="Arial" panose="020B0604020202020204" pitchFamily="34" charset="0"/>
              </a:rPr>
              <a:t>LITISPENDÊNCIA</a:t>
            </a:r>
            <a:r>
              <a:rPr lang="pt-BR" sz="2800" b="0" i="0" dirty="0">
                <a:solidFill>
                  <a:srgbClr val="000000"/>
                </a:solidFill>
                <a:effectLst/>
                <a:latin typeface="Arial" panose="020B0604020202020204" pitchFamily="34" charset="0"/>
              </a:rPr>
              <a:t> ou de </a:t>
            </a:r>
            <a:r>
              <a:rPr lang="pt-BR" sz="2800" b="1" i="0" dirty="0">
                <a:solidFill>
                  <a:srgbClr val="000000"/>
                </a:solidFill>
                <a:effectLst/>
                <a:latin typeface="Arial" panose="020B0604020202020204" pitchFamily="34" charset="0"/>
              </a:rPr>
              <a:t>COISA</a:t>
            </a:r>
            <a:r>
              <a:rPr lang="pt-BR" sz="2800" b="0" i="0" dirty="0">
                <a:solidFill>
                  <a:srgbClr val="000000"/>
                </a:solidFill>
                <a:effectLst/>
                <a:latin typeface="Arial" panose="020B0604020202020204" pitchFamily="34" charset="0"/>
              </a:rPr>
              <a:t> </a:t>
            </a:r>
            <a:r>
              <a:rPr lang="pt-BR" sz="2800" b="1" i="0" dirty="0">
                <a:solidFill>
                  <a:srgbClr val="000000"/>
                </a:solidFill>
                <a:effectLst/>
                <a:latin typeface="Arial" panose="020B0604020202020204" pitchFamily="34" charset="0"/>
              </a:rPr>
              <a:t>JULGADA</a:t>
            </a:r>
            <a:r>
              <a:rPr lang="pt-BR" sz="2800" b="0" i="0" dirty="0">
                <a:solidFill>
                  <a:srgbClr val="000000"/>
                </a:solidFill>
                <a:effectLst/>
                <a:latin typeface="Arial" panose="020B0604020202020204" pitchFamily="34" charset="0"/>
              </a:rPr>
              <a:t>;</a:t>
            </a:r>
            <a:endParaRPr lang="pt-BR" sz="4000" b="0" i="0" dirty="0">
              <a:solidFill>
                <a:srgbClr val="000000"/>
              </a:solidFill>
              <a:effectLst/>
              <a:latin typeface="Times New Roman" panose="02020603050405020304" pitchFamily="18" charset="0"/>
            </a:endParaRPr>
          </a:p>
          <a:p>
            <a:pPr algn="just"/>
            <a:r>
              <a:rPr lang="pt-BR" sz="2800" b="0" i="0" dirty="0">
                <a:solidFill>
                  <a:srgbClr val="000000"/>
                </a:solidFill>
                <a:effectLst/>
                <a:latin typeface="Arial" panose="020B0604020202020204" pitchFamily="34" charset="0"/>
              </a:rPr>
              <a:t>VI - </a:t>
            </a:r>
            <a:r>
              <a:rPr lang="pt-BR" sz="2800" b="1" i="0" dirty="0">
                <a:solidFill>
                  <a:srgbClr val="000000"/>
                </a:solidFill>
                <a:effectLst/>
                <a:latin typeface="Arial" panose="020B0604020202020204" pitchFamily="34" charset="0"/>
              </a:rPr>
              <a:t>AUSÊNCIA DE LEGITIMIDADE</a:t>
            </a:r>
            <a:r>
              <a:rPr lang="pt-BR" sz="2800" b="0" i="0" dirty="0">
                <a:solidFill>
                  <a:srgbClr val="000000"/>
                </a:solidFill>
                <a:effectLst/>
                <a:latin typeface="Arial" panose="020B0604020202020204" pitchFamily="34" charset="0"/>
              </a:rPr>
              <a:t> ou de </a:t>
            </a:r>
            <a:r>
              <a:rPr lang="pt-BR" sz="2800" b="1" i="0" dirty="0">
                <a:solidFill>
                  <a:srgbClr val="000000"/>
                </a:solidFill>
                <a:effectLst/>
                <a:latin typeface="Arial" panose="020B0604020202020204" pitchFamily="34" charset="0"/>
              </a:rPr>
              <a:t>INTERESSE PROCESSUAL</a:t>
            </a:r>
            <a:r>
              <a:rPr lang="pt-BR" sz="2800" b="0" i="0" dirty="0">
                <a:solidFill>
                  <a:srgbClr val="000000"/>
                </a:solidFill>
                <a:effectLst/>
                <a:latin typeface="Arial" panose="020B0604020202020204" pitchFamily="34" charset="0"/>
              </a:rPr>
              <a:t>;</a:t>
            </a:r>
            <a:endParaRPr lang="pt-BR" sz="4000" b="0" i="0" dirty="0">
              <a:solidFill>
                <a:srgbClr val="000000"/>
              </a:solidFill>
              <a:effectLst/>
              <a:latin typeface="Times New Roman" panose="02020603050405020304" pitchFamily="18" charset="0"/>
            </a:endParaRPr>
          </a:p>
          <a:p>
            <a:pPr algn="just"/>
            <a:r>
              <a:rPr lang="pt-BR" sz="2800" b="0" i="0" dirty="0">
                <a:solidFill>
                  <a:srgbClr val="000000"/>
                </a:solidFill>
                <a:effectLst/>
                <a:latin typeface="Arial" panose="020B0604020202020204" pitchFamily="34" charset="0"/>
              </a:rPr>
              <a:t>VII - </a:t>
            </a:r>
            <a:r>
              <a:rPr lang="pt-BR" sz="2800" b="1" i="0" dirty="0">
                <a:solidFill>
                  <a:srgbClr val="000000"/>
                </a:solidFill>
                <a:effectLst/>
                <a:latin typeface="Arial" panose="020B0604020202020204" pitchFamily="34" charset="0"/>
              </a:rPr>
              <a:t>CONVENÇÃO DE ARBITRAGEM</a:t>
            </a:r>
          </a:p>
          <a:p>
            <a:pPr algn="just"/>
            <a:r>
              <a:rPr lang="pt-BR" sz="2800" b="0" i="0" dirty="0">
                <a:solidFill>
                  <a:srgbClr val="000000"/>
                </a:solidFill>
                <a:effectLst/>
                <a:latin typeface="Arial" panose="020B0604020202020204" pitchFamily="34" charset="0"/>
              </a:rPr>
              <a:t>VIII - homologar a </a:t>
            </a:r>
            <a:r>
              <a:rPr lang="pt-BR" sz="2800" b="1" i="0" dirty="0">
                <a:solidFill>
                  <a:srgbClr val="000000"/>
                </a:solidFill>
                <a:effectLst/>
                <a:latin typeface="Arial" panose="020B0604020202020204" pitchFamily="34" charset="0"/>
              </a:rPr>
              <a:t>DESISTÊNCIA DA AÇÃO</a:t>
            </a:r>
            <a:r>
              <a:rPr lang="pt-BR" sz="2800" b="0" i="0" dirty="0">
                <a:solidFill>
                  <a:srgbClr val="000000"/>
                </a:solidFill>
                <a:effectLst/>
                <a:latin typeface="Arial" panose="020B0604020202020204" pitchFamily="34" charset="0"/>
              </a:rPr>
              <a:t>;</a:t>
            </a:r>
            <a:endParaRPr lang="pt-BR" sz="4000" b="0" i="0" dirty="0">
              <a:solidFill>
                <a:srgbClr val="000000"/>
              </a:solidFill>
              <a:effectLst/>
              <a:latin typeface="Times New Roman" panose="02020603050405020304" pitchFamily="18" charset="0"/>
            </a:endParaRPr>
          </a:p>
          <a:p>
            <a:pPr algn="just"/>
            <a:r>
              <a:rPr lang="pt-BR" sz="2800" b="0" i="0" dirty="0">
                <a:solidFill>
                  <a:srgbClr val="000000"/>
                </a:solidFill>
                <a:effectLst/>
                <a:latin typeface="Arial" panose="020B0604020202020204" pitchFamily="34" charset="0"/>
              </a:rPr>
              <a:t>IX - morte da parte se a ação for considerada </a:t>
            </a:r>
            <a:r>
              <a:rPr lang="pt-BR" sz="2800" b="1" i="0" dirty="0">
                <a:solidFill>
                  <a:srgbClr val="000000"/>
                </a:solidFill>
                <a:effectLst/>
                <a:latin typeface="Arial" panose="020B0604020202020204" pitchFamily="34" charset="0"/>
              </a:rPr>
              <a:t>INTRANSMISSÍVEL</a:t>
            </a:r>
            <a:r>
              <a:rPr lang="pt-BR" sz="2800" b="0" i="0" dirty="0">
                <a:solidFill>
                  <a:srgbClr val="000000"/>
                </a:solidFill>
                <a:effectLst/>
                <a:latin typeface="Arial" panose="020B0604020202020204" pitchFamily="34" charset="0"/>
              </a:rPr>
              <a:t>; </a:t>
            </a:r>
          </a:p>
          <a:p>
            <a:pPr algn="just"/>
            <a:r>
              <a:rPr lang="pt-BR" sz="2800" b="1" i="0" dirty="0">
                <a:solidFill>
                  <a:srgbClr val="000000"/>
                </a:solidFill>
                <a:effectLst/>
                <a:latin typeface="Arial" panose="020B0604020202020204" pitchFamily="34" charset="0"/>
              </a:rPr>
              <a:t>	</a:t>
            </a:r>
            <a:r>
              <a:rPr lang="pt-BR" sz="2800" b="1" i="0" dirty="0" err="1">
                <a:solidFill>
                  <a:srgbClr val="000000"/>
                </a:solidFill>
                <a:effectLst/>
                <a:latin typeface="Arial" panose="020B0604020202020204" pitchFamily="34" charset="0"/>
              </a:rPr>
              <a:t>JUIZO</a:t>
            </a:r>
            <a:r>
              <a:rPr lang="pt-BR" sz="2800" b="1" i="0" dirty="0">
                <a:solidFill>
                  <a:srgbClr val="000000"/>
                </a:solidFill>
                <a:effectLst/>
                <a:latin typeface="Arial" panose="020B0604020202020204" pitchFamily="34" charset="0"/>
              </a:rPr>
              <a:t> DE </a:t>
            </a:r>
            <a:r>
              <a:rPr lang="pt-BR" sz="2800" b="1" dirty="0">
                <a:solidFill>
                  <a:srgbClr val="000000"/>
                </a:solidFill>
                <a:latin typeface="Arial" panose="020B0604020202020204" pitchFamily="34" charset="0"/>
              </a:rPr>
              <a:t>RETRATAÇÃO</a:t>
            </a:r>
            <a:r>
              <a:rPr lang="pt-BR" sz="2800" b="0" i="0" dirty="0">
                <a:solidFill>
                  <a:srgbClr val="000000"/>
                </a:solidFill>
                <a:effectLst/>
                <a:latin typeface="Arial" panose="020B0604020202020204" pitchFamily="34" charset="0"/>
              </a:rPr>
              <a:t>: interposta a apelação em qualquer dos casos de que tratam os incisos deste artigo, o juiz terá 5 (cinco) dias para retratar-se.</a:t>
            </a:r>
          </a:p>
          <a:p>
            <a:pPr algn="just"/>
            <a:endParaRPr lang="pt-BR" sz="2800" dirty="0">
              <a:solidFill>
                <a:srgbClr val="000000"/>
              </a:solidFill>
              <a:latin typeface="Arial" panose="020B0604020202020204" pitchFamily="34" charset="0"/>
            </a:endParaRPr>
          </a:p>
          <a:p>
            <a:pPr algn="just"/>
            <a:r>
              <a:rPr lang="pt-BR" sz="4000" b="1" dirty="0">
                <a:solidFill>
                  <a:srgbClr val="000000"/>
                </a:solidFill>
                <a:latin typeface="Arial" panose="020B0604020202020204" pitchFamily="34" charset="0"/>
              </a:rPr>
              <a:t>SEM MÉRITO PODE ENTRAR COM NOVA AÇÃO: </a:t>
            </a:r>
            <a:r>
              <a:rPr lang="pt-BR" sz="4000" b="0" i="0" dirty="0">
                <a:solidFill>
                  <a:srgbClr val="000000"/>
                </a:solidFill>
                <a:effectLst/>
                <a:latin typeface="Arial" panose="020B0604020202020204" pitchFamily="34" charset="0"/>
              </a:rPr>
              <a:t>Art. 486. O pronunciamento judicial que não resolve o mérito não obsta a que a parte proponha de </a:t>
            </a:r>
            <a:r>
              <a:rPr lang="pt-BR" sz="4000" b="1" i="0" dirty="0">
                <a:solidFill>
                  <a:srgbClr val="000000"/>
                </a:solidFill>
                <a:effectLst/>
                <a:latin typeface="Arial" panose="020B0604020202020204" pitchFamily="34" charset="0"/>
              </a:rPr>
              <a:t>novo a ação </a:t>
            </a:r>
            <a:r>
              <a:rPr lang="pt-BR" sz="4000" b="0" i="0" dirty="0">
                <a:solidFill>
                  <a:srgbClr val="000000"/>
                </a:solidFill>
                <a:effectLst/>
                <a:latin typeface="Arial" panose="020B0604020202020204" pitchFamily="34" charset="0"/>
              </a:rPr>
              <a:t>(</a:t>
            </a:r>
            <a:r>
              <a:rPr lang="pt-BR" sz="4000" b="1" i="0" dirty="0">
                <a:solidFill>
                  <a:srgbClr val="000000"/>
                </a:solidFill>
                <a:effectLst/>
                <a:latin typeface="Arial" panose="020B0604020202020204" pitchFamily="34" charset="0"/>
              </a:rPr>
              <a:t>correção</a:t>
            </a:r>
            <a:r>
              <a:rPr lang="pt-BR" sz="4000" b="0" i="0" dirty="0">
                <a:solidFill>
                  <a:srgbClr val="000000"/>
                </a:solidFill>
                <a:effectLst/>
                <a:latin typeface="Arial" panose="020B0604020202020204" pitchFamily="34" charset="0"/>
              </a:rPr>
              <a:t> </a:t>
            </a:r>
            <a:r>
              <a:rPr lang="pt-BR" sz="4000" b="1" i="0" dirty="0">
                <a:solidFill>
                  <a:srgbClr val="000000"/>
                </a:solidFill>
                <a:effectLst/>
                <a:latin typeface="Arial" panose="020B0604020202020204" pitchFamily="34" charset="0"/>
              </a:rPr>
              <a:t>do vício</a:t>
            </a:r>
            <a:r>
              <a:rPr lang="pt-BR" sz="4000" b="0" i="0" dirty="0">
                <a:solidFill>
                  <a:srgbClr val="000000"/>
                </a:solidFill>
                <a:effectLst/>
                <a:latin typeface="Arial" panose="020B0604020202020204" pitchFamily="34" charset="0"/>
              </a:rPr>
              <a:t>).</a:t>
            </a:r>
          </a:p>
          <a:p>
            <a:pPr algn="just"/>
            <a:endParaRPr lang="pt-BR" sz="4000" b="0" i="0" dirty="0">
              <a:solidFill>
                <a:srgbClr val="000000"/>
              </a:solidFill>
              <a:effectLst/>
              <a:latin typeface="Arial" panose="020B0604020202020204" pitchFamily="34" charset="0"/>
            </a:endParaRPr>
          </a:p>
          <a:p>
            <a:pPr algn="ctr"/>
            <a:r>
              <a:rPr lang="pt-BR" sz="2800" b="1" dirty="0">
                <a:solidFill>
                  <a:srgbClr val="000000"/>
                </a:solidFill>
                <a:latin typeface="Arial" panose="020B0604020202020204" pitchFamily="34" charset="0"/>
              </a:rPr>
              <a:t>JULGAMENTO COM MÉRITO ART. 487 CPC</a:t>
            </a:r>
          </a:p>
          <a:p>
            <a:pPr algn="just"/>
            <a:r>
              <a:rPr lang="pt-BR" sz="2800" dirty="0">
                <a:solidFill>
                  <a:srgbClr val="000000"/>
                </a:solidFill>
                <a:latin typeface="Arial" panose="020B0604020202020204" pitchFamily="34" charset="0"/>
              </a:rPr>
              <a:t>Art. 487. Haverá resolução de mérito quando o juiz:</a:t>
            </a:r>
            <a:endParaRPr lang="pt-BR" sz="4000" dirty="0">
              <a:solidFill>
                <a:srgbClr val="000000"/>
              </a:solidFill>
              <a:latin typeface="Times New Roman" panose="02020603050405020304" pitchFamily="18" charset="0"/>
            </a:endParaRPr>
          </a:p>
          <a:p>
            <a:pPr algn="just"/>
            <a:r>
              <a:rPr lang="pt-BR" sz="2800" dirty="0">
                <a:solidFill>
                  <a:srgbClr val="000000"/>
                </a:solidFill>
                <a:latin typeface="Arial" panose="020B0604020202020204" pitchFamily="34" charset="0"/>
              </a:rPr>
              <a:t>I - </a:t>
            </a:r>
            <a:r>
              <a:rPr lang="pt-BR" sz="2800" b="1" dirty="0">
                <a:solidFill>
                  <a:srgbClr val="000000"/>
                </a:solidFill>
                <a:latin typeface="Arial" panose="020B0604020202020204" pitchFamily="34" charset="0"/>
              </a:rPr>
              <a:t>ACOLHER</a:t>
            </a:r>
            <a:r>
              <a:rPr lang="pt-BR" sz="2800" dirty="0">
                <a:solidFill>
                  <a:srgbClr val="000000"/>
                </a:solidFill>
                <a:latin typeface="Arial" panose="020B0604020202020204" pitchFamily="34" charset="0"/>
              </a:rPr>
              <a:t> ou </a:t>
            </a:r>
            <a:r>
              <a:rPr lang="pt-BR" sz="2800" b="1" dirty="0">
                <a:solidFill>
                  <a:srgbClr val="000000"/>
                </a:solidFill>
                <a:latin typeface="Arial" panose="020B0604020202020204" pitchFamily="34" charset="0"/>
              </a:rPr>
              <a:t>REJEITAR</a:t>
            </a:r>
            <a:r>
              <a:rPr lang="pt-BR" sz="2800" dirty="0">
                <a:solidFill>
                  <a:srgbClr val="000000"/>
                </a:solidFill>
                <a:latin typeface="Arial" panose="020B0604020202020204" pitchFamily="34" charset="0"/>
              </a:rPr>
              <a:t> o pedido formulado (</a:t>
            </a:r>
            <a:r>
              <a:rPr lang="pt-BR" sz="2800" b="1" dirty="0">
                <a:solidFill>
                  <a:srgbClr val="000000"/>
                </a:solidFill>
                <a:latin typeface="Arial" panose="020B0604020202020204" pitchFamily="34" charset="0"/>
              </a:rPr>
              <a:t>procedente</a:t>
            </a:r>
            <a:r>
              <a:rPr lang="pt-BR" sz="2800" dirty="0">
                <a:solidFill>
                  <a:srgbClr val="000000"/>
                </a:solidFill>
                <a:latin typeface="Arial" panose="020B0604020202020204" pitchFamily="34" charset="0"/>
              </a:rPr>
              <a:t>, </a:t>
            </a:r>
            <a:r>
              <a:rPr lang="pt-BR" sz="2800" b="1" dirty="0">
                <a:solidFill>
                  <a:srgbClr val="000000"/>
                </a:solidFill>
                <a:latin typeface="Arial" panose="020B0604020202020204" pitchFamily="34" charset="0"/>
              </a:rPr>
              <a:t>improcedente</a:t>
            </a:r>
            <a:r>
              <a:rPr lang="pt-BR" sz="2800" dirty="0">
                <a:solidFill>
                  <a:srgbClr val="000000"/>
                </a:solidFill>
                <a:latin typeface="Arial" panose="020B0604020202020204" pitchFamily="34" charset="0"/>
              </a:rPr>
              <a:t> ou </a:t>
            </a:r>
            <a:r>
              <a:rPr lang="pt-BR" sz="2800" b="1" dirty="0">
                <a:solidFill>
                  <a:srgbClr val="000000"/>
                </a:solidFill>
                <a:latin typeface="Arial" panose="020B0604020202020204" pitchFamily="34" charset="0"/>
              </a:rPr>
              <a:t>parcialmente</a:t>
            </a:r>
            <a:r>
              <a:rPr lang="pt-BR" sz="2800" dirty="0">
                <a:solidFill>
                  <a:srgbClr val="000000"/>
                </a:solidFill>
                <a:latin typeface="Arial" panose="020B0604020202020204" pitchFamily="34" charset="0"/>
              </a:rPr>
              <a:t> procedente);</a:t>
            </a:r>
            <a:endParaRPr lang="pt-BR" sz="4000" dirty="0">
              <a:solidFill>
                <a:srgbClr val="000000"/>
              </a:solidFill>
              <a:latin typeface="Times New Roman" panose="02020603050405020304" pitchFamily="18" charset="0"/>
            </a:endParaRPr>
          </a:p>
          <a:p>
            <a:pPr algn="just"/>
            <a:r>
              <a:rPr lang="pt-BR" sz="2800" dirty="0">
                <a:solidFill>
                  <a:srgbClr val="000000"/>
                </a:solidFill>
                <a:latin typeface="Arial" panose="020B0604020202020204" pitchFamily="34" charset="0"/>
              </a:rPr>
              <a:t>II - de ofício ou a requerimento reconhecer </a:t>
            </a:r>
            <a:r>
              <a:rPr lang="pt-BR" sz="2800" b="1" dirty="0">
                <a:solidFill>
                  <a:srgbClr val="000000"/>
                </a:solidFill>
                <a:latin typeface="Arial" panose="020B0604020202020204" pitchFamily="34" charset="0"/>
              </a:rPr>
              <a:t>DECADÊNCIA</a:t>
            </a:r>
            <a:r>
              <a:rPr lang="pt-BR" sz="2800" dirty="0">
                <a:solidFill>
                  <a:srgbClr val="000000"/>
                </a:solidFill>
                <a:latin typeface="Arial" panose="020B0604020202020204" pitchFamily="34" charset="0"/>
              </a:rPr>
              <a:t> ou </a:t>
            </a:r>
            <a:r>
              <a:rPr lang="pt-BR" sz="2800" b="1" dirty="0">
                <a:solidFill>
                  <a:srgbClr val="000000"/>
                </a:solidFill>
                <a:latin typeface="Arial" panose="020B0604020202020204" pitchFamily="34" charset="0"/>
              </a:rPr>
              <a:t>PRESCRIÇÃO</a:t>
            </a:r>
            <a:r>
              <a:rPr lang="pt-BR" sz="2800" dirty="0">
                <a:solidFill>
                  <a:srgbClr val="000000"/>
                </a:solidFill>
                <a:latin typeface="Arial" panose="020B0604020202020204" pitchFamily="34" charset="0"/>
              </a:rPr>
              <a:t> (não serão reconhecidas sem que antes seja dada às partes </a:t>
            </a:r>
            <a:r>
              <a:rPr lang="pt-BR" sz="2800" b="1" dirty="0">
                <a:solidFill>
                  <a:srgbClr val="000000"/>
                </a:solidFill>
                <a:latin typeface="Arial" panose="020B0604020202020204" pitchFamily="34" charset="0"/>
              </a:rPr>
              <a:t>oportunidade de manifestar-se</a:t>
            </a:r>
            <a:r>
              <a:rPr lang="pt-BR" sz="2800" dirty="0">
                <a:solidFill>
                  <a:srgbClr val="000000"/>
                </a:solidFill>
                <a:latin typeface="Arial" panose="020B0604020202020204" pitchFamily="34" charset="0"/>
              </a:rPr>
              <a:t>)</a:t>
            </a:r>
          </a:p>
          <a:p>
            <a:pPr algn="just"/>
            <a:r>
              <a:rPr lang="pt-BR" sz="2800" dirty="0">
                <a:solidFill>
                  <a:srgbClr val="000000"/>
                </a:solidFill>
                <a:latin typeface="Arial" panose="020B0604020202020204" pitchFamily="34" charset="0"/>
              </a:rPr>
              <a:t>III – </a:t>
            </a:r>
            <a:r>
              <a:rPr lang="pt-BR" sz="2800" b="1" dirty="0">
                <a:solidFill>
                  <a:srgbClr val="000000"/>
                </a:solidFill>
                <a:latin typeface="Arial" panose="020B0604020202020204" pitchFamily="34" charset="0"/>
              </a:rPr>
              <a:t>HOMOLOGAR DESISTÊNCIA OU ACORDO</a:t>
            </a:r>
            <a:r>
              <a:rPr lang="pt-BR" sz="2800" dirty="0">
                <a:solidFill>
                  <a:srgbClr val="000000"/>
                </a:solidFill>
                <a:latin typeface="Arial" panose="020B0604020202020204" pitchFamily="34" charset="0"/>
              </a:rPr>
              <a:t>: a) o reconhecimento da procedência do pedido formulado na ação ou na reconvenção; b) a transação; c) a renúncia à pretensão formulada na ação ou na reconvenção.</a:t>
            </a:r>
            <a:endParaRPr lang="pt-BR" sz="4000" dirty="0">
              <a:solidFill>
                <a:srgbClr val="000000"/>
              </a:solidFill>
              <a:latin typeface="Times New Roman" panose="02020603050405020304" pitchFamily="18" charset="0"/>
            </a:endParaRPr>
          </a:p>
          <a:p>
            <a:pPr algn="just"/>
            <a:endParaRPr lang="pt-BR" sz="2800" dirty="0">
              <a:solidFill>
                <a:srgbClr val="000000"/>
              </a:solidFill>
              <a:latin typeface="Arial" panose="020B0604020202020204" pitchFamily="34" charset="0"/>
            </a:endParaRPr>
          </a:p>
          <a:p>
            <a:pPr algn="just"/>
            <a:r>
              <a:rPr lang="pt-BR" sz="2800" b="1" dirty="0">
                <a:solidFill>
                  <a:srgbClr val="000000"/>
                </a:solidFill>
                <a:latin typeface="Arial" panose="020B0604020202020204" pitchFamily="34" charset="0"/>
              </a:rPr>
              <a:t>PRINCÍPIO DA PRIMAZIA DE MÉRITO: </a:t>
            </a:r>
            <a:r>
              <a:rPr lang="pt-BR" sz="2800" dirty="0">
                <a:solidFill>
                  <a:srgbClr val="000000"/>
                </a:solidFill>
                <a:latin typeface="Arial" panose="020B0604020202020204" pitchFamily="34" charset="0"/>
              </a:rPr>
              <a:t>Art. 488. Desde que possível, o juiz resolverá o mérito sempre que a decisão for favorável à parte a quem aproveitaria eventual pronunciamento nos termos do art. 485</a:t>
            </a:r>
            <a:r>
              <a:rPr lang="pt-BR" sz="4000" dirty="0">
                <a:solidFill>
                  <a:srgbClr val="000000"/>
                </a:solidFill>
                <a:highlight>
                  <a:srgbClr val="FFFFFF"/>
                </a:highlight>
                <a:latin typeface="Arial" panose="020B0604020202020204" pitchFamily="34" charset="0"/>
              </a:rPr>
              <a:t>.</a:t>
            </a:r>
            <a:endParaRPr lang="pt-BR" sz="4000" dirty="0">
              <a:solidFill>
                <a:srgbClr val="000000"/>
              </a:solidFill>
              <a:latin typeface="Arial" panose="020B0604020202020204" pitchFamily="34" charset="0"/>
            </a:endParaRPr>
          </a:p>
        </p:txBody>
      </p:sp>
    </p:spTree>
    <p:extLst>
      <p:ext uri="{BB962C8B-B14F-4D97-AF65-F5344CB8AC3E}">
        <p14:creationId xmlns:p14="http://schemas.microsoft.com/office/powerpoint/2010/main" val="175431539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37500" lnSpcReduction="20000"/>
          </a:bodyPr>
          <a:lstStyle/>
          <a:p>
            <a:pPr algn="ctr">
              <a:lnSpc>
                <a:spcPct val="100000"/>
              </a:lnSpc>
              <a:spcBef>
                <a:spcPts val="641"/>
              </a:spcBef>
              <a:tabLst>
                <a:tab pos="0" algn="l"/>
              </a:tabLst>
            </a:pPr>
            <a:r>
              <a:rPr lang="pt-BR" sz="3900" b="1" i="0" dirty="0">
                <a:solidFill>
                  <a:srgbClr val="000000"/>
                </a:solidFill>
                <a:effectLst/>
                <a:latin typeface="Arial" panose="020B0604020202020204" pitchFamily="34" charset="0"/>
              </a:rPr>
              <a:t>DO JULGAMENTO DAS AÇÕES RELATIVAS ÀS PRESTAÇÕES DE FAZER, DE NÃO FAZER E DE ENTREGAR COISA</a:t>
            </a:r>
          </a:p>
          <a:p>
            <a:pPr algn="ctr">
              <a:lnSpc>
                <a:spcPct val="100000"/>
              </a:lnSpc>
              <a:spcBef>
                <a:spcPts val="641"/>
              </a:spcBef>
              <a:tabLst>
                <a:tab pos="0" algn="l"/>
              </a:tabLst>
            </a:pPr>
            <a:endParaRPr lang="pt-BR" sz="3900" b="0" i="0" dirty="0">
              <a:solidFill>
                <a:srgbClr val="000000"/>
              </a:solidFill>
              <a:effectLst/>
              <a:latin typeface="Arial" panose="020B0604020202020204" pitchFamily="34" charset="0"/>
            </a:endParaRPr>
          </a:p>
          <a:p>
            <a:pPr algn="just">
              <a:lnSpc>
                <a:spcPct val="100000"/>
              </a:lnSpc>
              <a:spcBef>
                <a:spcPts val="641"/>
              </a:spcBef>
              <a:tabLst>
                <a:tab pos="0" algn="l"/>
              </a:tabLst>
            </a:pPr>
            <a:r>
              <a:rPr lang="pt-BR" sz="4000" b="1" i="0" dirty="0">
                <a:solidFill>
                  <a:srgbClr val="000000"/>
                </a:solidFill>
                <a:effectLst/>
                <a:latin typeface="Arial" panose="020B0604020202020204" pitchFamily="34" charset="0"/>
              </a:rPr>
              <a:t>TUTELA ESPECÍFICA</a:t>
            </a:r>
            <a:r>
              <a:rPr lang="pt-BR" sz="4000" b="0" i="0" dirty="0">
                <a:solidFill>
                  <a:srgbClr val="000000"/>
                </a:solidFill>
                <a:effectLst/>
                <a:latin typeface="Arial" panose="020B0604020202020204" pitchFamily="34" charset="0"/>
              </a:rPr>
              <a:t>: Art. 497. Na ação que tenha por objeto a prestação de fazer ou de não fazer, o juiz, se procedente o pedido, </a:t>
            </a:r>
            <a:r>
              <a:rPr lang="pt-BR" sz="4000" b="1" i="0" dirty="0">
                <a:solidFill>
                  <a:srgbClr val="000000"/>
                </a:solidFill>
                <a:effectLst/>
                <a:latin typeface="Arial" panose="020B0604020202020204" pitchFamily="34" charset="0"/>
              </a:rPr>
              <a:t>concederá a </a:t>
            </a:r>
            <a:r>
              <a:rPr lang="pt-BR" sz="4000" b="1" dirty="0">
                <a:solidFill>
                  <a:srgbClr val="000000"/>
                </a:solidFill>
                <a:latin typeface="Arial" panose="020B0604020202020204" pitchFamily="34" charset="0"/>
              </a:rPr>
              <a:t>tutela específica</a:t>
            </a:r>
            <a:r>
              <a:rPr lang="pt-BR" sz="4000" dirty="0">
                <a:solidFill>
                  <a:srgbClr val="000000"/>
                </a:solidFill>
                <a:latin typeface="Arial" panose="020B0604020202020204" pitchFamily="34" charset="0"/>
              </a:rPr>
              <a:t> </a:t>
            </a:r>
            <a:r>
              <a:rPr lang="pt-BR" sz="4000" b="0" i="0" dirty="0">
                <a:solidFill>
                  <a:srgbClr val="000000"/>
                </a:solidFill>
                <a:effectLst/>
                <a:latin typeface="Arial" panose="020B0604020202020204" pitchFamily="34" charset="0"/>
              </a:rPr>
              <a:t>ou determinará providências que assegurem a obtenção de tutela pelo resultado prático equivalente.</a:t>
            </a:r>
          </a:p>
          <a:p>
            <a:pPr algn="just">
              <a:lnSpc>
                <a:spcPct val="100000"/>
              </a:lnSpc>
              <a:spcBef>
                <a:spcPts val="641"/>
              </a:spcBef>
              <a:tabLst>
                <a:tab pos="0" algn="l"/>
              </a:tabLst>
            </a:pPr>
            <a:endParaRPr lang="pt-BR" sz="4000" spc="-1" dirty="0">
              <a:solidFill>
                <a:srgbClr val="000000"/>
              </a:solidFill>
              <a:latin typeface="Arial" panose="020B0604020202020204" pitchFamily="34" charset="0"/>
              <a:ea typeface="DejaVu Sans"/>
            </a:endParaRPr>
          </a:p>
          <a:p>
            <a:pPr algn="just">
              <a:lnSpc>
                <a:spcPct val="100000"/>
              </a:lnSpc>
              <a:spcBef>
                <a:spcPts val="641"/>
              </a:spcBef>
              <a:tabLst>
                <a:tab pos="0" algn="l"/>
              </a:tabLst>
            </a:pPr>
            <a:r>
              <a:rPr lang="pt-BR" sz="4000" b="1" i="0" dirty="0">
                <a:solidFill>
                  <a:srgbClr val="000000"/>
                </a:solidFill>
                <a:effectLst/>
                <a:latin typeface="Arial" panose="020B0604020202020204" pitchFamily="34" charset="0"/>
              </a:rPr>
              <a:t>PERDAS E DANOS: </a:t>
            </a:r>
            <a:r>
              <a:rPr lang="pt-BR" sz="4000" b="0" i="0" dirty="0">
                <a:solidFill>
                  <a:srgbClr val="000000"/>
                </a:solidFill>
                <a:effectLst/>
                <a:latin typeface="Arial" panose="020B0604020202020204" pitchFamily="34" charset="0"/>
              </a:rPr>
              <a:t>Art. 499. A obrigação somente será </a:t>
            </a:r>
            <a:r>
              <a:rPr lang="pt-BR" sz="4000" b="1" i="0" dirty="0">
                <a:solidFill>
                  <a:srgbClr val="000000"/>
                </a:solidFill>
                <a:effectLst/>
                <a:latin typeface="Arial" panose="020B0604020202020204" pitchFamily="34" charset="0"/>
              </a:rPr>
              <a:t>CONVERTIDA</a:t>
            </a:r>
            <a:r>
              <a:rPr lang="pt-BR" sz="4000" b="0" i="0" dirty="0">
                <a:solidFill>
                  <a:srgbClr val="000000"/>
                </a:solidFill>
                <a:effectLst/>
                <a:latin typeface="Arial" panose="020B0604020202020204" pitchFamily="34" charset="0"/>
              </a:rPr>
              <a:t> em </a:t>
            </a:r>
            <a:r>
              <a:rPr lang="pt-BR" sz="4000" b="1" i="0" dirty="0">
                <a:solidFill>
                  <a:srgbClr val="000000"/>
                </a:solidFill>
                <a:effectLst/>
                <a:latin typeface="Arial" panose="020B0604020202020204" pitchFamily="34" charset="0"/>
              </a:rPr>
              <a:t>perdas e danos </a:t>
            </a:r>
            <a:r>
              <a:rPr lang="pt-BR" sz="4000" b="0" i="0" dirty="0">
                <a:solidFill>
                  <a:srgbClr val="000000"/>
                </a:solidFill>
                <a:effectLst/>
                <a:latin typeface="Arial" panose="020B0604020202020204" pitchFamily="34" charset="0"/>
              </a:rPr>
              <a:t>se o autor o requerer ou se impossível a tutela específica ou a obtenção de tutela pelo resultado prático equivalente.</a:t>
            </a:r>
          </a:p>
          <a:p>
            <a:pPr algn="ctr"/>
            <a:endParaRPr lang="pt-BR" sz="4000" b="1" dirty="0">
              <a:solidFill>
                <a:srgbClr val="000000"/>
              </a:solidFill>
              <a:highlight>
                <a:srgbClr val="FFFFFF"/>
              </a:highlight>
              <a:latin typeface="Arial" panose="020B0604020202020204" pitchFamily="34" charset="0"/>
            </a:endParaRPr>
          </a:p>
          <a:p>
            <a:pPr algn="just"/>
            <a:r>
              <a:rPr lang="pt-BR" sz="4000" b="1" dirty="0">
                <a:solidFill>
                  <a:srgbClr val="000000"/>
                </a:solidFill>
                <a:highlight>
                  <a:srgbClr val="FFFFFF"/>
                </a:highlight>
                <a:latin typeface="Arial" panose="020B0604020202020204" pitchFamily="34" charset="0"/>
              </a:rPr>
              <a:t>OBRIGAÇÃO DE PAGAR: </a:t>
            </a:r>
            <a:r>
              <a:rPr lang="pt-BR" sz="4000" dirty="0">
                <a:solidFill>
                  <a:srgbClr val="000000"/>
                </a:solidFill>
                <a:highlight>
                  <a:srgbClr val="FFFFFF"/>
                </a:highlight>
                <a:latin typeface="Arial" panose="020B0604020202020204" pitchFamily="34" charset="0"/>
              </a:rPr>
              <a:t>Art. 491. Na ação relativa à obrigação de pagar quantia, ainda que formulado pedido genérico, a decisão </a:t>
            </a:r>
            <a:r>
              <a:rPr lang="pt-BR" sz="4000" b="1" dirty="0">
                <a:solidFill>
                  <a:srgbClr val="000000"/>
                </a:solidFill>
                <a:highlight>
                  <a:srgbClr val="FFFFFF"/>
                </a:highlight>
                <a:latin typeface="Arial" panose="020B0604020202020204" pitchFamily="34" charset="0"/>
              </a:rPr>
              <a:t>DEFINIRÁ DESDE LOGO A EXTENSÃO DA OBRIGAÇÃO</a:t>
            </a:r>
            <a:r>
              <a:rPr lang="pt-BR" sz="4000" dirty="0">
                <a:solidFill>
                  <a:srgbClr val="000000"/>
                </a:solidFill>
                <a:highlight>
                  <a:srgbClr val="FFFFFF"/>
                </a:highlight>
                <a:latin typeface="Arial" panose="020B0604020202020204" pitchFamily="34" charset="0"/>
              </a:rPr>
              <a:t>, o índice de correção monetária, a taxa de juros, o termo inicial de ambos e a periodicidade da capitalização dos juros, se for o caso, salvo quando: I - </a:t>
            </a:r>
            <a:r>
              <a:rPr lang="pt-BR" sz="4000" b="1" dirty="0">
                <a:solidFill>
                  <a:srgbClr val="000000"/>
                </a:solidFill>
                <a:highlight>
                  <a:srgbClr val="FFFFFF"/>
                </a:highlight>
                <a:latin typeface="Arial" panose="020B0604020202020204" pitchFamily="34" charset="0"/>
              </a:rPr>
              <a:t>NÃO FOR POSSÍVEL DETERMINAR</a:t>
            </a:r>
            <a:r>
              <a:rPr lang="pt-BR" sz="4000" dirty="0">
                <a:solidFill>
                  <a:srgbClr val="000000"/>
                </a:solidFill>
                <a:highlight>
                  <a:srgbClr val="FFFFFF"/>
                </a:highlight>
                <a:latin typeface="Arial" panose="020B0604020202020204" pitchFamily="34" charset="0"/>
              </a:rPr>
              <a:t>, de modo definitivo, o montante devido; II - a apuração do valor devido depender da produção de prova de realização demorada ou excessivamente dispendiosa, assim reconhecida na sentença.</a:t>
            </a:r>
          </a:p>
          <a:p>
            <a:pPr algn="just"/>
            <a:endParaRPr lang="pt-BR" sz="4000" dirty="0">
              <a:solidFill>
                <a:srgbClr val="000000"/>
              </a:solidFill>
              <a:highlight>
                <a:srgbClr val="FFFFFF"/>
              </a:highlight>
              <a:latin typeface="Arial" panose="020B0604020202020204" pitchFamily="34" charset="0"/>
            </a:endParaRPr>
          </a:p>
          <a:p>
            <a:pPr algn="just">
              <a:lnSpc>
                <a:spcPct val="100000"/>
              </a:lnSpc>
              <a:spcBef>
                <a:spcPts val="641"/>
              </a:spcBef>
              <a:tabLst>
                <a:tab pos="0" algn="l"/>
              </a:tabLst>
            </a:pPr>
            <a:endParaRPr lang="pt-BR" sz="4000" spc="-1" dirty="0">
              <a:latin typeface="Calibri"/>
            </a:endParaRPr>
          </a:p>
          <a:p>
            <a:pPr algn="ctr">
              <a:lnSpc>
                <a:spcPts val="1200"/>
              </a:lnSpc>
            </a:pPr>
            <a:r>
              <a:rPr lang="pt-BR" sz="4000" b="1" dirty="0">
                <a:solidFill>
                  <a:srgbClr val="000000"/>
                </a:solidFill>
                <a:latin typeface="Arial" panose="020B0604020202020204" pitchFamily="34" charset="0"/>
              </a:rPr>
              <a:t>DA COISA JULGADA</a:t>
            </a:r>
            <a:endParaRPr lang="pt-BR" sz="4000" dirty="0">
              <a:solidFill>
                <a:srgbClr val="000000"/>
              </a:solidFill>
              <a:latin typeface="Times New Roman" panose="02020603050405020304" pitchFamily="18" charset="0"/>
            </a:endParaRPr>
          </a:p>
          <a:p>
            <a:pPr algn="just"/>
            <a:r>
              <a:rPr lang="pt-BR" sz="4000" dirty="0">
                <a:solidFill>
                  <a:srgbClr val="000000"/>
                </a:solidFill>
                <a:latin typeface="Arial" panose="020B0604020202020204" pitchFamily="34" charset="0"/>
              </a:rPr>
              <a:t>Art. 502. Denomina-se coisa </a:t>
            </a:r>
            <a:r>
              <a:rPr lang="pt-BR" sz="4000" b="1" dirty="0">
                <a:solidFill>
                  <a:srgbClr val="000000"/>
                </a:solidFill>
                <a:latin typeface="Arial" panose="020B0604020202020204" pitchFamily="34" charset="0"/>
              </a:rPr>
              <a:t>julgada material</a:t>
            </a:r>
            <a:r>
              <a:rPr lang="pt-BR" sz="4000" dirty="0">
                <a:solidFill>
                  <a:srgbClr val="000000"/>
                </a:solidFill>
                <a:latin typeface="Arial" panose="020B0604020202020204" pitchFamily="34" charset="0"/>
              </a:rPr>
              <a:t> a autoridade que torna </a:t>
            </a:r>
            <a:r>
              <a:rPr lang="pt-BR" sz="4000" b="1" dirty="0">
                <a:solidFill>
                  <a:srgbClr val="000000"/>
                </a:solidFill>
                <a:latin typeface="Arial" panose="020B0604020202020204" pitchFamily="34" charset="0"/>
              </a:rPr>
              <a:t>IMUTÁVEL</a:t>
            </a:r>
            <a:r>
              <a:rPr lang="pt-BR" sz="4000" dirty="0">
                <a:solidFill>
                  <a:srgbClr val="000000"/>
                </a:solidFill>
                <a:latin typeface="Arial" panose="020B0604020202020204" pitchFamily="34" charset="0"/>
              </a:rPr>
              <a:t> e </a:t>
            </a:r>
            <a:r>
              <a:rPr lang="pt-BR" sz="4000" b="1" dirty="0">
                <a:solidFill>
                  <a:srgbClr val="000000"/>
                </a:solidFill>
                <a:latin typeface="Arial" panose="020B0604020202020204" pitchFamily="34" charset="0"/>
              </a:rPr>
              <a:t>INDISCUTÍVEL</a:t>
            </a:r>
            <a:r>
              <a:rPr lang="pt-BR" sz="4000" dirty="0">
                <a:solidFill>
                  <a:srgbClr val="000000"/>
                </a:solidFill>
                <a:latin typeface="Arial" panose="020B0604020202020204" pitchFamily="34" charset="0"/>
              </a:rPr>
              <a:t> a decisão de mérito não mais sujeita a recurso.</a:t>
            </a:r>
          </a:p>
          <a:p>
            <a:pPr algn="just"/>
            <a:endParaRPr lang="pt-BR" sz="4000" b="1" dirty="0">
              <a:highlight>
                <a:srgbClr val="FFFFFF"/>
              </a:highlight>
              <a:latin typeface="Open Sans" panose="020B0606030504020204" pitchFamily="34" charset="0"/>
            </a:endParaRPr>
          </a:p>
          <a:p>
            <a:pPr algn="just"/>
            <a:r>
              <a:rPr lang="pt-BR" sz="4000" b="1" dirty="0">
                <a:highlight>
                  <a:srgbClr val="FFFFFF"/>
                </a:highlight>
                <a:latin typeface="Open Sans" panose="020B0606030504020204" pitchFamily="34" charset="0"/>
              </a:rPr>
              <a:t>DIFERENCIAR COISA JULGADA FORMAL E MATERIAL</a:t>
            </a:r>
          </a:p>
          <a:p>
            <a:pPr algn="just"/>
            <a:r>
              <a:rPr lang="pt-BR" sz="4000" b="1" dirty="0">
                <a:highlight>
                  <a:srgbClr val="FFFFFF"/>
                </a:highlight>
              </a:rPr>
              <a:t>Coisa julgada formal</a:t>
            </a:r>
            <a:r>
              <a:rPr lang="pt-BR" sz="4000" dirty="0">
                <a:highlight>
                  <a:srgbClr val="FFFFFF"/>
                </a:highlight>
              </a:rPr>
              <a:t> é aquela que ocorre dentro do próprio processo, significando que determinada decisão não pode mais ser modificada pelas partes ou pelo juiz naquele feito específico.</a:t>
            </a:r>
          </a:p>
          <a:p>
            <a:pPr algn="just"/>
            <a:r>
              <a:rPr lang="pt-BR" sz="4000" b="1" dirty="0"/>
              <a:t>Coisa julgada material</a:t>
            </a:r>
            <a:r>
              <a:rPr lang="pt-BR" sz="4000" dirty="0"/>
              <a:t>, por sua vez, representa a imutabilidade da decisão judicial também fora do processo em que foi proferida. Ou seja, o mérito da causa foi definitivamente julgado, impedindo que a mesma controvérsia seja novamente apreciada em qualquer outro processo.</a:t>
            </a:r>
          </a:p>
          <a:p>
            <a:pPr algn="just"/>
            <a:endParaRPr lang="pt-BR" sz="4000" dirty="0"/>
          </a:p>
          <a:p>
            <a:pPr algn="just"/>
            <a:r>
              <a:rPr lang="pt-BR" sz="4000" dirty="0"/>
              <a:t>Exemplo de coisa julgada apenas formal: algumas decisões possuem apenas coisa julgada formal, pois podem ser revistas a qualquer tempo, como nas ações de alimentos e interdição. A título ilustrativo, a Lei de Alimentos (Lei nº 5.478/68), em seu art. 15, dispõe: "A decisão judicial sobre alimentos não transita em julgado e pode, a qualquer tempo, ser revista, em face da modificação da situação financeira dos interessados."</a:t>
            </a:r>
          </a:p>
        </p:txBody>
      </p:sp>
    </p:spTree>
    <p:extLst>
      <p:ext uri="{BB962C8B-B14F-4D97-AF65-F5344CB8AC3E}">
        <p14:creationId xmlns:p14="http://schemas.microsoft.com/office/powerpoint/2010/main" val="147709445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lnSpc>
                <a:spcPct val="100000"/>
              </a:lnSpc>
              <a:spcBef>
                <a:spcPts val="641"/>
              </a:spcBef>
              <a:tabLst>
                <a:tab pos="0" algn="l"/>
              </a:tabLst>
            </a:pPr>
            <a:r>
              <a:rPr lang="pt-BR" sz="2100" b="0" i="0" dirty="0">
                <a:solidFill>
                  <a:srgbClr val="343A40"/>
                </a:solidFill>
                <a:effectLst/>
                <a:highlight>
                  <a:srgbClr val="FFFFFF"/>
                </a:highlight>
                <a:latin typeface="Open Sans" panose="020B0606030504020204" pitchFamily="34" charset="0"/>
              </a:rPr>
              <a:t>71- Felipe propôs ação de reparação de danos contra Gustavo fundada em responsabilidade extracontratual, em razão de Felipe ter sido atacado pelo cachorro de Gustavo, enquanto transitava pela rua perto de sua casa.</a:t>
            </a:r>
            <a:br>
              <a:rPr lang="pt-BR" sz="2100" dirty="0"/>
            </a:br>
            <a:r>
              <a:rPr lang="pt-BR" sz="2100" b="0" i="0" dirty="0">
                <a:solidFill>
                  <a:srgbClr val="343A40"/>
                </a:solidFill>
                <a:effectLst/>
                <a:highlight>
                  <a:srgbClr val="FFFFFF"/>
                </a:highlight>
                <a:latin typeface="Open Sans" panose="020B0606030504020204" pitchFamily="34" charset="0"/>
              </a:rPr>
              <a:t>Em primeira instância, os pedidos formulados por Felipe em sua petição inicial foram julgados totalmente procedentes. Depois da publicação da sentença de procedência, Gustavo interpôs apelação para buscar a reforma integral da sentença. Pode-se afirmar:</a:t>
            </a:r>
          </a:p>
          <a:p>
            <a:pPr algn="just">
              <a:lnSpc>
                <a:spcPct val="100000"/>
              </a:lnSpc>
              <a:spcBef>
                <a:spcPts val="641"/>
              </a:spcBef>
              <a:tabLst>
                <a:tab pos="0" algn="l"/>
              </a:tabLst>
            </a:pPr>
            <a:r>
              <a:rPr lang="pt-BR" sz="2100" spc="-1" dirty="0">
                <a:solidFill>
                  <a:srgbClr val="343A40"/>
                </a:solidFill>
                <a:highlight>
                  <a:srgbClr val="FFFFFF"/>
                </a:highlight>
                <a:latin typeface="Open Sans" panose="020B0606030504020204" pitchFamily="34" charset="0"/>
                <a:ea typeface="DejaVu Sans"/>
              </a:rPr>
              <a:t>A- o juiz acatou as preliminares de mérito,</a:t>
            </a:r>
          </a:p>
          <a:p>
            <a:pPr algn="just">
              <a:lnSpc>
                <a:spcPct val="100000"/>
              </a:lnSpc>
              <a:spcBef>
                <a:spcPts val="641"/>
              </a:spcBef>
              <a:tabLst>
                <a:tab pos="0" algn="l"/>
              </a:tabLst>
            </a:pPr>
            <a:r>
              <a:rPr lang="pt-BR" sz="2100" spc="-1" dirty="0">
                <a:solidFill>
                  <a:srgbClr val="343A40"/>
                </a:solidFill>
                <a:highlight>
                  <a:srgbClr val="FFFFFF"/>
                </a:highlight>
                <a:latin typeface="Open Sans" panose="020B0606030504020204" pitchFamily="34" charset="0"/>
                <a:ea typeface="DejaVu Sans"/>
              </a:rPr>
              <a:t>B- o juiz analisou o mérito,</a:t>
            </a:r>
          </a:p>
          <a:p>
            <a:pPr algn="just">
              <a:lnSpc>
                <a:spcPct val="100000"/>
              </a:lnSpc>
              <a:spcBef>
                <a:spcPts val="641"/>
              </a:spcBef>
              <a:tabLst>
                <a:tab pos="0" algn="l"/>
              </a:tabLst>
            </a:pPr>
            <a:r>
              <a:rPr lang="pt-BR" sz="2100" spc="-1" dirty="0">
                <a:solidFill>
                  <a:srgbClr val="343A40"/>
                </a:solidFill>
                <a:highlight>
                  <a:srgbClr val="FFFFFF"/>
                </a:highlight>
                <a:latin typeface="Open Sans" panose="020B0606030504020204" pitchFamily="34" charset="0"/>
                <a:ea typeface="DejaVu Sans"/>
              </a:rPr>
              <a:t>C- a decisão transitou em julgado quando o juiz encaminhou para o tribunal o processo,</a:t>
            </a:r>
          </a:p>
          <a:p>
            <a:pPr algn="just">
              <a:lnSpc>
                <a:spcPct val="100000"/>
              </a:lnSpc>
              <a:spcBef>
                <a:spcPts val="641"/>
              </a:spcBef>
              <a:tabLst>
                <a:tab pos="0" algn="l"/>
              </a:tabLst>
            </a:pPr>
            <a:r>
              <a:rPr lang="pt-BR" sz="2100" spc="-1" dirty="0">
                <a:solidFill>
                  <a:srgbClr val="343A40"/>
                </a:solidFill>
                <a:highlight>
                  <a:srgbClr val="FFFFFF"/>
                </a:highlight>
                <a:latin typeface="Open Sans" panose="020B0606030504020204" pitchFamily="34" charset="0"/>
                <a:ea typeface="DejaVu Sans"/>
              </a:rPr>
              <a:t>D- a sentença obrigatoriamente será publicada no DOE e não é possível o a intimação ocorrer na </a:t>
            </a:r>
            <a:r>
              <a:rPr lang="pt-BR" sz="2100" spc="-1" dirty="0" err="1">
                <a:solidFill>
                  <a:srgbClr val="343A40"/>
                </a:solidFill>
                <a:highlight>
                  <a:srgbClr val="FFFFFF"/>
                </a:highlight>
                <a:latin typeface="Open Sans" panose="020B0606030504020204" pitchFamily="34" charset="0"/>
                <a:ea typeface="DejaVu Sans"/>
              </a:rPr>
              <a:t>AIJ</a:t>
            </a:r>
            <a:r>
              <a:rPr lang="pt-BR" sz="2100" spc="-1" dirty="0">
                <a:solidFill>
                  <a:srgbClr val="343A40"/>
                </a:solidFill>
                <a:highlight>
                  <a:srgbClr val="FFFFFF"/>
                </a:highlight>
                <a:latin typeface="Open Sans" panose="020B0606030504020204" pitchFamily="34" charset="0"/>
                <a:ea typeface="DejaVu Sans"/>
              </a:rPr>
              <a:t>,</a:t>
            </a:r>
          </a:p>
          <a:p>
            <a:pPr algn="just">
              <a:lnSpc>
                <a:spcPct val="100000"/>
              </a:lnSpc>
              <a:spcBef>
                <a:spcPts val="641"/>
              </a:spcBef>
              <a:tabLst>
                <a:tab pos="0" algn="l"/>
              </a:tabLst>
            </a:pPr>
            <a:r>
              <a:rPr lang="pt-BR" sz="2100" spc="-1" dirty="0">
                <a:solidFill>
                  <a:srgbClr val="343A40"/>
                </a:solidFill>
                <a:highlight>
                  <a:srgbClr val="FFFFFF"/>
                </a:highlight>
                <a:latin typeface="Open Sans" panose="020B0606030504020204" pitchFamily="34" charset="0"/>
                <a:ea typeface="DejaVu Sans"/>
              </a:rPr>
              <a:t>E- a decisão pode ser revista a qualquer momento pelo juiz de primeiro grau,</a:t>
            </a:r>
          </a:p>
          <a:p>
            <a:pPr algn="just">
              <a:lnSpc>
                <a:spcPct val="100000"/>
              </a:lnSpc>
              <a:spcBef>
                <a:spcPts val="641"/>
              </a:spcBef>
              <a:tabLst>
                <a:tab pos="0" algn="l"/>
              </a:tabLst>
            </a:pPr>
            <a:endParaRPr lang="pt-BR" sz="2100" spc="-1" dirty="0">
              <a:latin typeface="Calibri"/>
              <a:ea typeface="DejaVu Sans"/>
            </a:endParaRPr>
          </a:p>
          <a:p>
            <a:pPr algn="just">
              <a:lnSpc>
                <a:spcPct val="100000"/>
              </a:lnSpc>
              <a:spcBef>
                <a:spcPts val="641"/>
              </a:spcBef>
              <a:tabLst>
                <a:tab pos="0" algn="l"/>
              </a:tabLst>
            </a:pPr>
            <a:endParaRPr lang="pt-BR" sz="1400" spc="-1" dirty="0">
              <a:solidFill>
                <a:srgbClr val="000000"/>
              </a:solidFill>
              <a:latin typeface="Calibri"/>
              <a:ea typeface="DejaVu Sans"/>
            </a:endParaRPr>
          </a:p>
        </p:txBody>
      </p:sp>
    </p:spTree>
    <p:extLst>
      <p:ext uri="{BB962C8B-B14F-4D97-AF65-F5344CB8AC3E}">
        <p14:creationId xmlns:p14="http://schemas.microsoft.com/office/powerpoint/2010/main" val="109556581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lnSpc>
                <a:spcPct val="100000"/>
              </a:lnSpc>
              <a:spcBef>
                <a:spcPts val="641"/>
              </a:spcBef>
              <a:tabLst>
                <a:tab pos="0" algn="l"/>
              </a:tabLst>
            </a:pPr>
            <a:r>
              <a:rPr lang="pt-BR" sz="2500" spc="-1" dirty="0">
                <a:latin typeface="Calibri"/>
                <a:ea typeface="DejaVu Sans"/>
              </a:rPr>
              <a:t>72- </a:t>
            </a:r>
            <a:r>
              <a:rPr lang="pt-BR" sz="2800" b="0" i="0" dirty="0">
                <a:solidFill>
                  <a:srgbClr val="343A40"/>
                </a:solidFill>
                <a:effectLst/>
                <a:highlight>
                  <a:srgbClr val="FFFFFF"/>
                </a:highlight>
                <a:latin typeface="Open Sans" panose="020B0606030504020204" pitchFamily="34" charset="0"/>
              </a:rPr>
              <a:t>Pedro ajuizou ação indenizatória contra Diego, tendo o juiz de primeira instância julgado integralmente improcedentes os pedidos formulados na petição inicial</a:t>
            </a:r>
            <a:r>
              <a:rPr lang="pt-BR" sz="2800" dirty="0">
                <a:solidFill>
                  <a:srgbClr val="343A40"/>
                </a:solidFill>
                <a:highlight>
                  <a:srgbClr val="FFFFFF"/>
                </a:highlight>
                <a:latin typeface="Open Sans" panose="020B0606030504020204" pitchFamily="34" charset="0"/>
              </a:rPr>
              <a:t>. A decisão judicial tem natureza de:</a:t>
            </a:r>
          </a:p>
          <a:p>
            <a:pPr algn="just">
              <a:lnSpc>
                <a:spcPct val="100000"/>
              </a:lnSpc>
              <a:spcBef>
                <a:spcPts val="641"/>
              </a:spcBef>
              <a:tabLst>
                <a:tab pos="0" algn="l"/>
              </a:tabLst>
            </a:pPr>
            <a:r>
              <a:rPr lang="pt-BR" sz="2800" dirty="0">
                <a:solidFill>
                  <a:srgbClr val="343A40"/>
                </a:solidFill>
                <a:highlight>
                  <a:srgbClr val="FFFFFF"/>
                </a:highlight>
                <a:latin typeface="Open Sans" panose="020B0606030504020204" pitchFamily="34" charset="0"/>
              </a:rPr>
              <a:t>A- sentença</a:t>
            </a:r>
          </a:p>
          <a:p>
            <a:pPr algn="just">
              <a:lnSpc>
                <a:spcPct val="100000"/>
              </a:lnSpc>
              <a:spcBef>
                <a:spcPts val="641"/>
              </a:spcBef>
              <a:tabLst>
                <a:tab pos="0" algn="l"/>
              </a:tabLst>
            </a:pPr>
            <a:r>
              <a:rPr lang="pt-BR" sz="2800" dirty="0">
                <a:solidFill>
                  <a:srgbClr val="343A40"/>
                </a:solidFill>
                <a:highlight>
                  <a:srgbClr val="FFFFFF"/>
                </a:highlight>
                <a:latin typeface="Open Sans" panose="020B0606030504020204" pitchFamily="34" charset="0"/>
              </a:rPr>
              <a:t>B- interlocutória</a:t>
            </a:r>
          </a:p>
          <a:p>
            <a:pPr algn="just">
              <a:lnSpc>
                <a:spcPct val="100000"/>
              </a:lnSpc>
              <a:spcBef>
                <a:spcPts val="641"/>
              </a:spcBef>
              <a:tabLst>
                <a:tab pos="0" algn="l"/>
              </a:tabLst>
            </a:pPr>
            <a:r>
              <a:rPr lang="pt-BR" sz="2800" dirty="0">
                <a:solidFill>
                  <a:srgbClr val="343A40"/>
                </a:solidFill>
                <a:highlight>
                  <a:srgbClr val="FFFFFF"/>
                </a:highlight>
                <a:latin typeface="Open Sans" panose="020B0606030504020204" pitchFamily="34" charset="0"/>
              </a:rPr>
              <a:t>C- despacho </a:t>
            </a:r>
          </a:p>
          <a:p>
            <a:pPr algn="just">
              <a:lnSpc>
                <a:spcPct val="100000"/>
              </a:lnSpc>
              <a:spcBef>
                <a:spcPts val="641"/>
              </a:spcBef>
              <a:tabLst>
                <a:tab pos="0" algn="l"/>
              </a:tabLst>
            </a:pPr>
            <a:r>
              <a:rPr lang="pt-BR" sz="2800" dirty="0">
                <a:solidFill>
                  <a:srgbClr val="343A40"/>
                </a:solidFill>
                <a:highlight>
                  <a:srgbClr val="FFFFFF"/>
                </a:highlight>
                <a:latin typeface="Open Sans" panose="020B0606030504020204" pitchFamily="34" charset="0"/>
              </a:rPr>
              <a:t>D- ato ordinatório</a:t>
            </a:r>
          </a:p>
          <a:p>
            <a:pPr algn="just">
              <a:lnSpc>
                <a:spcPct val="100000"/>
              </a:lnSpc>
              <a:spcBef>
                <a:spcPts val="641"/>
              </a:spcBef>
              <a:tabLst>
                <a:tab pos="0" algn="l"/>
              </a:tabLst>
            </a:pPr>
            <a:r>
              <a:rPr lang="pt-BR" sz="2800" dirty="0">
                <a:solidFill>
                  <a:srgbClr val="343A40"/>
                </a:solidFill>
                <a:highlight>
                  <a:srgbClr val="FFFFFF"/>
                </a:highlight>
                <a:latin typeface="Open Sans" panose="020B0606030504020204" pitchFamily="34" charset="0"/>
              </a:rPr>
              <a:t>E- acórdão</a:t>
            </a:r>
          </a:p>
          <a:p>
            <a:pPr algn="just">
              <a:lnSpc>
                <a:spcPct val="100000"/>
              </a:lnSpc>
              <a:spcBef>
                <a:spcPts val="641"/>
              </a:spcBef>
              <a:tabLst>
                <a:tab pos="0" algn="l"/>
              </a:tabLst>
            </a:pPr>
            <a:endParaRPr lang="pt-BR" sz="1400" spc="-1" dirty="0">
              <a:solidFill>
                <a:srgbClr val="000000"/>
              </a:solidFill>
              <a:latin typeface="Calibri"/>
              <a:ea typeface="DejaVu Sans"/>
            </a:endParaRPr>
          </a:p>
        </p:txBody>
      </p:sp>
    </p:spTree>
    <p:extLst>
      <p:ext uri="{BB962C8B-B14F-4D97-AF65-F5344CB8AC3E}">
        <p14:creationId xmlns:p14="http://schemas.microsoft.com/office/powerpoint/2010/main" val="256018098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lnSpc>
                <a:spcPct val="100000"/>
              </a:lnSpc>
              <a:spcBef>
                <a:spcPts val="641"/>
              </a:spcBef>
              <a:tabLst>
                <a:tab pos="0" algn="l"/>
              </a:tabLst>
            </a:pPr>
            <a:r>
              <a:rPr lang="pt-BR" sz="2500" spc="-1" dirty="0">
                <a:latin typeface="Calibri"/>
                <a:ea typeface="DejaVu Sans"/>
              </a:rPr>
              <a:t>73- </a:t>
            </a:r>
            <a:r>
              <a:rPr lang="pt-BR" sz="2800" b="0" i="0" dirty="0">
                <a:solidFill>
                  <a:srgbClr val="343A40"/>
                </a:solidFill>
                <a:effectLst/>
                <a:highlight>
                  <a:srgbClr val="FFFFFF"/>
                </a:highlight>
                <a:latin typeface="Open Sans" panose="020B0606030504020204" pitchFamily="34" charset="0"/>
              </a:rPr>
              <a:t>José ajuizou ação de indenização por danos morais, materiais e estéticos em face de Pedro. O juiz competente, ao analisar a petição inicial, considerou os pedidos incompatíveis entre si, razão pela qual a indeferiu e não analisou o mérito</a:t>
            </a:r>
            <a:r>
              <a:rPr lang="pt-BR" sz="2800" dirty="0">
                <a:solidFill>
                  <a:srgbClr val="343A40"/>
                </a:solidFill>
                <a:highlight>
                  <a:srgbClr val="FFFFFF"/>
                </a:highlight>
                <a:latin typeface="Open Sans" panose="020B0606030504020204" pitchFamily="34" charset="0"/>
              </a:rPr>
              <a:t>. A decisão judicial tem natureza de:</a:t>
            </a:r>
          </a:p>
          <a:p>
            <a:pPr algn="just">
              <a:lnSpc>
                <a:spcPct val="100000"/>
              </a:lnSpc>
              <a:spcBef>
                <a:spcPts val="641"/>
              </a:spcBef>
              <a:tabLst>
                <a:tab pos="0" algn="l"/>
              </a:tabLst>
            </a:pPr>
            <a:r>
              <a:rPr lang="pt-BR" sz="2800" dirty="0">
                <a:solidFill>
                  <a:srgbClr val="343A40"/>
                </a:solidFill>
                <a:highlight>
                  <a:srgbClr val="FFFFFF"/>
                </a:highlight>
                <a:latin typeface="Open Sans" panose="020B0606030504020204" pitchFamily="34" charset="0"/>
              </a:rPr>
              <a:t>A- sentença</a:t>
            </a:r>
          </a:p>
          <a:p>
            <a:pPr algn="just">
              <a:lnSpc>
                <a:spcPct val="100000"/>
              </a:lnSpc>
              <a:spcBef>
                <a:spcPts val="641"/>
              </a:spcBef>
              <a:tabLst>
                <a:tab pos="0" algn="l"/>
              </a:tabLst>
            </a:pPr>
            <a:r>
              <a:rPr lang="pt-BR" sz="2800" dirty="0">
                <a:solidFill>
                  <a:srgbClr val="343A40"/>
                </a:solidFill>
                <a:highlight>
                  <a:srgbClr val="FFFFFF"/>
                </a:highlight>
                <a:latin typeface="Open Sans" panose="020B0606030504020204" pitchFamily="34" charset="0"/>
              </a:rPr>
              <a:t>B- interlocutória</a:t>
            </a:r>
          </a:p>
          <a:p>
            <a:pPr algn="just">
              <a:lnSpc>
                <a:spcPct val="100000"/>
              </a:lnSpc>
              <a:spcBef>
                <a:spcPts val="641"/>
              </a:spcBef>
              <a:tabLst>
                <a:tab pos="0" algn="l"/>
              </a:tabLst>
            </a:pPr>
            <a:r>
              <a:rPr lang="pt-BR" sz="2800" dirty="0">
                <a:solidFill>
                  <a:srgbClr val="343A40"/>
                </a:solidFill>
                <a:highlight>
                  <a:srgbClr val="FFFFFF"/>
                </a:highlight>
                <a:latin typeface="Open Sans" panose="020B0606030504020204" pitchFamily="34" charset="0"/>
              </a:rPr>
              <a:t>C- despacho </a:t>
            </a:r>
          </a:p>
          <a:p>
            <a:pPr algn="just">
              <a:lnSpc>
                <a:spcPct val="100000"/>
              </a:lnSpc>
              <a:spcBef>
                <a:spcPts val="641"/>
              </a:spcBef>
              <a:tabLst>
                <a:tab pos="0" algn="l"/>
              </a:tabLst>
            </a:pPr>
            <a:r>
              <a:rPr lang="pt-BR" sz="2800" dirty="0">
                <a:solidFill>
                  <a:srgbClr val="343A40"/>
                </a:solidFill>
                <a:highlight>
                  <a:srgbClr val="FFFFFF"/>
                </a:highlight>
                <a:latin typeface="Open Sans" panose="020B0606030504020204" pitchFamily="34" charset="0"/>
              </a:rPr>
              <a:t>D- ato ordinatório</a:t>
            </a:r>
          </a:p>
          <a:p>
            <a:pPr algn="just">
              <a:lnSpc>
                <a:spcPct val="100000"/>
              </a:lnSpc>
              <a:spcBef>
                <a:spcPts val="641"/>
              </a:spcBef>
              <a:tabLst>
                <a:tab pos="0" algn="l"/>
              </a:tabLst>
            </a:pPr>
            <a:r>
              <a:rPr lang="pt-BR" sz="2800" dirty="0">
                <a:solidFill>
                  <a:srgbClr val="343A40"/>
                </a:solidFill>
                <a:highlight>
                  <a:srgbClr val="FFFFFF"/>
                </a:highlight>
                <a:latin typeface="Open Sans" panose="020B0606030504020204" pitchFamily="34" charset="0"/>
              </a:rPr>
              <a:t>E- acórdão</a:t>
            </a:r>
          </a:p>
          <a:p>
            <a:pPr algn="just">
              <a:lnSpc>
                <a:spcPct val="100000"/>
              </a:lnSpc>
              <a:spcBef>
                <a:spcPts val="641"/>
              </a:spcBef>
              <a:tabLst>
                <a:tab pos="0" algn="l"/>
              </a:tabLst>
            </a:pPr>
            <a:endParaRPr lang="pt-BR" sz="1400" spc="-1" dirty="0">
              <a:solidFill>
                <a:srgbClr val="000000"/>
              </a:solidFill>
              <a:latin typeface="Calibri"/>
              <a:ea typeface="DejaVu Sans"/>
            </a:endParaRPr>
          </a:p>
        </p:txBody>
      </p:sp>
    </p:spTree>
    <p:extLst>
      <p:ext uri="{BB962C8B-B14F-4D97-AF65-F5344CB8AC3E}">
        <p14:creationId xmlns:p14="http://schemas.microsoft.com/office/powerpoint/2010/main" val="181221130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lnSpc>
                <a:spcPct val="100000"/>
              </a:lnSpc>
              <a:spcBef>
                <a:spcPts val="641"/>
              </a:spcBef>
              <a:tabLst>
                <a:tab pos="0" algn="l"/>
              </a:tabLst>
            </a:pPr>
            <a:r>
              <a:rPr lang="pt-BR" sz="2500" spc="-1" dirty="0">
                <a:latin typeface="Calibri"/>
                <a:ea typeface="DejaVu Sans"/>
              </a:rPr>
              <a:t>74- </a:t>
            </a:r>
            <a:r>
              <a:rPr lang="pt-BR" sz="2800" b="0" i="0" dirty="0">
                <a:solidFill>
                  <a:srgbClr val="343A40"/>
                </a:solidFill>
                <a:effectLst/>
                <a:highlight>
                  <a:srgbClr val="FFFFFF"/>
                </a:highlight>
                <a:latin typeface="Open Sans" panose="020B0606030504020204" pitchFamily="34" charset="0"/>
              </a:rPr>
              <a:t>Carolina, vítima de doença associada ao tabagismo, requereu, em processo de indenização por danos materiais e morais contra a indústria do tabaco, a inversão do ônus da prova, por considerar que a parte ré possuía melhores condições de produzir a prova. O magistrado indeferiu o requerimento da inversão por considerar que a inversão poderia gerar situação em que a desincumbência do encargo seria excessivamente difícil</a:t>
            </a:r>
            <a:r>
              <a:rPr lang="pt-BR" sz="2800" dirty="0">
                <a:solidFill>
                  <a:srgbClr val="343A40"/>
                </a:solidFill>
                <a:highlight>
                  <a:srgbClr val="FFFFFF"/>
                </a:highlight>
                <a:latin typeface="Open Sans" panose="020B0606030504020204" pitchFamily="34" charset="0"/>
              </a:rPr>
              <a:t>. A decisão judicial tem natureza de:</a:t>
            </a:r>
          </a:p>
          <a:p>
            <a:pPr algn="just">
              <a:lnSpc>
                <a:spcPct val="100000"/>
              </a:lnSpc>
              <a:spcBef>
                <a:spcPts val="641"/>
              </a:spcBef>
              <a:tabLst>
                <a:tab pos="0" algn="l"/>
              </a:tabLst>
            </a:pPr>
            <a:r>
              <a:rPr lang="pt-BR" sz="2800" dirty="0">
                <a:solidFill>
                  <a:srgbClr val="343A40"/>
                </a:solidFill>
                <a:highlight>
                  <a:srgbClr val="FFFFFF"/>
                </a:highlight>
                <a:latin typeface="Open Sans" panose="020B0606030504020204" pitchFamily="34" charset="0"/>
              </a:rPr>
              <a:t>A- sentença</a:t>
            </a:r>
          </a:p>
          <a:p>
            <a:pPr algn="just">
              <a:lnSpc>
                <a:spcPct val="100000"/>
              </a:lnSpc>
              <a:spcBef>
                <a:spcPts val="641"/>
              </a:spcBef>
              <a:tabLst>
                <a:tab pos="0" algn="l"/>
              </a:tabLst>
            </a:pPr>
            <a:r>
              <a:rPr lang="pt-BR" sz="2800" dirty="0">
                <a:solidFill>
                  <a:srgbClr val="343A40"/>
                </a:solidFill>
                <a:highlight>
                  <a:srgbClr val="FFFFFF"/>
                </a:highlight>
                <a:latin typeface="Open Sans" panose="020B0606030504020204" pitchFamily="34" charset="0"/>
              </a:rPr>
              <a:t>B- interlocutória</a:t>
            </a:r>
          </a:p>
          <a:p>
            <a:pPr algn="just">
              <a:lnSpc>
                <a:spcPct val="100000"/>
              </a:lnSpc>
              <a:spcBef>
                <a:spcPts val="641"/>
              </a:spcBef>
              <a:tabLst>
                <a:tab pos="0" algn="l"/>
              </a:tabLst>
            </a:pPr>
            <a:r>
              <a:rPr lang="pt-BR" sz="2800" dirty="0">
                <a:solidFill>
                  <a:srgbClr val="343A40"/>
                </a:solidFill>
                <a:highlight>
                  <a:srgbClr val="FFFFFF"/>
                </a:highlight>
                <a:latin typeface="Open Sans" panose="020B0606030504020204" pitchFamily="34" charset="0"/>
              </a:rPr>
              <a:t>C- despacho </a:t>
            </a:r>
          </a:p>
          <a:p>
            <a:pPr algn="just">
              <a:lnSpc>
                <a:spcPct val="100000"/>
              </a:lnSpc>
              <a:spcBef>
                <a:spcPts val="641"/>
              </a:spcBef>
              <a:tabLst>
                <a:tab pos="0" algn="l"/>
              </a:tabLst>
            </a:pPr>
            <a:r>
              <a:rPr lang="pt-BR" sz="2800" dirty="0">
                <a:solidFill>
                  <a:srgbClr val="343A40"/>
                </a:solidFill>
                <a:highlight>
                  <a:srgbClr val="FFFFFF"/>
                </a:highlight>
                <a:latin typeface="Open Sans" panose="020B0606030504020204" pitchFamily="34" charset="0"/>
              </a:rPr>
              <a:t>D- ato ordinatório</a:t>
            </a:r>
          </a:p>
          <a:p>
            <a:pPr algn="just">
              <a:lnSpc>
                <a:spcPct val="100000"/>
              </a:lnSpc>
              <a:spcBef>
                <a:spcPts val="641"/>
              </a:spcBef>
              <a:tabLst>
                <a:tab pos="0" algn="l"/>
              </a:tabLst>
            </a:pPr>
            <a:r>
              <a:rPr lang="pt-BR" sz="2800" dirty="0">
                <a:solidFill>
                  <a:srgbClr val="343A40"/>
                </a:solidFill>
                <a:highlight>
                  <a:srgbClr val="FFFFFF"/>
                </a:highlight>
                <a:latin typeface="Open Sans" panose="020B0606030504020204" pitchFamily="34" charset="0"/>
              </a:rPr>
              <a:t>E- acórdão</a:t>
            </a:r>
          </a:p>
          <a:p>
            <a:pPr algn="just">
              <a:lnSpc>
                <a:spcPct val="100000"/>
              </a:lnSpc>
              <a:spcBef>
                <a:spcPts val="641"/>
              </a:spcBef>
              <a:tabLst>
                <a:tab pos="0" algn="l"/>
              </a:tabLst>
            </a:pPr>
            <a:endParaRPr lang="pt-BR" sz="1400" spc="-1" dirty="0">
              <a:solidFill>
                <a:srgbClr val="000000"/>
              </a:solidFill>
              <a:latin typeface="Calibri"/>
              <a:ea typeface="DejaVu Sans"/>
            </a:endParaRPr>
          </a:p>
        </p:txBody>
      </p:sp>
    </p:spTree>
    <p:extLst>
      <p:ext uri="{BB962C8B-B14F-4D97-AF65-F5344CB8AC3E}">
        <p14:creationId xmlns:p14="http://schemas.microsoft.com/office/powerpoint/2010/main" val="220309957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lnSpc>
                <a:spcPct val="100000"/>
              </a:lnSpc>
              <a:spcBef>
                <a:spcPts val="641"/>
              </a:spcBef>
              <a:tabLst>
                <a:tab pos="0" algn="l"/>
              </a:tabLst>
            </a:pPr>
            <a:r>
              <a:rPr lang="pt-BR" sz="2500" spc="-1" dirty="0">
                <a:latin typeface="Calibri"/>
                <a:ea typeface="DejaVu Sans"/>
              </a:rPr>
              <a:t>75-</a:t>
            </a:r>
            <a:r>
              <a:rPr lang="pt-BR" sz="2500" spc="-1" dirty="0">
                <a:latin typeface="Calibri"/>
              </a:rPr>
              <a:t> Joana ajuizou ação de cobrança contra Carlos, que foi julgada improcedente por ausência de prova do débito. A decisão transitou em julgado. Um ano depois, Joana propôs nova ação de cobrança com base na mesma dívida, juntando novos documentos. Diante disso, o juiz extinguiu o novo processo. Qual fundamento justifica essa decisão?</a:t>
            </a:r>
          </a:p>
          <a:p>
            <a:pPr algn="just">
              <a:lnSpc>
                <a:spcPct val="100000"/>
              </a:lnSpc>
              <a:spcBef>
                <a:spcPts val="641"/>
              </a:spcBef>
              <a:tabLst>
                <a:tab pos="0" algn="l"/>
              </a:tabLst>
            </a:pPr>
            <a:r>
              <a:rPr lang="pt-BR" sz="2500" spc="-1" dirty="0">
                <a:latin typeface="Calibri"/>
              </a:rPr>
              <a:t>A) A ausência de interesse de agir, pois Joana já teve oportunidade de produzir prova,</a:t>
            </a:r>
          </a:p>
          <a:p>
            <a:pPr algn="just">
              <a:lnSpc>
                <a:spcPct val="100000"/>
              </a:lnSpc>
              <a:spcBef>
                <a:spcPts val="641"/>
              </a:spcBef>
              <a:tabLst>
                <a:tab pos="0" algn="l"/>
              </a:tabLst>
            </a:pPr>
            <a:r>
              <a:rPr lang="pt-BR" sz="2500" spc="-1" dirty="0">
                <a:latin typeface="Calibri"/>
              </a:rPr>
              <a:t>B) A litispendência, pois há identidade entre as ações,</a:t>
            </a:r>
          </a:p>
          <a:p>
            <a:pPr algn="just">
              <a:lnSpc>
                <a:spcPct val="100000"/>
              </a:lnSpc>
              <a:spcBef>
                <a:spcPts val="641"/>
              </a:spcBef>
              <a:tabLst>
                <a:tab pos="0" algn="l"/>
              </a:tabLst>
            </a:pPr>
            <a:r>
              <a:rPr lang="pt-BR" sz="2500" spc="-1" dirty="0">
                <a:latin typeface="Calibri"/>
              </a:rPr>
              <a:t>C) A preclusão, pois Joana perdeu o momento processual de juntar provas,</a:t>
            </a:r>
          </a:p>
          <a:p>
            <a:pPr algn="just">
              <a:lnSpc>
                <a:spcPct val="100000"/>
              </a:lnSpc>
              <a:spcBef>
                <a:spcPts val="641"/>
              </a:spcBef>
              <a:tabLst>
                <a:tab pos="0" algn="l"/>
              </a:tabLst>
            </a:pPr>
            <a:r>
              <a:rPr lang="pt-BR" sz="2500" spc="-1" dirty="0">
                <a:latin typeface="Calibri"/>
              </a:rPr>
              <a:t>D) A revelia, pois Carlos não contestou a primeira ação,</a:t>
            </a:r>
          </a:p>
          <a:p>
            <a:pPr algn="just">
              <a:lnSpc>
                <a:spcPct val="100000"/>
              </a:lnSpc>
              <a:spcBef>
                <a:spcPts val="641"/>
              </a:spcBef>
              <a:tabLst>
                <a:tab pos="0" algn="l"/>
              </a:tabLst>
            </a:pPr>
            <a:r>
              <a:rPr lang="pt-BR" sz="2500" spc="-1" dirty="0">
                <a:latin typeface="Calibri"/>
              </a:rPr>
              <a:t>E) A coisa julgada material, pois o mérito da demanda anterior já foi decidido definitivamente.</a:t>
            </a:r>
            <a:r>
              <a:rPr lang="pt-BR" sz="2500" spc="-1" dirty="0">
                <a:latin typeface="Calibri"/>
                <a:ea typeface="DejaVu Sans"/>
              </a:rPr>
              <a:t>   </a:t>
            </a:r>
            <a:endParaRPr lang="pt-BR" sz="1400" spc="-1" dirty="0">
              <a:solidFill>
                <a:srgbClr val="000000"/>
              </a:solidFill>
              <a:latin typeface="Calibri"/>
              <a:ea typeface="DejaVu Sans"/>
            </a:endParaRPr>
          </a:p>
        </p:txBody>
      </p:sp>
    </p:spTree>
    <p:extLst>
      <p:ext uri="{BB962C8B-B14F-4D97-AF65-F5344CB8AC3E}">
        <p14:creationId xmlns:p14="http://schemas.microsoft.com/office/powerpoint/2010/main" val="221904387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lnSpc>
                <a:spcPct val="100000"/>
              </a:lnSpc>
              <a:spcBef>
                <a:spcPts val="641"/>
              </a:spcBef>
              <a:tabLst>
                <a:tab pos="0" algn="l"/>
              </a:tabLst>
            </a:pPr>
            <a:r>
              <a:rPr lang="pt-BR" sz="2500" spc="-1" dirty="0">
                <a:latin typeface="Calibri"/>
                <a:ea typeface="DejaVu Sans"/>
              </a:rPr>
              <a:t>76-  Em determinada demanda indenizatória, houve a condenação do réu para pagar a quantia de R$ 10.000 (dez mil reais) em sentença. Depois de julgado o recurso e mantida a decisão, ocorreu o trânsito em julgada em prol do autor. Na qualidade de patrono deste último, assinale a opção que representa a medida adequada a ser providenciada.</a:t>
            </a:r>
          </a:p>
          <a:p>
            <a:pPr algn="just">
              <a:spcBef>
                <a:spcPts val="641"/>
              </a:spcBef>
              <a:tabLst>
                <a:tab pos="0" algn="l"/>
              </a:tabLst>
            </a:pPr>
            <a:r>
              <a:rPr lang="pt-BR" sz="2500" spc="-1" dirty="0">
                <a:latin typeface="Calibri"/>
                <a:ea typeface="DejaVu Sans"/>
              </a:rPr>
              <a:t>A-cumprimento definitivo da sentença</a:t>
            </a:r>
          </a:p>
          <a:p>
            <a:pPr algn="just">
              <a:spcBef>
                <a:spcPts val="641"/>
              </a:spcBef>
              <a:tabLst>
                <a:tab pos="0" algn="l"/>
              </a:tabLst>
            </a:pPr>
            <a:r>
              <a:rPr lang="pt-BR" sz="2500" spc="-1" dirty="0">
                <a:latin typeface="Calibri"/>
              </a:rPr>
              <a:t>B- execução extrajudicial</a:t>
            </a:r>
          </a:p>
          <a:p>
            <a:pPr algn="just">
              <a:lnSpc>
                <a:spcPct val="100000"/>
              </a:lnSpc>
              <a:spcBef>
                <a:spcPts val="641"/>
              </a:spcBef>
              <a:tabLst>
                <a:tab pos="0" algn="l"/>
              </a:tabLst>
            </a:pPr>
            <a:r>
              <a:rPr lang="pt-BR" sz="2500" spc="-1" dirty="0">
                <a:latin typeface="Calibri"/>
                <a:ea typeface="DejaVu Sans"/>
              </a:rPr>
              <a:t>C- recurso</a:t>
            </a:r>
          </a:p>
          <a:p>
            <a:pPr algn="just">
              <a:lnSpc>
                <a:spcPct val="100000"/>
              </a:lnSpc>
              <a:spcBef>
                <a:spcPts val="641"/>
              </a:spcBef>
              <a:tabLst>
                <a:tab pos="0" algn="l"/>
              </a:tabLst>
            </a:pPr>
            <a:r>
              <a:rPr lang="pt-BR" sz="2500" spc="-1" dirty="0">
                <a:latin typeface="Calibri"/>
                <a:ea typeface="DejaVu Sans"/>
              </a:rPr>
              <a:t>D- cumprimento provisório da sentença</a:t>
            </a:r>
          </a:p>
          <a:p>
            <a:pPr algn="just">
              <a:lnSpc>
                <a:spcPct val="100000"/>
              </a:lnSpc>
              <a:spcBef>
                <a:spcPts val="641"/>
              </a:spcBef>
              <a:tabLst>
                <a:tab pos="0" algn="l"/>
              </a:tabLst>
            </a:pPr>
            <a:r>
              <a:rPr lang="pt-BR" sz="2500" spc="-1" dirty="0">
                <a:solidFill>
                  <a:srgbClr val="000000"/>
                </a:solidFill>
                <a:latin typeface="Calibri"/>
                <a:ea typeface="DejaVu Sans"/>
              </a:rPr>
              <a:t>E- execução extrajudicial de acórdão</a:t>
            </a:r>
            <a:endParaRPr lang="pt-BR" sz="1400" spc="-1" dirty="0">
              <a:solidFill>
                <a:srgbClr val="000000"/>
              </a:solidFill>
              <a:latin typeface="Calibri"/>
              <a:ea typeface="DejaVu Sans"/>
            </a:endParaRPr>
          </a:p>
        </p:txBody>
      </p:sp>
    </p:spTree>
    <p:extLst>
      <p:ext uri="{BB962C8B-B14F-4D97-AF65-F5344CB8AC3E}">
        <p14:creationId xmlns:p14="http://schemas.microsoft.com/office/powerpoint/2010/main" val="220802760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0000" lnSpcReduction="20000"/>
          </a:bodyPr>
          <a:lstStyle/>
          <a:p>
            <a:pPr algn="just">
              <a:lnSpc>
                <a:spcPct val="100000"/>
              </a:lnSpc>
              <a:spcBef>
                <a:spcPts val="641"/>
              </a:spcBef>
              <a:tabLst>
                <a:tab pos="0" algn="l"/>
              </a:tabLst>
            </a:pPr>
            <a:r>
              <a:rPr lang="pt-BR" sz="2500" spc="-1" dirty="0">
                <a:latin typeface="Calibri"/>
                <a:ea typeface="DejaVu Sans"/>
              </a:rPr>
              <a:t>77- Marco Aurélio atuou como advogado em uma ação indenizatória movida em face de uma operadora de plano de saúde que foi condenada a pagar indenização por danos morais de R$ 100.000,00 (cem mil reais) ao seu cliente. Apesar de o processo ter corrido perante juízo cível, a sentença condenatória deixou de fixar honorários de sucumbência em favor de Marco Aurélio, tendo transitado em julgado sem que ele percebesse a omissão. Considerando o caso narrado, assinale a afirmativa correta.</a:t>
            </a:r>
          </a:p>
          <a:p>
            <a:pPr algn="just">
              <a:lnSpc>
                <a:spcPct val="100000"/>
              </a:lnSpc>
              <a:spcBef>
                <a:spcPts val="641"/>
              </a:spcBef>
              <a:tabLst>
                <a:tab pos="0" algn="l"/>
              </a:tabLst>
            </a:pPr>
            <a:r>
              <a:rPr lang="pt-BR" sz="2500" spc="-1" dirty="0">
                <a:latin typeface="Calibri"/>
                <a:ea typeface="DejaVu Sans"/>
              </a:rPr>
              <a:t>a)  Após o trânsito em julgado da sentença, Marco Aurélio não poderá pleitear mais a condenação em honorários de sucumbência,</a:t>
            </a:r>
          </a:p>
          <a:p>
            <a:pPr algn="just">
              <a:lnSpc>
                <a:spcPct val="100000"/>
              </a:lnSpc>
              <a:spcBef>
                <a:spcPts val="641"/>
              </a:spcBef>
              <a:tabLst>
                <a:tab pos="0" algn="l"/>
              </a:tabLst>
            </a:pPr>
            <a:r>
              <a:rPr lang="pt-BR" sz="2500" spc="-1" dirty="0">
                <a:latin typeface="Calibri"/>
                <a:ea typeface="DejaVu Sans"/>
              </a:rPr>
              <a:t>b)  Marco Aurélio poderá ajuizar ação autônoma para definir o valor dos honorários de sucumbência,</a:t>
            </a:r>
          </a:p>
          <a:p>
            <a:pPr algn="just">
              <a:lnSpc>
                <a:spcPct val="100000"/>
              </a:lnSpc>
              <a:spcBef>
                <a:spcPts val="641"/>
              </a:spcBef>
              <a:tabLst>
                <a:tab pos="0" algn="l"/>
              </a:tabLst>
            </a:pPr>
            <a:r>
              <a:rPr lang="pt-BR" sz="2500" spc="-1" dirty="0">
                <a:latin typeface="Calibri"/>
                <a:ea typeface="DejaVu Sans"/>
              </a:rPr>
              <a:t>c)  Após o trânsito em julgado da sentença, apesar de omissa quanto à condenação em honorários de sucumbência, Marco Aurélio poderá executar somente o valor mínimo de dez por cento sobre o valor da condenação,</a:t>
            </a:r>
          </a:p>
          <a:p>
            <a:pPr algn="just">
              <a:lnSpc>
                <a:spcPct val="100000"/>
              </a:lnSpc>
              <a:spcBef>
                <a:spcPts val="641"/>
              </a:spcBef>
              <a:tabLst>
                <a:tab pos="0" algn="l"/>
              </a:tabLst>
            </a:pPr>
            <a:r>
              <a:rPr lang="pt-BR" sz="2500" spc="-1" dirty="0">
                <a:latin typeface="Calibri"/>
                <a:ea typeface="DejaVu Sans"/>
              </a:rPr>
              <a:t>d)  Marco Aurélio poderá opor embargos de declaração em face da sentença omissa, pois a matéria de honorários de sucumbência não transita em julgado,</a:t>
            </a:r>
          </a:p>
          <a:p>
            <a:pPr algn="just">
              <a:lnSpc>
                <a:spcPct val="100000"/>
              </a:lnSpc>
              <a:spcBef>
                <a:spcPts val="641"/>
              </a:spcBef>
              <a:tabLst>
                <a:tab pos="0" algn="l"/>
              </a:tabLst>
            </a:pPr>
            <a:endParaRPr lang="pt-BR" sz="3700" spc="-1" dirty="0">
              <a:latin typeface="Calibri"/>
              <a:ea typeface="DejaVu Sans"/>
            </a:endParaRPr>
          </a:p>
          <a:p>
            <a:pPr algn="just">
              <a:lnSpc>
                <a:spcPct val="100000"/>
              </a:lnSpc>
              <a:spcBef>
                <a:spcPts val="641"/>
              </a:spcBef>
              <a:tabLst>
                <a:tab pos="0" algn="l"/>
              </a:tabLst>
            </a:pPr>
            <a:r>
              <a:rPr lang="pt-BR" sz="3700" spc="-1" dirty="0">
                <a:latin typeface="Calibri"/>
                <a:ea typeface="DejaVu Sans"/>
              </a:rPr>
              <a:t>Dica: art. 85, § 18 CPC</a:t>
            </a:r>
          </a:p>
          <a:p>
            <a:pPr algn="just">
              <a:lnSpc>
                <a:spcPct val="100000"/>
              </a:lnSpc>
              <a:spcBef>
                <a:spcPts val="641"/>
              </a:spcBef>
              <a:tabLst>
                <a:tab pos="0" algn="l"/>
              </a:tabLst>
            </a:pPr>
            <a:endParaRPr lang="pt-BR" sz="1400" spc="-1" dirty="0">
              <a:solidFill>
                <a:srgbClr val="000000"/>
              </a:solidFill>
              <a:latin typeface="Calibri"/>
              <a:ea typeface="DejaVu Sans"/>
            </a:endParaRPr>
          </a:p>
        </p:txBody>
      </p:sp>
    </p:spTree>
    <p:extLst>
      <p:ext uri="{BB962C8B-B14F-4D97-AF65-F5344CB8AC3E}">
        <p14:creationId xmlns:p14="http://schemas.microsoft.com/office/powerpoint/2010/main" val="317824866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lnSpc>
                <a:spcPct val="100000"/>
              </a:lnSpc>
              <a:spcBef>
                <a:spcPts val="641"/>
              </a:spcBef>
              <a:tabLst>
                <a:tab pos="0" algn="l"/>
              </a:tabLst>
            </a:pPr>
            <a:r>
              <a:rPr lang="pt-BR" sz="2800" b="0" i="0" dirty="0">
                <a:solidFill>
                  <a:srgbClr val="343A40"/>
                </a:solidFill>
                <a:effectLst/>
                <a:highlight>
                  <a:srgbClr val="FFFFFF"/>
                </a:highlight>
                <a:latin typeface="Open Sans" panose="020B0606030504020204" pitchFamily="34" charset="0"/>
              </a:rPr>
              <a:t>78- Em ação de indenização por danos materiais, o juiz verificou que há controvérsia sobre os fatos e necessidade de produção de prova pericial. Antes de designar audiência, proferiu decisão organizando os pontos controvertidos, o tipo de prova a ser produzida e os encargos da perícia. Esse ato judicial caracteriza:</a:t>
            </a:r>
          </a:p>
          <a:p>
            <a:pPr algn="just">
              <a:lnSpc>
                <a:spcPct val="100000"/>
              </a:lnSpc>
              <a:spcBef>
                <a:spcPts val="641"/>
              </a:spcBef>
              <a:tabLst>
                <a:tab pos="0" algn="l"/>
              </a:tabLst>
            </a:pPr>
            <a:r>
              <a:rPr lang="pt-BR" sz="2800" b="0" i="0" dirty="0">
                <a:solidFill>
                  <a:srgbClr val="343A40"/>
                </a:solidFill>
                <a:effectLst/>
                <a:highlight>
                  <a:srgbClr val="FFFFFF"/>
                </a:highlight>
                <a:latin typeface="Open Sans" panose="020B0606030504020204" pitchFamily="34" charset="0"/>
              </a:rPr>
              <a:t>A) A sentença parcial de mérito.</a:t>
            </a:r>
          </a:p>
          <a:p>
            <a:pPr algn="just">
              <a:lnSpc>
                <a:spcPct val="100000"/>
              </a:lnSpc>
              <a:spcBef>
                <a:spcPts val="641"/>
              </a:spcBef>
              <a:tabLst>
                <a:tab pos="0" algn="l"/>
              </a:tabLst>
            </a:pPr>
            <a:r>
              <a:rPr lang="pt-BR" sz="2800" b="0" i="0" dirty="0">
                <a:solidFill>
                  <a:srgbClr val="343A40"/>
                </a:solidFill>
                <a:effectLst/>
                <a:highlight>
                  <a:srgbClr val="FFFFFF"/>
                </a:highlight>
                <a:latin typeface="Open Sans" panose="020B0606030504020204" pitchFamily="34" charset="0"/>
              </a:rPr>
              <a:t>B) O despacho inicial.</a:t>
            </a:r>
          </a:p>
          <a:p>
            <a:pPr algn="just">
              <a:lnSpc>
                <a:spcPct val="100000"/>
              </a:lnSpc>
              <a:spcBef>
                <a:spcPts val="641"/>
              </a:spcBef>
              <a:tabLst>
                <a:tab pos="0" algn="l"/>
              </a:tabLst>
            </a:pPr>
            <a:r>
              <a:rPr lang="pt-BR" sz="2800" b="0" i="0" dirty="0">
                <a:solidFill>
                  <a:srgbClr val="343A40"/>
                </a:solidFill>
                <a:effectLst/>
                <a:highlight>
                  <a:srgbClr val="FFFFFF"/>
                </a:highlight>
                <a:latin typeface="Open Sans" panose="020B0606030504020204" pitchFamily="34" charset="0"/>
              </a:rPr>
              <a:t>C) O julgamento antecipado da lide.</a:t>
            </a:r>
          </a:p>
          <a:p>
            <a:pPr algn="just">
              <a:lnSpc>
                <a:spcPct val="100000"/>
              </a:lnSpc>
              <a:spcBef>
                <a:spcPts val="641"/>
              </a:spcBef>
              <a:tabLst>
                <a:tab pos="0" algn="l"/>
              </a:tabLst>
            </a:pPr>
            <a:r>
              <a:rPr lang="pt-BR" sz="2800" b="0" i="0" dirty="0">
                <a:solidFill>
                  <a:srgbClr val="343A40"/>
                </a:solidFill>
                <a:effectLst/>
                <a:highlight>
                  <a:srgbClr val="FFFFFF"/>
                </a:highlight>
                <a:latin typeface="Open Sans" panose="020B0606030504020204" pitchFamily="34" charset="0"/>
              </a:rPr>
              <a:t>D) A decisão de saneamento do processo.</a:t>
            </a:r>
          </a:p>
          <a:p>
            <a:pPr algn="just">
              <a:lnSpc>
                <a:spcPct val="100000"/>
              </a:lnSpc>
              <a:spcBef>
                <a:spcPts val="641"/>
              </a:spcBef>
              <a:tabLst>
                <a:tab pos="0" algn="l"/>
              </a:tabLst>
            </a:pPr>
            <a:r>
              <a:rPr lang="pt-BR" sz="2800" b="0" i="0" dirty="0">
                <a:solidFill>
                  <a:srgbClr val="343A40"/>
                </a:solidFill>
                <a:effectLst/>
                <a:highlight>
                  <a:srgbClr val="FFFFFF"/>
                </a:highlight>
                <a:latin typeface="Open Sans" panose="020B0606030504020204" pitchFamily="34" charset="0"/>
              </a:rPr>
              <a:t>E) A decisão que indefere a inicial.</a:t>
            </a:r>
            <a:endParaRPr lang="pt-BR" sz="2800" spc="-1" dirty="0">
              <a:solidFill>
                <a:srgbClr val="343A40"/>
              </a:solidFill>
              <a:highlight>
                <a:srgbClr val="FFFFFF"/>
              </a:highlight>
              <a:latin typeface="Open Sans" panose="020B0606030504020204" pitchFamily="34" charset="0"/>
              <a:ea typeface="DejaVu Sans"/>
            </a:endParaRPr>
          </a:p>
          <a:p>
            <a:pPr algn="just">
              <a:lnSpc>
                <a:spcPct val="100000"/>
              </a:lnSpc>
              <a:spcBef>
                <a:spcPts val="641"/>
              </a:spcBef>
              <a:tabLst>
                <a:tab pos="0" algn="l"/>
              </a:tabLst>
            </a:pPr>
            <a:endParaRPr lang="pt-BR" sz="1400" spc="-1" dirty="0">
              <a:solidFill>
                <a:srgbClr val="000000"/>
              </a:solidFill>
              <a:latin typeface="Calibri"/>
              <a:ea typeface="DejaVu Sans"/>
            </a:endParaRPr>
          </a:p>
        </p:txBody>
      </p:sp>
    </p:spTree>
    <p:extLst>
      <p:ext uri="{BB962C8B-B14F-4D97-AF65-F5344CB8AC3E}">
        <p14:creationId xmlns:p14="http://schemas.microsoft.com/office/powerpoint/2010/main" val="2278207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71221DF-7A45-4246-B3B9-CBC01A451C63}"/>
              </a:ext>
            </a:extLst>
          </p:cNvPr>
          <p:cNvSpPr>
            <a:spLocks noGrp="1"/>
          </p:cNvSpPr>
          <p:nvPr>
            <p:ph idx="1"/>
          </p:nvPr>
        </p:nvSpPr>
        <p:spPr>
          <a:xfrm>
            <a:off x="0" y="103516"/>
            <a:ext cx="9143999" cy="6754483"/>
          </a:xfrm>
        </p:spPr>
        <p:txBody>
          <a:bodyPr>
            <a:normAutofit fontScale="62500" lnSpcReduction="20000"/>
          </a:bodyPr>
          <a:lstStyle/>
          <a:p>
            <a:pPr marL="0" indent="0" algn="ctr">
              <a:buNone/>
            </a:pPr>
            <a:r>
              <a:rPr lang="pt-BR" b="1" dirty="0"/>
              <a:t>PRAZO PARA APRESENTAR CONTESTAÇÃO</a:t>
            </a:r>
          </a:p>
          <a:p>
            <a:pPr marL="0" indent="0" algn="just">
              <a:buNone/>
            </a:pPr>
            <a:r>
              <a:rPr lang="pt-BR" dirty="0"/>
              <a:t>Art. 335. O réu poderá oferecer contestação, </a:t>
            </a:r>
            <a:r>
              <a:rPr lang="pt-BR" b="1" u="sng" dirty="0"/>
              <a:t>por petição</a:t>
            </a:r>
            <a:r>
              <a:rPr lang="pt-BR" dirty="0"/>
              <a:t>, no prazo de </a:t>
            </a:r>
            <a:r>
              <a:rPr lang="pt-BR" b="1" u="sng" dirty="0"/>
              <a:t>15 dias</a:t>
            </a:r>
            <a:r>
              <a:rPr lang="pt-BR" dirty="0"/>
              <a:t>, cujo </a:t>
            </a:r>
            <a:r>
              <a:rPr lang="pt-BR" b="1" u="sng" dirty="0"/>
              <a:t>termo inicial </a:t>
            </a:r>
            <a:r>
              <a:rPr lang="pt-BR" dirty="0"/>
              <a:t>será a data:          I - da audiência de conciliação...</a:t>
            </a:r>
          </a:p>
          <a:p>
            <a:pPr marL="0" indent="0" algn="just">
              <a:buNone/>
            </a:pPr>
            <a:r>
              <a:rPr lang="pt-BR" dirty="0"/>
              <a:t>	II - do protocolo do pedido de cancelamento da audiência de conciliação...;</a:t>
            </a:r>
          </a:p>
          <a:p>
            <a:pPr marL="0" indent="0" algn="just">
              <a:buNone/>
            </a:pPr>
            <a:r>
              <a:rPr lang="pt-BR" dirty="0"/>
              <a:t>	III - prevista no art. 231 (ex.: a data de </a:t>
            </a:r>
            <a:r>
              <a:rPr lang="pt-BR" b="1" u="sng" dirty="0"/>
              <a:t>juntada</a:t>
            </a:r>
            <a:r>
              <a:rPr lang="pt-BR" dirty="0"/>
              <a:t> aos autos do </a:t>
            </a:r>
            <a:r>
              <a:rPr lang="pt-BR" b="1" u="sng" dirty="0"/>
              <a:t>mandado cumprido</a:t>
            </a:r>
            <a:r>
              <a:rPr lang="pt-BR" dirty="0"/>
              <a:t>, quando a citação ou a intimação for por oficial de justiça; quando houver </a:t>
            </a:r>
            <a:r>
              <a:rPr lang="pt-BR" b="1" u="sng" dirty="0"/>
              <a:t>mais de um réu</a:t>
            </a:r>
            <a:r>
              <a:rPr lang="pt-BR" dirty="0"/>
              <a:t>, o dia do começo do prazo para contestar </a:t>
            </a:r>
            <a:r>
              <a:rPr lang="pt-BR" u="sng" dirty="0"/>
              <a:t>corresponderá à </a:t>
            </a:r>
            <a:r>
              <a:rPr lang="pt-BR" b="1" u="sng" dirty="0"/>
              <a:t>última das datas</a:t>
            </a:r>
            <a:r>
              <a:rPr lang="pt-BR" dirty="0"/>
              <a:t>).</a:t>
            </a:r>
          </a:p>
          <a:p>
            <a:pPr marL="0" indent="0" algn="just">
              <a:buNone/>
            </a:pPr>
            <a:endParaRPr lang="pt-BR" sz="1500" dirty="0"/>
          </a:p>
          <a:p>
            <a:pPr marL="0" indent="0" algn="just">
              <a:buNone/>
            </a:pPr>
            <a:r>
              <a:rPr lang="pt-BR" sz="4200" dirty="0"/>
              <a:t>ATENTE:</a:t>
            </a:r>
            <a:r>
              <a:rPr lang="pt-BR" sz="4500" dirty="0"/>
              <a:t> “</a:t>
            </a:r>
            <a:r>
              <a:rPr lang="pt-BR" sz="4500" dirty="0">
                <a:latin typeface="Aldhabi" panose="01000000000000000000" pitchFamily="2" charset="-78"/>
                <a:cs typeface="Aldhabi" panose="01000000000000000000" pitchFamily="2" charset="-78"/>
              </a:rPr>
              <a:t>art. 231, §1 º: Quando houver mais de um réu, o dia do começo do prazo para contestar corresponderá à última  citação”</a:t>
            </a:r>
          </a:p>
          <a:p>
            <a:pPr algn="just">
              <a:lnSpc>
                <a:spcPct val="100000"/>
              </a:lnSpc>
              <a:spcBef>
                <a:spcPts val="641"/>
              </a:spcBef>
              <a:tabLst>
                <a:tab pos="0" algn="l"/>
              </a:tabLst>
            </a:pPr>
            <a:endParaRPr lang="pt-BR" sz="700" strike="noStrike" spc="-1" dirty="0">
              <a:latin typeface="Calibri"/>
              <a:ea typeface="DejaVu Sans"/>
            </a:endParaRPr>
          </a:p>
          <a:p>
            <a:pPr algn="just">
              <a:lnSpc>
                <a:spcPct val="100000"/>
              </a:lnSpc>
              <a:spcBef>
                <a:spcPts val="641"/>
              </a:spcBef>
              <a:tabLst>
                <a:tab pos="0" algn="l"/>
              </a:tabLst>
            </a:pPr>
            <a:r>
              <a:rPr lang="pt-BR" sz="2800" b="1" strike="noStrike" spc="-1" dirty="0">
                <a:latin typeface="Calibri"/>
                <a:ea typeface="DejaVu Sans"/>
              </a:rPr>
              <a:t>PRAZOS PARA DEFESA: 15 DIAS REGRA GERAL (PROCEDIMENTO COMUM</a:t>
            </a:r>
            <a:r>
              <a:rPr lang="pt-BR" sz="2800" strike="noStrike" spc="-1" dirty="0">
                <a:latin typeface="Calibri"/>
                <a:ea typeface="DejaVu Sans"/>
              </a:rPr>
              <a:t>). </a:t>
            </a:r>
          </a:p>
          <a:p>
            <a:pPr lvl="1" algn="just">
              <a:lnSpc>
                <a:spcPct val="100000"/>
              </a:lnSpc>
              <a:spcBef>
                <a:spcPts val="641"/>
              </a:spcBef>
              <a:tabLst>
                <a:tab pos="0" algn="l"/>
              </a:tabLst>
            </a:pPr>
            <a:r>
              <a:rPr lang="pt-BR" b="1" u="sng" strike="noStrike" spc="-1" dirty="0">
                <a:latin typeface="Calibri"/>
                <a:ea typeface="DejaVu Sans"/>
              </a:rPr>
              <a:t>EXCEÇÕES</a:t>
            </a:r>
            <a:r>
              <a:rPr lang="pt-BR" b="1" strike="noStrike" spc="-1" dirty="0">
                <a:latin typeface="Calibri"/>
                <a:ea typeface="DejaVu Sans"/>
              </a:rPr>
              <a:t> COM PRAZOS DIFERENCIADOS (PROCEDIMENTOS ESPECIAIS)</a:t>
            </a:r>
            <a:r>
              <a:rPr lang="pt-BR" strike="noStrike" spc="-1" dirty="0">
                <a:latin typeface="Calibri"/>
                <a:ea typeface="DejaVu Sans"/>
              </a:rPr>
              <a:t>:      </a:t>
            </a:r>
            <a:r>
              <a:rPr lang="pt-BR" sz="2800" spc="-1" dirty="0">
                <a:latin typeface="Calibri"/>
                <a:ea typeface="DejaVu Sans"/>
              </a:rPr>
              <a:t>-</a:t>
            </a:r>
            <a:r>
              <a:rPr lang="pt-BR" sz="2800" strike="noStrike" spc="-1" dirty="0">
                <a:latin typeface="Calibri"/>
                <a:ea typeface="DejaVu Sans"/>
              </a:rPr>
              <a:t>AÇÃO RESCISÓRIA (DE 15 A 30 DIAS - ART. 970);                                  --CAUTELARES - 5 DIAS (ART. 802);        -FALÊNCIA DEPÓSITO ELISIVO: 10 DIAS – LEI DE FALÊNCIA.</a:t>
            </a:r>
          </a:p>
          <a:p>
            <a:pPr marL="0" indent="0" algn="just">
              <a:lnSpc>
                <a:spcPct val="100000"/>
              </a:lnSpc>
              <a:spcBef>
                <a:spcPts val="641"/>
              </a:spcBef>
              <a:buNone/>
              <a:tabLst>
                <a:tab pos="0" algn="l"/>
              </a:tabLst>
            </a:pPr>
            <a:endParaRPr lang="pt-BR" sz="1500" spc="-1" dirty="0">
              <a:latin typeface="Calibri"/>
            </a:endParaRPr>
          </a:p>
          <a:p>
            <a:pPr marL="0" indent="0" algn="just">
              <a:buNone/>
            </a:pPr>
            <a:r>
              <a:rPr lang="pt-BR" b="1" dirty="0"/>
              <a:t>CONCENTRAÇÃO DE DEFESA NA CONTESTAÇÃO: PRINCÍPIO DA EVENTUALIDADE:  ATENTE A PRECLUSÃO:</a:t>
            </a:r>
            <a:r>
              <a:rPr lang="pt-BR" dirty="0"/>
              <a:t> </a:t>
            </a:r>
            <a:r>
              <a:rPr lang="pt-BR" sz="2700" i="1" dirty="0">
                <a:latin typeface="ADLaM Display" panose="02010000000000000000" pitchFamily="2" charset="0"/>
                <a:ea typeface="ADLaM Display" panose="02010000000000000000" pitchFamily="2" charset="0"/>
                <a:cs typeface="ADLaM Display" panose="02010000000000000000" pitchFamily="2" charset="0"/>
              </a:rPr>
              <a:t>lógica - temporal – consumativa</a:t>
            </a:r>
            <a:r>
              <a:rPr lang="pt-BR" sz="2000" dirty="0"/>
              <a:t>: </a:t>
            </a:r>
            <a:r>
              <a:rPr lang="pt-BR" dirty="0"/>
              <a:t>Art. 336. Incumbe ao réu alegar, na contestação, toda a matéria de defesa, expondo as razões de </a:t>
            </a:r>
            <a:r>
              <a:rPr lang="pt-BR" b="1" dirty="0"/>
              <a:t>fato</a:t>
            </a:r>
            <a:r>
              <a:rPr lang="pt-BR" dirty="0"/>
              <a:t> e de </a:t>
            </a:r>
            <a:r>
              <a:rPr lang="pt-BR" b="1" dirty="0"/>
              <a:t>direito</a:t>
            </a:r>
            <a:r>
              <a:rPr lang="pt-BR" dirty="0"/>
              <a:t> com que impugna o pedido do autor e especificando as provas que pretende produzir.</a:t>
            </a:r>
          </a:p>
          <a:p>
            <a:pPr marL="0" indent="0" algn="just">
              <a:buNone/>
            </a:pPr>
            <a:endParaRPr lang="pt-BR" sz="700" b="1" dirty="0"/>
          </a:p>
          <a:p>
            <a:pPr marL="0" indent="0" algn="just">
              <a:buNone/>
            </a:pPr>
            <a:r>
              <a:rPr lang="pt-BR" b="1" dirty="0"/>
              <a:t>EXCEÇÕES: SUSPEIÇÃO E IMPEDIMENTO NÃO É TRATADA NA CONTESTAÇÃO (SE DÁ EM PETIÇÃO AUTÔNOMA): </a:t>
            </a:r>
            <a:r>
              <a:rPr lang="pt-BR" dirty="0"/>
              <a:t>Art. 146. No prazo de 15 (quinze) dias, a contar do conhecimento do fato, a parte alegará o impedimento ou a suspeição, em </a:t>
            </a:r>
            <a:r>
              <a:rPr lang="pt-BR" b="1" dirty="0"/>
              <a:t>PETIÇÃO ESPECÍFICA</a:t>
            </a:r>
            <a:r>
              <a:rPr lang="pt-BR" dirty="0"/>
              <a:t> dirigida ao juiz do processo, na qual indicará o fundamento da recusa, podendo instruí-la com documentos em que se fundar a alegação e com rol de testemunhas.</a:t>
            </a:r>
          </a:p>
        </p:txBody>
      </p:sp>
    </p:spTree>
    <p:extLst>
      <p:ext uri="{BB962C8B-B14F-4D97-AF65-F5344CB8AC3E}">
        <p14:creationId xmlns:p14="http://schemas.microsoft.com/office/powerpoint/2010/main" val="312313217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21211-41B5-CC0B-A6AA-C56764539741}"/>
            </a:ext>
          </a:extLst>
        </p:cNvPr>
        <p:cNvGrpSpPr/>
        <p:nvPr/>
      </p:nvGrpSpPr>
      <p:grpSpPr>
        <a:xfrm>
          <a:off x="0" y="0"/>
          <a:ext cx="0" cy="0"/>
          <a:chOff x="0" y="0"/>
          <a:chExt cx="0" cy="0"/>
        </a:xfrm>
      </p:grpSpPr>
      <p:sp>
        <p:nvSpPr>
          <p:cNvPr id="139" name="Espaço Reservado para Conteúdo 2_24">
            <a:extLst>
              <a:ext uri="{FF2B5EF4-FFF2-40B4-BE49-F238E27FC236}">
                <a16:creationId xmlns:a16="http://schemas.microsoft.com/office/drawing/2014/main" id="{5BA0EB38-E2E1-0F25-0941-BEB7C1A5848A}"/>
              </a:ext>
            </a:extLst>
          </p:cNvPr>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r>
              <a:rPr lang="pt-BR" sz="2800" b="0" i="0" dirty="0">
                <a:solidFill>
                  <a:srgbClr val="343A40"/>
                </a:solidFill>
                <a:effectLst/>
                <a:highlight>
                  <a:srgbClr val="FFFFFF"/>
                </a:highlight>
                <a:latin typeface="Open Sans" panose="020B0606030504020204" pitchFamily="34" charset="0"/>
              </a:rPr>
              <a:t>79- </a:t>
            </a:r>
            <a:r>
              <a:rPr lang="pt-BR" sz="2800" dirty="0">
                <a:highlight>
                  <a:srgbClr val="FFFFFF"/>
                </a:highlight>
              </a:rPr>
              <a:t>Rafael propôs ação contra uma empresa de transporte, mas indicou um endereço errado da ré, tornando impossível a citação, mesmo após várias diligências. O juiz, então, extinguiu o processo. Nesse caso, ocorreu:</a:t>
            </a:r>
          </a:p>
          <a:p>
            <a:pPr marL="514350" indent="-514350">
              <a:buAutoNum type="alphaUcParenR"/>
            </a:pPr>
            <a:r>
              <a:rPr lang="pt-BR" sz="2800" dirty="0">
                <a:highlight>
                  <a:srgbClr val="FFFFFF"/>
                </a:highlight>
              </a:rPr>
              <a:t>Extinção com resolução de mérito, pois houve análise do pedido.</a:t>
            </a:r>
          </a:p>
          <a:p>
            <a:r>
              <a:rPr lang="pt-BR" sz="2800" dirty="0">
                <a:highlight>
                  <a:srgbClr val="FFFFFF"/>
                </a:highlight>
              </a:rPr>
              <a:t>B) Extinção por abandono da causa pelo autor.</a:t>
            </a:r>
            <a:br>
              <a:rPr lang="pt-BR" sz="2800" dirty="0">
                <a:highlight>
                  <a:srgbClr val="FFFFFF"/>
                </a:highlight>
              </a:rPr>
            </a:br>
            <a:r>
              <a:rPr lang="pt-BR" sz="2800" dirty="0">
                <a:highlight>
                  <a:srgbClr val="FFFFFF"/>
                </a:highlight>
              </a:rPr>
              <a:t>C) Extinção com resolução de mérito diante da perempção.</a:t>
            </a:r>
            <a:br>
              <a:rPr lang="pt-BR" sz="2800" dirty="0">
                <a:highlight>
                  <a:srgbClr val="FFFFFF"/>
                </a:highlight>
              </a:rPr>
            </a:br>
            <a:r>
              <a:rPr lang="pt-BR" sz="2800" dirty="0">
                <a:highlight>
                  <a:srgbClr val="FFFFFF"/>
                </a:highlight>
              </a:rPr>
              <a:t>D) Suspensão do processo.</a:t>
            </a:r>
            <a:br>
              <a:rPr lang="pt-BR" sz="2800" dirty="0">
                <a:highlight>
                  <a:srgbClr val="FFFFFF"/>
                </a:highlight>
              </a:rPr>
            </a:br>
            <a:r>
              <a:rPr lang="pt-BR" sz="2800" dirty="0">
                <a:highlight>
                  <a:srgbClr val="FFFFFF"/>
                </a:highlight>
              </a:rPr>
              <a:t>E) Extinção sem resolução de mérito.</a:t>
            </a:r>
          </a:p>
          <a:p>
            <a:pPr algn="just">
              <a:lnSpc>
                <a:spcPct val="100000"/>
              </a:lnSpc>
              <a:spcBef>
                <a:spcPts val="641"/>
              </a:spcBef>
              <a:tabLst>
                <a:tab pos="0" algn="l"/>
              </a:tabLst>
            </a:pPr>
            <a:endParaRPr lang="pt-BR" sz="2800" spc="-1" dirty="0">
              <a:solidFill>
                <a:srgbClr val="343A40"/>
              </a:solidFill>
              <a:highlight>
                <a:srgbClr val="FFFFFF"/>
              </a:highlight>
              <a:latin typeface="Open Sans" panose="020B0606030504020204" pitchFamily="34" charset="0"/>
              <a:ea typeface="DejaVu Sans"/>
            </a:endParaRPr>
          </a:p>
          <a:p>
            <a:pPr algn="just">
              <a:lnSpc>
                <a:spcPct val="100000"/>
              </a:lnSpc>
              <a:spcBef>
                <a:spcPts val="641"/>
              </a:spcBef>
              <a:tabLst>
                <a:tab pos="0" algn="l"/>
              </a:tabLst>
            </a:pPr>
            <a:endParaRPr lang="pt-BR" sz="1400" spc="-1" dirty="0">
              <a:solidFill>
                <a:srgbClr val="000000"/>
              </a:solidFill>
              <a:latin typeface="Calibri"/>
              <a:ea typeface="DejaVu Sans"/>
            </a:endParaRPr>
          </a:p>
        </p:txBody>
      </p:sp>
    </p:spTree>
    <p:extLst>
      <p:ext uri="{BB962C8B-B14F-4D97-AF65-F5344CB8AC3E}">
        <p14:creationId xmlns:p14="http://schemas.microsoft.com/office/powerpoint/2010/main" val="417460934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9FBCA-74D2-CA9A-E87E-1FF768756312}"/>
            </a:ext>
          </a:extLst>
        </p:cNvPr>
        <p:cNvGrpSpPr/>
        <p:nvPr/>
      </p:nvGrpSpPr>
      <p:grpSpPr>
        <a:xfrm>
          <a:off x="0" y="0"/>
          <a:ext cx="0" cy="0"/>
          <a:chOff x="0" y="0"/>
          <a:chExt cx="0" cy="0"/>
        </a:xfrm>
      </p:grpSpPr>
      <p:sp>
        <p:nvSpPr>
          <p:cNvPr id="139" name="Espaço Reservado para Conteúdo 2_24">
            <a:extLst>
              <a:ext uri="{FF2B5EF4-FFF2-40B4-BE49-F238E27FC236}">
                <a16:creationId xmlns:a16="http://schemas.microsoft.com/office/drawing/2014/main" id="{EED95457-2336-08C5-D6C6-302F34D8856F}"/>
              </a:ext>
            </a:extLst>
          </p:cNvPr>
          <p:cNvSpPr/>
          <p:nvPr/>
        </p:nvSpPr>
        <p:spPr>
          <a:xfrm>
            <a:off x="0" y="0"/>
            <a:ext cx="9144000" cy="68579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lnSpc>
                <a:spcPct val="100000"/>
              </a:lnSpc>
              <a:spcBef>
                <a:spcPts val="641"/>
              </a:spcBef>
              <a:tabLst>
                <a:tab pos="0" algn="l"/>
              </a:tabLst>
            </a:pPr>
            <a:r>
              <a:rPr lang="pt-BR" sz="2800" b="0" i="0" dirty="0">
                <a:solidFill>
                  <a:srgbClr val="343A40"/>
                </a:solidFill>
                <a:effectLst/>
                <a:highlight>
                  <a:srgbClr val="FFFFFF"/>
                </a:highlight>
                <a:latin typeface="Open Sans" panose="020B0606030504020204" pitchFamily="34" charset="0"/>
              </a:rPr>
              <a:t>80-</a:t>
            </a:r>
            <a:r>
              <a:rPr lang="pt-BR" sz="2800" dirty="0">
                <a:solidFill>
                  <a:srgbClr val="343A40"/>
                </a:solidFill>
                <a:highlight>
                  <a:srgbClr val="FFFFFF"/>
                </a:highlight>
                <a:latin typeface="Open Sans" panose="020B0606030504020204" pitchFamily="34" charset="0"/>
              </a:rPr>
              <a:t> </a:t>
            </a:r>
            <a:r>
              <a:rPr lang="pt-BR" sz="2800" dirty="0">
                <a:solidFill>
                  <a:srgbClr val="343A40"/>
                </a:solidFill>
                <a:latin typeface="Open Sans" panose="020B0606030504020204" pitchFamily="34" charset="0"/>
              </a:rPr>
              <a:t>Na sentença proferida em ação de despejo, o juiz limitou-se a afirmar que “os pedidos da parte autora merecem acolhimento”, sem expor os motivos jurídicos da decisão. O advogado do réu alegou nulidade. Nesse caso, a sentença é:</a:t>
            </a:r>
          </a:p>
          <a:p>
            <a:pPr algn="just">
              <a:lnSpc>
                <a:spcPct val="100000"/>
              </a:lnSpc>
              <a:spcBef>
                <a:spcPts val="641"/>
              </a:spcBef>
              <a:tabLst>
                <a:tab pos="0" algn="l"/>
              </a:tabLst>
            </a:pPr>
            <a:r>
              <a:rPr lang="pt-BR" sz="2800" dirty="0">
                <a:solidFill>
                  <a:srgbClr val="343A40"/>
                </a:solidFill>
                <a:latin typeface="Open Sans" panose="020B0606030504020204" pitchFamily="34" charset="0"/>
              </a:rPr>
              <a:t>A) Nula por ausência de relatório;</a:t>
            </a:r>
          </a:p>
          <a:p>
            <a:pPr algn="just">
              <a:lnSpc>
                <a:spcPct val="100000"/>
              </a:lnSpc>
              <a:spcBef>
                <a:spcPts val="641"/>
              </a:spcBef>
              <a:tabLst>
                <a:tab pos="0" algn="l"/>
              </a:tabLst>
            </a:pPr>
            <a:r>
              <a:rPr lang="pt-BR" sz="2800" dirty="0">
                <a:solidFill>
                  <a:srgbClr val="343A40"/>
                </a:solidFill>
                <a:latin typeface="Open Sans" panose="020B0606030504020204" pitchFamily="34" charset="0"/>
              </a:rPr>
              <a:t>B) Válida, pois contém dispositivo claro;</a:t>
            </a:r>
          </a:p>
          <a:p>
            <a:pPr algn="just">
              <a:lnSpc>
                <a:spcPct val="100000"/>
              </a:lnSpc>
              <a:spcBef>
                <a:spcPts val="641"/>
              </a:spcBef>
              <a:tabLst>
                <a:tab pos="0" algn="l"/>
              </a:tabLst>
            </a:pPr>
            <a:r>
              <a:rPr lang="pt-BR" sz="2800" dirty="0">
                <a:solidFill>
                  <a:srgbClr val="343A40"/>
                </a:solidFill>
                <a:latin typeface="Open Sans" panose="020B0606030504020204" pitchFamily="34" charset="0"/>
              </a:rPr>
              <a:t>C) Nula por ausência de fundamentação, elemento essencial da sentença;</a:t>
            </a:r>
          </a:p>
          <a:p>
            <a:pPr algn="just">
              <a:lnSpc>
                <a:spcPct val="100000"/>
              </a:lnSpc>
              <a:spcBef>
                <a:spcPts val="641"/>
              </a:spcBef>
              <a:tabLst>
                <a:tab pos="0" algn="l"/>
              </a:tabLst>
            </a:pPr>
            <a:r>
              <a:rPr lang="pt-BR" sz="2800" dirty="0">
                <a:solidFill>
                  <a:srgbClr val="343A40"/>
                </a:solidFill>
                <a:latin typeface="Open Sans" panose="020B0606030504020204" pitchFamily="34" charset="0"/>
              </a:rPr>
              <a:t>D) Deve ser esclarecida em liquidação de sentença;</a:t>
            </a:r>
          </a:p>
          <a:p>
            <a:pPr algn="just">
              <a:lnSpc>
                <a:spcPct val="100000"/>
              </a:lnSpc>
              <a:spcBef>
                <a:spcPts val="641"/>
              </a:spcBef>
              <a:tabLst>
                <a:tab pos="0" algn="l"/>
              </a:tabLst>
            </a:pPr>
            <a:r>
              <a:rPr lang="pt-BR" sz="2800" dirty="0">
                <a:solidFill>
                  <a:srgbClr val="343A40"/>
                </a:solidFill>
                <a:latin typeface="Open Sans" panose="020B0606030504020204" pitchFamily="34" charset="0"/>
              </a:rPr>
              <a:t>E) Regular, desde que contenha valor da condenação;</a:t>
            </a:r>
          </a:p>
          <a:p>
            <a:pPr algn="just">
              <a:lnSpc>
                <a:spcPct val="100000"/>
              </a:lnSpc>
              <a:spcBef>
                <a:spcPts val="641"/>
              </a:spcBef>
              <a:tabLst>
                <a:tab pos="0" algn="l"/>
              </a:tabLst>
            </a:pPr>
            <a:endParaRPr lang="pt-BR" sz="2800" spc="-1" dirty="0">
              <a:solidFill>
                <a:srgbClr val="343A40"/>
              </a:solidFill>
              <a:latin typeface="Open Sans" panose="020B0606030504020204" pitchFamily="34" charset="0"/>
              <a:ea typeface="DejaVu Sans"/>
            </a:endParaRPr>
          </a:p>
          <a:p>
            <a:pPr algn="just">
              <a:lnSpc>
                <a:spcPct val="100000"/>
              </a:lnSpc>
              <a:spcBef>
                <a:spcPts val="641"/>
              </a:spcBef>
              <a:tabLst>
                <a:tab pos="0" algn="l"/>
              </a:tabLst>
            </a:pPr>
            <a:r>
              <a:rPr lang="pt-BR" sz="2800" spc="-1" dirty="0">
                <a:solidFill>
                  <a:srgbClr val="343A40"/>
                </a:solidFill>
                <a:latin typeface="Open Sans" panose="020B0606030504020204" pitchFamily="34" charset="0"/>
              </a:rPr>
              <a:t>71-B; 72-A; 73-A; 74-B; 75-E; 76-D; 77-B; 78-D; 79-E; 80-C</a:t>
            </a:r>
            <a:endParaRPr lang="pt-BR" sz="1400" spc="-1" dirty="0">
              <a:solidFill>
                <a:srgbClr val="000000"/>
              </a:solidFill>
              <a:latin typeface="Calibri"/>
              <a:ea typeface="DejaVu Sans"/>
            </a:endParaRPr>
          </a:p>
        </p:txBody>
      </p:sp>
    </p:spTree>
    <p:extLst>
      <p:ext uri="{BB962C8B-B14F-4D97-AF65-F5344CB8AC3E}">
        <p14:creationId xmlns:p14="http://schemas.microsoft.com/office/powerpoint/2010/main" val="910216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71221DF-7A45-4246-B3B9-CBC01A451C63}"/>
              </a:ext>
            </a:extLst>
          </p:cNvPr>
          <p:cNvSpPr>
            <a:spLocks noGrp="1"/>
          </p:cNvSpPr>
          <p:nvPr>
            <p:ph idx="1"/>
          </p:nvPr>
        </p:nvSpPr>
        <p:spPr>
          <a:xfrm>
            <a:off x="0" y="77638"/>
            <a:ext cx="9143999" cy="6767489"/>
          </a:xfrm>
        </p:spPr>
        <p:txBody>
          <a:bodyPr>
            <a:normAutofit fontScale="70000" lnSpcReduction="20000"/>
          </a:bodyPr>
          <a:lstStyle/>
          <a:p>
            <a:pPr marL="0" indent="0" algn="just">
              <a:buNone/>
            </a:pPr>
            <a:r>
              <a:rPr lang="pt-BR" dirty="0"/>
              <a:t>OAB</a:t>
            </a:r>
          </a:p>
          <a:p>
            <a:pPr marL="0" indent="0" algn="just">
              <a:buNone/>
            </a:pPr>
            <a:r>
              <a:rPr lang="pt-BR" dirty="0"/>
              <a:t>	Martina ajuizou ação pelo procedimento comum contra Marcela visando à indenização milionária, oportunidade na qual informou na petição inicial que não tinha interesse na audiência de conciliação.</a:t>
            </a:r>
          </a:p>
          <a:p>
            <a:pPr marL="0" indent="0" algn="just">
              <a:buNone/>
            </a:pPr>
            <a:r>
              <a:rPr lang="pt-BR" dirty="0"/>
              <a:t>	Após analisar a petição inicial, o MM. Juízo determinou a citação de Marcela para comparecer em audiência de conciliação, na forma do Art. 334 do CPC e, eventualmente, apresentar contestação na forma do Art. 335 do mesmo diploma legislativo.</a:t>
            </a:r>
          </a:p>
          <a:p>
            <a:pPr marL="0" indent="0" algn="just">
              <a:buNone/>
            </a:pPr>
            <a:r>
              <a:rPr lang="pt-BR" dirty="0"/>
              <a:t>	Após tomar conhecimento da ação indenizatória de Martina, Marcela apresentou petição concordando com o pedido de cancelamento da audiência de conciliação e se reservando o direito de apresentar contestação no prazo legal.</a:t>
            </a:r>
          </a:p>
          <a:p>
            <a:pPr marL="0" indent="0" algn="just">
              <a:buNone/>
            </a:pPr>
            <a:r>
              <a:rPr lang="pt-BR" dirty="0"/>
              <a:t>	Considerando que foram prestadas todas as informações e apresentados todos os documentos necessários para a elaboração da contestação, a ser apresentada no prazo de 15 dias, assinale a opção que indica o momento em que se inicia a contagem desse prazo:</a:t>
            </a:r>
          </a:p>
          <a:p>
            <a:pPr marL="0" indent="0" algn="just">
              <a:buNone/>
            </a:pPr>
            <a:r>
              <a:rPr lang="pt-BR" dirty="0"/>
              <a:t>	A- Do ato de protocolar o pedido de cancelamento da audiência de conciliação formulado por Marcela</a:t>
            </a:r>
          </a:p>
          <a:p>
            <a:pPr marL="0" indent="0" algn="just">
              <a:buNone/>
            </a:pPr>
            <a:r>
              <a:rPr lang="pt-BR" dirty="0"/>
              <a:t>	B- Da publicação da decisão do MM. Juízo da 100ª Vara Cível da Comarca de Florianópolis/SC que cancelar a audiência de conciliação agendada no despacho citatório</a:t>
            </a:r>
          </a:p>
          <a:p>
            <a:pPr marL="0" indent="0" algn="just">
              <a:buNone/>
            </a:pPr>
            <a:r>
              <a:rPr lang="pt-BR" dirty="0"/>
              <a:t>	C- Da juntada nos autos do aviso de recebimento positivo do seu mandado de citação por correios</a:t>
            </a:r>
          </a:p>
          <a:p>
            <a:pPr marL="0" indent="0" algn="just">
              <a:buNone/>
            </a:pPr>
            <a:r>
              <a:rPr lang="pt-BR" dirty="0"/>
              <a:t>	D- Da audiência de conciliação, uma vez que o Código de Processo Civil obriga a realização desse ato processual, o qual não poderá ser cancelado por despacho do MM. Juízo da 100ª Vara Cível da Comarca de Florianópolis/SC</a:t>
            </a:r>
          </a:p>
        </p:txBody>
      </p:sp>
    </p:spTree>
    <p:extLst>
      <p:ext uri="{BB962C8B-B14F-4D97-AF65-F5344CB8AC3E}">
        <p14:creationId xmlns:p14="http://schemas.microsoft.com/office/powerpoint/2010/main" val="1249927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38176-D468-92D3-2360-5A9062D96F6E}"/>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B6EF5110-A484-F18E-57A7-C39AC09363CC}"/>
              </a:ext>
            </a:extLst>
          </p:cNvPr>
          <p:cNvSpPr>
            <a:spLocks noGrp="1"/>
          </p:cNvSpPr>
          <p:nvPr>
            <p:ph idx="1"/>
          </p:nvPr>
        </p:nvSpPr>
        <p:spPr>
          <a:xfrm>
            <a:off x="0" y="103516"/>
            <a:ext cx="9143999" cy="6754483"/>
          </a:xfrm>
        </p:spPr>
        <p:txBody>
          <a:bodyPr>
            <a:normAutofit/>
          </a:bodyPr>
          <a:lstStyle/>
          <a:p>
            <a:pPr marL="0" indent="0" algn="ctr">
              <a:buNone/>
            </a:pPr>
            <a:r>
              <a:rPr lang="pt-BR" b="1" dirty="0"/>
              <a:t>=</a:t>
            </a:r>
            <a:endParaRPr lang="pt-BR" dirty="0"/>
          </a:p>
        </p:txBody>
      </p:sp>
      <p:pic>
        <p:nvPicPr>
          <p:cNvPr id="4" name="Imagem 3">
            <a:extLst>
              <a:ext uri="{FF2B5EF4-FFF2-40B4-BE49-F238E27FC236}">
                <a16:creationId xmlns:a16="http://schemas.microsoft.com/office/drawing/2014/main" id="{24A6E9FE-2B13-50EA-6A6B-2716736DE44D}"/>
              </a:ext>
            </a:extLst>
          </p:cNvPr>
          <p:cNvPicPr>
            <a:picLocks noChangeAspect="1"/>
          </p:cNvPicPr>
          <p:nvPr/>
        </p:nvPicPr>
        <p:blipFill>
          <a:blip r:embed="rId2"/>
          <a:stretch>
            <a:fillRect/>
          </a:stretch>
        </p:blipFill>
        <p:spPr>
          <a:xfrm>
            <a:off x="0" y="189781"/>
            <a:ext cx="9144000" cy="6107503"/>
          </a:xfrm>
          <a:prstGeom prst="rect">
            <a:avLst/>
          </a:prstGeom>
        </p:spPr>
      </p:pic>
    </p:spTree>
    <p:extLst>
      <p:ext uri="{BB962C8B-B14F-4D97-AF65-F5344CB8AC3E}">
        <p14:creationId xmlns:p14="http://schemas.microsoft.com/office/powerpoint/2010/main" val="1050093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294845F-4356-40A5-8A9B-DA4A23F9DD1B}"/>
              </a:ext>
            </a:extLst>
          </p:cNvPr>
          <p:cNvSpPr>
            <a:spLocks noGrp="1"/>
          </p:cNvSpPr>
          <p:nvPr>
            <p:ph idx="1"/>
          </p:nvPr>
        </p:nvSpPr>
        <p:spPr>
          <a:xfrm>
            <a:off x="0" y="77638"/>
            <a:ext cx="9144000" cy="6780362"/>
          </a:xfrm>
        </p:spPr>
        <p:txBody>
          <a:bodyPr>
            <a:normAutofit lnSpcReduction="10000"/>
          </a:bodyPr>
          <a:lstStyle/>
          <a:p>
            <a:pPr marL="0" indent="0" algn="just">
              <a:buNone/>
            </a:pPr>
            <a:r>
              <a:rPr lang="pt-BR" dirty="0"/>
              <a:t>AS PRELIMINARES SÃO QUESTÕES PROCESSUAIS PREVISTAS NO ART. 337 DO CPC (podem ser </a:t>
            </a:r>
            <a:r>
              <a:rPr lang="pt-BR" b="1" dirty="0"/>
              <a:t>DILATÓRIAS</a:t>
            </a:r>
            <a:r>
              <a:rPr lang="pt-BR" dirty="0"/>
              <a:t> ou </a:t>
            </a:r>
            <a:r>
              <a:rPr lang="pt-BR" b="1" dirty="0"/>
              <a:t>PEREMPTÓRIAS</a:t>
            </a:r>
            <a:r>
              <a:rPr lang="pt-BR" dirty="0"/>
              <a:t>)</a:t>
            </a:r>
          </a:p>
          <a:p>
            <a:pPr marL="0" indent="0">
              <a:buNone/>
            </a:pPr>
            <a:endParaRPr lang="pt-BR" dirty="0"/>
          </a:p>
          <a:p>
            <a:pPr marL="0" indent="0">
              <a:buNone/>
            </a:pPr>
            <a:r>
              <a:rPr lang="pt-BR" dirty="0"/>
              <a:t>Art. 337. </a:t>
            </a:r>
            <a:r>
              <a:rPr lang="pt-BR" b="1" dirty="0"/>
              <a:t>Incumbe ao réu, antes de discutir o mérito, alegar:</a:t>
            </a:r>
            <a:r>
              <a:rPr lang="pt-BR" dirty="0"/>
              <a:t> I - INEXISTÊNCIA OU NULIDADE DE CITAÇÃO:</a:t>
            </a:r>
          </a:p>
          <a:p>
            <a:pPr marL="0" indent="0" algn="r">
              <a:buNone/>
            </a:pPr>
            <a:r>
              <a:rPr lang="pt-BR" dirty="0"/>
              <a:t>[</a:t>
            </a:r>
            <a:r>
              <a:rPr lang="pt-BR" b="1" u="sng" dirty="0">
                <a:highlight>
                  <a:srgbClr val="FFFF00"/>
                </a:highlight>
              </a:rPr>
              <a:t>DILATÓRIAS</a:t>
            </a:r>
            <a:r>
              <a:rPr lang="pt-BR" dirty="0"/>
              <a:t>]</a:t>
            </a:r>
          </a:p>
          <a:p>
            <a:pPr marL="0" indent="0" algn="just">
              <a:buNone/>
            </a:pPr>
            <a:endParaRPr lang="pt-BR" dirty="0"/>
          </a:p>
          <a:p>
            <a:pPr marL="0" indent="0" algn="just">
              <a:buNone/>
            </a:pPr>
            <a:r>
              <a:rPr lang="pt-BR" dirty="0"/>
              <a:t>	</a:t>
            </a:r>
            <a:r>
              <a:rPr lang="pt-BR" dirty="0">
                <a:highlight>
                  <a:srgbClr val="FFFF00"/>
                </a:highlight>
              </a:rPr>
              <a:t>SAÍDA JURÍDICA</a:t>
            </a:r>
            <a:r>
              <a:rPr lang="pt-BR" dirty="0"/>
              <a:t>: pede-se que a contestação seja </a:t>
            </a:r>
            <a:r>
              <a:rPr lang="pt-BR" b="1" dirty="0"/>
              <a:t>recebida tempestivamente ou abra prazo para contestação!</a:t>
            </a:r>
            <a:endParaRPr lang="pt-BR" dirty="0"/>
          </a:p>
          <a:p>
            <a:pPr marL="0" indent="0">
              <a:buNone/>
            </a:pPr>
            <a:endParaRPr lang="pt-BR" sz="2000" dirty="0">
              <a:latin typeface="Arial Narrow" panose="020B0606020202030204" pitchFamily="34" charset="0"/>
            </a:endParaRPr>
          </a:p>
          <a:p>
            <a:pPr marL="0" indent="0" algn="just">
              <a:buNone/>
            </a:pPr>
            <a:r>
              <a:rPr lang="pt-BR" sz="2000" b="0" i="0" dirty="0">
                <a:effectLst/>
                <a:latin typeface="Arial Narrow" panose="020B0606020202030204" pitchFamily="34" charset="0"/>
              </a:rPr>
              <a:t>	Art. 238. </a:t>
            </a:r>
            <a:r>
              <a:rPr lang="pt-BR" sz="2000" b="1" i="0" u="sng" dirty="0">
                <a:effectLst/>
                <a:latin typeface="Arial Narrow" panose="020B0606020202030204" pitchFamily="34" charset="0"/>
              </a:rPr>
              <a:t>Citação</a:t>
            </a:r>
            <a:r>
              <a:rPr lang="pt-BR" sz="2000" b="0" i="0" dirty="0">
                <a:effectLst/>
                <a:latin typeface="Arial Narrow" panose="020B0606020202030204" pitchFamily="34" charset="0"/>
              </a:rPr>
              <a:t> é o ato pelo qual são convocados o réu, o executado ou o interessado para integrar a relação processual.</a:t>
            </a:r>
          </a:p>
          <a:p>
            <a:pPr marL="0" indent="0" algn="just">
              <a:buNone/>
            </a:pPr>
            <a:r>
              <a:rPr lang="pt-BR" sz="2000" dirty="0">
                <a:latin typeface="Arial Narrow" panose="020B0606020202030204" pitchFamily="34" charset="0"/>
              </a:rPr>
              <a:t>	Art. 239. Para a validade do processo </a:t>
            </a:r>
            <a:r>
              <a:rPr lang="pt-BR" sz="2000" b="1" u="sng" dirty="0">
                <a:latin typeface="Arial Narrow" panose="020B0606020202030204" pitchFamily="34" charset="0"/>
              </a:rPr>
              <a:t>é indispensável a citação</a:t>
            </a:r>
            <a:r>
              <a:rPr lang="pt-BR" sz="2000" dirty="0">
                <a:latin typeface="Arial Narrow" panose="020B0606020202030204" pitchFamily="34" charset="0"/>
              </a:rPr>
              <a:t> do réu...</a:t>
            </a:r>
          </a:p>
          <a:p>
            <a:pPr marL="0" indent="0" algn="just">
              <a:buNone/>
            </a:pPr>
            <a:r>
              <a:rPr lang="pt-BR" sz="2000" dirty="0">
                <a:latin typeface="Arial Narrow" panose="020B0606020202030204" pitchFamily="34" charset="0"/>
              </a:rPr>
              <a:t>	§ 1º O </a:t>
            </a:r>
            <a:r>
              <a:rPr lang="pt-BR" sz="2000" b="1" u="sng" dirty="0">
                <a:highlight>
                  <a:srgbClr val="FFFF00"/>
                </a:highlight>
                <a:latin typeface="Arial Narrow" panose="020B0606020202030204" pitchFamily="34" charset="0"/>
              </a:rPr>
              <a:t>COMPARECIMENTO ESPONTÂNEO</a:t>
            </a:r>
            <a:r>
              <a:rPr lang="pt-BR" sz="2000" dirty="0">
                <a:latin typeface="Arial Narrow" panose="020B0606020202030204" pitchFamily="34" charset="0"/>
              </a:rPr>
              <a:t> do réu ou do executado supre a falta ou a nulidade da citação, fluindo a partir desta data o prazo para apresentação de contestação...</a:t>
            </a:r>
          </a:p>
        </p:txBody>
      </p:sp>
      <p:cxnSp>
        <p:nvCxnSpPr>
          <p:cNvPr id="4" name="Conector de Seta Reta 3">
            <a:extLst>
              <a:ext uri="{FF2B5EF4-FFF2-40B4-BE49-F238E27FC236}">
                <a16:creationId xmlns:a16="http://schemas.microsoft.com/office/drawing/2014/main" id="{BF9E30A6-3B85-AC3B-89AA-A413F1A1D4AD}"/>
              </a:ext>
            </a:extLst>
          </p:cNvPr>
          <p:cNvCxnSpPr>
            <a:cxnSpLocks/>
          </p:cNvCxnSpPr>
          <p:nvPr/>
        </p:nvCxnSpPr>
        <p:spPr>
          <a:xfrm flipV="1">
            <a:off x="5236233" y="2691443"/>
            <a:ext cx="1388853" cy="353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763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a:extLst>
              <a:ext uri="{FF2B5EF4-FFF2-40B4-BE49-F238E27FC236}">
                <a16:creationId xmlns:a16="http://schemas.microsoft.com/office/drawing/2014/main" id="{D3113947-6EA8-4D2F-D700-6DFC776C223D}"/>
              </a:ext>
            </a:extLst>
          </p:cNvPr>
          <p:cNvPicPr>
            <a:picLocks noGrp="1" noChangeAspect="1"/>
          </p:cNvPicPr>
          <p:nvPr>
            <p:ph idx="1"/>
          </p:nvPr>
        </p:nvPicPr>
        <p:blipFill>
          <a:blip r:embed="rId2"/>
          <a:stretch>
            <a:fillRect/>
          </a:stretch>
        </p:blipFill>
        <p:spPr>
          <a:xfrm>
            <a:off x="135923" y="86497"/>
            <a:ext cx="8896865" cy="6771504"/>
          </a:xfrm>
        </p:spPr>
      </p:pic>
      <p:pic>
        <p:nvPicPr>
          <p:cNvPr id="6" name="Imagem 5">
            <a:extLst>
              <a:ext uri="{FF2B5EF4-FFF2-40B4-BE49-F238E27FC236}">
                <a16:creationId xmlns:a16="http://schemas.microsoft.com/office/drawing/2014/main" id="{725768A8-4663-F4AC-0327-9CC7E1E248F7}"/>
              </a:ext>
            </a:extLst>
          </p:cNvPr>
          <p:cNvPicPr>
            <a:picLocks noChangeAspect="1"/>
          </p:cNvPicPr>
          <p:nvPr/>
        </p:nvPicPr>
        <p:blipFill>
          <a:blip r:embed="rId3"/>
          <a:stretch>
            <a:fillRect/>
          </a:stretch>
        </p:blipFill>
        <p:spPr>
          <a:xfrm rot="16200000">
            <a:off x="-905263" y="1299519"/>
            <a:ext cx="2486025" cy="304800"/>
          </a:xfrm>
          <a:prstGeom prst="rect">
            <a:avLst/>
          </a:prstGeom>
        </p:spPr>
      </p:pic>
      <p:sp>
        <p:nvSpPr>
          <p:cNvPr id="2" name="Retângulo 1">
            <a:extLst>
              <a:ext uri="{FF2B5EF4-FFF2-40B4-BE49-F238E27FC236}">
                <a16:creationId xmlns:a16="http://schemas.microsoft.com/office/drawing/2014/main" id="{8D91534B-860F-2EA2-790D-B8846A1DFEC0}"/>
              </a:ext>
            </a:extLst>
          </p:cNvPr>
          <p:cNvSpPr/>
          <p:nvPr/>
        </p:nvSpPr>
        <p:spPr>
          <a:xfrm>
            <a:off x="2889849" y="664234"/>
            <a:ext cx="3183147" cy="517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56550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294845F-4356-40A5-8A9B-DA4A23F9DD1B}"/>
              </a:ext>
            </a:extLst>
          </p:cNvPr>
          <p:cNvSpPr>
            <a:spLocks noGrp="1"/>
          </p:cNvSpPr>
          <p:nvPr>
            <p:ph idx="1"/>
          </p:nvPr>
        </p:nvSpPr>
        <p:spPr>
          <a:xfrm>
            <a:off x="8388" y="92279"/>
            <a:ext cx="9135612" cy="6686026"/>
          </a:xfrm>
        </p:spPr>
        <p:txBody>
          <a:bodyPr>
            <a:normAutofit fontScale="77500" lnSpcReduction="20000"/>
          </a:bodyPr>
          <a:lstStyle/>
          <a:p>
            <a:pPr marL="0" indent="0" algn="ctr">
              <a:buNone/>
            </a:pPr>
            <a:r>
              <a:rPr lang="pt-BR" b="1" dirty="0">
                <a:solidFill>
                  <a:schemeClr val="accent1"/>
                </a:solidFill>
              </a:rPr>
              <a:t>INCOMPETÊNCIA ABSOLUTA OU RELATIVA:</a:t>
            </a:r>
          </a:p>
          <a:p>
            <a:pPr marL="0" indent="0" algn="r">
              <a:buNone/>
            </a:pPr>
            <a:r>
              <a:rPr lang="pt-BR" dirty="0"/>
              <a:t>[</a:t>
            </a:r>
            <a:r>
              <a:rPr lang="pt-BR" b="1" dirty="0">
                <a:highlight>
                  <a:srgbClr val="FFFF00"/>
                </a:highlight>
              </a:rPr>
              <a:t>DILATÓRIAS</a:t>
            </a:r>
            <a:r>
              <a:rPr lang="pt-BR" dirty="0">
                <a:highlight>
                  <a:srgbClr val="FFFF00"/>
                </a:highlight>
              </a:rPr>
              <a:t> OU </a:t>
            </a:r>
            <a:r>
              <a:rPr lang="pt-BR" b="1" dirty="0">
                <a:highlight>
                  <a:srgbClr val="FFFF00"/>
                </a:highlight>
              </a:rPr>
              <a:t>PEREMPTÓRIA</a:t>
            </a:r>
            <a:r>
              <a:rPr lang="pt-BR" dirty="0">
                <a:highlight>
                  <a:srgbClr val="FFFF00"/>
                </a:highlight>
              </a:rPr>
              <a:t> (?)</a:t>
            </a:r>
            <a:r>
              <a:rPr lang="pt-BR" dirty="0"/>
              <a:t>]</a:t>
            </a:r>
            <a:endParaRPr lang="pt-BR" sz="1000" dirty="0"/>
          </a:p>
          <a:p>
            <a:pPr marL="0" indent="0" algn="just">
              <a:buNone/>
            </a:pPr>
            <a:r>
              <a:rPr lang="pt-BR" dirty="0"/>
              <a:t>	A incompetência absoluta pode ser arguida </a:t>
            </a:r>
            <a:r>
              <a:rPr lang="pt-BR" b="1" u="sng" dirty="0"/>
              <a:t>de ofício</a:t>
            </a:r>
            <a:r>
              <a:rPr lang="pt-BR" dirty="0"/>
              <a:t> e </a:t>
            </a:r>
            <a:r>
              <a:rPr lang="pt-BR" b="1" u="sng" dirty="0"/>
              <a:t>pela parte</a:t>
            </a:r>
            <a:r>
              <a:rPr lang="pt-BR" dirty="0"/>
              <a:t> em </a:t>
            </a:r>
            <a:r>
              <a:rPr lang="pt-BR" b="1" dirty="0">
                <a:highlight>
                  <a:srgbClr val="FFFF00"/>
                </a:highlight>
              </a:rPr>
              <a:t>qualquer tempo</a:t>
            </a:r>
            <a:r>
              <a:rPr lang="pt-BR" dirty="0"/>
              <a:t>, </a:t>
            </a:r>
            <a:r>
              <a:rPr lang="pt-BR" b="1" u="sng" dirty="0"/>
              <a:t>grau</a:t>
            </a:r>
            <a:r>
              <a:rPr lang="pt-BR" dirty="0"/>
              <a:t> de jurisdição e sob qualquer forma. </a:t>
            </a:r>
          </a:p>
          <a:p>
            <a:pPr marL="0" indent="0" algn="just">
              <a:buNone/>
            </a:pPr>
            <a:r>
              <a:rPr lang="pt-BR" dirty="0"/>
              <a:t>	</a:t>
            </a:r>
            <a:r>
              <a:rPr lang="pt-BR" u="sng" dirty="0"/>
              <a:t>Deve-se apontar o foro ou juízo competente</a:t>
            </a:r>
            <a:r>
              <a:rPr lang="pt-BR" dirty="0"/>
              <a:t>, requerendo sua remessa ou extinção do feito.</a:t>
            </a:r>
            <a:endParaRPr lang="pt-BR" sz="1800" b="0" i="0" dirty="0">
              <a:effectLst/>
              <a:latin typeface="Arial" panose="020B0604020202020204" pitchFamily="34" charset="0"/>
            </a:endParaRPr>
          </a:p>
          <a:p>
            <a:pPr marL="0" indent="0" algn="just">
              <a:buNone/>
            </a:pPr>
            <a:r>
              <a:rPr lang="pt-BR" sz="1800" b="0" i="0" dirty="0">
                <a:effectLst/>
                <a:highlight>
                  <a:srgbClr val="FFFF00"/>
                </a:highlight>
                <a:latin typeface="Arial" panose="020B0604020202020204" pitchFamily="34" charset="0"/>
              </a:rPr>
              <a:t>Art. 64. </a:t>
            </a:r>
            <a:r>
              <a:rPr lang="pt-BR" sz="1800" b="0" i="0" dirty="0">
                <a:effectLst/>
                <a:latin typeface="Arial" panose="020B0604020202020204" pitchFamily="34" charset="0"/>
              </a:rPr>
              <a:t>A incompetência, </a:t>
            </a:r>
            <a:r>
              <a:rPr lang="pt-BR" sz="1800" b="1" i="0" u="sng" dirty="0">
                <a:effectLst/>
                <a:latin typeface="Arial" panose="020B0604020202020204" pitchFamily="34" charset="0"/>
              </a:rPr>
              <a:t>absoluta</a:t>
            </a:r>
            <a:r>
              <a:rPr lang="pt-BR" sz="1800" b="0" i="0" dirty="0">
                <a:effectLst/>
                <a:latin typeface="Arial" panose="020B0604020202020204" pitchFamily="34" charset="0"/>
              </a:rPr>
              <a:t> ou relativa, </a:t>
            </a:r>
            <a:r>
              <a:rPr lang="pt-BR" sz="1800" b="0" i="0" u="sng" dirty="0">
                <a:effectLst/>
                <a:latin typeface="Arial" panose="020B0604020202020204" pitchFamily="34" charset="0"/>
              </a:rPr>
              <a:t>será alegada como questão preliminar de contestação</a:t>
            </a:r>
            <a:r>
              <a:rPr lang="pt-BR" sz="1800" b="0" i="0" dirty="0">
                <a:effectLst/>
                <a:latin typeface="Arial" panose="020B0604020202020204" pitchFamily="34" charset="0"/>
              </a:rPr>
              <a:t>.  </a:t>
            </a:r>
            <a:r>
              <a:rPr lang="pt-BR" sz="1800" b="1" i="0" dirty="0">
                <a:effectLst/>
                <a:latin typeface="Arial" panose="020B0604020202020204" pitchFamily="34" charset="0"/>
              </a:rPr>
              <a:t>§ 1º A incompetência absoluta pode ser alegada em qualquer tempo e grau de jurisdição e deve ser declarada de ofício</a:t>
            </a:r>
            <a:r>
              <a:rPr lang="pt-BR" sz="1800" b="0" i="0" dirty="0">
                <a:effectLst/>
                <a:latin typeface="Arial" panose="020B0604020202020204" pitchFamily="34" charset="0"/>
              </a:rPr>
              <a:t>.</a:t>
            </a:r>
          </a:p>
          <a:p>
            <a:pPr marL="457200" lvl="1" indent="0" algn="just">
              <a:buNone/>
            </a:pPr>
            <a:endParaRPr lang="pt-BR" sz="600" dirty="0"/>
          </a:p>
          <a:p>
            <a:pPr marL="457200" lvl="1" indent="0" algn="just">
              <a:buNone/>
            </a:pPr>
            <a:r>
              <a:rPr lang="pt-BR" b="1" dirty="0"/>
              <a:t>AÇÃO RESCISÓRIA</a:t>
            </a:r>
            <a:r>
              <a:rPr lang="pt-BR" dirty="0"/>
              <a:t>: Art. 966. A decisão de mérito, transitada em julgado, pode ser rescindida quando: II - for proferida por juiz impedido ou por juízo </a:t>
            </a:r>
            <a:r>
              <a:rPr lang="pt-BR" b="1" dirty="0"/>
              <a:t>absolutamente incompetente</a:t>
            </a:r>
            <a:r>
              <a:rPr lang="pt-BR" dirty="0"/>
              <a:t>;</a:t>
            </a:r>
          </a:p>
          <a:p>
            <a:pPr marL="457200" lvl="1" indent="0" algn="just">
              <a:buNone/>
            </a:pPr>
            <a:r>
              <a:rPr lang="pt-BR" b="1" dirty="0">
                <a:highlight>
                  <a:srgbClr val="00FF00"/>
                </a:highlight>
              </a:rPr>
              <a:t>CONSEQUÊNCIA</a:t>
            </a:r>
            <a:r>
              <a:rPr lang="pt-BR" dirty="0"/>
              <a:t>:</a:t>
            </a:r>
            <a:r>
              <a:rPr lang="pt-BR" sz="2600" dirty="0">
                <a:latin typeface="Baguet Script" panose="00000500000000000000" pitchFamily="2" charset="0"/>
              </a:rPr>
              <a:t> </a:t>
            </a:r>
            <a:r>
              <a:rPr lang="pt-BR" sz="2600" b="0" i="0" dirty="0">
                <a:effectLst/>
                <a:latin typeface="Baguet Script" panose="00000500000000000000" pitchFamily="2" charset="0"/>
              </a:rPr>
              <a:t>§ 3º Caso a alegação de incompetência seja acolhida, os autos serão </a:t>
            </a:r>
            <a:r>
              <a:rPr lang="pt-BR" sz="2600" b="1" i="0" u="sng" dirty="0">
                <a:effectLst/>
                <a:latin typeface="Baguet Script" panose="00000500000000000000" pitchFamily="2" charset="0"/>
              </a:rPr>
              <a:t>remetidos ao juízo competente</a:t>
            </a:r>
            <a:r>
              <a:rPr lang="pt-BR" sz="2600" b="0" i="0" dirty="0">
                <a:effectLst/>
                <a:latin typeface="Baguet Script" panose="00000500000000000000" pitchFamily="2" charset="0"/>
              </a:rPr>
              <a:t>.</a:t>
            </a:r>
          </a:p>
          <a:p>
            <a:pPr marL="0" indent="0" algn="just">
              <a:buNone/>
            </a:pPr>
            <a:endParaRPr lang="pt-BR" sz="1800" dirty="0">
              <a:latin typeface="Arial" panose="020B0604020202020204" pitchFamily="34" charset="0"/>
            </a:endParaRPr>
          </a:p>
          <a:p>
            <a:pPr marL="0" indent="0" algn="just">
              <a:buNone/>
            </a:pPr>
            <a:r>
              <a:rPr lang="pt-BR" sz="1800" dirty="0">
                <a:latin typeface="Arial" panose="020B0604020202020204" pitchFamily="34" charset="0"/>
              </a:rPr>
              <a:t>	</a:t>
            </a:r>
            <a:r>
              <a:rPr lang="pt-BR" b="0" i="0" dirty="0">
                <a:effectLst/>
                <a:latin typeface="Arial" panose="020B0604020202020204" pitchFamily="34" charset="0"/>
              </a:rPr>
              <a:t> Art. 65. </a:t>
            </a:r>
            <a:r>
              <a:rPr lang="pt-BR" b="1" i="0" u="sng" dirty="0">
                <a:effectLst/>
                <a:latin typeface="Arial" panose="020B0604020202020204" pitchFamily="34" charset="0"/>
              </a:rPr>
              <a:t>Prorrogar-se-á</a:t>
            </a:r>
            <a:r>
              <a:rPr lang="pt-BR" b="0" i="0" dirty="0">
                <a:effectLst/>
                <a:latin typeface="Arial" panose="020B0604020202020204" pitchFamily="34" charset="0"/>
              </a:rPr>
              <a:t> a </a:t>
            </a:r>
            <a:r>
              <a:rPr lang="pt-BR" b="1" i="0" dirty="0">
                <a:effectLst/>
                <a:latin typeface="Arial" panose="020B0604020202020204" pitchFamily="34" charset="0"/>
              </a:rPr>
              <a:t>competência relativa</a:t>
            </a:r>
            <a:r>
              <a:rPr lang="pt-BR" b="0" i="0" dirty="0">
                <a:effectLst/>
                <a:latin typeface="Arial" panose="020B0604020202020204" pitchFamily="34" charset="0"/>
              </a:rPr>
              <a:t> se o réu não alegar a incompetência em preliminar de contestação.</a:t>
            </a:r>
          </a:p>
          <a:p>
            <a:pPr marL="0" indent="0" algn="just">
              <a:buNone/>
            </a:pPr>
            <a:endParaRPr lang="pt-BR" b="0" i="0" dirty="0">
              <a:effectLst/>
              <a:latin typeface="Arial" panose="020B0604020202020204" pitchFamily="34" charset="0"/>
            </a:endParaRPr>
          </a:p>
          <a:p>
            <a:pPr marL="0" indent="0" algn="just">
              <a:buNone/>
            </a:pPr>
            <a:r>
              <a:rPr lang="pt-BR" b="1" u="sng" dirty="0">
                <a:latin typeface="Arial" panose="020B0604020202020204" pitchFamily="34" charset="0"/>
              </a:rPr>
              <a:t>FORO DE ELEIÇÃO</a:t>
            </a:r>
            <a:r>
              <a:rPr lang="pt-BR" dirty="0">
                <a:latin typeface="Arial" panose="020B0604020202020204" pitchFamily="34" charset="0"/>
              </a:rPr>
              <a:t>: ART. 63 : </a:t>
            </a:r>
            <a:r>
              <a:rPr lang="pt-BR" b="0" i="0" dirty="0">
                <a:effectLst/>
                <a:latin typeface="Arial" panose="020B0604020202020204" pitchFamily="34" charset="0"/>
              </a:rPr>
              <a:t>§ 4º Citado, incumbe ao réu alegar a abusividade da cláusula de eleição de foro na contestação, sob pena de preclusão.  </a:t>
            </a:r>
            <a:r>
              <a:rPr lang="pt-BR" b="1" i="0" dirty="0">
                <a:solidFill>
                  <a:srgbClr val="FF0000"/>
                </a:solidFill>
                <a:effectLst/>
                <a:latin typeface="Arial" panose="020B0604020202020204" pitchFamily="34" charset="0"/>
              </a:rPr>
              <a:t>ATENTE</a:t>
            </a:r>
            <a:r>
              <a:rPr lang="pt-BR" b="0" i="0" dirty="0">
                <a:effectLst/>
                <a:latin typeface="Arial" panose="020B0604020202020204" pitchFamily="34" charset="0"/>
              </a:rPr>
              <a:t>: § 5º O ajuizamento de ação em juízo aleatório, entendido como aquele sem vinculação com o domicílio ou a residência das partes ou com o negócio jurídico discutido na demanda, constitui prática abusiva que justifica a declinação de </a:t>
            </a:r>
            <a:r>
              <a:rPr lang="pt-BR" b="1" i="0" dirty="0">
                <a:effectLst/>
                <a:latin typeface="Arial" panose="020B0604020202020204" pitchFamily="34" charset="0"/>
              </a:rPr>
              <a:t>COMPETÊNCIA DE OFÍCIO</a:t>
            </a:r>
            <a:r>
              <a:rPr lang="pt-BR" b="0" i="0" dirty="0">
                <a:effectLst/>
                <a:latin typeface="Arial" panose="020B0604020202020204" pitchFamily="34" charset="0"/>
              </a:rPr>
              <a:t>.   (Incluído pela Lei nº 14.879, 4 de </a:t>
            </a:r>
            <a:r>
              <a:rPr lang="pt-BR" b="1" i="0" dirty="0">
                <a:effectLst/>
                <a:latin typeface="Arial" panose="020B0604020202020204" pitchFamily="34" charset="0"/>
              </a:rPr>
              <a:t>junho de 2024</a:t>
            </a:r>
            <a:r>
              <a:rPr lang="pt-BR" b="0" i="0" dirty="0">
                <a:effectLst/>
                <a:latin typeface="Arial" panose="020B0604020202020204" pitchFamily="34" charset="0"/>
              </a:rPr>
              <a:t>)</a:t>
            </a:r>
          </a:p>
          <a:p>
            <a:pPr marL="0" indent="0" algn="just">
              <a:buNone/>
            </a:pPr>
            <a:endParaRPr lang="pt-BR" b="0" i="0" dirty="0">
              <a:effectLst/>
              <a:latin typeface="Arial" panose="020B0604020202020204" pitchFamily="34" charset="0"/>
            </a:endParaRPr>
          </a:p>
          <a:p>
            <a:pPr marL="0" indent="0" algn="just">
              <a:buNone/>
            </a:pPr>
            <a:endParaRPr lang="pt-BR" b="0" i="0" dirty="0">
              <a:effectLst/>
              <a:latin typeface="Arial" panose="020B0604020202020204" pitchFamily="34" charset="0"/>
            </a:endParaRPr>
          </a:p>
        </p:txBody>
      </p:sp>
    </p:spTree>
    <p:extLst>
      <p:ext uri="{BB962C8B-B14F-4D97-AF65-F5344CB8AC3E}">
        <p14:creationId xmlns:p14="http://schemas.microsoft.com/office/powerpoint/2010/main" val="3977439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1AC92-FBBA-C835-5066-DBD203B386AD}"/>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6BC6F64-44F0-1F74-6CE1-FB5D7D30F557}"/>
              </a:ext>
            </a:extLst>
          </p:cNvPr>
          <p:cNvSpPr>
            <a:spLocks noGrp="1"/>
          </p:cNvSpPr>
          <p:nvPr>
            <p:ph idx="1"/>
          </p:nvPr>
        </p:nvSpPr>
        <p:spPr>
          <a:xfrm>
            <a:off x="8388" y="92279"/>
            <a:ext cx="9135612" cy="6686026"/>
          </a:xfrm>
        </p:spPr>
        <p:txBody>
          <a:bodyPr>
            <a:normAutofit fontScale="92500" lnSpcReduction="10000"/>
          </a:bodyPr>
          <a:lstStyle/>
          <a:p>
            <a:pPr marL="0" indent="0" algn="ctr">
              <a:buNone/>
            </a:pPr>
            <a:r>
              <a:rPr lang="pt-BR" b="1" dirty="0"/>
              <a:t>INCOMPETÊNCIA ABSOLUTA</a:t>
            </a:r>
          </a:p>
          <a:p>
            <a:pPr marL="0" indent="0" algn="ctr">
              <a:buNone/>
            </a:pPr>
            <a:endParaRPr lang="pt-BR" dirty="0"/>
          </a:p>
          <a:p>
            <a:pPr marL="0" indent="0" algn="ctr">
              <a:buNone/>
            </a:pPr>
            <a:endParaRPr lang="pt-BR" dirty="0"/>
          </a:p>
          <a:p>
            <a:pPr marL="0" indent="0" algn="ctr">
              <a:buNone/>
            </a:pPr>
            <a:endParaRPr lang="pt-BR" dirty="0"/>
          </a:p>
          <a:p>
            <a:pPr marL="0" indent="0" algn="ctr">
              <a:buNone/>
            </a:pPr>
            <a:endParaRPr lang="pt-BR" dirty="0"/>
          </a:p>
          <a:p>
            <a:pPr marL="0" indent="0" algn="ctr">
              <a:buNone/>
            </a:pPr>
            <a:endParaRPr lang="pt-BR" dirty="0"/>
          </a:p>
          <a:p>
            <a:pPr marL="0" indent="0" algn="ctr">
              <a:buNone/>
            </a:pPr>
            <a:endParaRPr lang="pt-BR" dirty="0"/>
          </a:p>
          <a:p>
            <a:pPr marL="0" indent="0" algn="ctr">
              <a:buNone/>
            </a:pPr>
            <a:endParaRPr lang="pt-BR" dirty="0"/>
          </a:p>
          <a:p>
            <a:pPr marL="0" indent="0" algn="ctr">
              <a:buNone/>
            </a:pPr>
            <a:endParaRPr lang="pt-BR" dirty="0"/>
          </a:p>
          <a:p>
            <a:pPr marL="0" indent="0" algn="ctr">
              <a:buNone/>
            </a:pPr>
            <a:endParaRPr lang="pt-BR" dirty="0"/>
          </a:p>
          <a:p>
            <a:pPr marL="0" indent="0" algn="ctr">
              <a:buNone/>
            </a:pPr>
            <a:endParaRPr lang="pt-BR" dirty="0"/>
          </a:p>
          <a:p>
            <a:pPr marL="0" indent="0" algn="ctr">
              <a:buNone/>
            </a:pPr>
            <a:endParaRPr lang="pt-BR" dirty="0"/>
          </a:p>
          <a:p>
            <a:pPr marL="0" indent="0" algn="ctr">
              <a:buNone/>
            </a:pPr>
            <a:endParaRPr lang="pt-BR" dirty="0"/>
          </a:p>
          <a:p>
            <a:pPr marL="0" indent="0" algn="ctr">
              <a:buNone/>
            </a:pPr>
            <a:endParaRPr lang="pt-BR" dirty="0"/>
          </a:p>
          <a:p>
            <a:pPr marL="0" indent="0" algn="ctr">
              <a:buNone/>
            </a:pPr>
            <a:r>
              <a:rPr lang="pt-BR" sz="1200" dirty="0"/>
              <a:t>EXCEÇÃO JUIZADO ESPECIAL </a:t>
            </a:r>
            <a:r>
              <a:rPr lang="pt-BR" dirty="0"/>
              <a:t> </a:t>
            </a:r>
          </a:p>
          <a:p>
            <a:pPr marL="0" indent="0" algn="just">
              <a:buNone/>
            </a:pPr>
            <a:endParaRPr lang="pt-BR" b="0" i="0" dirty="0">
              <a:effectLst/>
              <a:latin typeface="Arial" panose="020B0604020202020204" pitchFamily="34" charset="0"/>
            </a:endParaRPr>
          </a:p>
        </p:txBody>
      </p:sp>
      <p:pic>
        <p:nvPicPr>
          <p:cNvPr id="12" name="Imagem 11">
            <a:extLst>
              <a:ext uri="{FF2B5EF4-FFF2-40B4-BE49-F238E27FC236}">
                <a16:creationId xmlns:a16="http://schemas.microsoft.com/office/drawing/2014/main" id="{E6256B8E-BC9C-76A0-CCCD-E78828905AD4}"/>
              </a:ext>
            </a:extLst>
          </p:cNvPr>
          <p:cNvPicPr>
            <a:picLocks noChangeAspect="1"/>
          </p:cNvPicPr>
          <p:nvPr/>
        </p:nvPicPr>
        <p:blipFill>
          <a:blip r:embed="rId2"/>
          <a:stretch>
            <a:fillRect/>
          </a:stretch>
        </p:blipFill>
        <p:spPr>
          <a:xfrm>
            <a:off x="8388" y="694427"/>
            <a:ext cx="9144000" cy="5469146"/>
          </a:xfrm>
          <a:prstGeom prst="rect">
            <a:avLst/>
          </a:prstGeom>
        </p:spPr>
      </p:pic>
    </p:spTree>
    <p:extLst>
      <p:ext uri="{BB962C8B-B14F-4D97-AF65-F5344CB8AC3E}">
        <p14:creationId xmlns:p14="http://schemas.microsoft.com/office/powerpoint/2010/main" val="1031343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294845F-4356-40A5-8A9B-DA4A23F9DD1B}"/>
              </a:ext>
            </a:extLst>
          </p:cNvPr>
          <p:cNvSpPr>
            <a:spLocks noGrp="1"/>
          </p:cNvSpPr>
          <p:nvPr>
            <p:ph idx="1"/>
          </p:nvPr>
        </p:nvSpPr>
        <p:spPr>
          <a:xfrm>
            <a:off x="0" y="0"/>
            <a:ext cx="9144000" cy="6857999"/>
          </a:xfrm>
        </p:spPr>
        <p:txBody>
          <a:bodyPr>
            <a:normAutofit/>
          </a:bodyPr>
          <a:lstStyle/>
          <a:p>
            <a:pPr marL="0" indent="0" algn="just">
              <a:buNone/>
            </a:pPr>
            <a:r>
              <a:rPr lang="pt-BR" b="1" dirty="0"/>
              <a:t>QUESTÃO</a:t>
            </a:r>
          </a:p>
          <a:p>
            <a:pPr marL="0" indent="0" algn="just">
              <a:buNone/>
            </a:pPr>
            <a:r>
              <a:rPr lang="pt-BR" b="1" dirty="0"/>
              <a:t>	</a:t>
            </a:r>
            <a:r>
              <a:rPr lang="pt-BR" dirty="0"/>
              <a:t>Carlos, empresário em São Paulo, firma contrato de fornecimento de equipamentos industriais com a empresa Delta Ltda., sediada em Porto Alegre. No contrato, as partes inserem uma cláusula elegendo como foro competente a cidade de Manaus, mesmo que nenhum fato relacionado ao contrato tenha ocorrido nesse local — nem a entrega, nem o pagamento, nem a sede de qualquer das partes. Após surgir um conflito, Carlos ingressa com ação em Manaus.</a:t>
            </a:r>
          </a:p>
          <a:p>
            <a:pPr marL="0" indent="0" algn="just">
              <a:buNone/>
            </a:pPr>
            <a:r>
              <a:rPr lang="pt-BR" dirty="0"/>
              <a:t>	Qual deve ser a postura do juiz que recebeu a petição inicial?</a:t>
            </a:r>
          </a:p>
          <a:p>
            <a:pPr marL="0" indent="0" algn="just">
              <a:buNone/>
            </a:pPr>
            <a:endParaRPr lang="pt-BR" sz="2200" dirty="0">
              <a:latin typeface="Abadi Extra Light" panose="020B0204020104020204" pitchFamily="34" charset="0"/>
            </a:endParaRPr>
          </a:p>
          <a:p>
            <a:pPr marL="0" indent="0" algn="just">
              <a:buNone/>
            </a:pPr>
            <a:r>
              <a:rPr lang="pt-BR" sz="2200" dirty="0">
                <a:latin typeface="Abadi Extra Light" panose="020B0204020104020204" pitchFamily="34" charset="0"/>
              </a:rPr>
              <a:t>Art. 63, § 5º CPC.</a:t>
            </a:r>
          </a:p>
        </p:txBody>
      </p:sp>
    </p:spTree>
    <p:extLst>
      <p:ext uri="{BB962C8B-B14F-4D97-AF65-F5344CB8AC3E}">
        <p14:creationId xmlns:p14="http://schemas.microsoft.com/office/powerpoint/2010/main" val="164840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D1C4E-3550-5E9F-8C2A-3E2C5F6779D7}"/>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72F66C8-CE0E-EA82-2D5D-5BAC0A24CA8C}"/>
              </a:ext>
            </a:extLst>
          </p:cNvPr>
          <p:cNvSpPr>
            <a:spLocks noGrp="1"/>
          </p:cNvSpPr>
          <p:nvPr>
            <p:ph idx="1"/>
          </p:nvPr>
        </p:nvSpPr>
        <p:spPr>
          <a:xfrm>
            <a:off x="0" y="0"/>
            <a:ext cx="9144000" cy="6857999"/>
          </a:xfrm>
        </p:spPr>
        <p:txBody>
          <a:bodyPr>
            <a:normAutofit/>
          </a:bodyPr>
          <a:lstStyle/>
          <a:p>
            <a:pPr marL="0" indent="0" algn="ctr">
              <a:buNone/>
            </a:pPr>
            <a:r>
              <a:rPr lang="pt-BR" b="1" dirty="0"/>
              <a:t>INCORREÇÃO DO VALOR DA CAUSA:</a:t>
            </a:r>
          </a:p>
          <a:p>
            <a:pPr marL="0" indent="0" algn="r">
              <a:buNone/>
            </a:pPr>
            <a:r>
              <a:rPr lang="pt-BR" dirty="0"/>
              <a:t>[ </a:t>
            </a:r>
            <a:r>
              <a:rPr lang="pt-BR" dirty="0">
                <a:highlight>
                  <a:srgbClr val="FFFF00"/>
                </a:highlight>
              </a:rPr>
              <a:t>DILATÓRIAS</a:t>
            </a:r>
            <a:r>
              <a:rPr lang="pt-BR" dirty="0"/>
              <a:t>] </a:t>
            </a:r>
          </a:p>
          <a:p>
            <a:endParaRPr lang="pt-BR" dirty="0"/>
          </a:p>
          <a:p>
            <a:pPr marL="0" indent="0" algn="just">
              <a:buNone/>
            </a:pPr>
            <a:r>
              <a:rPr lang="pt-BR" dirty="0"/>
              <a:t>	O juiz </a:t>
            </a:r>
            <a:r>
              <a:rPr lang="pt-BR" u="sng" dirty="0"/>
              <a:t>poderá</a:t>
            </a:r>
            <a:r>
              <a:rPr lang="pt-BR" dirty="0"/>
              <a:t> alterar de ofício, determinando o recolhimento das custas complementares, se houver.</a:t>
            </a:r>
          </a:p>
          <a:p>
            <a:pPr marL="0" indent="0" algn="just">
              <a:buNone/>
            </a:pPr>
            <a:endParaRPr lang="pt-BR" dirty="0"/>
          </a:p>
          <a:p>
            <a:pPr marL="0" indent="0" algn="just">
              <a:buNone/>
            </a:pPr>
            <a:r>
              <a:rPr lang="pt-BR" sz="1800" b="1" i="0" dirty="0">
                <a:effectLst/>
                <a:latin typeface="Arial" panose="020B0604020202020204" pitchFamily="34" charset="0"/>
              </a:rPr>
              <a:t> Art. 292. </a:t>
            </a:r>
            <a:r>
              <a:rPr lang="pt-BR" sz="1800" b="0" i="0" dirty="0">
                <a:effectLst/>
                <a:latin typeface="Arial" panose="020B0604020202020204" pitchFamily="34" charset="0"/>
              </a:rPr>
              <a:t>O valor da causa constará da petição inicial ou da reconvenção e será...</a:t>
            </a:r>
            <a:endParaRPr lang="pt-BR" dirty="0"/>
          </a:p>
          <a:p>
            <a:pPr marL="0" indent="0">
              <a:buNone/>
            </a:pPr>
            <a:endParaRPr lang="pt-BR" dirty="0"/>
          </a:p>
          <a:p>
            <a:pPr marL="0" indent="0" algn="just">
              <a:buNone/>
            </a:pPr>
            <a:r>
              <a:rPr lang="pt-BR" b="0" i="0" dirty="0">
                <a:effectLst/>
                <a:latin typeface="Arial" panose="020B0604020202020204" pitchFamily="34" charset="0"/>
              </a:rPr>
              <a:t>	Art. 293. </a:t>
            </a:r>
            <a:r>
              <a:rPr lang="pt-BR" b="1" i="0" dirty="0">
                <a:effectLst/>
                <a:latin typeface="Arial" panose="020B0604020202020204" pitchFamily="34" charset="0"/>
              </a:rPr>
              <a:t>O réu poderá impugnar</a:t>
            </a:r>
            <a:r>
              <a:rPr lang="pt-BR" b="0" i="0" dirty="0">
                <a:effectLst/>
                <a:latin typeface="Arial" panose="020B0604020202020204" pitchFamily="34" charset="0"/>
              </a:rPr>
              <a:t>, em preliminar da contestação, o valor atribuído à causa pelo autor, sob pena de preclusão, e o juiz decidirá a respeito, impondo, se for o caso, a complementação das custas.</a:t>
            </a:r>
          </a:p>
          <a:p>
            <a:pPr marL="0" indent="0" algn="just">
              <a:buNone/>
            </a:pPr>
            <a:r>
              <a:rPr lang="pt-BR" sz="2200" dirty="0"/>
              <a:t>	</a:t>
            </a:r>
            <a:r>
              <a:rPr lang="pt-BR" sz="2200" dirty="0">
                <a:latin typeface="Abadi Extra Light" panose="020B0204020104020204" pitchFamily="34" charset="0"/>
              </a:rPr>
              <a:t>CUSTAS É </a:t>
            </a:r>
            <a:r>
              <a:rPr lang="pt-BR" sz="2200" b="1" dirty="0">
                <a:latin typeface="Abadi Extra Light" panose="020B0204020104020204" pitchFamily="34" charset="0"/>
              </a:rPr>
              <a:t>PRESSUPOSTO PROCESSUAL</a:t>
            </a:r>
            <a:r>
              <a:rPr lang="pt-BR" sz="2200" dirty="0">
                <a:latin typeface="Abadi Extra Light" panose="020B0204020104020204" pitchFamily="34" charset="0"/>
              </a:rPr>
              <a:t>, PORTANTO O RÉU DEVE REQUERER A </a:t>
            </a:r>
            <a:r>
              <a:rPr lang="pt-BR" sz="2200" b="1" dirty="0">
                <a:latin typeface="Abadi Extra Light" panose="020B0204020104020204" pitchFamily="34" charset="0"/>
              </a:rPr>
              <a:t>CORREÇÃO</a:t>
            </a:r>
            <a:r>
              <a:rPr lang="pt-BR" sz="2200" dirty="0">
                <a:latin typeface="Abadi Extra Light" panose="020B0204020104020204" pitchFamily="34" charset="0"/>
              </a:rPr>
              <a:t> DO VALOR DA CAUSA E RESPECTIVA </a:t>
            </a:r>
            <a:r>
              <a:rPr lang="pt-BR" sz="2200" b="1" u="sng" dirty="0">
                <a:latin typeface="Abadi Extra Light" panose="020B0204020104020204" pitchFamily="34" charset="0"/>
              </a:rPr>
              <a:t>COMPLEMENTAÇÃO</a:t>
            </a:r>
            <a:r>
              <a:rPr lang="pt-BR" sz="2200" b="1" dirty="0">
                <a:latin typeface="Abadi Extra Light" panose="020B0204020104020204" pitchFamily="34" charset="0"/>
              </a:rPr>
              <a:t> DAS CUSTAS </a:t>
            </a:r>
            <a:r>
              <a:rPr lang="pt-BR" sz="2200" dirty="0">
                <a:latin typeface="Abadi Extra Light" panose="020B0204020104020204" pitchFamily="34" charset="0"/>
              </a:rPr>
              <a:t>SOB PENA DE CANCELAR A DISTRIBUIÇÃO DA AÇÃO NOS TERMOS DO ART. </a:t>
            </a:r>
            <a:r>
              <a:rPr lang="pt-BR" sz="2200" b="1" dirty="0">
                <a:latin typeface="Abadi Extra Light" panose="020B0204020104020204" pitchFamily="34" charset="0"/>
              </a:rPr>
              <a:t>290</a:t>
            </a:r>
            <a:r>
              <a:rPr lang="pt-BR" sz="2200" dirty="0">
                <a:latin typeface="Abadi Extra Light" panose="020B0204020104020204" pitchFamily="34" charset="0"/>
              </a:rPr>
              <a:t> DO CPC.</a:t>
            </a:r>
          </a:p>
        </p:txBody>
      </p:sp>
    </p:spTree>
    <p:extLst>
      <p:ext uri="{BB962C8B-B14F-4D97-AF65-F5344CB8AC3E}">
        <p14:creationId xmlns:p14="http://schemas.microsoft.com/office/powerpoint/2010/main" val="4005916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40000" lnSpcReduction="20000"/>
          </a:bodyPr>
          <a:lstStyle/>
          <a:p>
            <a:pPr algn="ctr">
              <a:lnSpc>
                <a:spcPct val="100000"/>
              </a:lnSpc>
              <a:spcBef>
                <a:spcPts val="641"/>
              </a:spcBef>
              <a:tabLst>
                <a:tab pos="0" algn="l"/>
              </a:tabLst>
            </a:pPr>
            <a:r>
              <a:rPr lang="pt-BR" sz="3200" b="1" strike="noStrike" spc="-1" dirty="0">
                <a:latin typeface="Arial"/>
              </a:rPr>
              <a:t>AUDIÊNCIA DE CONCILIAÇÃO E MEDIAÇÃO</a:t>
            </a:r>
            <a:endParaRPr lang="pt-BR" sz="3200" b="0" strike="noStrike" spc="-1" dirty="0">
              <a:latin typeface="Arial"/>
            </a:endParaRPr>
          </a:p>
          <a:p>
            <a:pPr algn="just">
              <a:lnSpc>
                <a:spcPct val="100000"/>
              </a:lnSpc>
              <a:spcBef>
                <a:spcPts val="641"/>
              </a:spcBef>
              <a:tabLst>
                <a:tab pos="0" algn="l"/>
              </a:tabLst>
            </a:pPr>
            <a:r>
              <a:rPr lang="pt-BR" sz="3800" b="0" strike="noStrike" spc="-1" dirty="0">
                <a:latin typeface="Arial"/>
              </a:rPr>
              <a:t>-ATO </a:t>
            </a:r>
            <a:r>
              <a:rPr lang="pt-BR" sz="3800" b="1" strike="noStrike" spc="-1" dirty="0">
                <a:latin typeface="Arial"/>
              </a:rPr>
              <a:t>SOLENE</a:t>
            </a:r>
            <a:r>
              <a:rPr lang="pt-BR" sz="3800" b="0" strike="noStrike" spc="-1" dirty="0">
                <a:latin typeface="Arial"/>
              </a:rPr>
              <a:t> E </a:t>
            </a:r>
            <a:r>
              <a:rPr lang="pt-BR" sz="3800" b="1" strike="noStrike" spc="-1" dirty="0">
                <a:latin typeface="Arial"/>
              </a:rPr>
              <a:t>PÚBLICO</a:t>
            </a:r>
            <a:r>
              <a:rPr lang="pt-BR" sz="3800" b="0" strike="noStrike" spc="-1" dirty="0">
                <a:latin typeface="Arial"/>
              </a:rPr>
              <a:t>                                        </a:t>
            </a:r>
            <a:r>
              <a:rPr lang="pt-BR" sz="3800" spc="-1" dirty="0">
                <a:latin typeface="Arial"/>
              </a:rPr>
              <a:t>-</a:t>
            </a:r>
            <a:r>
              <a:rPr lang="pt-BR" sz="3800" b="1" spc="-1" dirty="0">
                <a:latin typeface="Arial"/>
              </a:rPr>
              <a:t>CONCILIADOR</a:t>
            </a:r>
            <a:r>
              <a:rPr lang="pt-BR" sz="3800" spc="-1" dirty="0">
                <a:latin typeface="Arial"/>
              </a:rPr>
              <a:t> exerce </a:t>
            </a:r>
            <a:r>
              <a:rPr lang="pt-BR" sz="3800" b="1" i="1" strike="noStrike" spc="-1" dirty="0" err="1">
                <a:latin typeface="Calibri"/>
                <a:ea typeface="DejaVu Sans"/>
              </a:rPr>
              <a:t>MUNUS</a:t>
            </a:r>
            <a:r>
              <a:rPr lang="pt-BR" sz="3800" b="1" strike="noStrike" spc="-1" dirty="0">
                <a:latin typeface="Calibri"/>
                <a:ea typeface="DejaVu Sans"/>
              </a:rPr>
              <a:t> PÚBLICO   </a:t>
            </a:r>
          </a:p>
          <a:p>
            <a:pPr algn="just">
              <a:lnSpc>
                <a:spcPct val="100000"/>
              </a:lnSpc>
              <a:spcBef>
                <a:spcPts val="641"/>
              </a:spcBef>
              <a:tabLst>
                <a:tab pos="0" algn="l"/>
              </a:tabLst>
            </a:pPr>
            <a:r>
              <a:rPr lang="pt-BR" sz="3800" spc="-1" dirty="0">
                <a:latin typeface="Arial"/>
              </a:rPr>
              <a:t>-</a:t>
            </a:r>
            <a:r>
              <a:rPr lang="pt-BR" sz="3800" b="1" spc="-1" dirty="0">
                <a:latin typeface="Arial"/>
              </a:rPr>
              <a:t>PRAZO</a:t>
            </a:r>
            <a:r>
              <a:rPr lang="pt-BR" sz="3800" spc="-1" dirty="0">
                <a:latin typeface="Arial"/>
              </a:rPr>
              <a:t> PARA APRESENTAR </a:t>
            </a:r>
            <a:r>
              <a:rPr lang="pt-BR" sz="3800" b="1" spc="-1" dirty="0">
                <a:latin typeface="Arial"/>
              </a:rPr>
              <a:t>DEFESA</a:t>
            </a:r>
            <a:r>
              <a:rPr lang="pt-BR" sz="3800" spc="-1" dirty="0">
                <a:latin typeface="Arial"/>
              </a:rPr>
              <a:t> APÓS AUDIÊNCIA (art. 335, I CPC);  </a:t>
            </a:r>
          </a:p>
          <a:p>
            <a:pPr algn="just">
              <a:spcBef>
                <a:spcPts val="641"/>
              </a:spcBef>
              <a:tabLst>
                <a:tab pos="0" algn="l"/>
              </a:tabLst>
            </a:pPr>
            <a:r>
              <a:rPr lang="pt-BR" sz="3800" spc="-1" dirty="0">
                <a:latin typeface="Arial"/>
              </a:rPr>
              <a:t>-</a:t>
            </a:r>
            <a:r>
              <a:rPr lang="pt-BR" sz="3800" b="1" spc="-1" dirty="0">
                <a:latin typeface="Arial"/>
              </a:rPr>
              <a:t>LOCAL</a:t>
            </a:r>
            <a:r>
              <a:rPr lang="pt-BR" sz="3800" spc="-1" dirty="0">
                <a:latin typeface="Arial"/>
              </a:rPr>
              <a:t>? NO FÓRUM, EXTERNO OU ON </a:t>
            </a:r>
            <a:r>
              <a:rPr lang="pt-BR" sz="3800" spc="-1" dirty="0" err="1">
                <a:latin typeface="Arial"/>
              </a:rPr>
              <a:t>LINE</a:t>
            </a:r>
            <a:r>
              <a:rPr lang="pt-BR" sz="3800" spc="-1" dirty="0">
                <a:latin typeface="Arial"/>
              </a:rPr>
              <a:t> “334 </a:t>
            </a:r>
            <a:r>
              <a:rPr lang="pt-BR" sz="3800" i="1" spc="-1" dirty="0"/>
              <a:t>§ 7º “</a:t>
            </a:r>
            <a:r>
              <a:rPr lang="pt-BR" sz="3800" b="1" i="1" u="sng" spc="-1" dirty="0"/>
              <a:t>pode</a:t>
            </a:r>
            <a:r>
              <a:rPr lang="pt-BR" sz="3800" i="1" u="sng" spc="-1" dirty="0"/>
              <a:t> realizar-se por</a:t>
            </a:r>
            <a:r>
              <a:rPr lang="pt-BR" sz="3800" i="1" spc="-1" dirty="0"/>
              <a:t> </a:t>
            </a:r>
            <a:r>
              <a:rPr lang="pt-BR" sz="3800" b="1" i="1" spc="-1" dirty="0"/>
              <a:t>meio eletrônico</a:t>
            </a:r>
            <a:r>
              <a:rPr lang="pt-BR" sz="3800" b="1" i="1" spc="-1" dirty="0">
                <a:latin typeface="Arial"/>
              </a:rPr>
              <a:t>”</a:t>
            </a:r>
            <a:r>
              <a:rPr lang="pt-BR" sz="3800" spc="-1" dirty="0">
                <a:latin typeface="Arial"/>
              </a:rPr>
              <a:t> </a:t>
            </a:r>
          </a:p>
          <a:p>
            <a:pPr algn="just">
              <a:lnSpc>
                <a:spcPct val="100000"/>
              </a:lnSpc>
              <a:spcBef>
                <a:spcPts val="641"/>
              </a:spcBef>
              <a:tabLst>
                <a:tab pos="0" algn="l"/>
              </a:tabLst>
            </a:pPr>
            <a:r>
              <a:rPr lang="pt-BR" sz="3800" spc="-1" dirty="0">
                <a:latin typeface="Arial"/>
              </a:rPr>
              <a:t>-</a:t>
            </a:r>
            <a:r>
              <a:rPr lang="pt-BR" sz="3800" b="1" spc="-1" dirty="0"/>
              <a:t>PROBABILIDADE</a:t>
            </a:r>
            <a:r>
              <a:rPr lang="pt-BR" sz="3800" spc="-1" dirty="0"/>
              <a:t> DE ACORDO? - </a:t>
            </a:r>
            <a:r>
              <a:rPr lang="pt-BR" sz="3800" b="1" spc="-1" dirty="0"/>
              <a:t>MANDADO</a:t>
            </a:r>
            <a:r>
              <a:rPr lang="pt-BR" sz="3800" spc="-1" dirty="0"/>
              <a:t>” DEVE CONTER DESCRIÇÃO E FINALIDADE; </a:t>
            </a:r>
          </a:p>
          <a:p>
            <a:pPr algn="just">
              <a:lnSpc>
                <a:spcPct val="100000"/>
              </a:lnSpc>
              <a:spcBef>
                <a:spcPts val="641"/>
              </a:spcBef>
              <a:tabLst>
                <a:tab pos="0" algn="l"/>
              </a:tabLst>
            </a:pPr>
            <a:r>
              <a:rPr lang="pt-BR" sz="3800" spc="-1" dirty="0">
                <a:latin typeface="Arial"/>
              </a:rPr>
              <a:t>-</a:t>
            </a:r>
            <a:r>
              <a:rPr lang="pt-BR" sz="3800" b="1" spc="-1" dirty="0">
                <a:latin typeface="Arial"/>
              </a:rPr>
              <a:t>RESULTADO BINÁRIO</a:t>
            </a:r>
            <a:r>
              <a:rPr lang="pt-BR" sz="3800" spc="-1" dirty="0">
                <a:latin typeface="Arial"/>
              </a:rPr>
              <a:t> NA </a:t>
            </a:r>
            <a:r>
              <a:rPr lang="pt-BR" sz="3800" b="0" strike="noStrike" spc="-1" dirty="0">
                <a:latin typeface="Arial"/>
              </a:rPr>
              <a:t>ATA DE AUDIÊNCIA: </a:t>
            </a:r>
            <a:r>
              <a:rPr lang="pt-BR" sz="3800" spc="-1" dirty="0">
                <a:latin typeface="Arial"/>
              </a:rPr>
              <a:t>TEVE </a:t>
            </a:r>
            <a:r>
              <a:rPr lang="pt-BR" sz="3800" b="0" strike="noStrike" spc="-1" dirty="0">
                <a:latin typeface="Arial"/>
              </a:rPr>
              <a:t>FRUTOS</a:t>
            </a:r>
            <a:r>
              <a:rPr lang="pt-BR" sz="3800" spc="-1" dirty="0">
                <a:latin typeface="Arial"/>
              </a:rPr>
              <a:t>?</a:t>
            </a:r>
            <a:r>
              <a:rPr lang="pt-BR" sz="3800" b="0" strike="noStrike" spc="-1" dirty="0">
                <a:latin typeface="Arial"/>
              </a:rPr>
              <a:t> </a:t>
            </a:r>
            <a:r>
              <a:rPr lang="pt-BR" sz="3800" b="1" spc="-1" dirty="0">
                <a:latin typeface="Arial"/>
              </a:rPr>
              <a:t>BINÁRIO</a:t>
            </a:r>
            <a:r>
              <a:rPr lang="pt-BR" sz="3800" spc="-1" dirty="0">
                <a:latin typeface="Arial"/>
              </a:rPr>
              <a:t>: </a:t>
            </a:r>
            <a:r>
              <a:rPr lang="pt-BR" sz="3800" b="0" strike="noStrike" spc="-1" dirty="0">
                <a:latin typeface="Arial"/>
              </a:rPr>
              <a:t>SIM OU NÃO?</a:t>
            </a:r>
          </a:p>
          <a:p>
            <a:pPr algn="just">
              <a:lnSpc>
                <a:spcPct val="100000"/>
              </a:lnSpc>
              <a:spcBef>
                <a:spcPts val="641"/>
              </a:spcBef>
              <a:tabLst>
                <a:tab pos="0" algn="l"/>
              </a:tabLst>
            </a:pPr>
            <a:r>
              <a:rPr lang="pt-BR" sz="3800" b="1" spc="-1" dirty="0"/>
              <a:t>INCENTIVO COLETIVO</a:t>
            </a:r>
            <a:r>
              <a:rPr lang="pt-BR" sz="3800" spc="-1" dirty="0"/>
              <a:t>: Art. 3º, § 3º A solução consensual deverão ser estimulados por juízes, advogados, defensores públicos e membros do Ministério Público, inclusive no curso do processo judicial.</a:t>
            </a:r>
          </a:p>
          <a:p>
            <a:pPr algn="just">
              <a:lnSpc>
                <a:spcPct val="100000"/>
              </a:lnSpc>
              <a:spcBef>
                <a:spcPts val="641"/>
              </a:spcBef>
              <a:tabLst>
                <a:tab pos="0" algn="l"/>
              </a:tabLst>
            </a:pPr>
            <a:endParaRPr lang="pt-BR" sz="3200" spc="-1" dirty="0"/>
          </a:p>
          <a:p>
            <a:pPr algn="just">
              <a:spcBef>
                <a:spcPts val="641"/>
              </a:spcBef>
              <a:tabLst>
                <a:tab pos="0" algn="l"/>
              </a:tabLst>
            </a:pPr>
            <a:r>
              <a:rPr lang="pt-BR" sz="4300" spc="-1" dirty="0">
                <a:latin typeface="Arial"/>
              </a:rPr>
              <a:t>AUDIÊNCIA OCORRERÁ COM UM CONCILIADOR E SEM A PRESENÇA DO JUIZ!  </a:t>
            </a:r>
            <a:r>
              <a:rPr lang="pt-BR" sz="4300" b="1" spc="-1" dirty="0">
                <a:latin typeface="Arial"/>
              </a:rPr>
              <a:t>PORQUÊ</a:t>
            </a:r>
            <a:r>
              <a:rPr lang="pt-BR" sz="4300" spc="-1" dirty="0">
                <a:latin typeface="Arial"/>
              </a:rPr>
              <a:t>? ”para o juiz não se deixar contaminar”: Art. </a:t>
            </a:r>
            <a:r>
              <a:rPr lang="pt-BR" sz="4300" b="0" strike="noStrike" spc="-1" dirty="0">
                <a:latin typeface="Arial"/>
              </a:rPr>
              <a:t>334, § 1º CPC: O </a:t>
            </a:r>
            <a:r>
              <a:rPr lang="pt-BR" sz="4300" b="0" u="sng" strike="noStrike" spc="-1" dirty="0">
                <a:latin typeface="Arial"/>
              </a:rPr>
              <a:t>conciliador</a:t>
            </a:r>
            <a:r>
              <a:rPr lang="pt-BR" sz="4300" b="0" strike="noStrike" spc="-1" dirty="0">
                <a:latin typeface="Arial"/>
              </a:rPr>
              <a:t> ou </a:t>
            </a:r>
            <a:r>
              <a:rPr lang="pt-BR" sz="4300" b="0" u="sng" strike="noStrike" spc="-1" dirty="0">
                <a:latin typeface="Arial"/>
              </a:rPr>
              <a:t>mediador</a:t>
            </a:r>
            <a:r>
              <a:rPr lang="pt-BR" sz="4300" b="0" strike="noStrike" spc="-1" dirty="0">
                <a:latin typeface="Arial"/>
              </a:rPr>
              <a:t>, onde houver, </a:t>
            </a:r>
            <a:r>
              <a:rPr lang="pt-BR" sz="4300" b="1" u="sng" strike="noStrike" spc="-1" dirty="0">
                <a:latin typeface="Arial"/>
              </a:rPr>
              <a:t>atuará necessariamente na audiência de conciliação ou de mediação</a:t>
            </a:r>
            <a:r>
              <a:rPr lang="pt-BR" sz="4300" b="0" strike="noStrike" spc="-1" dirty="0">
                <a:latin typeface="Arial"/>
              </a:rPr>
              <a:t>.</a:t>
            </a:r>
          </a:p>
          <a:p>
            <a:pPr algn="just">
              <a:spcBef>
                <a:spcPts val="641"/>
              </a:spcBef>
              <a:tabLst>
                <a:tab pos="0" algn="l"/>
              </a:tabLst>
            </a:pPr>
            <a:r>
              <a:rPr lang="pt-BR" sz="4300" spc="-1" dirty="0">
                <a:latin typeface="Arial"/>
              </a:rPr>
              <a:t>		</a:t>
            </a:r>
            <a:r>
              <a:rPr lang="pt-BR" sz="4300" spc="-1" dirty="0"/>
              <a:t> Art. 165. Os tribunais criarão </a:t>
            </a:r>
            <a:r>
              <a:rPr lang="pt-BR" sz="4300" b="1" i="1" spc="-1" dirty="0" err="1"/>
              <a:t>CEJUSC</a:t>
            </a:r>
            <a:r>
              <a:rPr lang="pt-BR" sz="4300" b="1" spc="-1" dirty="0"/>
              <a:t> </a:t>
            </a:r>
            <a:r>
              <a:rPr lang="pt-BR" sz="4300" spc="-1" dirty="0"/>
              <a:t>centros judiciários de solução consensual de conflitos... § 2º </a:t>
            </a:r>
            <a:r>
              <a:rPr lang="pt-BR" sz="4300" b="1" u="sng" spc="-1" dirty="0"/>
              <a:t>O CONCILIADOR</a:t>
            </a:r>
            <a:r>
              <a:rPr lang="pt-BR" sz="4300" spc="-1" dirty="0"/>
              <a:t>, que atuará preferencialmente nos casos em que </a:t>
            </a:r>
            <a:r>
              <a:rPr lang="pt-BR" sz="4300" b="1" spc="-1" dirty="0"/>
              <a:t>não houver vínculo anterior </a:t>
            </a:r>
            <a:r>
              <a:rPr lang="pt-BR" sz="4300" spc="-1" dirty="0"/>
              <a:t>entre as partes, poderá sugerir soluções para o litígio, sendo vedada a utilização de qualquer tipo de constrangimento ou intimidação para que as partes conciliem. § 3º </a:t>
            </a:r>
            <a:r>
              <a:rPr lang="pt-BR" sz="4300" b="1" u="sng" spc="-1" dirty="0"/>
              <a:t>O MEDIADOR</a:t>
            </a:r>
            <a:r>
              <a:rPr lang="pt-BR" sz="4300" spc="-1" dirty="0"/>
              <a:t>, que atuará preferencialmente nos casos em </a:t>
            </a:r>
            <a:r>
              <a:rPr lang="pt-BR" sz="4300" b="1" spc="-1" dirty="0"/>
              <a:t>que houver vínculo anterior </a:t>
            </a:r>
            <a:r>
              <a:rPr lang="pt-BR" sz="4300" spc="-1" dirty="0"/>
              <a:t>entre as partes, auxiliará aos interessados a compreender as questões e os interesses em conflito, de modo que eles possam, pelo restabelecimento da comunicação, identificar, por si próprios, soluções consensuais que gerem benefícios mútuos.</a:t>
            </a:r>
          </a:p>
          <a:p>
            <a:pPr algn="just">
              <a:lnSpc>
                <a:spcPct val="100000"/>
              </a:lnSpc>
              <a:spcBef>
                <a:spcPts val="641"/>
              </a:spcBef>
              <a:tabLst>
                <a:tab pos="0" algn="l"/>
              </a:tabLst>
            </a:pPr>
            <a:r>
              <a:rPr lang="pt-BR" sz="4300" spc="-1" dirty="0"/>
              <a:t>		</a:t>
            </a:r>
            <a:r>
              <a:rPr lang="pt-BR" sz="4300" b="1" spc="-1" dirty="0"/>
              <a:t>PRINCÍPIOS DA CONCILIAÇÃO</a:t>
            </a:r>
            <a:r>
              <a:rPr lang="pt-BR" sz="4300" spc="-1" dirty="0"/>
              <a:t>: Art. 166. A conciliação e a mediação são informadas pelos princípios da INDEPENDÊNCIA, da IMPARCIALIDADE, da AUTONOMIA DA VONTADE, da CONFIDENCIALIDADE, da ORALIDADE, da INFORMALIDADE e da DECISÃO INFORMADA. </a:t>
            </a:r>
          </a:p>
          <a:p>
            <a:pPr algn="just">
              <a:lnSpc>
                <a:spcPct val="100000"/>
              </a:lnSpc>
              <a:spcBef>
                <a:spcPts val="641"/>
              </a:spcBef>
              <a:tabLst>
                <a:tab pos="0" algn="l"/>
              </a:tabLst>
            </a:pPr>
            <a:r>
              <a:rPr lang="pt-BR" sz="4300" spc="-1" dirty="0"/>
              <a:t>		O art. 334 prevê o </a:t>
            </a:r>
            <a:r>
              <a:rPr lang="pt-BR" sz="4300" b="1" spc="-1" dirty="0"/>
              <a:t>dever de sigilo</a:t>
            </a:r>
            <a:r>
              <a:rPr lang="pt-BR" sz="4300" spc="-1" dirty="0"/>
              <a:t> do  conciliador e o mediador, </a:t>
            </a:r>
            <a:r>
              <a:rPr lang="pt-BR" sz="4300" b="1" spc="-1" dirty="0"/>
              <a:t>estende-se a todas as informações produzidas no curso do procedimento</a:t>
            </a:r>
            <a:r>
              <a:rPr lang="pt-BR" sz="4300" spc="-1" dirty="0"/>
              <a:t>, cujo teor </a:t>
            </a:r>
            <a:r>
              <a:rPr lang="pt-BR" sz="4300" b="1" spc="-1" dirty="0"/>
              <a:t>não poderá ser utilizado para fim diverso daquele previsto por expressa deliberação das partes</a:t>
            </a:r>
            <a:r>
              <a:rPr lang="pt-BR" sz="4300" spc="-1" dirty="0"/>
              <a:t>.</a:t>
            </a:r>
          </a:p>
        </p:txBody>
      </p:sp>
    </p:spTree>
    <p:extLst>
      <p:ext uri="{BB962C8B-B14F-4D97-AF65-F5344CB8AC3E}">
        <p14:creationId xmlns:p14="http://schemas.microsoft.com/office/powerpoint/2010/main" val="2762391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294845F-4356-40A5-8A9B-DA4A23F9DD1B}"/>
              </a:ext>
            </a:extLst>
          </p:cNvPr>
          <p:cNvSpPr>
            <a:spLocks noGrp="1"/>
          </p:cNvSpPr>
          <p:nvPr>
            <p:ph idx="1"/>
          </p:nvPr>
        </p:nvSpPr>
        <p:spPr>
          <a:xfrm>
            <a:off x="0" y="67112"/>
            <a:ext cx="9076888" cy="6790887"/>
          </a:xfrm>
        </p:spPr>
        <p:txBody>
          <a:bodyPr>
            <a:normAutofit fontScale="85000" lnSpcReduction="20000"/>
          </a:bodyPr>
          <a:lstStyle/>
          <a:p>
            <a:pPr marL="0" indent="0">
              <a:buNone/>
            </a:pPr>
            <a:r>
              <a:rPr lang="pt-BR" b="1" dirty="0"/>
              <a:t>INÉPCIA DA INICIAL</a:t>
            </a:r>
          </a:p>
          <a:p>
            <a:pPr marL="0" indent="0" algn="r">
              <a:buNone/>
            </a:pPr>
            <a:r>
              <a:rPr lang="pt-BR" dirty="0">
                <a:highlight>
                  <a:srgbClr val="FFFF00"/>
                </a:highlight>
              </a:rPr>
              <a:t> [PEREMPTÓRIAS – vide regra do art. 329 CPC] </a:t>
            </a:r>
          </a:p>
          <a:p>
            <a:pPr marL="0" indent="0" algn="just">
              <a:buNone/>
            </a:pPr>
            <a:endParaRPr lang="pt-BR" dirty="0"/>
          </a:p>
          <a:p>
            <a:pPr marL="0" indent="0" algn="just">
              <a:buNone/>
            </a:pPr>
            <a:r>
              <a:rPr lang="pt-BR" dirty="0"/>
              <a:t>	Requerer a </a:t>
            </a:r>
            <a:r>
              <a:rPr lang="pt-BR" b="1" dirty="0"/>
              <a:t>extinção do processo sem julgamento de mérito </a:t>
            </a:r>
            <a:r>
              <a:rPr lang="pt-BR" sz="1400" b="1" dirty="0"/>
              <a:t>(vide art. 329 CPC)</a:t>
            </a:r>
            <a:r>
              <a:rPr lang="pt-BR" sz="1400" dirty="0"/>
              <a:t>.</a:t>
            </a:r>
          </a:p>
          <a:p>
            <a:pPr marL="0" indent="0" algn="ctr">
              <a:buNone/>
            </a:pPr>
            <a:endParaRPr lang="pt-BR" sz="2200" dirty="0"/>
          </a:p>
          <a:p>
            <a:pPr marL="0" indent="0" algn="ctr">
              <a:buNone/>
            </a:pPr>
            <a:r>
              <a:rPr lang="pt-BR" sz="2200" dirty="0"/>
              <a:t>Art. 330. A petição inicial será indeferida quando: I - for </a:t>
            </a:r>
            <a:r>
              <a:rPr lang="pt-BR" sz="2200" b="1" dirty="0"/>
              <a:t>inepta</a:t>
            </a:r>
            <a:r>
              <a:rPr lang="pt-BR" sz="2200" dirty="0"/>
              <a:t>;</a:t>
            </a:r>
          </a:p>
          <a:p>
            <a:pPr marL="0" indent="0">
              <a:buNone/>
            </a:pPr>
            <a:r>
              <a:rPr lang="pt-BR" dirty="0"/>
              <a:t>	</a:t>
            </a:r>
            <a:r>
              <a:rPr lang="pt-BR" b="1" dirty="0">
                <a:latin typeface="Amasis MT Pro Medium" panose="020F0502020204030204" pitchFamily="18" charset="0"/>
              </a:rPr>
              <a:t>§ 1º Considera-se inepta a petição inicial quando</a:t>
            </a:r>
            <a:r>
              <a:rPr lang="pt-BR" dirty="0"/>
              <a:t>:</a:t>
            </a:r>
          </a:p>
          <a:p>
            <a:pPr marL="0" indent="0">
              <a:buNone/>
            </a:pPr>
            <a:r>
              <a:rPr lang="pt-BR" dirty="0"/>
              <a:t>	I - lhe faltar </a:t>
            </a:r>
            <a:r>
              <a:rPr lang="pt-BR" b="1" dirty="0"/>
              <a:t>pedido</a:t>
            </a:r>
            <a:r>
              <a:rPr lang="pt-BR" dirty="0"/>
              <a:t> ou </a:t>
            </a:r>
            <a:r>
              <a:rPr lang="pt-BR" b="1" dirty="0"/>
              <a:t>causa</a:t>
            </a:r>
            <a:r>
              <a:rPr lang="pt-BR" dirty="0"/>
              <a:t> de pedir;</a:t>
            </a:r>
          </a:p>
          <a:p>
            <a:pPr marL="0" indent="0">
              <a:buNone/>
            </a:pPr>
            <a:r>
              <a:rPr lang="pt-BR" dirty="0"/>
              <a:t>	II - o pedido for </a:t>
            </a:r>
            <a:r>
              <a:rPr lang="pt-BR" b="1" dirty="0"/>
              <a:t>indeterminado</a:t>
            </a:r>
            <a:r>
              <a:rPr lang="pt-BR" dirty="0"/>
              <a:t>, ressalvadas as hipóteses legais em que se permite o pedido genérico;</a:t>
            </a:r>
          </a:p>
          <a:p>
            <a:pPr marL="0" indent="0" algn="just">
              <a:buNone/>
            </a:pPr>
            <a:r>
              <a:rPr lang="pt-BR" dirty="0"/>
              <a:t>	III - da narração dos fatos não decorrer logicamente a </a:t>
            </a:r>
            <a:r>
              <a:rPr lang="pt-BR" b="1" dirty="0"/>
              <a:t>conclusão</a:t>
            </a:r>
            <a:r>
              <a:rPr lang="pt-BR" dirty="0"/>
              <a:t>;</a:t>
            </a:r>
          </a:p>
          <a:p>
            <a:pPr marL="0" indent="0">
              <a:buNone/>
            </a:pPr>
            <a:r>
              <a:rPr lang="pt-BR" dirty="0"/>
              <a:t>	IV - contiver pedidos </a:t>
            </a:r>
            <a:r>
              <a:rPr lang="pt-BR" b="1" dirty="0"/>
              <a:t>incompatíveis</a:t>
            </a:r>
            <a:r>
              <a:rPr lang="pt-BR" dirty="0"/>
              <a:t> entre si.</a:t>
            </a:r>
          </a:p>
          <a:p>
            <a:pPr marL="0" indent="0">
              <a:buNone/>
            </a:pPr>
            <a:endParaRPr lang="pt-BR" dirty="0">
              <a:latin typeface="Baguet Script" panose="00000500000000000000" pitchFamily="2" charset="0"/>
            </a:endParaRPr>
          </a:p>
          <a:p>
            <a:pPr marL="0" indent="0" algn="just">
              <a:buNone/>
            </a:pPr>
            <a:r>
              <a:rPr lang="pt-BR" b="1" dirty="0">
                <a:latin typeface="Baguet Script" panose="00000500000000000000" pitchFamily="2" charset="0"/>
              </a:rPr>
              <a:t>CONTEXTO PRÁTICO</a:t>
            </a:r>
            <a:r>
              <a:rPr lang="pt-BR" dirty="0">
                <a:latin typeface="Baguet Script" panose="00000500000000000000" pitchFamily="2" charset="0"/>
              </a:rPr>
              <a:t>: O autor não expôs os fatos com clareza na petição inicial, mesmo após ter sido </a:t>
            </a:r>
            <a:r>
              <a:rPr lang="pt-BR" b="1" dirty="0">
                <a:latin typeface="Baguet Script" panose="00000500000000000000" pitchFamily="2" charset="0"/>
              </a:rPr>
              <a:t>intimado</a:t>
            </a:r>
            <a:r>
              <a:rPr lang="pt-BR" dirty="0">
                <a:latin typeface="Baguet Script" panose="00000500000000000000" pitchFamily="2" charset="0"/>
              </a:rPr>
              <a:t> para emendar a peça. Qual deve ser o desfecho processual diante dessa situação? Fundamente sua resposta com base no Código de Processo Civil.</a:t>
            </a:r>
          </a:p>
        </p:txBody>
      </p:sp>
    </p:spTree>
    <p:extLst>
      <p:ext uri="{BB962C8B-B14F-4D97-AF65-F5344CB8AC3E}">
        <p14:creationId xmlns:p14="http://schemas.microsoft.com/office/powerpoint/2010/main" val="2245834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294845F-4356-40A5-8A9B-DA4A23F9DD1B}"/>
              </a:ext>
            </a:extLst>
          </p:cNvPr>
          <p:cNvSpPr>
            <a:spLocks noGrp="1"/>
          </p:cNvSpPr>
          <p:nvPr>
            <p:ph idx="1"/>
          </p:nvPr>
        </p:nvSpPr>
        <p:spPr>
          <a:xfrm>
            <a:off x="0" y="67112"/>
            <a:ext cx="9076888" cy="6790887"/>
          </a:xfrm>
        </p:spPr>
        <p:txBody>
          <a:bodyPr>
            <a:normAutofit/>
          </a:bodyPr>
          <a:lstStyle/>
          <a:p>
            <a:pPr marL="0" indent="0">
              <a:buNone/>
            </a:pPr>
            <a:r>
              <a:rPr lang="pt-BR" b="1" dirty="0"/>
              <a:t>INÉPCIA DA INICIAL</a:t>
            </a:r>
          </a:p>
        </p:txBody>
      </p:sp>
      <p:pic>
        <p:nvPicPr>
          <p:cNvPr id="5" name="Imagem 4">
            <a:extLst>
              <a:ext uri="{FF2B5EF4-FFF2-40B4-BE49-F238E27FC236}">
                <a16:creationId xmlns:a16="http://schemas.microsoft.com/office/drawing/2014/main" id="{3DDCF2EB-2000-A1C0-D995-3D3F47136EC8}"/>
              </a:ext>
            </a:extLst>
          </p:cNvPr>
          <p:cNvPicPr>
            <a:picLocks noChangeAspect="1"/>
          </p:cNvPicPr>
          <p:nvPr/>
        </p:nvPicPr>
        <p:blipFill>
          <a:blip r:embed="rId2"/>
          <a:stretch>
            <a:fillRect/>
          </a:stretch>
        </p:blipFill>
        <p:spPr>
          <a:xfrm>
            <a:off x="0" y="389594"/>
            <a:ext cx="9144000" cy="4760234"/>
          </a:xfrm>
          <a:prstGeom prst="rect">
            <a:avLst/>
          </a:prstGeom>
        </p:spPr>
      </p:pic>
      <p:pic>
        <p:nvPicPr>
          <p:cNvPr id="9" name="Imagem 8">
            <a:extLst>
              <a:ext uri="{FF2B5EF4-FFF2-40B4-BE49-F238E27FC236}">
                <a16:creationId xmlns:a16="http://schemas.microsoft.com/office/drawing/2014/main" id="{EF8B7871-D063-C192-CFFD-082CF8D180B7}"/>
              </a:ext>
            </a:extLst>
          </p:cNvPr>
          <p:cNvPicPr>
            <a:picLocks noChangeAspect="1"/>
          </p:cNvPicPr>
          <p:nvPr/>
        </p:nvPicPr>
        <p:blipFill>
          <a:blip r:embed="rId3"/>
          <a:stretch>
            <a:fillRect/>
          </a:stretch>
        </p:blipFill>
        <p:spPr>
          <a:xfrm>
            <a:off x="0" y="5149828"/>
            <a:ext cx="9144000" cy="863274"/>
          </a:xfrm>
          <a:prstGeom prst="rect">
            <a:avLst/>
          </a:prstGeom>
        </p:spPr>
      </p:pic>
      <p:pic>
        <p:nvPicPr>
          <p:cNvPr id="11" name="Imagem 10">
            <a:extLst>
              <a:ext uri="{FF2B5EF4-FFF2-40B4-BE49-F238E27FC236}">
                <a16:creationId xmlns:a16="http://schemas.microsoft.com/office/drawing/2014/main" id="{DF8739C9-FAFE-4A23-9B8F-A74EEF2760E8}"/>
              </a:ext>
            </a:extLst>
          </p:cNvPr>
          <p:cNvPicPr>
            <a:picLocks noChangeAspect="1"/>
          </p:cNvPicPr>
          <p:nvPr/>
        </p:nvPicPr>
        <p:blipFill>
          <a:blip r:embed="rId4"/>
          <a:stretch>
            <a:fillRect/>
          </a:stretch>
        </p:blipFill>
        <p:spPr>
          <a:xfrm>
            <a:off x="0" y="6013102"/>
            <a:ext cx="9144000" cy="798579"/>
          </a:xfrm>
          <a:prstGeom prst="rect">
            <a:avLst/>
          </a:prstGeom>
        </p:spPr>
      </p:pic>
      <p:pic>
        <p:nvPicPr>
          <p:cNvPr id="13" name="Imagem 12">
            <a:extLst>
              <a:ext uri="{FF2B5EF4-FFF2-40B4-BE49-F238E27FC236}">
                <a16:creationId xmlns:a16="http://schemas.microsoft.com/office/drawing/2014/main" id="{CB0BF3E5-69E8-C102-1E48-2E501856EEBB}"/>
              </a:ext>
            </a:extLst>
          </p:cNvPr>
          <p:cNvPicPr>
            <a:picLocks noChangeAspect="1"/>
          </p:cNvPicPr>
          <p:nvPr/>
        </p:nvPicPr>
        <p:blipFill>
          <a:blip r:embed="rId5"/>
          <a:stretch>
            <a:fillRect/>
          </a:stretch>
        </p:blipFill>
        <p:spPr>
          <a:xfrm>
            <a:off x="4397186" y="85138"/>
            <a:ext cx="4696480" cy="285790"/>
          </a:xfrm>
          <a:prstGeom prst="rect">
            <a:avLst/>
          </a:prstGeom>
        </p:spPr>
      </p:pic>
    </p:spTree>
    <p:extLst>
      <p:ext uri="{BB962C8B-B14F-4D97-AF65-F5344CB8AC3E}">
        <p14:creationId xmlns:p14="http://schemas.microsoft.com/office/powerpoint/2010/main" val="1162091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294845F-4356-40A5-8A9B-DA4A23F9DD1B}"/>
              </a:ext>
            </a:extLst>
          </p:cNvPr>
          <p:cNvSpPr>
            <a:spLocks noGrp="1"/>
          </p:cNvSpPr>
          <p:nvPr>
            <p:ph idx="1"/>
          </p:nvPr>
        </p:nvSpPr>
        <p:spPr>
          <a:xfrm>
            <a:off x="0" y="134224"/>
            <a:ext cx="9144000" cy="6723776"/>
          </a:xfrm>
        </p:spPr>
        <p:txBody>
          <a:bodyPr>
            <a:normAutofit fontScale="92500"/>
          </a:bodyPr>
          <a:lstStyle/>
          <a:p>
            <a:pPr algn="just"/>
            <a:r>
              <a:rPr lang="pt-BR" dirty="0"/>
              <a:t>[</a:t>
            </a:r>
            <a:r>
              <a:rPr lang="pt-BR" b="1" dirty="0"/>
              <a:t>PEREMPTÓRIAS] </a:t>
            </a:r>
            <a:r>
              <a:rPr lang="pt-BR" b="1" dirty="0">
                <a:highlight>
                  <a:srgbClr val="FFFF00"/>
                </a:highlight>
              </a:rPr>
              <a:t>COISA JULGADA</a:t>
            </a:r>
          </a:p>
          <a:p>
            <a:pPr marL="0" indent="0" algn="just">
              <a:buNone/>
            </a:pPr>
            <a:r>
              <a:rPr lang="pt-BR" b="0" i="0" dirty="0">
                <a:effectLst/>
                <a:latin typeface="Arial" panose="020B0604020202020204" pitchFamily="34" charset="0"/>
              </a:rPr>
              <a:t>	337, § 4º Há </a:t>
            </a:r>
            <a:r>
              <a:rPr lang="pt-BR" b="1" i="0" dirty="0">
                <a:effectLst/>
                <a:latin typeface="Arial" panose="020B0604020202020204" pitchFamily="34" charset="0"/>
              </a:rPr>
              <a:t>coisa julgada</a:t>
            </a:r>
            <a:r>
              <a:rPr lang="pt-BR" b="0" i="0" dirty="0">
                <a:effectLst/>
                <a:latin typeface="Arial" panose="020B0604020202020204" pitchFamily="34" charset="0"/>
              </a:rPr>
              <a:t> quando se repete ação que já foi decidida por </a:t>
            </a:r>
            <a:r>
              <a:rPr lang="pt-BR" b="1" i="0" dirty="0">
                <a:effectLst/>
                <a:latin typeface="Arial" panose="020B0604020202020204" pitchFamily="34" charset="0"/>
              </a:rPr>
              <a:t>decisão transitada em julgado</a:t>
            </a:r>
            <a:r>
              <a:rPr lang="pt-BR" b="0" i="0" dirty="0">
                <a:effectLst/>
                <a:latin typeface="Arial" panose="020B0604020202020204" pitchFamily="34" charset="0"/>
              </a:rPr>
              <a:t>.</a:t>
            </a:r>
          </a:p>
          <a:p>
            <a:pPr marL="0" indent="0" algn="just">
              <a:buNone/>
            </a:pPr>
            <a:r>
              <a:rPr lang="pt-BR" sz="2800" dirty="0">
                <a:effectLst/>
                <a:latin typeface="Calibri" panose="020F0502020204030204" pitchFamily="34" charset="0"/>
                <a:ea typeface="Calibri" panose="020F0502020204030204" pitchFamily="34" charset="0"/>
                <a:cs typeface="Times New Roman" panose="02020603050405020304" pitchFamily="18" charset="0"/>
              </a:rPr>
              <a:t>	Art. 337. § 2º </a:t>
            </a:r>
            <a:r>
              <a:rPr lang="pt-BR" sz="2800" b="1" dirty="0">
                <a:effectLst/>
                <a:latin typeface="Calibri" panose="020F0502020204030204" pitchFamily="34" charset="0"/>
                <a:ea typeface="Calibri" panose="020F0502020204030204" pitchFamily="34" charset="0"/>
                <a:cs typeface="Times New Roman" panose="02020603050405020304" pitchFamily="18" charset="0"/>
              </a:rPr>
              <a:t>Uma ação É IDÊNTICA</a:t>
            </a:r>
            <a:r>
              <a:rPr lang="pt-BR" sz="2800" dirty="0">
                <a:effectLst/>
                <a:latin typeface="Calibri" panose="020F0502020204030204" pitchFamily="34" charset="0"/>
                <a:ea typeface="Calibri" panose="020F0502020204030204" pitchFamily="34" charset="0"/>
                <a:cs typeface="Times New Roman" panose="02020603050405020304" pitchFamily="18" charset="0"/>
              </a:rPr>
              <a:t> a outra quando possui as mesmas </a:t>
            </a:r>
            <a:r>
              <a:rPr lang="pt-BR" sz="2800" b="1" dirty="0">
                <a:effectLst/>
                <a:latin typeface="Calibri" panose="020F0502020204030204" pitchFamily="34" charset="0"/>
                <a:ea typeface="Calibri" panose="020F0502020204030204" pitchFamily="34" charset="0"/>
                <a:cs typeface="Times New Roman" panose="02020603050405020304" pitchFamily="18" charset="0"/>
              </a:rPr>
              <a:t>PARTES</a:t>
            </a:r>
            <a:r>
              <a:rPr lang="pt-BR" sz="2800" dirty="0">
                <a:effectLst/>
                <a:latin typeface="Calibri" panose="020F0502020204030204" pitchFamily="34" charset="0"/>
                <a:ea typeface="Calibri" panose="020F0502020204030204" pitchFamily="34" charset="0"/>
                <a:cs typeface="Times New Roman" panose="02020603050405020304" pitchFamily="18" charset="0"/>
              </a:rPr>
              <a:t>, a </a:t>
            </a:r>
            <a:r>
              <a:rPr lang="pt-BR" sz="2800" b="1" dirty="0">
                <a:effectLst/>
                <a:latin typeface="Calibri" panose="020F0502020204030204" pitchFamily="34" charset="0"/>
                <a:ea typeface="Calibri" panose="020F0502020204030204" pitchFamily="34" charset="0"/>
                <a:cs typeface="Times New Roman" panose="02020603050405020304" pitchFamily="18" charset="0"/>
              </a:rPr>
              <a:t>MESMA CAUSA DE PEDIR </a:t>
            </a:r>
            <a:r>
              <a:rPr lang="pt-BR" sz="2800" dirty="0">
                <a:effectLst/>
                <a:latin typeface="Calibri" panose="020F0502020204030204" pitchFamily="34" charset="0"/>
                <a:ea typeface="Calibri" panose="020F0502020204030204" pitchFamily="34" charset="0"/>
                <a:cs typeface="Times New Roman" panose="02020603050405020304" pitchFamily="18" charset="0"/>
              </a:rPr>
              <a:t>e o </a:t>
            </a:r>
            <a:r>
              <a:rPr lang="pt-BR" sz="2800" b="1" dirty="0">
                <a:effectLst/>
                <a:latin typeface="Calibri" panose="020F0502020204030204" pitchFamily="34" charset="0"/>
                <a:ea typeface="Calibri" panose="020F0502020204030204" pitchFamily="34" charset="0"/>
                <a:cs typeface="Times New Roman" panose="02020603050405020304" pitchFamily="18" charset="0"/>
              </a:rPr>
              <a:t>MESMO PEDIDO</a:t>
            </a:r>
            <a:r>
              <a:rPr lang="pt-BR" sz="2800" dirty="0">
                <a:effectLst/>
                <a:latin typeface="Calibri" panose="020F0502020204030204" pitchFamily="34" charset="0"/>
                <a:ea typeface="Calibri" panose="020F0502020204030204" pitchFamily="34" charset="0"/>
                <a:cs typeface="Times New Roman" panose="02020603050405020304" pitchFamily="18" charset="0"/>
              </a:rPr>
              <a:t>.</a:t>
            </a:r>
            <a:endParaRPr lang="pt-BR" dirty="0"/>
          </a:p>
          <a:p>
            <a:pPr marL="0" indent="0" algn="just">
              <a:buNone/>
            </a:pPr>
            <a:r>
              <a:rPr lang="pt-BR" dirty="0"/>
              <a:t>	</a:t>
            </a:r>
            <a:r>
              <a:rPr lang="pt-BR" b="1" dirty="0">
                <a:highlight>
                  <a:srgbClr val="00FF00"/>
                </a:highlight>
              </a:rPr>
              <a:t>CONSEQUÊNCIA</a:t>
            </a:r>
            <a:r>
              <a:rPr lang="pt-BR" dirty="0"/>
              <a:t>: extinção do segundo processo!</a:t>
            </a:r>
          </a:p>
          <a:p>
            <a:pPr marL="0" indent="0" algn="just">
              <a:buNone/>
            </a:pPr>
            <a:endParaRPr lang="pt-BR" dirty="0"/>
          </a:p>
          <a:p>
            <a:pPr algn="just"/>
            <a:r>
              <a:rPr lang="pt-BR" dirty="0"/>
              <a:t>[ PEREMPTÓRIAS] </a:t>
            </a:r>
            <a:r>
              <a:rPr lang="pt-BR" b="1" dirty="0">
                <a:highlight>
                  <a:srgbClr val="FFFF00"/>
                </a:highlight>
              </a:rPr>
              <a:t>LITISPENDÊNCIA</a:t>
            </a:r>
          </a:p>
          <a:p>
            <a:pPr marL="0" indent="0" algn="just">
              <a:buNone/>
            </a:pPr>
            <a:r>
              <a:rPr lang="pt-BR" dirty="0"/>
              <a:t>	337</a:t>
            </a:r>
            <a:r>
              <a:rPr lang="pt-BR" b="0" i="0" dirty="0">
                <a:effectLst/>
                <a:latin typeface="Arial" panose="020B0604020202020204" pitchFamily="34" charset="0"/>
              </a:rPr>
              <a:t> § 1º Verifica-se a litispendência ou a coisa julgada quando </a:t>
            </a:r>
            <a:r>
              <a:rPr lang="pt-BR" b="1" i="0" dirty="0">
                <a:effectLst/>
                <a:latin typeface="Arial" panose="020B0604020202020204" pitchFamily="34" charset="0"/>
              </a:rPr>
              <a:t>se reproduz ação anteriormente ajuizada</a:t>
            </a:r>
            <a:r>
              <a:rPr lang="pt-BR" b="0" i="0" dirty="0">
                <a:effectLst/>
                <a:latin typeface="Arial" panose="020B0604020202020204" pitchFamily="34" charset="0"/>
              </a:rPr>
              <a:t>.</a:t>
            </a:r>
            <a:endParaRPr lang="pt-BR" dirty="0"/>
          </a:p>
          <a:p>
            <a:pPr marL="0" indent="0" algn="just">
              <a:buNone/>
            </a:pPr>
            <a:r>
              <a:rPr lang="pt-BR" dirty="0"/>
              <a:t>	É a reprodução de ação idêntica de outra já em curso. Tem os mesmos 3 elementos identificadores da causa: partes, pedido e causa de pedir.</a:t>
            </a:r>
          </a:p>
          <a:p>
            <a:pPr marL="0" indent="0" algn="just">
              <a:buNone/>
            </a:pPr>
            <a:r>
              <a:rPr lang="pt-BR" b="1" dirty="0">
                <a:highlight>
                  <a:srgbClr val="00FF00"/>
                </a:highlight>
              </a:rPr>
              <a:t>CONSEQUÊNCIA</a:t>
            </a:r>
            <a:r>
              <a:rPr lang="pt-BR" dirty="0"/>
              <a:t>: Extinção da segunda ação sem mérito.</a:t>
            </a:r>
          </a:p>
        </p:txBody>
      </p:sp>
    </p:spTree>
    <p:extLst>
      <p:ext uri="{BB962C8B-B14F-4D97-AF65-F5344CB8AC3E}">
        <p14:creationId xmlns:p14="http://schemas.microsoft.com/office/powerpoint/2010/main" val="3221191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10A27-9C66-D326-FE8A-A971BB0036F9}"/>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7DC2256-F3E4-8800-B12C-2FCDB57854CF}"/>
              </a:ext>
            </a:extLst>
          </p:cNvPr>
          <p:cNvSpPr>
            <a:spLocks noGrp="1"/>
          </p:cNvSpPr>
          <p:nvPr>
            <p:ph idx="1"/>
          </p:nvPr>
        </p:nvSpPr>
        <p:spPr>
          <a:xfrm>
            <a:off x="0" y="134224"/>
            <a:ext cx="9144000" cy="6723776"/>
          </a:xfrm>
        </p:spPr>
        <p:txBody>
          <a:bodyPr>
            <a:normAutofit/>
          </a:bodyPr>
          <a:lstStyle/>
          <a:p>
            <a:pPr marL="0" indent="0" algn="just">
              <a:buNone/>
            </a:pPr>
            <a:r>
              <a:rPr lang="pt-BR" dirty="0">
                <a:highlight>
                  <a:srgbClr val="FFFF00"/>
                </a:highlight>
              </a:rPr>
              <a:t>LITISPENDÊNCIA</a:t>
            </a:r>
          </a:p>
          <a:p>
            <a:pPr marL="0" indent="0" algn="just">
              <a:buNone/>
            </a:pPr>
            <a:r>
              <a:rPr lang="pt-BR" dirty="0"/>
              <a:t>	</a:t>
            </a:r>
          </a:p>
        </p:txBody>
      </p:sp>
      <p:pic>
        <p:nvPicPr>
          <p:cNvPr id="4" name="Imagem 3">
            <a:extLst>
              <a:ext uri="{FF2B5EF4-FFF2-40B4-BE49-F238E27FC236}">
                <a16:creationId xmlns:a16="http://schemas.microsoft.com/office/drawing/2014/main" id="{F4CA3725-DAD0-89EB-611A-12B7C1A77513}"/>
              </a:ext>
            </a:extLst>
          </p:cNvPr>
          <p:cNvPicPr>
            <a:picLocks noChangeAspect="1"/>
          </p:cNvPicPr>
          <p:nvPr/>
        </p:nvPicPr>
        <p:blipFill>
          <a:blip r:embed="rId2"/>
          <a:stretch>
            <a:fillRect/>
          </a:stretch>
        </p:blipFill>
        <p:spPr>
          <a:xfrm>
            <a:off x="0" y="1"/>
            <a:ext cx="9144000" cy="2216988"/>
          </a:xfrm>
          <a:prstGeom prst="rect">
            <a:avLst/>
          </a:prstGeom>
        </p:spPr>
      </p:pic>
      <p:pic>
        <p:nvPicPr>
          <p:cNvPr id="6" name="Imagem 5">
            <a:extLst>
              <a:ext uri="{FF2B5EF4-FFF2-40B4-BE49-F238E27FC236}">
                <a16:creationId xmlns:a16="http://schemas.microsoft.com/office/drawing/2014/main" id="{B7E89597-73B4-48F3-3193-1765E4675853}"/>
              </a:ext>
            </a:extLst>
          </p:cNvPr>
          <p:cNvPicPr>
            <a:picLocks noChangeAspect="1"/>
          </p:cNvPicPr>
          <p:nvPr/>
        </p:nvPicPr>
        <p:blipFill>
          <a:blip r:embed="rId3"/>
          <a:stretch>
            <a:fillRect/>
          </a:stretch>
        </p:blipFill>
        <p:spPr>
          <a:xfrm>
            <a:off x="-1" y="2351212"/>
            <a:ext cx="9144000" cy="597358"/>
          </a:xfrm>
          <a:prstGeom prst="rect">
            <a:avLst/>
          </a:prstGeom>
        </p:spPr>
      </p:pic>
      <p:pic>
        <p:nvPicPr>
          <p:cNvPr id="8" name="Imagem 7">
            <a:extLst>
              <a:ext uri="{FF2B5EF4-FFF2-40B4-BE49-F238E27FC236}">
                <a16:creationId xmlns:a16="http://schemas.microsoft.com/office/drawing/2014/main" id="{EA4EC4B7-3C55-3947-BDA3-E5EC77AB427C}"/>
              </a:ext>
            </a:extLst>
          </p:cNvPr>
          <p:cNvPicPr>
            <a:picLocks noChangeAspect="1"/>
          </p:cNvPicPr>
          <p:nvPr/>
        </p:nvPicPr>
        <p:blipFill>
          <a:blip r:embed="rId4"/>
          <a:stretch>
            <a:fillRect/>
          </a:stretch>
        </p:blipFill>
        <p:spPr>
          <a:xfrm>
            <a:off x="-1" y="2963859"/>
            <a:ext cx="9144000" cy="1939425"/>
          </a:xfrm>
          <a:prstGeom prst="rect">
            <a:avLst/>
          </a:prstGeom>
        </p:spPr>
      </p:pic>
      <p:sp>
        <p:nvSpPr>
          <p:cNvPr id="9" name="Retângulo 8">
            <a:extLst>
              <a:ext uri="{FF2B5EF4-FFF2-40B4-BE49-F238E27FC236}">
                <a16:creationId xmlns:a16="http://schemas.microsoft.com/office/drawing/2014/main" id="{8C6CB56C-59DB-B696-D9AF-17C96111D838}"/>
              </a:ext>
            </a:extLst>
          </p:cNvPr>
          <p:cNvSpPr/>
          <p:nvPr/>
        </p:nvSpPr>
        <p:spPr>
          <a:xfrm>
            <a:off x="3778369" y="3709284"/>
            <a:ext cx="1104181" cy="2242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B568CC86-CBC4-8DA5-B512-6C1C7A77792C}"/>
              </a:ext>
            </a:extLst>
          </p:cNvPr>
          <p:cNvSpPr/>
          <p:nvPr/>
        </p:nvSpPr>
        <p:spPr>
          <a:xfrm>
            <a:off x="3778368" y="4234132"/>
            <a:ext cx="1104181" cy="3033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E9385778-0E70-E0B4-0719-38F6ED46E65B}"/>
              </a:ext>
            </a:extLst>
          </p:cNvPr>
          <p:cNvPicPr>
            <a:picLocks noChangeAspect="1"/>
          </p:cNvPicPr>
          <p:nvPr/>
        </p:nvPicPr>
        <p:blipFill>
          <a:blip r:embed="rId5"/>
          <a:stretch>
            <a:fillRect/>
          </a:stretch>
        </p:blipFill>
        <p:spPr>
          <a:xfrm>
            <a:off x="0" y="5203844"/>
            <a:ext cx="9144000" cy="1707731"/>
          </a:xfrm>
          <a:prstGeom prst="rect">
            <a:avLst/>
          </a:prstGeom>
        </p:spPr>
      </p:pic>
      <p:pic>
        <p:nvPicPr>
          <p:cNvPr id="11" name="Imagem 10">
            <a:extLst>
              <a:ext uri="{FF2B5EF4-FFF2-40B4-BE49-F238E27FC236}">
                <a16:creationId xmlns:a16="http://schemas.microsoft.com/office/drawing/2014/main" id="{91BF78C5-9CE9-A3C7-4E8E-16499CAE7A48}"/>
              </a:ext>
            </a:extLst>
          </p:cNvPr>
          <p:cNvPicPr>
            <a:picLocks noChangeAspect="1"/>
          </p:cNvPicPr>
          <p:nvPr/>
        </p:nvPicPr>
        <p:blipFill>
          <a:blip r:embed="rId6"/>
          <a:stretch>
            <a:fillRect/>
          </a:stretch>
        </p:blipFill>
        <p:spPr>
          <a:xfrm>
            <a:off x="-2" y="4913422"/>
            <a:ext cx="3362794" cy="280284"/>
          </a:xfrm>
          <a:prstGeom prst="rect">
            <a:avLst/>
          </a:prstGeom>
        </p:spPr>
      </p:pic>
    </p:spTree>
    <p:extLst>
      <p:ext uri="{BB962C8B-B14F-4D97-AF65-F5344CB8AC3E}">
        <p14:creationId xmlns:p14="http://schemas.microsoft.com/office/powerpoint/2010/main" val="3695685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294845F-4356-40A5-8A9B-DA4A23F9DD1B}"/>
              </a:ext>
            </a:extLst>
          </p:cNvPr>
          <p:cNvSpPr>
            <a:spLocks noGrp="1"/>
          </p:cNvSpPr>
          <p:nvPr>
            <p:ph idx="1"/>
          </p:nvPr>
        </p:nvSpPr>
        <p:spPr>
          <a:xfrm>
            <a:off x="0" y="0"/>
            <a:ext cx="9143999" cy="6858000"/>
          </a:xfrm>
        </p:spPr>
        <p:txBody>
          <a:bodyPr>
            <a:normAutofit fontScale="62500" lnSpcReduction="20000"/>
          </a:bodyPr>
          <a:lstStyle/>
          <a:p>
            <a:pPr marL="0" indent="0" algn="ctr">
              <a:buNone/>
            </a:pPr>
            <a:r>
              <a:rPr lang="pt-BR" b="1" dirty="0">
                <a:highlight>
                  <a:srgbClr val="FFFF00"/>
                </a:highlight>
              </a:rPr>
              <a:t>PEREMPÇÃO</a:t>
            </a:r>
          </a:p>
          <a:p>
            <a:pPr marL="0" indent="0" algn="r">
              <a:buNone/>
            </a:pPr>
            <a:r>
              <a:rPr lang="pt-BR" dirty="0"/>
              <a:t>[</a:t>
            </a:r>
            <a:r>
              <a:rPr lang="pt-BR" dirty="0">
                <a:highlight>
                  <a:srgbClr val="FFFF00"/>
                </a:highlight>
              </a:rPr>
              <a:t>PEREMPTÓRIAS</a:t>
            </a:r>
            <a:r>
              <a:rPr lang="pt-BR" dirty="0"/>
              <a:t>] </a:t>
            </a:r>
          </a:p>
          <a:p>
            <a:pPr marL="0" indent="0" algn="just">
              <a:buNone/>
            </a:pPr>
            <a:r>
              <a:rPr lang="pt-BR" dirty="0"/>
              <a:t>PEREMPÇÃO § 3º </a:t>
            </a:r>
            <a:r>
              <a:rPr lang="pt-BR" b="1" dirty="0"/>
              <a:t>Se o autor der causa, por 3 (TRÊS) vezes</a:t>
            </a:r>
            <a:r>
              <a:rPr lang="pt-BR" dirty="0"/>
              <a:t>, a sentença fundada em abandono da causa, </a:t>
            </a:r>
            <a:r>
              <a:rPr lang="pt-BR" b="1" dirty="0"/>
              <a:t>não poderá propor nova ação </a:t>
            </a:r>
            <a:r>
              <a:rPr lang="pt-BR" dirty="0"/>
              <a:t>contra o réu com o mesmo objeto, ficando-lhe ressalvada, entretanto, a possibilidade de alegar em defesa o seu direito.</a:t>
            </a:r>
          </a:p>
          <a:p>
            <a:pPr marL="0" indent="0" algn="just">
              <a:buNone/>
            </a:pPr>
            <a:r>
              <a:rPr lang="pt-BR" dirty="0"/>
              <a:t>O pronunciamento judicial </a:t>
            </a:r>
            <a:r>
              <a:rPr lang="pt-BR" u="sng" dirty="0"/>
              <a:t>que não resolve o mérito </a:t>
            </a:r>
            <a:r>
              <a:rPr lang="pt-BR" b="1" dirty="0"/>
              <a:t>não obsta </a:t>
            </a:r>
            <a:r>
              <a:rPr lang="pt-BR" dirty="0"/>
              <a:t>a que a parte proponha nova ação, contudo, há limite, 3 vezes no máximo. </a:t>
            </a:r>
            <a:r>
              <a:rPr lang="pt-BR" b="1" dirty="0">
                <a:highlight>
                  <a:srgbClr val="00FF00"/>
                </a:highlight>
              </a:rPr>
              <a:t>CONCLUSÃO</a:t>
            </a:r>
            <a:r>
              <a:rPr lang="pt-BR" dirty="0"/>
              <a:t>: </a:t>
            </a:r>
            <a:r>
              <a:rPr lang="pt-BR" b="1" u="sng" dirty="0"/>
              <a:t>4ª AÇÃO SERÁ EXTINTA </a:t>
            </a:r>
            <a:r>
              <a:rPr lang="pt-BR" dirty="0"/>
              <a:t>!!!!</a:t>
            </a:r>
            <a:r>
              <a:rPr lang="pt-BR" b="1" dirty="0"/>
              <a:t> JULGAMENTO SEM MÉRITO Art. 486</a:t>
            </a:r>
            <a:r>
              <a:rPr lang="pt-BR" dirty="0"/>
              <a:t>. </a:t>
            </a:r>
          </a:p>
          <a:p>
            <a:pPr marL="0" indent="0" algn="just">
              <a:buNone/>
            </a:pPr>
            <a:r>
              <a:rPr lang="pt-BR" dirty="0"/>
              <a:t>PEREMPÇÃO: É a perda do direito de ação e o autor não poderá ajuizar nova ação e o réu deve juntar com a contestação as </a:t>
            </a:r>
            <a:r>
              <a:rPr lang="pt-BR" dirty="0">
                <a:solidFill>
                  <a:srgbClr val="FF0000"/>
                </a:solidFill>
              </a:rPr>
              <a:t>3 sentenças </a:t>
            </a:r>
            <a:r>
              <a:rPr lang="pt-BR" dirty="0"/>
              <a:t>e certidões de trânsito em julgado para comprovar a perempção.</a:t>
            </a:r>
          </a:p>
          <a:p>
            <a:pPr marL="0" indent="0" algn="just">
              <a:buNone/>
            </a:pPr>
            <a:r>
              <a:rPr lang="pt-BR" b="1" dirty="0"/>
              <a:t>QUESTÃO</a:t>
            </a:r>
            <a:r>
              <a:rPr lang="pt-BR" dirty="0"/>
              <a:t>: “A parte autora ajuizou três ações idênticas, todas extintas por abandono da causa. Na quarta tentativa você foi nomeado advogado da ré. Com base nesse contexto, as consequências processuais a ser alegada pelo réu. Justifique.”</a:t>
            </a:r>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r>
              <a:rPr lang="pt-BR" dirty="0"/>
              <a:t>-</a:t>
            </a:r>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p:txBody>
      </p:sp>
      <p:pic>
        <p:nvPicPr>
          <p:cNvPr id="2" name="Imagem 1">
            <a:extLst>
              <a:ext uri="{FF2B5EF4-FFF2-40B4-BE49-F238E27FC236}">
                <a16:creationId xmlns:a16="http://schemas.microsoft.com/office/drawing/2014/main" id="{0BC4B7C9-7C9E-DD93-FDE2-996E9471A3E8}"/>
              </a:ext>
            </a:extLst>
          </p:cNvPr>
          <p:cNvPicPr>
            <a:picLocks noChangeAspect="1"/>
          </p:cNvPicPr>
          <p:nvPr/>
        </p:nvPicPr>
        <p:blipFill>
          <a:blip r:embed="rId2"/>
          <a:stretch>
            <a:fillRect/>
          </a:stretch>
        </p:blipFill>
        <p:spPr>
          <a:xfrm>
            <a:off x="0" y="3347049"/>
            <a:ext cx="9144000" cy="3510951"/>
          </a:xfrm>
          <a:prstGeom prst="rect">
            <a:avLst/>
          </a:prstGeom>
        </p:spPr>
      </p:pic>
    </p:spTree>
    <p:extLst>
      <p:ext uri="{BB962C8B-B14F-4D97-AF65-F5344CB8AC3E}">
        <p14:creationId xmlns:p14="http://schemas.microsoft.com/office/powerpoint/2010/main" val="3300416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294845F-4356-40A5-8A9B-DA4A23F9DD1B}"/>
              </a:ext>
            </a:extLst>
          </p:cNvPr>
          <p:cNvSpPr>
            <a:spLocks noGrp="1"/>
          </p:cNvSpPr>
          <p:nvPr>
            <p:ph idx="1"/>
          </p:nvPr>
        </p:nvSpPr>
        <p:spPr>
          <a:xfrm>
            <a:off x="0" y="112142"/>
            <a:ext cx="8962373" cy="6745857"/>
          </a:xfrm>
        </p:spPr>
        <p:txBody>
          <a:bodyPr>
            <a:normAutofit fontScale="92500" lnSpcReduction="20000"/>
          </a:bodyPr>
          <a:lstStyle/>
          <a:p>
            <a:pPr marL="0" indent="0">
              <a:buNone/>
            </a:pPr>
            <a:r>
              <a:rPr lang="pt-BR" b="1" dirty="0"/>
              <a:t>CONEXÃO</a:t>
            </a:r>
            <a:r>
              <a:rPr lang="pt-BR" dirty="0"/>
              <a:t> (ART. 55: pedir e causa de pedir)</a:t>
            </a:r>
          </a:p>
          <a:p>
            <a:pPr marL="0" indent="0" algn="r">
              <a:buNone/>
            </a:pPr>
            <a:r>
              <a:rPr lang="pt-BR" dirty="0">
                <a:highlight>
                  <a:srgbClr val="FFFF00"/>
                </a:highlight>
              </a:rPr>
              <a:t>DILATÓRIAS</a:t>
            </a:r>
            <a:r>
              <a:rPr lang="pt-BR" dirty="0"/>
              <a:t>] </a:t>
            </a:r>
          </a:p>
          <a:p>
            <a:pPr marL="0" indent="0" algn="just">
              <a:buNone/>
            </a:pPr>
            <a:r>
              <a:rPr lang="pt-BR" dirty="0"/>
              <a:t>	Ocorre quando 2 ou mais ações tenham em </a:t>
            </a:r>
            <a:r>
              <a:rPr lang="pt-BR" b="1" dirty="0"/>
              <a:t>comum causa de pedir ou pedido</a:t>
            </a:r>
            <a:r>
              <a:rPr lang="pt-BR" dirty="0"/>
              <a:t>, havendo </a:t>
            </a:r>
            <a:r>
              <a:rPr lang="pt-BR" b="1" dirty="0">
                <a:highlight>
                  <a:srgbClr val="FFFF00"/>
                </a:highlight>
              </a:rPr>
              <a:t>RISCO DE JULGAMENTO CONFLITANTE</a:t>
            </a:r>
            <a:r>
              <a:rPr lang="pt-BR" dirty="0"/>
              <a:t>, instruir a contestação com a cópia da petição inicial da outra ação. Deve-se verificar o juízo prevento e requerer a remessa dos autos para que sejam reunidas e tenham julgamento simultâneo.</a:t>
            </a:r>
          </a:p>
          <a:p>
            <a:pPr marL="0" indent="0" algn="just">
              <a:buNone/>
            </a:pPr>
            <a:r>
              <a:rPr lang="pt-BR" sz="1800" b="0" i="0" dirty="0">
                <a:effectLst/>
                <a:latin typeface="Arial" panose="020B0604020202020204" pitchFamily="34" charset="0"/>
              </a:rPr>
              <a:t>Art. 55. Reputam-se conexas 2 (duas) ou mais ações quando lhes for </a:t>
            </a:r>
            <a:r>
              <a:rPr lang="pt-BR" sz="1800" b="1" i="0" dirty="0">
                <a:effectLst/>
                <a:latin typeface="Arial" panose="020B0604020202020204" pitchFamily="34" charset="0"/>
              </a:rPr>
              <a:t>COMUM</a:t>
            </a:r>
            <a:r>
              <a:rPr lang="pt-BR" sz="1800" b="0" i="0" dirty="0">
                <a:effectLst/>
                <a:latin typeface="Arial" panose="020B0604020202020204" pitchFamily="34" charset="0"/>
              </a:rPr>
              <a:t> </a:t>
            </a:r>
            <a:r>
              <a:rPr lang="pt-BR" sz="1800" b="1" i="0" u="sng" dirty="0">
                <a:effectLst/>
                <a:latin typeface="Arial" panose="020B0604020202020204" pitchFamily="34" charset="0"/>
              </a:rPr>
              <a:t>o pedido ou a causa de pedir</a:t>
            </a:r>
            <a:r>
              <a:rPr lang="pt-BR" sz="1800" b="0" i="0" dirty="0">
                <a:effectLst/>
                <a:latin typeface="Arial" panose="020B0604020202020204" pitchFamily="34" charset="0"/>
              </a:rPr>
              <a:t>.	§ 1º Os processos de ações conexas </a:t>
            </a:r>
            <a:r>
              <a:rPr lang="pt-BR" sz="1800" b="1" i="0" u="sng" dirty="0">
                <a:effectLst/>
                <a:latin typeface="Arial" panose="020B0604020202020204" pitchFamily="34" charset="0"/>
              </a:rPr>
              <a:t>SERÃO REUNIDOS</a:t>
            </a:r>
            <a:r>
              <a:rPr lang="pt-BR" sz="1800" b="1" i="0" dirty="0">
                <a:effectLst/>
                <a:latin typeface="Arial" panose="020B0604020202020204" pitchFamily="34" charset="0"/>
              </a:rPr>
              <a:t> para decisão conjunta</a:t>
            </a:r>
            <a:r>
              <a:rPr lang="pt-BR" sz="1800" b="0" i="0" dirty="0">
                <a:effectLst/>
                <a:latin typeface="Arial" panose="020B0604020202020204" pitchFamily="34" charset="0"/>
              </a:rPr>
              <a:t>, </a:t>
            </a:r>
            <a:r>
              <a:rPr lang="pt-BR" sz="1800" b="0" i="0" u="sng" dirty="0">
                <a:effectLst/>
                <a:latin typeface="Arial" panose="020B0604020202020204" pitchFamily="34" charset="0"/>
              </a:rPr>
              <a:t>salvo se um deles já houver sido sentenciado</a:t>
            </a:r>
            <a:r>
              <a:rPr lang="pt-BR" sz="1800" b="0" i="0" dirty="0">
                <a:effectLst/>
                <a:latin typeface="Arial" panose="020B0604020202020204" pitchFamily="34" charset="0"/>
              </a:rPr>
              <a:t>.</a:t>
            </a:r>
          </a:p>
          <a:p>
            <a:pPr marL="0" indent="0" algn="just">
              <a:buNone/>
            </a:pPr>
            <a:endParaRPr lang="pt-BR" b="0" i="0" dirty="0">
              <a:effectLst/>
              <a:latin typeface="Arial" panose="020B0604020202020204" pitchFamily="34" charset="0"/>
            </a:endParaRPr>
          </a:p>
          <a:p>
            <a:r>
              <a:rPr lang="pt-BR" dirty="0"/>
              <a:t>CONSEQUÊNCIA JURÍDICA: </a:t>
            </a:r>
            <a:r>
              <a:rPr lang="pt-BR" sz="2200" b="1" dirty="0"/>
              <a:t>remessa</a:t>
            </a:r>
            <a:r>
              <a:rPr lang="pt-BR" sz="2200" dirty="0"/>
              <a:t> ou </a:t>
            </a:r>
            <a:r>
              <a:rPr lang="pt-BR" sz="2200" b="1" dirty="0"/>
              <a:t>requisição</a:t>
            </a:r>
            <a:r>
              <a:rPr lang="pt-BR" sz="2200" dirty="0"/>
              <a:t> dos autos.</a:t>
            </a:r>
          </a:p>
          <a:p>
            <a:endParaRPr lang="pt-BR" dirty="0"/>
          </a:p>
          <a:p>
            <a:endParaRPr lang="pt-BR" dirty="0"/>
          </a:p>
          <a:p>
            <a:endParaRPr lang="pt-BR" dirty="0"/>
          </a:p>
          <a:p>
            <a:endParaRPr lang="pt-BR" dirty="0"/>
          </a:p>
          <a:p>
            <a:endParaRPr lang="pt-BR" dirty="0"/>
          </a:p>
          <a:p>
            <a:r>
              <a:rPr lang="pt-BR" dirty="0"/>
              <a:t>-</a:t>
            </a:r>
          </a:p>
        </p:txBody>
      </p:sp>
      <p:pic>
        <p:nvPicPr>
          <p:cNvPr id="4" name="Imagem 3">
            <a:hlinkClick r:id="rId2"/>
            <a:extLst>
              <a:ext uri="{FF2B5EF4-FFF2-40B4-BE49-F238E27FC236}">
                <a16:creationId xmlns:a16="http://schemas.microsoft.com/office/drawing/2014/main" id="{1A4A19A3-AD06-D2FC-FFA4-54632C223497}"/>
              </a:ext>
            </a:extLst>
          </p:cNvPr>
          <p:cNvPicPr>
            <a:picLocks noChangeAspect="1"/>
          </p:cNvPicPr>
          <p:nvPr/>
        </p:nvPicPr>
        <p:blipFill>
          <a:blip r:embed="rId3"/>
          <a:stretch>
            <a:fillRect/>
          </a:stretch>
        </p:blipFill>
        <p:spPr>
          <a:xfrm>
            <a:off x="0" y="4063043"/>
            <a:ext cx="9144000" cy="2682814"/>
          </a:xfrm>
          <a:prstGeom prst="rect">
            <a:avLst/>
          </a:prstGeom>
        </p:spPr>
      </p:pic>
    </p:spTree>
    <p:extLst>
      <p:ext uri="{BB962C8B-B14F-4D97-AF65-F5344CB8AC3E}">
        <p14:creationId xmlns:p14="http://schemas.microsoft.com/office/powerpoint/2010/main" val="1394326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197F2-A1A0-F15D-D5F8-B744F6A2E22A}"/>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82C69ECE-2940-4C1A-8305-D1CE971635DB}"/>
              </a:ext>
            </a:extLst>
          </p:cNvPr>
          <p:cNvSpPr>
            <a:spLocks noGrp="1"/>
          </p:cNvSpPr>
          <p:nvPr>
            <p:ph idx="1"/>
          </p:nvPr>
        </p:nvSpPr>
        <p:spPr>
          <a:xfrm>
            <a:off x="0" y="77638"/>
            <a:ext cx="9144000" cy="6780362"/>
          </a:xfrm>
        </p:spPr>
        <p:txBody>
          <a:bodyPr>
            <a:normAutofit fontScale="70000" lnSpcReduction="20000"/>
          </a:bodyPr>
          <a:lstStyle/>
          <a:p>
            <a:pPr marL="0" indent="0" algn="just">
              <a:buNone/>
            </a:pPr>
            <a:r>
              <a:rPr lang="pt-BR" b="1" dirty="0"/>
              <a:t>INCAPACIDADE DA PARTE, DEFEITO DE REPRESENTAÇÃO </a:t>
            </a:r>
            <a:r>
              <a:rPr lang="pt-BR" b="1" dirty="0">
                <a:highlight>
                  <a:srgbClr val="FFFF00"/>
                </a:highlight>
              </a:rPr>
              <a:t>OU</a:t>
            </a:r>
            <a:r>
              <a:rPr lang="pt-BR" b="1" dirty="0"/>
              <a:t> FALTA DE AUTORIZAÇÃO                                             </a:t>
            </a:r>
            <a:r>
              <a:rPr lang="pt-BR" dirty="0"/>
              <a:t>[</a:t>
            </a:r>
            <a:r>
              <a:rPr lang="pt-BR" dirty="0">
                <a:highlight>
                  <a:srgbClr val="FFFF00"/>
                </a:highlight>
              </a:rPr>
              <a:t>DILATÓRIAS / PEREMPTÓRIA</a:t>
            </a:r>
            <a:r>
              <a:rPr lang="pt-BR" dirty="0"/>
              <a:t>]</a:t>
            </a:r>
          </a:p>
          <a:p>
            <a:pPr marL="0" indent="0" algn="just">
              <a:buNone/>
            </a:pPr>
            <a:r>
              <a:rPr lang="pt-BR" dirty="0"/>
              <a:t>	</a:t>
            </a:r>
            <a:r>
              <a:rPr lang="pt-BR" sz="2300" dirty="0"/>
              <a:t>Art. 76. Verificada a incapacidade processual ou a irregularidade da representação da parte, o juiz </a:t>
            </a:r>
            <a:r>
              <a:rPr lang="pt-BR" sz="2300" b="1" dirty="0"/>
              <a:t>suspenderá</a:t>
            </a:r>
            <a:r>
              <a:rPr lang="pt-BR" sz="2300" dirty="0"/>
              <a:t> o processo e designará prazo razoável para que seja sanado o vício.</a:t>
            </a:r>
          </a:p>
          <a:p>
            <a:pPr marL="0" indent="0" algn="just">
              <a:buNone/>
            </a:pPr>
            <a:r>
              <a:rPr lang="pt-BR" sz="2300" dirty="0"/>
              <a:t>	Art. 105. A </a:t>
            </a:r>
            <a:r>
              <a:rPr lang="pt-BR" sz="2300" b="1" dirty="0"/>
              <a:t>procuração</a:t>
            </a:r>
            <a:r>
              <a:rPr lang="pt-BR" sz="2300" dirty="0"/>
              <a:t> geral para o foro, outorgada por instrumento público ou particular assinado pela parte, habilita o advogado a praticar todos os atos do processo...</a:t>
            </a:r>
          </a:p>
          <a:p>
            <a:pPr marL="0" indent="0" algn="just">
              <a:buNone/>
            </a:pPr>
            <a:r>
              <a:rPr lang="pt-BR" sz="2300" dirty="0"/>
              <a:t>	</a:t>
            </a:r>
            <a:r>
              <a:rPr lang="pt-BR" sz="2300" b="1" dirty="0"/>
              <a:t>Art. 75.</a:t>
            </a:r>
            <a:r>
              <a:rPr lang="pt-BR" sz="2300" dirty="0"/>
              <a:t> Serão representados em juízo, ativa e passivamente...</a:t>
            </a:r>
          </a:p>
          <a:p>
            <a:pPr marL="0" indent="0" algn="just">
              <a:buNone/>
            </a:pPr>
            <a:r>
              <a:rPr lang="pt-BR" sz="2300" dirty="0"/>
              <a:t>	Art. 73. O cônjuge necessitará do </a:t>
            </a:r>
            <a:r>
              <a:rPr lang="pt-BR" sz="2300" b="1" dirty="0"/>
              <a:t>consentimento</a:t>
            </a:r>
            <a:r>
              <a:rPr lang="pt-BR" sz="2300" dirty="0"/>
              <a:t> do outro para propor ação que verse sobre </a:t>
            </a:r>
            <a:r>
              <a:rPr lang="pt-BR" sz="2300" b="1" dirty="0"/>
              <a:t>direito real imobiliário</a:t>
            </a:r>
            <a:r>
              <a:rPr lang="pt-BR" sz="2300" dirty="0"/>
              <a:t>,... </a:t>
            </a:r>
          </a:p>
          <a:p>
            <a:pPr marL="0" indent="0" algn="just">
              <a:buNone/>
            </a:pPr>
            <a:r>
              <a:rPr lang="pt-BR" sz="2300" dirty="0"/>
              <a:t>	Quem assinou a procuração tem capacidade de exercício OU tem poderes para tanto? O autor pode ajuizar sozinho (litisconsórcio necessário) ou se precisa de autorização? CONSEQUÊNCIA: </a:t>
            </a:r>
            <a:r>
              <a:rPr lang="pt-BR" sz="2300" b="1" dirty="0"/>
              <a:t>requerer prazo para sanar a irregularidade</a:t>
            </a:r>
            <a:r>
              <a:rPr lang="pt-BR" sz="2300" dirty="0"/>
              <a:t>. E, não sendo cumprido, que então seja extinto o processo sem julgamento de mérito!</a:t>
            </a:r>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r>
              <a:rPr lang="pt-BR" dirty="0"/>
              <a:t>-</a:t>
            </a:r>
          </a:p>
        </p:txBody>
      </p:sp>
      <p:pic>
        <p:nvPicPr>
          <p:cNvPr id="4" name="Imagem 3">
            <a:extLst>
              <a:ext uri="{FF2B5EF4-FFF2-40B4-BE49-F238E27FC236}">
                <a16:creationId xmlns:a16="http://schemas.microsoft.com/office/drawing/2014/main" id="{97F1FC65-A874-4D9D-66D7-FD26527792B8}"/>
              </a:ext>
            </a:extLst>
          </p:cNvPr>
          <p:cNvPicPr>
            <a:picLocks noChangeAspect="1"/>
          </p:cNvPicPr>
          <p:nvPr/>
        </p:nvPicPr>
        <p:blipFill>
          <a:blip r:embed="rId2"/>
          <a:stretch>
            <a:fillRect/>
          </a:stretch>
        </p:blipFill>
        <p:spPr>
          <a:xfrm>
            <a:off x="0" y="3234906"/>
            <a:ext cx="9144000" cy="3623093"/>
          </a:xfrm>
          <a:prstGeom prst="rect">
            <a:avLst/>
          </a:prstGeom>
        </p:spPr>
      </p:pic>
    </p:spTree>
    <p:extLst>
      <p:ext uri="{BB962C8B-B14F-4D97-AF65-F5344CB8AC3E}">
        <p14:creationId xmlns:p14="http://schemas.microsoft.com/office/powerpoint/2010/main" val="217502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294845F-4356-40A5-8A9B-DA4A23F9DD1B}"/>
              </a:ext>
            </a:extLst>
          </p:cNvPr>
          <p:cNvSpPr>
            <a:spLocks noGrp="1"/>
          </p:cNvSpPr>
          <p:nvPr>
            <p:ph idx="1"/>
          </p:nvPr>
        </p:nvSpPr>
        <p:spPr>
          <a:xfrm>
            <a:off x="0" y="86264"/>
            <a:ext cx="9144000" cy="6771736"/>
          </a:xfrm>
        </p:spPr>
        <p:txBody>
          <a:bodyPr>
            <a:normAutofit/>
          </a:bodyPr>
          <a:lstStyle/>
          <a:p>
            <a:pPr marL="0" indent="0">
              <a:buNone/>
            </a:pPr>
            <a:r>
              <a:rPr lang="pt-BR" b="1" dirty="0"/>
              <a:t>CLÁUSULA COMPROMISSÓRIA DE ARBITRAGEM         </a:t>
            </a:r>
            <a:r>
              <a:rPr lang="pt-BR" dirty="0"/>
              <a:t> [</a:t>
            </a:r>
            <a:r>
              <a:rPr lang="pt-BR" dirty="0">
                <a:highlight>
                  <a:srgbClr val="FFFF00"/>
                </a:highlight>
              </a:rPr>
              <a:t>PEREMPTÓRIAS</a:t>
            </a:r>
            <a:r>
              <a:rPr lang="pt-BR" dirty="0"/>
              <a:t>] </a:t>
            </a:r>
          </a:p>
          <a:p>
            <a:pPr marL="0" indent="0" algn="just">
              <a:buNone/>
            </a:pPr>
            <a:r>
              <a:rPr lang="pt-BR" dirty="0"/>
              <a:t>	Lei nº 9.307/96 dispõe sobre a </a:t>
            </a:r>
            <a:r>
              <a:rPr lang="pt-BR" b="1" dirty="0"/>
              <a:t>arbitragem</a:t>
            </a:r>
            <a:r>
              <a:rPr lang="pt-BR" dirty="0"/>
              <a:t>: “</a:t>
            </a:r>
            <a:r>
              <a:rPr lang="pt-BR" i="1" dirty="0"/>
              <a:t>vontade firmado pelas partes dentro de um contrato envolvendo direitos patrimoniais disponíveis pelo qual se comprometem a resolver eventuais conflitos por meio da arbitragem, ou seja, não pelo Poder Judiciário</a:t>
            </a:r>
            <a:r>
              <a:rPr lang="pt-BR" dirty="0"/>
              <a:t>”.</a:t>
            </a:r>
          </a:p>
          <a:p>
            <a:pPr marL="0" indent="0" algn="just">
              <a:buNone/>
            </a:pPr>
            <a:r>
              <a:rPr lang="pt-BR" sz="2900" i="1" dirty="0"/>
              <a:t>	</a:t>
            </a:r>
            <a:r>
              <a:rPr lang="pt-BR" dirty="0"/>
              <a:t>Caso seja alegada pelo réu em preliminar de contestação, ocorre a preclusão e não pode ser alegada em outra oportunidade fora da contestação!</a:t>
            </a:r>
            <a:r>
              <a:rPr lang="pt-BR" i="1" dirty="0"/>
              <a:t> Não pode ser conhecida de ofício!</a:t>
            </a:r>
          </a:p>
          <a:p>
            <a:pPr marL="0" indent="0" algn="just">
              <a:buNone/>
            </a:pPr>
            <a:r>
              <a:rPr lang="pt-BR" dirty="0"/>
              <a:t>	</a:t>
            </a:r>
            <a:r>
              <a:rPr lang="pt-BR" dirty="0">
                <a:highlight>
                  <a:srgbClr val="00FF00"/>
                </a:highlight>
              </a:rPr>
              <a:t>CONSEQUÊNCIA</a:t>
            </a:r>
            <a:r>
              <a:rPr lang="pt-BR" dirty="0"/>
              <a:t>: Extinção do processo sem julgamento de mérito </a:t>
            </a:r>
          </a:p>
          <a:p>
            <a:pPr marL="0" indent="0" algn="just">
              <a:buNone/>
            </a:pPr>
            <a:r>
              <a:rPr lang="pt-BR" dirty="0"/>
              <a:t>(</a:t>
            </a:r>
            <a:r>
              <a:rPr lang="pt-BR" b="1" dirty="0"/>
              <a:t>No caso de arbitragem não é possível a remessa</a:t>
            </a:r>
            <a:r>
              <a:rPr lang="pt-BR" dirty="0"/>
              <a:t>).</a:t>
            </a:r>
          </a:p>
        </p:txBody>
      </p:sp>
    </p:spTree>
    <p:extLst>
      <p:ext uri="{BB962C8B-B14F-4D97-AF65-F5344CB8AC3E}">
        <p14:creationId xmlns:p14="http://schemas.microsoft.com/office/powerpoint/2010/main" val="2006104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70B72-C876-E868-C1A1-129DCA5E6261}"/>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D51C19C2-2D93-8A3E-AD07-DC286E237C15}"/>
              </a:ext>
            </a:extLst>
          </p:cNvPr>
          <p:cNvSpPr>
            <a:spLocks noGrp="1"/>
          </p:cNvSpPr>
          <p:nvPr>
            <p:ph idx="1"/>
          </p:nvPr>
        </p:nvSpPr>
        <p:spPr>
          <a:xfrm>
            <a:off x="0" y="86264"/>
            <a:ext cx="9144000" cy="6771736"/>
          </a:xfrm>
        </p:spPr>
        <p:txBody>
          <a:bodyPr>
            <a:normAutofit fontScale="92500" lnSpcReduction="10000"/>
          </a:bodyPr>
          <a:lstStyle/>
          <a:p>
            <a:pPr marL="0" indent="0" algn="just">
              <a:buNone/>
            </a:pPr>
            <a:r>
              <a:rPr lang="pt-BR" sz="2400" b="1" u="sng" dirty="0"/>
              <a:t>AUSÊNCIA DE LEGITIMIDADE</a:t>
            </a:r>
            <a:r>
              <a:rPr lang="pt-BR" sz="2400" dirty="0"/>
              <a:t> </a:t>
            </a:r>
          </a:p>
          <a:p>
            <a:pPr marL="0" indent="0" algn="just">
              <a:buNone/>
            </a:pPr>
            <a:r>
              <a:rPr lang="pt-BR" sz="2400" dirty="0"/>
              <a:t>OU DE </a:t>
            </a:r>
            <a:r>
              <a:rPr lang="pt-BR" sz="2400" b="1" u="sng" dirty="0"/>
              <a:t>INTERESSE PROCESSUAL</a:t>
            </a:r>
            <a:r>
              <a:rPr lang="pt-BR" sz="2400" b="1" dirty="0"/>
              <a:t>             </a:t>
            </a:r>
            <a:r>
              <a:rPr lang="pt-BR" sz="2400" dirty="0">
                <a:highlight>
                  <a:srgbClr val="FFFF00"/>
                </a:highlight>
              </a:rPr>
              <a:t>PEREMPTÓRIA</a:t>
            </a:r>
          </a:p>
          <a:p>
            <a:pPr marL="0" indent="0" algn="just">
              <a:buNone/>
            </a:pPr>
            <a:r>
              <a:rPr lang="pt-BR" sz="2400" dirty="0"/>
              <a:t>Art. 17 CPC: </a:t>
            </a:r>
            <a:r>
              <a:rPr lang="pt-BR" sz="2400" dirty="0">
                <a:latin typeface="Arial" panose="020B0604020202020204" pitchFamily="34" charset="0"/>
              </a:rPr>
              <a:t>Art. 17. </a:t>
            </a:r>
            <a:r>
              <a:rPr lang="pt-BR" sz="2400" u="sng" dirty="0">
                <a:latin typeface="Arial" panose="020B0604020202020204" pitchFamily="34" charset="0"/>
              </a:rPr>
              <a:t>Para postular</a:t>
            </a:r>
            <a:r>
              <a:rPr lang="pt-BR" sz="2400" dirty="0">
                <a:latin typeface="Arial" panose="020B0604020202020204" pitchFamily="34" charset="0"/>
              </a:rPr>
              <a:t> em juízo é necessário ter </a:t>
            </a:r>
            <a:r>
              <a:rPr lang="pt-BR" sz="2400" b="1" u="sng" dirty="0">
                <a:latin typeface="Arial" panose="020B0604020202020204" pitchFamily="34" charset="0"/>
              </a:rPr>
              <a:t>interesse</a:t>
            </a:r>
            <a:r>
              <a:rPr lang="pt-BR" sz="2400" dirty="0">
                <a:latin typeface="Arial" panose="020B0604020202020204" pitchFamily="34" charset="0"/>
              </a:rPr>
              <a:t> e </a:t>
            </a:r>
            <a:r>
              <a:rPr lang="pt-BR" sz="2400" b="1" u="sng" dirty="0">
                <a:latin typeface="Arial" panose="020B0604020202020204" pitchFamily="34" charset="0"/>
              </a:rPr>
              <a:t>legitimidade</a:t>
            </a:r>
            <a:r>
              <a:rPr lang="pt-BR" sz="2400" dirty="0">
                <a:latin typeface="Arial" panose="020B0604020202020204" pitchFamily="34" charset="0"/>
              </a:rPr>
              <a:t>.</a:t>
            </a:r>
          </a:p>
          <a:p>
            <a:pPr marL="0" indent="0" algn="just">
              <a:buNone/>
            </a:pPr>
            <a:r>
              <a:rPr lang="pt-BR" sz="2400" dirty="0"/>
              <a:t>	Interesse processual é um dos pressupostos para o exercício válido do direito de ação, ou seja, para que o Poder Judiciário possa julgar o mérito de um pedido, a parte autora precisa demonstrar que possui interesse em obter uma providência jurisdicional. </a:t>
            </a:r>
          </a:p>
          <a:p>
            <a:pPr marL="0" indent="0" algn="just">
              <a:buNone/>
            </a:pPr>
            <a:r>
              <a:rPr lang="pt-BR" sz="2400" dirty="0"/>
              <a:t>	O interesse processual existe quando a parte precisa da atuação do Judiciário (</a:t>
            </a:r>
            <a:r>
              <a:rPr lang="pt-BR" sz="2400" b="1" dirty="0"/>
              <a:t>necessidade</a:t>
            </a:r>
            <a:r>
              <a:rPr lang="pt-BR" sz="2400" dirty="0"/>
              <a:t>), e a solução judicial é adequada ao fim pretendido (</a:t>
            </a:r>
            <a:r>
              <a:rPr lang="pt-BR" sz="2400" b="1" dirty="0"/>
              <a:t>utilidade/adequação</a:t>
            </a:r>
            <a:r>
              <a:rPr lang="pt-BR" sz="2400" dirty="0"/>
              <a:t>). </a:t>
            </a:r>
          </a:p>
          <a:p>
            <a:pPr marL="0" indent="0" algn="just">
              <a:buNone/>
            </a:pPr>
            <a:endParaRPr lang="pt-BR" sz="2400" dirty="0"/>
          </a:p>
          <a:p>
            <a:pPr marL="0" indent="0" algn="just">
              <a:buNone/>
            </a:pPr>
            <a:r>
              <a:rPr lang="pt-BR" sz="2400" dirty="0"/>
              <a:t>Exemplos:</a:t>
            </a:r>
          </a:p>
          <a:p>
            <a:pPr marL="0" indent="0" algn="just">
              <a:buNone/>
            </a:pPr>
            <a:r>
              <a:rPr lang="pt-BR" sz="2400" i="1" dirty="0"/>
              <a:t>1-</a:t>
            </a:r>
            <a:r>
              <a:rPr lang="pt-BR" sz="2000" i="1" dirty="0"/>
              <a:t>João ajuíza ação contra Maria, mas antes disso Maria já pagou integralmente a dívida.  Não há necessidade da ação → falta de interesse processual.</a:t>
            </a:r>
          </a:p>
          <a:p>
            <a:pPr marL="0" indent="0" algn="just">
              <a:buNone/>
            </a:pPr>
            <a:endParaRPr lang="pt-BR" sz="2000" i="1" dirty="0"/>
          </a:p>
          <a:p>
            <a:pPr marL="0" indent="0" algn="just">
              <a:buNone/>
            </a:pPr>
            <a:r>
              <a:rPr lang="pt-BR" sz="2000" i="1" dirty="0"/>
              <a:t>2-Ana ajuíza ação de alimentos contra Carlos, mas já existe uma sentença recente fixando alimentos e Carlos está pagando regularmente. Não há necessidade de nova ação → falta de interesse processual.</a:t>
            </a:r>
          </a:p>
          <a:p>
            <a:pPr marL="0" indent="0" algn="just">
              <a:buNone/>
            </a:pPr>
            <a:r>
              <a:rPr lang="pt-BR" sz="2400" dirty="0"/>
              <a:t>	Legitimidade: o autor é titular do direito material em disputa? Se não, alegar a ilegitimidade da parte (tanto no polo ativo quanto passivo)!</a:t>
            </a:r>
          </a:p>
        </p:txBody>
      </p:sp>
    </p:spTree>
    <p:extLst>
      <p:ext uri="{BB962C8B-B14F-4D97-AF65-F5344CB8AC3E}">
        <p14:creationId xmlns:p14="http://schemas.microsoft.com/office/powerpoint/2010/main" val="39216312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294845F-4356-40A5-8A9B-DA4A23F9DD1B}"/>
              </a:ext>
            </a:extLst>
          </p:cNvPr>
          <p:cNvSpPr>
            <a:spLocks noGrp="1"/>
          </p:cNvSpPr>
          <p:nvPr>
            <p:ph idx="1"/>
          </p:nvPr>
        </p:nvSpPr>
        <p:spPr>
          <a:xfrm>
            <a:off x="0" y="0"/>
            <a:ext cx="9083040" cy="6740433"/>
          </a:xfrm>
        </p:spPr>
        <p:txBody>
          <a:bodyPr>
            <a:normAutofit/>
          </a:bodyPr>
          <a:lstStyle/>
          <a:p>
            <a:pPr marL="0" indent="0" algn="just">
              <a:buNone/>
            </a:pPr>
            <a:r>
              <a:rPr lang="pt-BR" sz="1400" dirty="0"/>
              <a:t> </a:t>
            </a:r>
            <a:r>
              <a:rPr lang="pt-BR" sz="1400" b="1" u="sng" dirty="0"/>
              <a:t>AUSÊNCIA DE LEGITIMIDADE</a:t>
            </a:r>
            <a:endParaRPr lang="pt-BR" sz="1400" dirty="0"/>
          </a:p>
        </p:txBody>
      </p:sp>
      <p:pic>
        <p:nvPicPr>
          <p:cNvPr id="8" name="Imagem 7">
            <a:extLst>
              <a:ext uri="{FF2B5EF4-FFF2-40B4-BE49-F238E27FC236}">
                <a16:creationId xmlns:a16="http://schemas.microsoft.com/office/drawing/2014/main" id="{B1AD27B1-4BF8-A770-887F-DE6E8F25DEB5}"/>
              </a:ext>
            </a:extLst>
          </p:cNvPr>
          <p:cNvPicPr>
            <a:picLocks noChangeAspect="1"/>
          </p:cNvPicPr>
          <p:nvPr/>
        </p:nvPicPr>
        <p:blipFill>
          <a:blip r:embed="rId2"/>
          <a:stretch>
            <a:fillRect/>
          </a:stretch>
        </p:blipFill>
        <p:spPr>
          <a:xfrm>
            <a:off x="60960" y="236098"/>
            <a:ext cx="9144000" cy="766646"/>
          </a:xfrm>
          <a:prstGeom prst="rect">
            <a:avLst/>
          </a:prstGeom>
        </p:spPr>
      </p:pic>
      <p:pic>
        <p:nvPicPr>
          <p:cNvPr id="10" name="Imagem 9">
            <a:extLst>
              <a:ext uri="{FF2B5EF4-FFF2-40B4-BE49-F238E27FC236}">
                <a16:creationId xmlns:a16="http://schemas.microsoft.com/office/drawing/2014/main" id="{2D2508A1-3B28-1B87-FAE0-CE445F95BBF3}"/>
              </a:ext>
            </a:extLst>
          </p:cNvPr>
          <p:cNvPicPr>
            <a:picLocks noChangeAspect="1"/>
          </p:cNvPicPr>
          <p:nvPr/>
        </p:nvPicPr>
        <p:blipFill>
          <a:blip r:embed="rId3"/>
          <a:stretch>
            <a:fillRect/>
          </a:stretch>
        </p:blipFill>
        <p:spPr>
          <a:xfrm>
            <a:off x="0" y="1002744"/>
            <a:ext cx="9144000" cy="4380317"/>
          </a:xfrm>
          <a:prstGeom prst="rect">
            <a:avLst/>
          </a:prstGeom>
        </p:spPr>
      </p:pic>
      <p:pic>
        <p:nvPicPr>
          <p:cNvPr id="12" name="Imagem 11">
            <a:extLst>
              <a:ext uri="{FF2B5EF4-FFF2-40B4-BE49-F238E27FC236}">
                <a16:creationId xmlns:a16="http://schemas.microsoft.com/office/drawing/2014/main" id="{3DF799C6-47DE-DAF7-91A4-DE216FDCE61C}"/>
              </a:ext>
            </a:extLst>
          </p:cNvPr>
          <p:cNvPicPr>
            <a:picLocks noChangeAspect="1"/>
          </p:cNvPicPr>
          <p:nvPr/>
        </p:nvPicPr>
        <p:blipFill>
          <a:blip r:embed="rId4"/>
          <a:stretch>
            <a:fillRect/>
          </a:stretch>
        </p:blipFill>
        <p:spPr>
          <a:xfrm>
            <a:off x="60960" y="2978967"/>
            <a:ext cx="9144000" cy="3082780"/>
          </a:xfrm>
          <a:prstGeom prst="rect">
            <a:avLst/>
          </a:prstGeom>
        </p:spPr>
      </p:pic>
      <p:pic>
        <p:nvPicPr>
          <p:cNvPr id="14" name="Imagem 13">
            <a:extLst>
              <a:ext uri="{FF2B5EF4-FFF2-40B4-BE49-F238E27FC236}">
                <a16:creationId xmlns:a16="http://schemas.microsoft.com/office/drawing/2014/main" id="{9B2CF371-FC32-04D0-692E-FBCF542B283C}"/>
              </a:ext>
            </a:extLst>
          </p:cNvPr>
          <p:cNvPicPr>
            <a:picLocks noChangeAspect="1"/>
          </p:cNvPicPr>
          <p:nvPr/>
        </p:nvPicPr>
        <p:blipFill>
          <a:blip r:embed="rId5"/>
          <a:stretch>
            <a:fillRect/>
          </a:stretch>
        </p:blipFill>
        <p:spPr>
          <a:xfrm>
            <a:off x="60960" y="5717993"/>
            <a:ext cx="9144000" cy="1134084"/>
          </a:xfrm>
          <a:prstGeom prst="rect">
            <a:avLst/>
          </a:prstGeom>
        </p:spPr>
      </p:pic>
      <p:pic>
        <p:nvPicPr>
          <p:cNvPr id="16" name="Imagem 15">
            <a:extLst>
              <a:ext uri="{FF2B5EF4-FFF2-40B4-BE49-F238E27FC236}">
                <a16:creationId xmlns:a16="http://schemas.microsoft.com/office/drawing/2014/main" id="{0517BFF3-F8A2-C329-50E0-04BEECE36DD5}"/>
              </a:ext>
            </a:extLst>
          </p:cNvPr>
          <p:cNvPicPr>
            <a:picLocks noChangeAspect="1"/>
          </p:cNvPicPr>
          <p:nvPr/>
        </p:nvPicPr>
        <p:blipFill>
          <a:blip r:embed="rId6"/>
          <a:stretch>
            <a:fillRect/>
          </a:stretch>
        </p:blipFill>
        <p:spPr>
          <a:xfrm>
            <a:off x="5910772" y="0"/>
            <a:ext cx="3172268" cy="276264"/>
          </a:xfrm>
          <a:prstGeom prst="rect">
            <a:avLst/>
          </a:prstGeom>
        </p:spPr>
      </p:pic>
    </p:spTree>
    <p:extLst>
      <p:ext uri="{BB962C8B-B14F-4D97-AF65-F5344CB8AC3E}">
        <p14:creationId xmlns:p14="http://schemas.microsoft.com/office/powerpoint/2010/main" val="1151326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62500" lnSpcReduction="20000"/>
          </a:bodyPr>
          <a:lstStyle/>
          <a:p>
            <a:pPr algn="just">
              <a:lnSpc>
                <a:spcPct val="100000"/>
              </a:lnSpc>
              <a:spcBef>
                <a:spcPts val="641"/>
              </a:spcBef>
              <a:tabLst>
                <a:tab pos="0" algn="l"/>
              </a:tabLst>
            </a:pPr>
            <a:r>
              <a:rPr lang="pt-BR" sz="3200" b="1" spc="-1" dirty="0"/>
              <a:t>IMPEDIMENTO DE PATROCÍNIO: 1 ANO (QUARENTENA)</a:t>
            </a:r>
          </a:p>
          <a:p>
            <a:pPr algn="just">
              <a:lnSpc>
                <a:spcPct val="100000"/>
              </a:lnSpc>
              <a:spcBef>
                <a:spcPts val="641"/>
              </a:spcBef>
              <a:tabLst>
                <a:tab pos="0" algn="l"/>
              </a:tabLst>
            </a:pPr>
            <a:r>
              <a:rPr lang="pt-BR" sz="3200" b="1" spc="-1" dirty="0">
                <a:solidFill>
                  <a:srgbClr val="000000"/>
                </a:solidFill>
                <a:latin typeface="Arial" panose="020B0604020202020204" pitchFamily="34" charset="0"/>
              </a:rPr>
              <a:t>		</a:t>
            </a:r>
            <a:r>
              <a:rPr lang="pt-BR" sz="3200" dirty="0">
                <a:solidFill>
                  <a:srgbClr val="000000"/>
                </a:solidFill>
                <a:latin typeface="Arial" panose="020B0604020202020204" pitchFamily="34" charset="0"/>
              </a:rPr>
              <a:t>Art. 172. O conciliador e o mediador ficam </a:t>
            </a:r>
            <a:r>
              <a:rPr lang="pt-BR" sz="3200" b="1" dirty="0">
                <a:solidFill>
                  <a:srgbClr val="000000"/>
                </a:solidFill>
                <a:latin typeface="Arial" panose="020B0604020202020204" pitchFamily="34" charset="0"/>
              </a:rPr>
              <a:t>impedidos, pelo prazo de 1 ano</a:t>
            </a:r>
            <a:r>
              <a:rPr lang="pt-BR" sz="3200" dirty="0">
                <a:solidFill>
                  <a:srgbClr val="000000"/>
                </a:solidFill>
                <a:latin typeface="Arial" panose="020B0604020202020204" pitchFamily="34" charset="0"/>
              </a:rPr>
              <a:t>, contado do término da última audiência em que atuaram, de assessorar, representar ou </a:t>
            </a:r>
            <a:r>
              <a:rPr lang="pt-BR" sz="3200" b="1" dirty="0">
                <a:solidFill>
                  <a:srgbClr val="000000"/>
                </a:solidFill>
                <a:latin typeface="Arial" panose="020B0604020202020204" pitchFamily="34" charset="0"/>
              </a:rPr>
              <a:t>patrocinar qualquer das partes</a:t>
            </a:r>
            <a:r>
              <a:rPr lang="pt-BR" sz="3200" dirty="0">
                <a:solidFill>
                  <a:srgbClr val="000000"/>
                </a:solidFill>
                <a:latin typeface="Arial" panose="020B0604020202020204" pitchFamily="34" charset="0"/>
              </a:rPr>
              <a:t>.</a:t>
            </a:r>
            <a:endParaRPr lang="pt-BR" sz="3200" spc="-1" dirty="0"/>
          </a:p>
          <a:p>
            <a:pPr algn="just">
              <a:lnSpc>
                <a:spcPct val="100000"/>
              </a:lnSpc>
              <a:spcBef>
                <a:spcPts val="641"/>
              </a:spcBef>
              <a:tabLst>
                <a:tab pos="0" algn="l"/>
              </a:tabLst>
            </a:pPr>
            <a:endParaRPr lang="pt-BR" sz="3200" spc="-1" dirty="0"/>
          </a:p>
          <a:p>
            <a:pPr algn="just">
              <a:spcBef>
                <a:spcPts val="641"/>
              </a:spcBef>
              <a:tabLst>
                <a:tab pos="0" algn="l"/>
              </a:tabLst>
            </a:pPr>
            <a:r>
              <a:rPr lang="pt-BR" sz="3200" b="1" spc="-1" dirty="0"/>
              <a:t>EXCLUSÃO DO CADASTRO: </a:t>
            </a:r>
            <a:r>
              <a:rPr lang="pt-BR" sz="3200" dirty="0">
                <a:solidFill>
                  <a:srgbClr val="000000"/>
                </a:solidFill>
                <a:latin typeface="Arial" panose="020B0604020202020204" pitchFamily="34" charset="0"/>
              </a:rPr>
              <a:t>Art. 173. Será excluído do cadastro de conciliadores</a:t>
            </a:r>
            <a:r>
              <a:rPr lang="pt-BR" sz="2800" dirty="0">
                <a:solidFill>
                  <a:srgbClr val="000000"/>
                </a:solidFill>
                <a:latin typeface="Arial" panose="020B0604020202020204" pitchFamily="34" charset="0"/>
              </a:rPr>
              <a:t>: atuar no processo em caso de </a:t>
            </a:r>
            <a:r>
              <a:rPr lang="pt-BR" sz="2800" b="1" dirty="0">
                <a:solidFill>
                  <a:srgbClr val="000000"/>
                </a:solidFill>
                <a:latin typeface="Arial" panose="020B0604020202020204" pitchFamily="34" charset="0"/>
              </a:rPr>
              <a:t>impedimento</a:t>
            </a:r>
            <a:r>
              <a:rPr lang="pt-BR" sz="2800" dirty="0">
                <a:solidFill>
                  <a:srgbClr val="000000"/>
                </a:solidFill>
                <a:latin typeface="Arial" panose="020B0604020202020204" pitchFamily="34" charset="0"/>
              </a:rPr>
              <a:t> e </a:t>
            </a:r>
            <a:r>
              <a:rPr lang="pt-BR" sz="2800" b="1" dirty="0">
                <a:solidFill>
                  <a:srgbClr val="000000"/>
                </a:solidFill>
                <a:latin typeface="Arial" panose="020B0604020202020204" pitchFamily="34" charset="0"/>
              </a:rPr>
              <a:t>suspeição e não respeitar os princípios da conciliação apurados em processo administrativo.</a:t>
            </a:r>
            <a:r>
              <a:rPr lang="pt-BR" sz="2800" dirty="0">
                <a:solidFill>
                  <a:srgbClr val="000000"/>
                </a:solidFill>
                <a:latin typeface="Arial" panose="020B0604020202020204" pitchFamily="34" charset="0"/>
              </a:rPr>
              <a:t> </a:t>
            </a:r>
          </a:p>
          <a:p>
            <a:pPr algn="just">
              <a:lnSpc>
                <a:spcPct val="100000"/>
              </a:lnSpc>
              <a:spcBef>
                <a:spcPts val="641"/>
              </a:spcBef>
              <a:tabLst>
                <a:tab pos="0" algn="l"/>
              </a:tabLst>
            </a:pPr>
            <a:r>
              <a:rPr lang="pt-BR" sz="3200" dirty="0">
                <a:solidFill>
                  <a:srgbClr val="FF0000"/>
                </a:solidFill>
                <a:latin typeface="inherit"/>
              </a:rPr>
              <a:t>	</a:t>
            </a:r>
            <a:endParaRPr lang="pt-BR" sz="3200" b="0" strike="noStrike" spc="-1" dirty="0">
              <a:solidFill>
                <a:srgbClr val="000000"/>
              </a:solidFill>
              <a:latin typeface="Arial"/>
            </a:endParaRPr>
          </a:p>
          <a:p>
            <a:pPr algn="just">
              <a:lnSpc>
                <a:spcPct val="100000"/>
              </a:lnSpc>
              <a:spcBef>
                <a:spcPts val="641"/>
              </a:spcBef>
              <a:tabLst>
                <a:tab pos="0" algn="l"/>
              </a:tabLst>
            </a:pPr>
            <a:r>
              <a:rPr lang="pt-BR" sz="3200" b="1" strike="noStrike" spc="-1" dirty="0">
                <a:solidFill>
                  <a:srgbClr val="000000"/>
                </a:solidFill>
                <a:latin typeface="Arial"/>
              </a:rPr>
              <a:t>	ESCOLHA DO CONCILIADOR CADASTRADO NO TJ: “ORDEM DO TRIBUNAL</a:t>
            </a:r>
            <a:r>
              <a:rPr lang="pt-BR" sz="3200" b="1" spc="-1" dirty="0">
                <a:solidFill>
                  <a:srgbClr val="000000"/>
                </a:solidFill>
                <a:latin typeface="Arial"/>
              </a:rPr>
              <a:t>”</a:t>
            </a:r>
            <a:r>
              <a:rPr lang="pt-BR" sz="3200" b="1" strike="noStrike" spc="-1" dirty="0">
                <a:solidFill>
                  <a:srgbClr val="000000"/>
                </a:solidFill>
                <a:latin typeface="Arial"/>
              </a:rPr>
              <a:t> OU “ESCOLHA COMUM DAS PARTES”: </a:t>
            </a:r>
            <a:r>
              <a:rPr lang="pt-BR" sz="2400" b="0" i="0" dirty="0">
                <a:solidFill>
                  <a:srgbClr val="000000"/>
                </a:solidFill>
                <a:effectLst/>
                <a:latin typeface="Arial" panose="020B0604020202020204" pitchFamily="34" charset="0"/>
              </a:rPr>
              <a:t>Art. 168. As partes podem escolher, de comum acordo.</a:t>
            </a:r>
            <a:r>
              <a:rPr lang="pt-BR" sz="2400" dirty="0">
                <a:solidFill>
                  <a:srgbClr val="000000"/>
                </a:solidFill>
                <a:latin typeface="Arial" panose="020B0604020202020204" pitchFamily="34" charset="0"/>
              </a:rPr>
              <a:t>. CONTUDO, § 2º Inexistindo acordo ... haverá distribuição entre aqueles cadastrados no registro do tribunal...</a:t>
            </a:r>
          </a:p>
          <a:p>
            <a:pPr algn="just"/>
            <a:r>
              <a:rPr lang="pt-BR" sz="2400" dirty="0">
                <a:solidFill>
                  <a:srgbClr val="000000"/>
                </a:solidFill>
                <a:latin typeface="Arial" panose="020B0604020202020204" pitchFamily="34" charset="0"/>
              </a:rPr>
              <a:t>	 </a:t>
            </a:r>
          </a:p>
          <a:p>
            <a:pPr algn="just">
              <a:spcBef>
                <a:spcPts val="641"/>
              </a:spcBef>
              <a:tabLst>
                <a:tab pos="0" algn="l"/>
              </a:tabLst>
            </a:pPr>
            <a:r>
              <a:rPr lang="pt-BR" sz="2400" b="1" spc="-1" dirty="0"/>
              <a:t> </a:t>
            </a:r>
            <a:r>
              <a:rPr lang="pt-BR" sz="2400" dirty="0">
                <a:solidFill>
                  <a:srgbClr val="FF0000"/>
                </a:solidFill>
                <a:latin typeface="inherit"/>
              </a:rPr>
              <a:t>INSTITUIÇÕES HABILITADAS PARA CURSOS : </a:t>
            </a:r>
            <a:r>
              <a:rPr lang="pt-BR" sz="2400" spc="-1" dirty="0">
                <a:solidFill>
                  <a:srgbClr val="0000FF"/>
                </a:solidFill>
                <a:hlinkClick r:id="rId2">
                  <a:extLst>
                    <a:ext uri="{A12FA001-AC4F-418D-AE19-62706E023703}">
                      <ahyp:hlinkClr xmlns:ahyp="http://schemas.microsoft.com/office/drawing/2018/hyperlinkcolor" val="tx"/>
                    </a:ext>
                  </a:extLst>
                </a:hlinkClick>
              </a:rPr>
              <a:t>https://www.tjsp.jus.br/Conciliacao</a:t>
            </a:r>
            <a:endParaRPr lang="pt-BR" sz="2400" spc="-1" dirty="0"/>
          </a:p>
          <a:p>
            <a:pPr algn="just">
              <a:lnSpc>
                <a:spcPct val="100000"/>
              </a:lnSpc>
              <a:spcBef>
                <a:spcPts val="641"/>
              </a:spcBef>
              <a:tabLst>
                <a:tab pos="0" algn="l"/>
              </a:tabLst>
            </a:pPr>
            <a:endParaRPr lang="pt-BR" sz="2400" b="1" spc="-1" dirty="0"/>
          </a:p>
          <a:p>
            <a:pPr algn="just"/>
            <a:r>
              <a:rPr lang="pt-BR" sz="2400" dirty="0">
                <a:solidFill>
                  <a:srgbClr val="000000"/>
                </a:solidFill>
                <a:latin typeface="Arial" panose="020B0604020202020204" pitchFamily="34" charset="0"/>
              </a:rPr>
              <a:t>Art. 169. Ressalvada a hipótese do </a:t>
            </a:r>
            <a:r>
              <a:rPr lang="pt-BR" sz="2400" dirty="0">
                <a:solidFill>
                  <a:srgbClr val="000000"/>
                </a:solidFill>
                <a:latin typeface="Arial" panose="020B0604020202020204" pitchFamily="34" charset="0"/>
                <a:hlinkClick r:id="rId3">
                  <a:extLst>
                    <a:ext uri="{A12FA001-AC4F-418D-AE19-62706E023703}">
                      <ahyp:hlinkClr xmlns:ahyp="http://schemas.microsoft.com/office/drawing/2018/hyperlinkcolor" val="tx"/>
                    </a:ext>
                  </a:extLst>
                </a:hlinkClick>
              </a:rPr>
              <a:t>art. 167, § 6º</a:t>
            </a:r>
            <a:r>
              <a:rPr lang="pt-BR" sz="2400" dirty="0">
                <a:solidFill>
                  <a:srgbClr val="000000"/>
                </a:solidFill>
                <a:latin typeface="Arial" panose="020B0604020202020204" pitchFamily="34" charset="0"/>
              </a:rPr>
              <a:t>, o conciliador e o mediador receberão pelo seu trabalho remuneração prevista em tabela fixada pelo tribunal...</a:t>
            </a:r>
          </a:p>
          <a:p>
            <a:pPr algn="just"/>
            <a:r>
              <a:rPr lang="pt-BR" sz="2400" dirty="0">
                <a:solidFill>
                  <a:srgbClr val="000000"/>
                </a:solidFill>
                <a:latin typeface="Arial" panose="020B0604020202020204" pitchFamily="34" charset="0"/>
              </a:rPr>
              <a:t>	Mas, a mediação e a conciliação também podem ser realizadas como trabalho </a:t>
            </a:r>
            <a:r>
              <a:rPr lang="pt-BR" sz="2400" b="1" dirty="0">
                <a:solidFill>
                  <a:srgbClr val="000000"/>
                </a:solidFill>
                <a:latin typeface="Arial" panose="020B0604020202020204" pitchFamily="34" charset="0"/>
              </a:rPr>
              <a:t>voluntário</a:t>
            </a:r>
            <a:r>
              <a:rPr lang="pt-BR" sz="2400" dirty="0">
                <a:solidFill>
                  <a:srgbClr val="000000"/>
                </a:solidFill>
                <a:latin typeface="Arial" panose="020B0604020202020204" pitchFamily="34" charset="0"/>
              </a:rPr>
              <a:t>!</a:t>
            </a:r>
          </a:p>
          <a:p>
            <a:pPr algn="r">
              <a:lnSpc>
                <a:spcPct val="100000"/>
              </a:lnSpc>
              <a:spcBef>
                <a:spcPts val="641"/>
              </a:spcBef>
              <a:tabLst>
                <a:tab pos="0" algn="l"/>
              </a:tabLst>
            </a:pPr>
            <a:r>
              <a:rPr lang="pt-BR" sz="2400" spc="-1" dirty="0"/>
              <a:t>https://www.tjsp.jus.br/Download/Conciliacao/TabelaDeRemuneracao.pdf</a:t>
            </a:r>
            <a:endParaRPr lang="pt-BR" sz="2400" spc="-1" dirty="0">
              <a:latin typeface="Arial"/>
            </a:endParaRPr>
          </a:p>
          <a:p>
            <a:pPr algn="just">
              <a:lnSpc>
                <a:spcPct val="100000"/>
              </a:lnSpc>
              <a:spcBef>
                <a:spcPts val="641"/>
              </a:spcBef>
              <a:tabLst>
                <a:tab pos="0" algn="l"/>
              </a:tabLst>
            </a:pPr>
            <a:endParaRPr lang="pt-BR" sz="2400" spc="-1" dirty="0">
              <a:latin typeface="Arial"/>
            </a:endParaRPr>
          </a:p>
          <a:p>
            <a:pPr algn="just">
              <a:lnSpc>
                <a:spcPct val="100000"/>
              </a:lnSpc>
              <a:spcBef>
                <a:spcPts val="641"/>
              </a:spcBef>
              <a:tabLst>
                <a:tab pos="0" algn="l"/>
              </a:tabLst>
            </a:pPr>
            <a:endParaRPr lang="pt-BR" sz="2400" spc="-1" dirty="0">
              <a:latin typeface="Arial"/>
            </a:endParaRPr>
          </a:p>
          <a:p>
            <a:pPr algn="just">
              <a:lnSpc>
                <a:spcPct val="100000"/>
              </a:lnSpc>
              <a:spcBef>
                <a:spcPts val="641"/>
              </a:spcBef>
              <a:tabLst>
                <a:tab pos="0" algn="l"/>
              </a:tabLst>
            </a:pPr>
            <a:endParaRPr lang="pt-BR" sz="2400" spc="-1" dirty="0">
              <a:latin typeface="Arial"/>
            </a:endParaRPr>
          </a:p>
          <a:p>
            <a:pPr algn="just">
              <a:lnSpc>
                <a:spcPct val="100000"/>
              </a:lnSpc>
              <a:spcBef>
                <a:spcPts val="641"/>
              </a:spcBef>
              <a:tabLst>
                <a:tab pos="0" algn="l"/>
              </a:tabLst>
            </a:pPr>
            <a:endParaRPr lang="pt-BR" sz="2400" spc="-1" dirty="0">
              <a:latin typeface="Arial"/>
            </a:endParaRPr>
          </a:p>
          <a:p>
            <a:pPr algn="just">
              <a:lnSpc>
                <a:spcPct val="100000"/>
              </a:lnSpc>
              <a:spcBef>
                <a:spcPts val="641"/>
              </a:spcBef>
              <a:tabLst>
                <a:tab pos="0" algn="l"/>
              </a:tabLst>
            </a:pPr>
            <a:r>
              <a:rPr lang="pt-BR" sz="2400" spc="-1" dirty="0">
                <a:latin typeface="Arial"/>
              </a:rPr>
              <a:t>-</a:t>
            </a:r>
          </a:p>
          <a:p>
            <a:pPr algn="just">
              <a:lnSpc>
                <a:spcPct val="100000"/>
              </a:lnSpc>
              <a:spcBef>
                <a:spcPts val="641"/>
              </a:spcBef>
              <a:tabLst>
                <a:tab pos="0" algn="l"/>
              </a:tabLst>
            </a:pPr>
            <a:endParaRPr lang="pt-BR" sz="2400" b="0" strike="noStrike" spc="-1" dirty="0">
              <a:latin typeface="Arial"/>
            </a:endParaRPr>
          </a:p>
          <a:p>
            <a:pPr algn="just">
              <a:lnSpc>
                <a:spcPct val="100000"/>
              </a:lnSpc>
              <a:spcBef>
                <a:spcPts val="641"/>
              </a:spcBef>
              <a:tabLst>
                <a:tab pos="0" algn="l"/>
              </a:tabLst>
            </a:pPr>
            <a:r>
              <a:rPr lang="pt-BR" sz="2000" i="1" spc="-1" dirty="0">
                <a:solidFill>
                  <a:srgbClr val="000000"/>
                </a:solidFill>
                <a:latin typeface="Calibri"/>
                <a:ea typeface="DejaVu Sans"/>
              </a:rPr>
              <a:t>    </a:t>
            </a:r>
          </a:p>
        </p:txBody>
      </p:sp>
      <p:pic>
        <p:nvPicPr>
          <p:cNvPr id="4" name="Imagem 3">
            <a:extLst>
              <a:ext uri="{FF2B5EF4-FFF2-40B4-BE49-F238E27FC236}">
                <a16:creationId xmlns:a16="http://schemas.microsoft.com/office/drawing/2014/main" id="{D0708BAA-3211-75DF-E6D3-414FA04EBEEE}"/>
              </a:ext>
            </a:extLst>
          </p:cNvPr>
          <p:cNvPicPr>
            <a:picLocks noChangeAspect="1"/>
          </p:cNvPicPr>
          <p:nvPr/>
        </p:nvPicPr>
        <p:blipFill>
          <a:blip r:embed="rId4"/>
          <a:stretch>
            <a:fillRect/>
          </a:stretch>
        </p:blipFill>
        <p:spPr>
          <a:xfrm>
            <a:off x="439945" y="5098212"/>
            <a:ext cx="8635042" cy="1403056"/>
          </a:xfrm>
          <a:prstGeom prst="rect">
            <a:avLst/>
          </a:prstGeom>
        </p:spPr>
      </p:pic>
      <p:pic>
        <p:nvPicPr>
          <p:cNvPr id="6" name="Imagem 5">
            <a:extLst>
              <a:ext uri="{FF2B5EF4-FFF2-40B4-BE49-F238E27FC236}">
                <a16:creationId xmlns:a16="http://schemas.microsoft.com/office/drawing/2014/main" id="{1FE04B72-4E1D-B408-C7EC-89669FAD1205}"/>
              </a:ext>
            </a:extLst>
          </p:cNvPr>
          <p:cNvPicPr>
            <a:picLocks noChangeAspect="1"/>
          </p:cNvPicPr>
          <p:nvPr/>
        </p:nvPicPr>
        <p:blipFill>
          <a:blip r:embed="rId5"/>
          <a:stretch>
            <a:fillRect/>
          </a:stretch>
        </p:blipFill>
        <p:spPr>
          <a:xfrm>
            <a:off x="370934" y="6501268"/>
            <a:ext cx="8704053" cy="356732"/>
          </a:xfrm>
          <a:prstGeom prst="rect">
            <a:avLst/>
          </a:prstGeom>
        </p:spPr>
      </p:pic>
    </p:spTree>
    <p:extLst>
      <p:ext uri="{BB962C8B-B14F-4D97-AF65-F5344CB8AC3E}">
        <p14:creationId xmlns:p14="http://schemas.microsoft.com/office/powerpoint/2010/main" val="2807388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92D14-C5E2-0B4D-D0FC-AAC01963EDF3}"/>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4414D9D2-F41B-FC81-44C4-B51ACB90CA4F}"/>
              </a:ext>
            </a:extLst>
          </p:cNvPr>
          <p:cNvSpPr>
            <a:spLocks noGrp="1"/>
          </p:cNvSpPr>
          <p:nvPr>
            <p:ph idx="1"/>
          </p:nvPr>
        </p:nvSpPr>
        <p:spPr>
          <a:xfrm>
            <a:off x="0" y="86264"/>
            <a:ext cx="9144000" cy="6771736"/>
          </a:xfrm>
        </p:spPr>
        <p:txBody>
          <a:bodyPr>
            <a:normAutofit/>
          </a:bodyPr>
          <a:lstStyle/>
          <a:p>
            <a:pPr marL="0" indent="0" algn="just">
              <a:buNone/>
            </a:pPr>
            <a:r>
              <a:rPr lang="pt-BR" sz="2400" b="1" dirty="0"/>
              <a:t>QUESTÃO</a:t>
            </a:r>
            <a:r>
              <a:rPr lang="pt-BR" sz="2400" dirty="0"/>
              <a:t>:</a:t>
            </a:r>
          </a:p>
          <a:p>
            <a:pPr algn="just"/>
            <a:r>
              <a:rPr lang="pt-BR" sz="2400" dirty="0"/>
              <a:t>João e Maria convivem em união estável há 50 anos, sem terem formalizado casamento. Da união, adveio a filha Ana. Atualmente a família convive em conflito generalizado envolvendo o patrimônio familiar.  Recentemente, João ingressou com ação de divórcio litigioso. Maria foi citada e deseja apresentar sua defesa.</a:t>
            </a:r>
          </a:p>
          <a:p>
            <a:pPr marL="0" indent="0" algn="just">
              <a:buNone/>
            </a:pPr>
            <a:r>
              <a:rPr lang="pt-BR" sz="2400" dirty="0"/>
              <a:t>	Considerando o contexto acima, responda:</a:t>
            </a:r>
          </a:p>
          <a:p>
            <a:pPr algn="just"/>
            <a:r>
              <a:rPr lang="pt-BR" sz="2400" b="1" dirty="0"/>
              <a:t>Pergunta: </a:t>
            </a:r>
            <a:r>
              <a:rPr lang="pt-BR" sz="2400" dirty="0"/>
              <a:t>Qual deve ser a matéria de preliminar de defesa que Maria poderá apresentar em sua contestação? Justifique sua resposta.</a:t>
            </a:r>
          </a:p>
        </p:txBody>
      </p:sp>
    </p:spTree>
    <p:extLst>
      <p:ext uri="{BB962C8B-B14F-4D97-AF65-F5344CB8AC3E}">
        <p14:creationId xmlns:p14="http://schemas.microsoft.com/office/powerpoint/2010/main" val="3428661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294845F-4356-40A5-8A9B-DA4A23F9DD1B}"/>
              </a:ext>
            </a:extLst>
          </p:cNvPr>
          <p:cNvSpPr>
            <a:spLocks noGrp="1"/>
          </p:cNvSpPr>
          <p:nvPr>
            <p:ph idx="1"/>
          </p:nvPr>
        </p:nvSpPr>
        <p:spPr>
          <a:xfrm>
            <a:off x="0" y="58722"/>
            <a:ext cx="9144000" cy="6799277"/>
          </a:xfrm>
        </p:spPr>
        <p:txBody>
          <a:bodyPr>
            <a:normAutofit fontScale="70000" lnSpcReduction="20000"/>
          </a:bodyPr>
          <a:lstStyle/>
          <a:p>
            <a:pPr marL="0" indent="0" algn="just">
              <a:buNone/>
            </a:pPr>
            <a:r>
              <a:rPr lang="pt-BR" b="1" dirty="0"/>
              <a:t>FALTA DE CAUÇÃO OU DE OUTRA PRESTAÇÃO QUE A LEI EXIGE COMO PRELIMINAR</a:t>
            </a:r>
            <a:r>
              <a:rPr lang="pt-BR" dirty="0"/>
              <a:t>:</a:t>
            </a:r>
          </a:p>
          <a:p>
            <a:pPr marL="0" indent="0" algn="r">
              <a:buNone/>
            </a:pPr>
            <a:r>
              <a:rPr lang="pt-BR" dirty="0"/>
              <a:t> [</a:t>
            </a:r>
            <a:r>
              <a:rPr lang="pt-BR" dirty="0">
                <a:highlight>
                  <a:srgbClr val="FFFF00"/>
                </a:highlight>
              </a:rPr>
              <a:t>DILATÓRIAS</a:t>
            </a:r>
            <a:r>
              <a:rPr lang="pt-BR" dirty="0"/>
              <a:t>] </a:t>
            </a:r>
          </a:p>
          <a:p>
            <a:pPr marL="0" indent="0" algn="just">
              <a:buNone/>
            </a:pPr>
            <a:r>
              <a:rPr lang="pt-BR" dirty="0"/>
              <a:t>	Deve-se apontar a falta de caução e requerer a intimação do autor para providenciar o recolhimento, sob pena de extinção do processo sem julgamento de mérito.</a:t>
            </a:r>
          </a:p>
          <a:p>
            <a:pPr marL="0" indent="0" algn="just">
              <a:buNone/>
            </a:pPr>
            <a:endParaRPr lang="pt-BR" dirty="0"/>
          </a:p>
          <a:p>
            <a:pPr marL="0" indent="0" algn="just">
              <a:buNone/>
            </a:pPr>
            <a:r>
              <a:rPr lang="pt-BR" b="1" dirty="0"/>
              <a:t>EXEMPLOS</a:t>
            </a:r>
            <a:r>
              <a:rPr lang="pt-BR" dirty="0"/>
              <a:t>:</a:t>
            </a:r>
          </a:p>
          <a:p>
            <a:pPr marL="0" indent="0" algn="just">
              <a:buNone/>
            </a:pPr>
            <a:r>
              <a:rPr lang="pt-BR" dirty="0"/>
              <a:t>	Art. 83. O autor, brasileiro ou estrangeiro, que </a:t>
            </a:r>
            <a:r>
              <a:rPr lang="pt-BR" b="1" u="sng" dirty="0"/>
              <a:t>RESIDIR FORA </a:t>
            </a:r>
            <a:r>
              <a:rPr lang="pt-BR" dirty="0"/>
              <a:t>do Brasil ou deixar de residir no país ao longo da tramitação de processo </a:t>
            </a:r>
            <a:r>
              <a:rPr lang="pt-BR" b="1" dirty="0"/>
              <a:t>PRESTARÁ CAUÇÃO SUFICIENTE</a:t>
            </a:r>
            <a:r>
              <a:rPr lang="pt-BR" dirty="0"/>
              <a:t> ao pagamento das </a:t>
            </a:r>
            <a:r>
              <a:rPr lang="pt-BR" b="1" dirty="0"/>
              <a:t>custas</a:t>
            </a:r>
            <a:r>
              <a:rPr lang="pt-BR" dirty="0"/>
              <a:t> e dos </a:t>
            </a:r>
            <a:r>
              <a:rPr lang="pt-BR" b="1" dirty="0"/>
              <a:t>honorários</a:t>
            </a:r>
            <a:r>
              <a:rPr lang="pt-BR" dirty="0"/>
              <a:t> de advogado da parte contrária nas ações que propuser, se não tiver no Brasil bens imóveis que lhes assegurem o pagamento.</a:t>
            </a:r>
          </a:p>
          <a:p>
            <a:pPr marL="0" indent="0" algn="just">
              <a:buNone/>
            </a:pPr>
            <a:endParaRPr lang="pt-BR" dirty="0"/>
          </a:p>
          <a:p>
            <a:pPr marL="0" indent="0" algn="just">
              <a:buNone/>
            </a:pPr>
            <a:r>
              <a:rPr lang="pt-BR" dirty="0"/>
              <a:t>	</a:t>
            </a:r>
            <a:r>
              <a:rPr lang="pt-BR" b="1" dirty="0"/>
              <a:t>AÇÃO RESCISÓRIA (</a:t>
            </a:r>
            <a:r>
              <a:rPr lang="pt-BR" dirty="0"/>
              <a:t>art. 968, CPC, II: (depositar a importância de </a:t>
            </a:r>
            <a:r>
              <a:rPr lang="pt-BR" b="1" u="sng" dirty="0"/>
              <a:t>5% por cento</a:t>
            </a:r>
            <a:r>
              <a:rPr lang="pt-BR" dirty="0"/>
              <a:t> sobre o valor da causa, que se converterá em multa caso a ação seja, por unanimidade de votos, declarada inadmissível ou improcedente)</a:t>
            </a:r>
          </a:p>
          <a:p>
            <a:pPr marL="0" indent="0" algn="just">
              <a:buNone/>
            </a:pPr>
            <a:endParaRPr lang="pt-BR" dirty="0"/>
          </a:p>
          <a:p>
            <a:pPr marL="0" indent="0" algn="just">
              <a:buNone/>
            </a:pPr>
            <a:r>
              <a:rPr lang="pt-BR" dirty="0"/>
              <a:t>	</a:t>
            </a:r>
            <a:r>
              <a:rPr lang="pt-BR" b="1" dirty="0"/>
              <a:t>Art. 485</a:t>
            </a:r>
            <a:r>
              <a:rPr lang="pt-BR" dirty="0"/>
              <a:t>. O juiz </a:t>
            </a:r>
            <a:r>
              <a:rPr lang="pt-BR" b="1" dirty="0"/>
              <a:t>NÃO RESOLVERÁ O MÉRITO</a:t>
            </a:r>
            <a:r>
              <a:rPr lang="pt-BR" dirty="0"/>
              <a:t> quando...: Art. 486. O pronunciamento judicial que não resolve o mérito não obsta a que a parte proponha de novo a ação. § ...a propositura da nova ação depende da </a:t>
            </a:r>
            <a:r>
              <a:rPr lang="pt-BR" b="1" dirty="0"/>
              <a:t>correção do vício</a:t>
            </a:r>
            <a:r>
              <a:rPr lang="pt-BR" dirty="0"/>
              <a:t> que levou à sentença sem resolução do mérito. § 2º A petição inicial, todavia, </a:t>
            </a:r>
            <a:r>
              <a:rPr lang="pt-BR" b="1" dirty="0"/>
              <a:t>não será despachada</a:t>
            </a:r>
            <a:r>
              <a:rPr lang="pt-BR" dirty="0"/>
              <a:t> </a:t>
            </a:r>
            <a:r>
              <a:rPr lang="pt-BR" b="1" dirty="0"/>
              <a:t>sem a prova do pagamento ou do depósito das custas e dos honorários de advogado.</a:t>
            </a:r>
          </a:p>
          <a:p>
            <a:pPr marL="0" indent="0" algn="just">
              <a:buNone/>
            </a:pPr>
            <a:endParaRPr lang="pt-BR" sz="2600" i="1" dirty="0"/>
          </a:p>
        </p:txBody>
      </p:sp>
    </p:spTree>
    <p:extLst>
      <p:ext uri="{BB962C8B-B14F-4D97-AF65-F5344CB8AC3E}">
        <p14:creationId xmlns:p14="http://schemas.microsoft.com/office/powerpoint/2010/main" val="3787826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FC430-53E8-7EEF-142A-EE357AAD08B7}"/>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B50CD85-9EF5-3F86-CA0A-3D00F59BDB40}"/>
              </a:ext>
            </a:extLst>
          </p:cNvPr>
          <p:cNvSpPr>
            <a:spLocks noGrp="1"/>
          </p:cNvSpPr>
          <p:nvPr>
            <p:ph idx="1"/>
          </p:nvPr>
        </p:nvSpPr>
        <p:spPr>
          <a:xfrm>
            <a:off x="0" y="58722"/>
            <a:ext cx="9144000" cy="6799277"/>
          </a:xfrm>
        </p:spPr>
        <p:txBody>
          <a:bodyPr>
            <a:normAutofit/>
          </a:bodyPr>
          <a:lstStyle/>
          <a:p>
            <a:pPr marL="0" indent="0" algn="just">
              <a:buNone/>
            </a:pPr>
            <a:r>
              <a:rPr lang="pt-BR" b="1" dirty="0"/>
              <a:t>INDEVIDA CONCESSÃO DE BENEFÍCIOS DE GRATUIDADE DE JUSTIÇA</a:t>
            </a:r>
          </a:p>
          <a:p>
            <a:pPr marL="0" indent="0" algn="r">
              <a:buNone/>
            </a:pPr>
            <a:r>
              <a:rPr lang="pt-BR" dirty="0"/>
              <a:t>[</a:t>
            </a:r>
            <a:r>
              <a:rPr lang="pt-BR" dirty="0">
                <a:highlight>
                  <a:srgbClr val="FFFF00"/>
                </a:highlight>
              </a:rPr>
              <a:t>DILATÓRIAS</a:t>
            </a:r>
            <a:r>
              <a:rPr lang="pt-BR" dirty="0"/>
              <a:t>]</a:t>
            </a:r>
          </a:p>
          <a:p>
            <a:pPr marL="0" indent="0" algn="just">
              <a:buNone/>
            </a:pPr>
            <a:r>
              <a:rPr lang="pt-BR" dirty="0"/>
              <a:t>	Deve-se comprovar a condição econômica do autor e requerer a revogação da gratuidade e requerer a intimação do autor para pagar as custas processuais.</a:t>
            </a:r>
          </a:p>
          <a:p>
            <a:pPr marL="0" indent="0" algn="just">
              <a:buNone/>
            </a:pPr>
            <a:endParaRPr lang="pt-BR" dirty="0"/>
          </a:p>
          <a:p>
            <a:pPr marL="0" indent="0" algn="just">
              <a:buNone/>
            </a:pPr>
            <a:r>
              <a:rPr lang="pt-BR" dirty="0"/>
              <a:t>	</a:t>
            </a:r>
            <a:r>
              <a:rPr lang="pt-BR" sz="2200" dirty="0"/>
              <a:t>Art. 98. A pessoa natural ou jurídica, brasileira ou estrangeira, </a:t>
            </a:r>
            <a:r>
              <a:rPr lang="pt-BR" sz="2200" b="1" dirty="0"/>
              <a:t>com insuficiência de recursos para pagar as custas</a:t>
            </a:r>
            <a:r>
              <a:rPr lang="pt-BR" sz="2200" dirty="0"/>
              <a:t>, as despesas processuais e os honorários advocatícios </a:t>
            </a:r>
            <a:r>
              <a:rPr lang="pt-BR" sz="2200" b="1" dirty="0"/>
              <a:t>tem direito à gratuidade da justiça</a:t>
            </a:r>
            <a:r>
              <a:rPr lang="pt-BR" sz="2200" dirty="0"/>
              <a:t>, na forma da lei.</a:t>
            </a:r>
          </a:p>
        </p:txBody>
      </p:sp>
    </p:spTree>
    <p:extLst>
      <p:ext uri="{BB962C8B-B14F-4D97-AF65-F5344CB8AC3E}">
        <p14:creationId xmlns:p14="http://schemas.microsoft.com/office/powerpoint/2010/main" val="2143041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71221DF-7A45-4246-B3B9-CBC01A451C63}"/>
              </a:ext>
            </a:extLst>
          </p:cNvPr>
          <p:cNvSpPr>
            <a:spLocks noGrp="1"/>
          </p:cNvSpPr>
          <p:nvPr>
            <p:ph idx="1"/>
          </p:nvPr>
        </p:nvSpPr>
        <p:spPr>
          <a:xfrm>
            <a:off x="0" y="1"/>
            <a:ext cx="9143999" cy="6858000"/>
          </a:xfrm>
        </p:spPr>
        <p:txBody>
          <a:bodyPr>
            <a:normAutofit lnSpcReduction="10000"/>
          </a:bodyPr>
          <a:lstStyle/>
          <a:p>
            <a:pPr marL="0" indent="0" algn="ctr">
              <a:buNone/>
            </a:pPr>
            <a:r>
              <a:rPr lang="pt-BR" b="1" dirty="0"/>
              <a:t>PRELIMINARES DE OFÍCIO</a:t>
            </a:r>
          </a:p>
          <a:p>
            <a:pPr marL="0" indent="0" algn="just">
              <a:buNone/>
            </a:pPr>
            <a:r>
              <a:rPr lang="pt-BR" dirty="0"/>
              <a:t>	337: § 5º </a:t>
            </a:r>
            <a:r>
              <a:rPr lang="pt-BR" b="1" u="sng" dirty="0">
                <a:solidFill>
                  <a:srgbClr val="FF0000"/>
                </a:solidFill>
              </a:rPr>
              <a:t>Excetuadas</a:t>
            </a:r>
            <a:r>
              <a:rPr lang="pt-BR" dirty="0"/>
              <a:t> a </a:t>
            </a:r>
            <a:r>
              <a:rPr lang="pt-BR" b="1" dirty="0">
                <a:solidFill>
                  <a:srgbClr val="FF0000"/>
                </a:solidFill>
              </a:rPr>
              <a:t>CONVENÇÃO DE ARBITRAGEM</a:t>
            </a:r>
            <a:r>
              <a:rPr lang="pt-BR" dirty="0"/>
              <a:t> e a </a:t>
            </a:r>
            <a:r>
              <a:rPr lang="pt-BR" b="1" dirty="0">
                <a:solidFill>
                  <a:srgbClr val="FF0000"/>
                </a:solidFill>
              </a:rPr>
              <a:t>INCOMPETÊNCIA RELATIVA</a:t>
            </a:r>
            <a:r>
              <a:rPr lang="pt-BR" dirty="0"/>
              <a:t>, o </a:t>
            </a:r>
            <a:r>
              <a:rPr lang="pt-BR" b="1" u="sng" dirty="0"/>
              <a:t>juiz conhecerá de ofício</a:t>
            </a:r>
            <a:r>
              <a:rPr lang="pt-BR" b="1" dirty="0"/>
              <a:t> </a:t>
            </a:r>
            <a:r>
              <a:rPr lang="pt-BR" dirty="0"/>
              <a:t>das matérias enumeradas neste artigo.</a:t>
            </a:r>
          </a:p>
          <a:p>
            <a:pPr marL="0" indent="0" algn="just">
              <a:buNone/>
            </a:pPr>
            <a:r>
              <a:rPr lang="pt-BR" dirty="0"/>
              <a:t>	QUESTÃO: o juiz pode conhecer de ofício as questões processuais? (questões preliminares  de mérito sem provocação da parte?)</a:t>
            </a:r>
          </a:p>
          <a:p>
            <a:pPr marL="0" indent="0" algn="just">
              <a:buNone/>
            </a:pPr>
            <a:endParaRPr lang="pt-BR" dirty="0"/>
          </a:p>
          <a:p>
            <a:pPr marL="0" indent="0" algn="just">
              <a:buNone/>
            </a:pPr>
            <a:r>
              <a:rPr lang="pt-BR" dirty="0"/>
              <a:t>	§ 6º A ausência de alegação da existência de convenção de arbitragem, na forma prevista neste Capítulo, </a:t>
            </a:r>
            <a:r>
              <a:rPr lang="pt-BR" b="1" u="sng" dirty="0"/>
              <a:t>implica aceitação da jurisdição estatal e renúncia ao juízo arbitral</a:t>
            </a:r>
            <a:r>
              <a:rPr lang="pt-BR" dirty="0"/>
              <a:t>.</a:t>
            </a:r>
          </a:p>
          <a:p>
            <a:pPr marL="0" indent="0" algn="just">
              <a:buNone/>
            </a:pPr>
            <a:endParaRPr lang="pt-BR" dirty="0"/>
          </a:p>
          <a:p>
            <a:pPr marL="0" indent="0" algn="just">
              <a:buNone/>
            </a:pPr>
            <a:r>
              <a:rPr lang="pt-BR" dirty="0"/>
              <a:t>Atente: é dever do réu alegar toda matéria de defesa no momento da contestação, contudo, só gerará preclusão absoluta o parágrafo quinto!</a:t>
            </a:r>
          </a:p>
        </p:txBody>
      </p:sp>
    </p:spTree>
    <p:extLst>
      <p:ext uri="{BB962C8B-B14F-4D97-AF65-F5344CB8AC3E}">
        <p14:creationId xmlns:p14="http://schemas.microsoft.com/office/powerpoint/2010/main" val="34337672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294845F-4356-40A5-8A9B-DA4A23F9DD1B}"/>
              </a:ext>
            </a:extLst>
          </p:cNvPr>
          <p:cNvSpPr>
            <a:spLocks noGrp="1"/>
          </p:cNvSpPr>
          <p:nvPr>
            <p:ph idx="1"/>
          </p:nvPr>
        </p:nvSpPr>
        <p:spPr>
          <a:xfrm>
            <a:off x="0" y="117446"/>
            <a:ext cx="9144000" cy="6740554"/>
          </a:xfrm>
        </p:spPr>
        <p:txBody>
          <a:bodyPr>
            <a:normAutofit fontScale="62500" lnSpcReduction="20000"/>
          </a:bodyPr>
          <a:lstStyle/>
          <a:p>
            <a:pPr marL="0" indent="0" algn="ctr">
              <a:buNone/>
            </a:pPr>
            <a:r>
              <a:rPr lang="pt-BR" dirty="0"/>
              <a:t>[</a:t>
            </a:r>
            <a:r>
              <a:rPr lang="pt-BR" b="1" dirty="0">
                <a:highlight>
                  <a:srgbClr val="00FFFF"/>
                </a:highlight>
              </a:rPr>
              <a:t>DEFESA PREJUDICIAL DE MÉRITO</a:t>
            </a:r>
            <a:r>
              <a:rPr lang="pt-BR" dirty="0"/>
              <a:t>]</a:t>
            </a:r>
          </a:p>
          <a:p>
            <a:pPr marL="0" indent="0" algn="just">
              <a:buNone/>
            </a:pPr>
            <a:r>
              <a:rPr lang="pt-BR" dirty="0"/>
              <a:t> 	As questões prejudiciais de mérito são aquelas que, embora não sejam o objeto principal da ação, precisam ser resolvidas antes do julgamento do mérito, pois sua solução pode afetar o resultado final do processo.</a:t>
            </a:r>
          </a:p>
          <a:p>
            <a:pPr marL="0" indent="0" algn="just">
              <a:buNone/>
            </a:pPr>
            <a:r>
              <a:rPr lang="pt-BR" dirty="0"/>
              <a:t>	Prejudiciais </a:t>
            </a:r>
            <a:r>
              <a:rPr lang="pt-BR" sz="3200" i="1" dirty="0"/>
              <a:t>(</a:t>
            </a:r>
            <a:r>
              <a:rPr lang="pt-BR" sz="3200" dirty="0"/>
              <a:t>análise </a:t>
            </a:r>
            <a:r>
              <a:rPr lang="pt-BR" sz="3200" b="1" dirty="0"/>
              <a:t>vem antes</a:t>
            </a:r>
            <a:r>
              <a:rPr lang="pt-BR" sz="3200" dirty="0"/>
              <a:t> do exame do mérito principal</a:t>
            </a:r>
            <a:r>
              <a:rPr lang="pt-BR" sz="3200" i="1" dirty="0"/>
              <a:t>):</a:t>
            </a:r>
            <a:r>
              <a:rPr lang="pt-BR" dirty="0"/>
              <a:t> </a:t>
            </a:r>
          </a:p>
          <a:p>
            <a:pPr marL="0" indent="0" algn="just">
              <a:buNone/>
            </a:pPr>
            <a:r>
              <a:rPr lang="pt-BR" dirty="0"/>
              <a:t>	</a:t>
            </a:r>
            <a:r>
              <a:rPr lang="pt-BR" b="1" u="sng" dirty="0"/>
              <a:t>PRESCRIÇÃO</a:t>
            </a:r>
            <a:r>
              <a:rPr lang="pt-BR" dirty="0"/>
              <a:t> e </a:t>
            </a:r>
            <a:r>
              <a:rPr lang="pt-BR" b="1" u="sng" dirty="0"/>
              <a:t>DECADÊNCIA</a:t>
            </a:r>
            <a:r>
              <a:rPr lang="pt-BR" dirty="0"/>
              <a:t>.</a:t>
            </a:r>
          </a:p>
          <a:p>
            <a:pPr marL="0" indent="0" algn="just">
              <a:buNone/>
            </a:pPr>
            <a:endParaRPr lang="pt-BR" dirty="0"/>
          </a:p>
          <a:p>
            <a:pPr marL="0" indent="0" algn="just">
              <a:buNone/>
            </a:pPr>
            <a:r>
              <a:rPr lang="pt-BR" b="0" i="0" dirty="0">
                <a:effectLst/>
                <a:latin typeface="Times New Roman" panose="02020603050405020304" pitchFamily="18" charset="0"/>
              </a:rPr>
              <a:t>	CÓDIGO CIVIL (DIREITO MATERIAL) – JULGAMENTO COM MÉRITO:</a:t>
            </a:r>
          </a:p>
          <a:p>
            <a:pPr marL="0" indent="0" algn="just">
              <a:buNone/>
            </a:pPr>
            <a:r>
              <a:rPr lang="pt-BR" b="0" i="0" dirty="0">
                <a:effectLst/>
                <a:latin typeface="Times New Roman" panose="02020603050405020304" pitchFamily="18" charset="0"/>
              </a:rPr>
              <a:t>Art. 189. Violado o direito, nasce para o titular a pretensão, a qual se extingue, pela prescrição, nos prazos a que aludem os </a:t>
            </a:r>
            <a:r>
              <a:rPr lang="pt-BR" b="0" i="0" u="sng" dirty="0" err="1">
                <a:effectLst/>
                <a:latin typeface="Times New Roman" panose="02020603050405020304" pitchFamily="18" charset="0"/>
              </a:rPr>
              <a:t>arts</a:t>
            </a:r>
            <a:r>
              <a:rPr lang="pt-BR" b="0" i="0" u="sng" dirty="0">
                <a:effectLst/>
                <a:latin typeface="Times New Roman" panose="02020603050405020304" pitchFamily="18" charset="0"/>
              </a:rPr>
              <a:t>. 205 e 206</a:t>
            </a:r>
            <a:r>
              <a:rPr lang="pt-BR" b="0" i="0" dirty="0">
                <a:effectLst/>
                <a:latin typeface="Times New Roman" panose="02020603050405020304" pitchFamily="18" charset="0"/>
              </a:rPr>
              <a:t>.</a:t>
            </a:r>
          </a:p>
          <a:p>
            <a:pPr marL="0" indent="0" algn="just">
              <a:buNone/>
            </a:pPr>
            <a:r>
              <a:rPr lang="pt-BR" b="0" i="0" dirty="0">
                <a:effectLst/>
                <a:latin typeface="Times New Roman" panose="02020603050405020304" pitchFamily="18" charset="0"/>
              </a:rPr>
              <a:t>Art. 210. Deve o juiz, de ofício, conhecer da decadência (</a:t>
            </a:r>
            <a:r>
              <a:rPr lang="pt-BR" sz="2200" b="0" i="1" dirty="0">
                <a:effectLst/>
                <a:latin typeface="Times New Roman" panose="02020603050405020304" pitchFamily="18" charset="0"/>
              </a:rPr>
              <a:t>e prescrição</a:t>
            </a:r>
            <a:r>
              <a:rPr lang="pt-BR" b="0" i="0" dirty="0">
                <a:effectLst/>
                <a:latin typeface="Times New Roman" panose="02020603050405020304" pitchFamily="18" charset="0"/>
              </a:rPr>
              <a:t>), quando estabelecida por lei.</a:t>
            </a:r>
            <a:endParaRPr lang="pt-BR" dirty="0">
              <a:latin typeface="Times New Roman" panose="02020603050405020304" pitchFamily="18" charset="0"/>
            </a:endParaRPr>
          </a:p>
          <a:p>
            <a:pPr marL="0" indent="0" algn="just">
              <a:buNone/>
            </a:pPr>
            <a:r>
              <a:rPr lang="pt-BR" dirty="0">
                <a:latin typeface="Times New Roman" panose="02020603050405020304" pitchFamily="18" charset="0"/>
              </a:rPr>
              <a:t>Art. 198. Também não corre a prescrição: I - contra os incapazes de que trata o art. 3º...</a:t>
            </a:r>
          </a:p>
          <a:p>
            <a:pPr marL="0" indent="0" algn="just">
              <a:buNone/>
            </a:pPr>
            <a:endParaRPr lang="pt-BR" dirty="0">
              <a:latin typeface="Times New Roman" panose="02020603050405020304" pitchFamily="18" charset="0"/>
            </a:endParaRPr>
          </a:p>
          <a:p>
            <a:pPr marL="0" indent="0" algn="just">
              <a:buNone/>
            </a:pPr>
            <a:r>
              <a:rPr lang="pt-BR" b="1" dirty="0">
                <a:latin typeface="Times New Roman" panose="02020603050405020304" pitchFamily="18" charset="0"/>
              </a:rPr>
              <a:t>EXEMPLO</a:t>
            </a:r>
            <a:r>
              <a:rPr lang="pt-BR" dirty="0">
                <a:latin typeface="Times New Roman" panose="02020603050405020304" pitchFamily="18" charset="0"/>
              </a:rPr>
              <a:t>: Em 1º de março de 2020, João vendeu seu sítio para Carlos. Pouco tempo depois, João descobriu que havia sido enganado por Carlos, que usou de dolo (informações falsas e manipulação) para convencê-lo de que o imóvel valia muito menos do que realmente valia. João percebeu que havia sido vítima do golpe ainda em abril de 2020, mas não tomou nenhuma medida judicial. </a:t>
            </a:r>
            <a:r>
              <a:rPr lang="pt-BR" b="1" dirty="0">
                <a:latin typeface="Times New Roman" panose="02020603050405020304" pitchFamily="18" charset="0"/>
              </a:rPr>
              <a:t>REGRA APLICÁVEL</a:t>
            </a:r>
            <a:r>
              <a:rPr lang="pt-BR" dirty="0">
                <a:latin typeface="Times New Roman" panose="02020603050405020304" pitchFamily="18" charset="0"/>
              </a:rPr>
              <a:t>: Segundo o art. 178, II, do Código Civil, o prazo para pleitear a anulação do negócio por </a:t>
            </a:r>
            <a:r>
              <a:rPr lang="pt-BR" b="1" dirty="0">
                <a:highlight>
                  <a:srgbClr val="FFFF00"/>
                </a:highlight>
                <a:latin typeface="Times New Roman" panose="02020603050405020304" pitchFamily="18" charset="0"/>
              </a:rPr>
              <a:t>vício</a:t>
            </a:r>
            <a:r>
              <a:rPr lang="pt-BR" dirty="0">
                <a:highlight>
                  <a:srgbClr val="FFFF00"/>
                </a:highlight>
                <a:latin typeface="Times New Roman" panose="02020603050405020304" pitchFamily="18" charset="0"/>
              </a:rPr>
              <a:t> </a:t>
            </a:r>
            <a:r>
              <a:rPr lang="pt-BR" b="1" dirty="0">
                <a:highlight>
                  <a:srgbClr val="FFFF00"/>
                </a:highlight>
                <a:latin typeface="Times New Roman" panose="02020603050405020304" pitchFamily="18" charset="0"/>
              </a:rPr>
              <a:t>de consentimento </a:t>
            </a:r>
            <a:r>
              <a:rPr lang="pt-BR" dirty="0">
                <a:highlight>
                  <a:srgbClr val="FFFF00"/>
                </a:highlight>
                <a:latin typeface="Times New Roman" panose="02020603050405020304" pitchFamily="18" charset="0"/>
              </a:rPr>
              <a:t>(como o dolo) é de </a:t>
            </a:r>
            <a:r>
              <a:rPr lang="pt-BR" b="1" dirty="0">
                <a:highlight>
                  <a:srgbClr val="FFFF00"/>
                </a:highlight>
                <a:latin typeface="Times New Roman" panose="02020603050405020304" pitchFamily="18" charset="0"/>
              </a:rPr>
              <a:t>2 anos</a:t>
            </a:r>
            <a:r>
              <a:rPr lang="pt-BR" dirty="0">
                <a:latin typeface="Times New Roman" panose="02020603050405020304" pitchFamily="18" charset="0"/>
              </a:rPr>
              <a:t>, contados da data em que o negócio foi celebrado. </a:t>
            </a:r>
            <a:r>
              <a:rPr lang="pt-BR" b="1" dirty="0">
                <a:latin typeface="Times New Roman" panose="02020603050405020304" pitchFamily="18" charset="0"/>
              </a:rPr>
              <a:t>CONSEQUÊNCIA</a:t>
            </a:r>
            <a:r>
              <a:rPr lang="pt-BR" dirty="0">
                <a:latin typeface="Times New Roman" panose="02020603050405020304" pitchFamily="18" charset="0"/>
              </a:rPr>
              <a:t>: João somente propôs </a:t>
            </a:r>
            <a:r>
              <a:rPr lang="pt-BR" b="1" dirty="0">
                <a:latin typeface="Times New Roman" panose="02020603050405020304" pitchFamily="18" charset="0"/>
              </a:rPr>
              <a:t>ação judicial </a:t>
            </a:r>
            <a:r>
              <a:rPr lang="pt-BR" dirty="0">
                <a:latin typeface="Times New Roman" panose="02020603050405020304" pitchFamily="18" charset="0"/>
              </a:rPr>
              <a:t>de anulação da venda em maio de 2023. Como já haviam se passado mais de 2 anos desde a celebração do negócio (março de 2020), o seu direito estava atingido pela decadência. </a:t>
            </a:r>
            <a:r>
              <a:rPr lang="pt-BR" b="1" dirty="0">
                <a:latin typeface="Times New Roman" panose="02020603050405020304" pitchFamily="18" charset="0"/>
              </a:rPr>
              <a:t>RESULTADO</a:t>
            </a:r>
            <a:r>
              <a:rPr lang="pt-BR" dirty="0">
                <a:latin typeface="Times New Roman" panose="02020603050405020304" pitchFamily="18" charset="0"/>
              </a:rPr>
              <a:t>: O juiz  extinguiu o processo </a:t>
            </a:r>
            <a:r>
              <a:rPr lang="pt-BR" b="1" dirty="0">
                <a:latin typeface="Times New Roman" panose="02020603050405020304" pitchFamily="18" charset="0"/>
              </a:rPr>
              <a:t>com</a:t>
            </a:r>
            <a:r>
              <a:rPr lang="pt-BR" dirty="0">
                <a:latin typeface="Times New Roman" panose="02020603050405020304" pitchFamily="18" charset="0"/>
              </a:rPr>
              <a:t> </a:t>
            </a:r>
            <a:r>
              <a:rPr lang="pt-BR" b="1" dirty="0">
                <a:latin typeface="Times New Roman" panose="02020603050405020304" pitchFamily="18" charset="0"/>
              </a:rPr>
              <a:t>resolução de mérito</a:t>
            </a:r>
            <a:r>
              <a:rPr lang="pt-BR" dirty="0">
                <a:latin typeface="Times New Roman" panose="02020603050405020304" pitchFamily="18" charset="0"/>
              </a:rPr>
              <a:t>, reconhecendo a </a:t>
            </a:r>
            <a:r>
              <a:rPr lang="pt-BR" b="1" dirty="0">
                <a:latin typeface="Times New Roman" panose="02020603050405020304" pitchFamily="18" charset="0"/>
              </a:rPr>
              <a:t>decadência</a:t>
            </a:r>
            <a:r>
              <a:rPr lang="pt-BR" dirty="0">
                <a:latin typeface="Times New Roman" panose="02020603050405020304" pitchFamily="18" charset="0"/>
              </a:rPr>
              <a:t>, pois o direito de anular o contrato se extinguiu pelo decurso do prazo legal, independentemente de culpa ou boa-fé.</a:t>
            </a:r>
          </a:p>
          <a:p>
            <a:pPr marL="0" indent="0" algn="just">
              <a:buNone/>
            </a:pPr>
            <a:endParaRPr lang="pt-BR" sz="1300" dirty="0">
              <a:latin typeface="Times New Roman" panose="02020603050405020304" pitchFamily="18" charset="0"/>
            </a:endParaRPr>
          </a:p>
          <a:p>
            <a:pPr marL="0" indent="0" algn="just">
              <a:buNone/>
            </a:pPr>
            <a:r>
              <a:rPr lang="pt-BR" dirty="0"/>
              <a:t>CPC: art. 332 - § 1º </a:t>
            </a:r>
            <a:r>
              <a:rPr lang="pt-BR" b="1" dirty="0"/>
              <a:t>O juiz também poderá</a:t>
            </a:r>
            <a:r>
              <a:rPr lang="pt-BR" dirty="0"/>
              <a:t> julgar </a:t>
            </a:r>
            <a:r>
              <a:rPr lang="pt-BR" b="1" u="sng" dirty="0">
                <a:solidFill>
                  <a:srgbClr val="FF0000"/>
                </a:solidFill>
              </a:rPr>
              <a:t>LIMINARMENTE</a:t>
            </a:r>
            <a:r>
              <a:rPr lang="pt-BR" b="1" dirty="0">
                <a:solidFill>
                  <a:srgbClr val="FF0000"/>
                </a:solidFill>
              </a:rPr>
              <a:t> </a:t>
            </a:r>
            <a:r>
              <a:rPr lang="pt-BR" b="1" dirty="0"/>
              <a:t>IMPROCEDENTE</a:t>
            </a:r>
            <a:r>
              <a:rPr lang="pt-BR" dirty="0"/>
              <a:t> o pedido se verificar, desde logo, a ocorrência de </a:t>
            </a:r>
            <a:r>
              <a:rPr lang="pt-BR" b="1" u="sng" dirty="0"/>
              <a:t>decadência ou de prescrição</a:t>
            </a:r>
            <a:r>
              <a:rPr lang="pt-BR" dirty="0"/>
              <a:t>.</a:t>
            </a:r>
          </a:p>
        </p:txBody>
      </p:sp>
    </p:spTree>
    <p:extLst>
      <p:ext uri="{BB962C8B-B14F-4D97-AF65-F5344CB8AC3E}">
        <p14:creationId xmlns:p14="http://schemas.microsoft.com/office/powerpoint/2010/main" val="18602433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294845F-4356-40A5-8A9B-DA4A23F9DD1B}"/>
              </a:ext>
            </a:extLst>
          </p:cNvPr>
          <p:cNvSpPr>
            <a:spLocks noGrp="1"/>
          </p:cNvSpPr>
          <p:nvPr>
            <p:ph idx="1"/>
          </p:nvPr>
        </p:nvSpPr>
        <p:spPr>
          <a:xfrm>
            <a:off x="0" y="117446"/>
            <a:ext cx="9144000" cy="6740554"/>
          </a:xfrm>
        </p:spPr>
        <p:txBody>
          <a:bodyPr>
            <a:normAutofit/>
          </a:bodyPr>
          <a:lstStyle/>
          <a:p>
            <a:pPr marL="0" indent="0" algn="ctr">
              <a:buNone/>
            </a:pPr>
            <a:r>
              <a:rPr lang="pt-BR" dirty="0"/>
              <a:t>-</a:t>
            </a:r>
          </a:p>
        </p:txBody>
      </p:sp>
      <p:pic>
        <p:nvPicPr>
          <p:cNvPr id="4" name="Imagem 3">
            <a:extLst>
              <a:ext uri="{FF2B5EF4-FFF2-40B4-BE49-F238E27FC236}">
                <a16:creationId xmlns:a16="http://schemas.microsoft.com/office/drawing/2014/main" id="{36C721C6-B47C-5668-7E29-32509E9C2E55}"/>
              </a:ext>
            </a:extLst>
          </p:cNvPr>
          <p:cNvPicPr>
            <a:picLocks noChangeAspect="1"/>
          </p:cNvPicPr>
          <p:nvPr/>
        </p:nvPicPr>
        <p:blipFill>
          <a:blip r:embed="rId2"/>
          <a:stretch>
            <a:fillRect/>
          </a:stretch>
        </p:blipFill>
        <p:spPr>
          <a:xfrm>
            <a:off x="86497" y="117446"/>
            <a:ext cx="8798011" cy="3177138"/>
          </a:xfrm>
          <a:prstGeom prst="rect">
            <a:avLst/>
          </a:prstGeom>
        </p:spPr>
      </p:pic>
      <p:pic>
        <p:nvPicPr>
          <p:cNvPr id="6" name="Imagem 5">
            <a:extLst>
              <a:ext uri="{FF2B5EF4-FFF2-40B4-BE49-F238E27FC236}">
                <a16:creationId xmlns:a16="http://schemas.microsoft.com/office/drawing/2014/main" id="{FA106425-1FB4-1E3E-1C4E-1388CCFE81EB}"/>
              </a:ext>
            </a:extLst>
          </p:cNvPr>
          <p:cNvPicPr>
            <a:picLocks noChangeAspect="1"/>
          </p:cNvPicPr>
          <p:nvPr/>
        </p:nvPicPr>
        <p:blipFill>
          <a:blip r:embed="rId3"/>
          <a:stretch>
            <a:fillRect/>
          </a:stretch>
        </p:blipFill>
        <p:spPr>
          <a:xfrm>
            <a:off x="216243" y="3294584"/>
            <a:ext cx="8711513" cy="3563416"/>
          </a:xfrm>
          <a:prstGeom prst="rect">
            <a:avLst/>
          </a:prstGeom>
        </p:spPr>
      </p:pic>
    </p:spTree>
    <p:extLst>
      <p:ext uri="{BB962C8B-B14F-4D97-AF65-F5344CB8AC3E}">
        <p14:creationId xmlns:p14="http://schemas.microsoft.com/office/powerpoint/2010/main" val="2059007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294845F-4356-40A5-8A9B-DA4A23F9DD1B}"/>
              </a:ext>
            </a:extLst>
          </p:cNvPr>
          <p:cNvSpPr>
            <a:spLocks noGrp="1"/>
          </p:cNvSpPr>
          <p:nvPr>
            <p:ph idx="1"/>
          </p:nvPr>
        </p:nvSpPr>
        <p:spPr>
          <a:xfrm>
            <a:off x="0" y="0"/>
            <a:ext cx="9144000" cy="6857999"/>
          </a:xfrm>
        </p:spPr>
        <p:txBody>
          <a:bodyPr>
            <a:normAutofit fontScale="85000" lnSpcReduction="10000"/>
          </a:bodyPr>
          <a:lstStyle/>
          <a:p>
            <a:pPr marL="0" indent="0" algn="ctr">
              <a:lnSpc>
                <a:spcPct val="107000"/>
              </a:lnSpc>
              <a:buNone/>
            </a:pPr>
            <a:r>
              <a:rPr lang="pt-BR" sz="3600" dirty="0">
                <a:highlight>
                  <a:srgbClr val="00FF00"/>
                </a:highlight>
                <a:latin typeface="Calibri" panose="020F0502020204030204" pitchFamily="34" charset="0"/>
                <a:ea typeface="Calibri" panose="020F0502020204030204" pitchFamily="34" charset="0"/>
                <a:cs typeface="Times New Roman" panose="02020603050405020304" pitchFamily="18" charset="0"/>
              </a:rPr>
              <a:t> [</a:t>
            </a:r>
            <a:r>
              <a:rPr lang="pt-BR" sz="3600" b="1" dirty="0">
                <a:highlight>
                  <a:srgbClr val="00FF00"/>
                </a:highlight>
                <a:latin typeface="Calibri" panose="020F0502020204030204" pitchFamily="34" charset="0"/>
                <a:ea typeface="Calibri" panose="020F0502020204030204" pitchFamily="34" charset="0"/>
                <a:cs typeface="Times New Roman" panose="02020603050405020304" pitchFamily="18" charset="0"/>
              </a:rPr>
              <a:t>MÉRITO</a:t>
            </a:r>
            <a:r>
              <a:rPr lang="pt-BR" sz="3600" dirty="0">
                <a:highlight>
                  <a:srgbClr val="00FF00"/>
                </a:highlight>
                <a:latin typeface="Calibri" panose="020F0502020204030204" pitchFamily="34" charset="0"/>
                <a:ea typeface="Calibri" panose="020F0502020204030204" pitchFamily="34" charset="0"/>
                <a:cs typeface="Times New Roman" panose="02020603050405020304" pitchFamily="18" charset="0"/>
              </a:rPr>
              <a:t>] – DIREITO MATERIAL: CC </a:t>
            </a:r>
          </a:p>
          <a:p>
            <a:pPr marL="0" indent="0" algn="just">
              <a:buNone/>
            </a:pPr>
            <a:r>
              <a:rPr lang="pt-BR" sz="2800" dirty="0"/>
              <a:t>	Art. 336. </a:t>
            </a:r>
            <a:r>
              <a:rPr lang="pt-BR" sz="2800" b="1" u="sng" dirty="0"/>
              <a:t>Incumbe</a:t>
            </a:r>
            <a:r>
              <a:rPr lang="pt-BR" sz="2800" dirty="0"/>
              <a:t> ao réu alegar, na contestação, </a:t>
            </a:r>
            <a:r>
              <a:rPr lang="pt-BR" sz="2800" b="1" u="sng" dirty="0">
                <a:highlight>
                  <a:srgbClr val="FFFF00"/>
                </a:highlight>
              </a:rPr>
              <a:t>TODA</a:t>
            </a:r>
            <a:r>
              <a:rPr lang="pt-BR" sz="2800" b="1" u="sng" dirty="0"/>
              <a:t> A MATÉRIA DE DEFESA</a:t>
            </a:r>
            <a:r>
              <a:rPr lang="pt-BR" sz="2800" dirty="0"/>
              <a:t>, expondo as razões de </a:t>
            </a:r>
            <a:r>
              <a:rPr lang="pt-BR" sz="2800" b="1" dirty="0">
                <a:solidFill>
                  <a:srgbClr val="FF0000"/>
                </a:solidFill>
              </a:rPr>
              <a:t>fato</a:t>
            </a:r>
            <a:r>
              <a:rPr lang="pt-BR" sz="2800" dirty="0"/>
              <a:t> e de </a:t>
            </a:r>
            <a:r>
              <a:rPr lang="pt-BR" sz="2800" b="1" dirty="0">
                <a:solidFill>
                  <a:srgbClr val="FF0000"/>
                </a:solidFill>
              </a:rPr>
              <a:t>direito</a:t>
            </a:r>
            <a:r>
              <a:rPr lang="pt-BR" sz="2800" dirty="0"/>
              <a:t> com que impugna o pedido do autor e </a:t>
            </a:r>
            <a:r>
              <a:rPr lang="pt-BR" sz="2800" b="1" dirty="0"/>
              <a:t>especificando as provas que pretende produzir</a:t>
            </a:r>
            <a:r>
              <a:rPr lang="pt-BR" sz="2800" dirty="0"/>
              <a:t>.</a:t>
            </a:r>
          </a:p>
          <a:p>
            <a:pPr marL="0" indent="0" algn="just">
              <a:lnSpc>
                <a:spcPct val="107000"/>
              </a:lnSpc>
              <a:buNone/>
            </a:pPr>
            <a:r>
              <a:rPr lang="pt-BR" sz="2800" dirty="0">
                <a:latin typeface="Calibri" panose="020F0502020204030204" pitchFamily="34" charset="0"/>
                <a:ea typeface="Calibri" panose="020F0502020204030204" pitchFamily="34" charset="0"/>
                <a:cs typeface="Times New Roman" panose="02020603050405020304" pitchFamily="18" charset="0"/>
              </a:rPr>
              <a:t>	ATENTE, CONSEQUÊNCIA DAS QUESTÕES DE MÉRITO: </a:t>
            </a:r>
            <a:r>
              <a:rPr lang="pt-BR" sz="2800" b="1" dirty="0">
                <a:latin typeface="Calibri" panose="020F0502020204030204" pitchFamily="34" charset="0"/>
                <a:ea typeface="Calibri" panose="020F0502020204030204" pitchFamily="34" charset="0"/>
                <a:cs typeface="Times New Roman" panose="02020603050405020304" pitchFamily="18" charset="0"/>
              </a:rPr>
              <a:t>IMPROCEDÊNCIA</a:t>
            </a:r>
            <a:r>
              <a:rPr lang="pt-BR" sz="2800" dirty="0">
                <a:latin typeface="Calibri" panose="020F0502020204030204" pitchFamily="34" charset="0"/>
                <a:ea typeface="Calibri" panose="020F0502020204030204" pitchFamily="34" charset="0"/>
                <a:cs typeface="Times New Roman" panose="02020603050405020304" pitchFamily="18" charset="0"/>
              </a:rPr>
              <a:t>.</a:t>
            </a:r>
            <a:endParaRPr lang="pt-BR"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buNone/>
            </a:pPr>
            <a:r>
              <a:rPr lang="pt-BR" dirty="0">
                <a:latin typeface="Calibri" panose="020F0502020204030204" pitchFamily="34" charset="0"/>
                <a:ea typeface="Calibri" panose="020F0502020204030204" pitchFamily="34" charset="0"/>
                <a:cs typeface="Times New Roman" panose="02020603050405020304" pitchFamily="18" charset="0"/>
              </a:rPr>
              <a:t>É DEVER DO RÉU </a:t>
            </a:r>
            <a:r>
              <a:rPr lang="pt-BR" sz="2800" dirty="0">
                <a:latin typeface="Calibri" panose="020F0502020204030204" pitchFamily="34" charset="0"/>
                <a:ea typeface="Calibri" panose="020F0502020204030204" pitchFamily="34" charset="0"/>
                <a:cs typeface="Times New Roman" panose="02020603050405020304" pitchFamily="18" charset="0"/>
              </a:rPr>
              <a:t>IMPUGNAR OS </a:t>
            </a:r>
            <a:r>
              <a:rPr lang="pt-BR" sz="2800" b="1" u="sng" dirty="0">
                <a:latin typeface="Calibri" panose="020F0502020204030204" pitchFamily="34" charset="0"/>
                <a:ea typeface="Calibri" panose="020F0502020204030204" pitchFamily="34" charset="0"/>
                <a:cs typeface="Times New Roman" panose="02020603050405020304" pitchFamily="18" charset="0"/>
              </a:rPr>
              <a:t>FATOS</a:t>
            </a:r>
            <a:r>
              <a:rPr lang="pt-BR" sz="2800" dirty="0">
                <a:latin typeface="Calibri" panose="020F0502020204030204" pitchFamily="34" charset="0"/>
                <a:ea typeface="Calibri" panose="020F0502020204030204" pitchFamily="34" charset="0"/>
                <a:cs typeface="Times New Roman" panose="02020603050405020304" pitchFamily="18" charset="0"/>
              </a:rPr>
              <a:t> e </a:t>
            </a:r>
            <a:r>
              <a:rPr lang="pt-BR" sz="2800" b="1" u="sng" dirty="0">
                <a:latin typeface="Calibri" panose="020F0502020204030204" pitchFamily="34" charset="0"/>
                <a:ea typeface="Calibri" panose="020F0502020204030204" pitchFamily="34" charset="0"/>
                <a:cs typeface="Times New Roman" panose="02020603050405020304" pitchFamily="18" charset="0"/>
              </a:rPr>
              <a:t>DOCUMENTOS</a:t>
            </a:r>
            <a:r>
              <a:rPr lang="pt-BR" sz="2800" dirty="0">
                <a:latin typeface="Calibri" panose="020F0502020204030204" pitchFamily="34" charset="0"/>
                <a:ea typeface="Calibri" panose="020F0502020204030204" pitchFamily="34" charset="0"/>
                <a:cs typeface="Times New Roman" panose="02020603050405020304" pitchFamily="18" charset="0"/>
              </a:rPr>
              <a:t> </a:t>
            </a:r>
            <a:r>
              <a:rPr lang="pt-BR" dirty="0">
                <a:latin typeface="Calibri" panose="020F0502020204030204" pitchFamily="34" charset="0"/>
                <a:ea typeface="Calibri" panose="020F0502020204030204" pitchFamily="34" charset="0"/>
                <a:cs typeface="Times New Roman" panose="02020603050405020304" pitchFamily="18" charset="0"/>
              </a:rPr>
              <a:t>UM A UM  </a:t>
            </a:r>
            <a:r>
              <a:rPr lang="pt-BR" sz="2800" dirty="0">
                <a:latin typeface="Calibri" panose="020F0502020204030204" pitchFamily="34" charset="0"/>
                <a:ea typeface="Calibri" panose="020F0502020204030204" pitchFamily="34" charset="0"/>
                <a:cs typeface="Times New Roman" panose="02020603050405020304" pitchFamily="18" charset="0"/>
              </a:rPr>
              <a:t>ARTICULADOS PELO AUTOR, SOB PENA DE CONSENTIMENTO.</a:t>
            </a:r>
            <a:endParaRPr lang="pt-BR"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pt-BR" b="1" dirty="0"/>
          </a:p>
          <a:p>
            <a:pPr marL="0" indent="0" algn="just">
              <a:buNone/>
            </a:pPr>
            <a:r>
              <a:rPr lang="pt-BR" b="1" dirty="0"/>
              <a:t>Pedro</a:t>
            </a:r>
            <a:r>
              <a:rPr lang="pt-BR" dirty="0"/>
              <a:t> ajuíza uma ação de cobrança contra </a:t>
            </a:r>
            <a:r>
              <a:rPr lang="pt-BR" b="1" dirty="0"/>
              <a:t>Lucas</a:t>
            </a:r>
            <a:r>
              <a:rPr lang="pt-BR" dirty="0"/>
              <a:t>, alegando um empréstimo não pago. Na contestação, Lucas pode alegar:</a:t>
            </a:r>
          </a:p>
          <a:p>
            <a:r>
              <a:rPr lang="pt-BR" dirty="0"/>
              <a:t>Que nunca houve tal empréstimo (negando os fatos);</a:t>
            </a:r>
          </a:p>
          <a:p>
            <a:r>
              <a:rPr lang="pt-BR" dirty="0"/>
              <a:t>Que a assinatura no contrato foi falsificada (matéria de fato);</a:t>
            </a:r>
          </a:p>
          <a:p>
            <a:r>
              <a:rPr lang="pt-BR" dirty="0"/>
              <a:t>Que o contrato está prescrito (matéria de direito);</a:t>
            </a:r>
          </a:p>
          <a:p>
            <a:r>
              <a:rPr lang="pt-BR" dirty="0"/>
              <a:t>E junta documentos e pede prova pericial grafotécnica (fato);</a:t>
            </a:r>
          </a:p>
          <a:p>
            <a:r>
              <a:rPr lang="pt-BR" dirty="0"/>
              <a:t>O réu apresenta o recibo de pagamento (mérito)</a:t>
            </a:r>
          </a:p>
          <a:p>
            <a:pPr marL="0" indent="0">
              <a:buNone/>
            </a:pPr>
            <a:endParaRPr lang="pt-BR" dirty="0"/>
          </a:p>
          <a:p>
            <a:pPr marL="0" indent="0">
              <a:buNone/>
            </a:pPr>
            <a:endParaRPr lang="pt-BR" dirty="0"/>
          </a:p>
          <a:p>
            <a:pPr marL="0" indent="0">
              <a:buNone/>
            </a:pPr>
            <a:endParaRPr lang="pt-BR" dirty="0"/>
          </a:p>
        </p:txBody>
      </p:sp>
    </p:spTree>
    <p:extLst>
      <p:ext uri="{BB962C8B-B14F-4D97-AF65-F5344CB8AC3E}">
        <p14:creationId xmlns:p14="http://schemas.microsoft.com/office/powerpoint/2010/main" val="2676611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8E5F2-B559-D70E-1804-B14523CE364B}"/>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02DFC570-4C23-E8C4-05C3-BB05A2171C98}"/>
              </a:ext>
            </a:extLst>
          </p:cNvPr>
          <p:cNvSpPr>
            <a:spLocks noGrp="1"/>
          </p:cNvSpPr>
          <p:nvPr>
            <p:ph idx="1"/>
          </p:nvPr>
        </p:nvSpPr>
        <p:spPr>
          <a:xfrm>
            <a:off x="67112" y="94891"/>
            <a:ext cx="8999250" cy="6702724"/>
          </a:xfrm>
        </p:spPr>
        <p:txBody>
          <a:bodyPr>
            <a:normAutofit fontScale="77500" lnSpcReduction="20000"/>
          </a:bodyPr>
          <a:lstStyle/>
          <a:p>
            <a:pPr marL="0" indent="0" algn="ctr">
              <a:buNone/>
            </a:pPr>
            <a:r>
              <a:rPr lang="pt-BR" b="1" dirty="0"/>
              <a:t>PARTE PRÁTICA</a:t>
            </a:r>
          </a:p>
          <a:p>
            <a:pPr marL="0" indent="0">
              <a:buNone/>
            </a:pPr>
            <a:r>
              <a:rPr lang="pt-BR" b="1" dirty="0"/>
              <a:t>ENDEREÇAMENTO, </a:t>
            </a:r>
            <a:r>
              <a:rPr lang="pt-BR" dirty="0"/>
              <a:t>via de regra juiz da causa</a:t>
            </a:r>
          </a:p>
          <a:p>
            <a:pPr marL="0" indent="0">
              <a:buNone/>
            </a:pPr>
            <a:r>
              <a:rPr lang="pt-BR" b="1" dirty="0"/>
              <a:t>RÉU</a:t>
            </a:r>
            <a:r>
              <a:rPr lang="pt-BR" dirty="0"/>
              <a:t> + </a:t>
            </a:r>
            <a:r>
              <a:rPr lang="pt-BR" b="1" dirty="0"/>
              <a:t>ADVOGADO:</a:t>
            </a:r>
            <a:r>
              <a:rPr lang="pt-BR" dirty="0"/>
              <a:t> qualificação completa conforme art. 75 do CPC</a:t>
            </a:r>
          </a:p>
          <a:p>
            <a:pPr marL="0" indent="0">
              <a:buNone/>
            </a:pPr>
            <a:r>
              <a:rPr lang="pt-BR" b="1" dirty="0"/>
              <a:t>FUNDAMENTO</a:t>
            </a:r>
            <a:r>
              <a:rPr lang="pt-BR" dirty="0"/>
              <a:t> </a:t>
            </a:r>
            <a:r>
              <a:rPr lang="pt-BR" b="1" dirty="0"/>
              <a:t>DA CONTESTAÇÃO</a:t>
            </a:r>
            <a:r>
              <a:rPr lang="pt-BR" dirty="0"/>
              <a:t>: 335 e ss. do CPC</a:t>
            </a:r>
          </a:p>
          <a:p>
            <a:pPr marL="0" indent="0">
              <a:buNone/>
            </a:pPr>
            <a:r>
              <a:rPr lang="pt-BR" b="1" dirty="0"/>
              <a:t>FATOS</a:t>
            </a:r>
            <a:r>
              <a:rPr lang="pt-BR" dirty="0"/>
              <a:t> (resumo da inicial)</a:t>
            </a:r>
          </a:p>
          <a:p>
            <a:pPr marL="0" indent="0">
              <a:buNone/>
            </a:pPr>
            <a:r>
              <a:rPr lang="pt-BR" b="1" dirty="0"/>
              <a:t>DEFESA</a:t>
            </a:r>
            <a:r>
              <a:rPr lang="pt-BR" dirty="0"/>
              <a:t>: PRELIMINARES + PREJUDICIAL MÉRITO + MÉRITO</a:t>
            </a:r>
          </a:p>
          <a:p>
            <a:pPr marL="0" indent="0" algn="just">
              <a:buNone/>
            </a:pPr>
            <a:r>
              <a:rPr lang="pt-BR" b="1" dirty="0"/>
              <a:t>REQUERIMENTOS ESPECIAIS</a:t>
            </a:r>
            <a:r>
              <a:rPr lang="pt-BR" dirty="0"/>
              <a:t>: PEDIDO DE GRATUIDADE EM FAVOR DO RÉU + PRIORIDADE PROCESSUAL + REVOGAÇÃO DA LIMINAR + RECONVENÇÃO + INTERVENÇÃO DE TERCEIRO + QUESTÕES PONTUAIS (multas processuais, busca apreensão, produção antecipada de provas etc.).</a:t>
            </a:r>
          </a:p>
          <a:p>
            <a:pPr marL="0" indent="0">
              <a:buNone/>
            </a:pPr>
            <a:r>
              <a:rPr lang="pt-BR" b="1" dirty="0"/>
              <a:t>DOS</a:t>
            </a:r>
            <a:r>
              <a:rPr lang="pt-BR" dirty="0"/>
              <a:t> </a:t>
            </a:r>
            <a:r>
              <a:rPr lang="pt-BR" b="1" dirty="0"/>
              <a:t>REQUERIMENTOS</a:t>
            </a:r>
            <a:r>
              <a:rPr lang="pt-BR" dirty="0"/>
              <a:t> </a:t>
            </a:r>
          </a:p>
          <a:p>
            <a:pPr marL="0" indent="0" algn="just">
              <a:buNone/>
            </a:pPr>
            <a:r>
              <a:rPr lang="pt-BR" dirty="0"/>
              <a:t>	Diante do exposto, requer à Vossa Excelência: fazer requerimentos de forma lógica e atentar requerimento e consequência de acordo com o item e pedido lógico. Exemplo, requerer a dilação quando permitido sob pena de extinção com ou o julgamento sem mérito (ou correção) e depois requerer a improcedência da ação (réu só tem pretensão ativa se apresentar reconvenção).</a:t>
            </a:r>
          </a:p>
          <a:p>
            <a:pPr marL="0" indent="0" algn="just">
              <a:buNone/>
            </a:pPr>
            <a:r>
              <a:rPr lang="pt-BR" dirty="0"/>
              <a:t>	Não esquecer doo </a:t>
            </a:r>
            <a:r>
              <a:rPr lang="pt-BR" b="1" u="sng" dirty="0"/>
              <a:t>ônus sucumbencial</a:t>
            </a:r>
            <a:r>
              <a:rPr lang="pt-BR" dirty="0"/>
              <a:t>: pagamento de despesas processuais e honorários advocatícios</a:t>
            </a:r>
          </a:p>
          <a:p>
            <a:pPr marL="0" indent="0" algn="just">
              <a:buNone/>
            </a:pPr>
            <a:r>
              <a:rPr lang="pt-BR" b="1" dirty="0"/>
              <a:t>	PROVAS </a:t>
            </a:r>
          </a:p>
          <a:p>
            <a:pPr marL="0" indent="0" algn="just">
              <a:buNone/>
            </a:pPr>
            <a:r>
              <a:rPr lang="pt-BR" b="1" dirty="0"/>
              <a:t>	FECHAMENTO</a:t>
            </a:r>
            <a:endParaRPr lang="pt-BR" sz="2800" dirty="0"/>
          </a:p>
        </p:txBody>
      </p:sp>
    </p:spTree>
    <p:extLst>
      <p:ext uri="{BB962C8B-B14F-4D97-AF65-F5344CB8AC3E}">
        <p14:creationId xmlns:p14="http://schemas.microsoft.com/office/powerpoint/2010/main" val="15060385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ED8E8-FCE4-4A1E-F6FC-B2DC77E4E0EF}"/>
            </a:ext>
          </a:extLst>
        </p:cNvPr>
        <p:cNvGrpSpPr/>
        <p:nvPr/>
      </p:nvGrpSpPr>
      <p:grpSpPr>
        <a:xfrm>
          <a:off x="0" y="0"/>
          <a:ext cx="0" cy="0"/>
          <a:chOff x="0" y="0"/>
          <a:chExt cx="0" cy="0"/>
        </a:xfrm>
      </p:grpSpPr>
      <p:sp>
        <p:nvSpPr>
          <p:cNvPr id="121" name="Espaço Reservado para Conteúdo 2_12">
            <a:extLst>
              <a:ext uri="{FF2B5EF4-FFF2-40B4-BE49-F238E27FC236}">
                <a16:creationId xmlns:a16="http://schemas.microsoft.com/office/drawing/2014/main" id="{A9864164-44B4-5D1B-B4A2-D9914384B6A7}"/>
              </a:ext>
            </a:extLst>
          </p:cNvPr>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641"/>
              </a:spcBef>
              <a:tabLst>
                <a:tab pos="0" algn="l"/>
              </a:tabLst>
            </a:pPr>
            <a:r>
              <a:rPr lang="pt-BR" sz="3200" spc="-1" dirty="0">
                <a:solidFill>
                  <a:srgbClr val="000000"/>
                </a:solidFill>
                <a:latin typeface="Calibri"/>
                <a:ea typeface="DejaVu Sans"/>
              </a:rPr>
              <a:t>-</a:t>
            </a:r>
            <a:endParaRPr lang="pt-BR" sz="1600" spc="-1" dirty="0">
              <a:solidFill>
                <a:srgbClr val="000000"/>
              </a:solidFill>
              <a:latin typeface="Calibri"/>
              <a:ea typeface="DejaVu Sans"/>
            </a:endParaRPr>
          </a:p>
        </p:txBody>
      </p:sp>
      <p:pic>
        <p:nvPicPr>
          <p:cNvPr id="2" name="Imagem 1">
            <a:extLst>
              <a:ext uri="{FF2B5EF4-FFF2-40B4-BE49-F238E27FC236}">
                <a16:creationId xmlns:a16="http://schemas.microsoft.com/office/drawing/2014/main" id="{3C56F637-7992-AFFB-0184-6971ECE25BAD}"/>
              </a:ext>
            </a:extLst>
          </p:cNvPr>
          <p:cNvPicPr>
            <a:picLocks noChangeAspect="1"/>
          </p:cNvPicPr>
          <p:nvPr/>
        </p:nvPicPr>
        <p:blipFill>
          <a:blip r:embed="rId2"/>
          <a:stretch>
            <a:fillRect/>
          </a:stretch>
        </p:blipFill>
        <p:spPr>
          <a:xfrm>
            <a:off x="-14483" y="224286"/>
            <a:ext cx="9144000" cy="6512943"/>
          </a:xfrm>
          <a:prstGeom prst="rect">
            <a:avLst/>
          </a:prstGeom>
        </p:spPr>
      </p:pic>
    </p:spTree>
    <p:extLst>
      <p:ext uri="{BB962C8B-B14F-4D97-AF65-F5344CB8AC3E}">
        <p14:creationId xmlns:p14="http://schemas.microsoft.com/office/powerpoint/2010/main" val="12856077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71221DF-7A45-4246-B3B9-CBC01A451C63}"/>
              </a:ext>
            </a:extLst>
          </p:cNvPr>
          <p:cNvSpPr>
            <a:spLocks noGrp="1"/>
          </p:cNvSpPr>
          <p:nvPr>
            <p:ph idx="1"/>
          </p:nvPr>
        </p:nvSpPr>
        <p:spPr>
          <a:xfrm>
            <a:off x="16778" y="92278"/>
            <a:ext cx="9127222" cy="6765721"/>
          </a:xfrm>
        </p:spPr>
        <p:txBody>
          <a:bodyPr>
            <a:normAutofit fontScale="92500" lnSpcReduction="20000"/>
          </a:bodyPr>
          <a:lstStyle/>
          <a:p>
            <a:pPr marL="0" indent="0" algn="ctr">
              <a:buNone/>
            </a:pPr>
            <a:r>
              <a:rPr lang="pt-BR" b="1" dirty="0">
                <a:highlight>
                  <a:srgbClr val="FFFF00"/>
                </a:highlight>
              </a:rPr>
              <a:t>INDICAÇÃO DO VERDADEIRO RÉU</a:t>
            </a:r>
          </a:p>
          <a:p>
            <a:pPr marL="0" indent="0" algn="just">
              <a:buNone/>
            </a:pPr>
            <a:r>
              <a:rPr lang="pt-BR" dirty="0"/>
              <a:t>	Art. 338. Alegando o réu, na contestação, ser parte ilegítima ou não ser o responsável pelo prejuízo invocado, o juiz </a:t>
            </a:r>
            <a:r>
              <a:rPr lang="pt-BR" b="1" dirty="0"/>
              <a:t>facultará ao autor</a:t>
            </a:r>
            <a:r>
              <a:rPr lang="pt-BR" dirty="0"/>
              <a:t>, em 15 (quinze) dias, a alteração da petição inicial para substituição do réu.</a:t>
            </a:r>
          </a:p>
          <a:p>
            <a:pPr marL="0" indent="0" algn="just">
              <a:buNone/>
            </a:pPr>
            <a:r>
              <a:rPr lang="pt-BR" dirty="0"/>
              <a:t>	Parágrafo único. Realizada a substituição, o autor reembolsará as despesas e </a:t>
            </a:r>
            <a:r>
              <a:rPr lang="pt-BR" b="1" dirty="0"/>
              <a:t>pagará os honorários ao procurador do réu excluído</a:t>
            </a:r>
            <a:r>
              <a:rPr lang="pt-BR" dirty="0"/>
              <a:t>, que serão fixados </a:t>
            </a:r>
            <a:r>
              <a:rPr lang="pt-BR" u="sng" dirty="0"/>
              <a:t>entre </a:t>
            </a:r>
            <a:r>
              <a:rPr lang="pt-BR" b="1" u="sng" dirty="0"/>
              <a:t>3 e 5</a:t>
            </a:r>
            <a:r>
              <a:rPr lang="pt-BR" u="sng" dirty="0"/>
              <a:t> por cento do valor da causa</a:t>
            </a:r>
            <a:r>
              <a:rPr lang="pt-BR" dirty="0"/>
              <a:t> ou, sendo este irrisório, nos termos do art. 85, § 8º.</a:t>
            </a:r>
          </a:p>
          <a:p>
            <a:pPr marL="0" indent="0" algn="just">
              <a:buNone/>
            </a:pPr>
            <a:r>
              <a:rPr lang="pt-BR" dirty="0"/>
              <a:t>	Art. 339. Quando alegar sua ilegitimidade, </a:t>
            </a:r>
            <a:r>
              <a:rPr lang="pt-BR" b="1" dirty="0"/>
              <a:t>INCUMBE AO RÉU INDICAR O SUJEITO PASSIVO da relação jurídica discutida sempre que tiver conhecimento</a:t>
            </a:r>
            <a:r>
              <a:rPr lang="pt-BR" dirty="0"/>
              <a:t>, sob pena de arcar com as despesas processuais e de </a:t>
            </a:r>
            <a:r>
              <a:rPr lang="pt-BR" b="1" dirty="0"/>
              <a:t>indenizar</a:t>
            </a:r>
            <a:r>
              <a:rPr lang="pt-BR" dirty="0"/>
              <a:t> o autor pelos prejuízos decorrentes da falta de indicação.</a:t>
            </a:r>
          </a:p>
          <a:p>
            <a:pPr marL="0" indent="0" algn="just">
              <a:buNone/>
            </a:pPr>
            <a:r>
              <a:rPr lang="pt-BR" dirty="0"/>
              <a:t>	§ 1º O autor, ao aceitar a indicação, procederá, no prazo de 15 dias, à alteração da petição inicial para a substituição do réu, observando-se, ainda, o parágrafo único do art. 338.</a:t>
            </a:r>
          </a:p>
          <a:p>
            <a:pPr marL="0" indent="0" algn="just">
              <a:buNone/>
            </a:pPr>
            <a:r>
              <a:rPr lang="pt-BR" dirty="0"/>
              <a:t>	§ 2º No prazo de 15 dias, o autor pode optar por alterar a petição inicial para incluir, como </a:t>
            </a:r>
            <a:r>
              <a:rPr lang="pt-BR" b="1" dirty="0"/>
              <a:t>litisconsorte passivo</a:t>
            </a:r>
            <a:r>
              <a:rPr lang="pt-BR" dirty="0"/>
              <a:t>, o sujeito indicado pelo réu.</a:t>
            </a:r>
          </a:p>
        </p:txBody>
      </p:sp>
    </p:spTree>
    <p:extLst>
      <p:ext uri="{BB962C8B-B14F-4D97-AF65-F5344CB8AC3E}">
        <p14:creationId xmlns:p14="http://schemas.microsoft.com/office/powerpoint/2010/main" val="2544035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641"/>
              </a:spcBef>
              <a:tabLst>
                <a:tab pos="0" algn="l"/>
              </a:tabLst>
            </a:pPr>
            <a:r>
              <a:rPr lang="pt-BR" sz="3200" b="0" strike="noStrike" spc="-1" dirty="0">
                <a:latin typeface="Arial"/>
              </a:rPr>
              <a:t>		</a:t>
            </a:r>
            <a:r>
              <a:rPr lang="pt-BR" sz="2400" b="0" strike="noStrike" spc="-1" dirty="0">
                <a:latin typeface="Arial"/>
              </a:rPr>
              <a:t>Art. 334. Se a </a:t>
            </a:r>
            <a:r>
              <a:rPr lang="pt-BR" sz="2400" b="1" strike="noStrike" spc="-1" dirty="0">
                <a:latin typeface="Arial"/>
              </a:rPr>
              <a:t>petição inicial</a:t>
            </a:r>
            <a:r>
              <a:rPr lang="pt-BR" sz="2400" b="0" strike="noStrike" spc="-1" dirty="0">
                <a:latin typeface="Arial"/>
              </a:rPr>
              <a:t> preencher os requisitos essenciais e não for o caso de </a:t>
            </a:r>
            <a:r>
              <a:rPr lang="pt-BR" sz="2400" b="1" strike="noStrike" spc="-1" dirty="0">
                <a:latin typeface="Arial"/>
              </a:rPr>
              <a:t>improcedência liminar do pedido</a:t>
            </a:r>
            <a:r>
              <a:rPr lang="pt-BR" sz="2400" b="0" strike="noStrike" spc="-1" dirty="0">
                <a:latin typeface="Arial"/>
              </a:rPr>
              <a:t>, o juiz designará audiência de </a:t>
            </a:r>
            <a:r>
              <a:rPr lang="pt-BR" sz="2400" b="1" strike="noStrike" spc="-1" dirty="0">
                <a:latin typeface="Arial"/>
              </a:rPr>
              <a:t>CONCILIAÇÃO</a:t>
            </a:r>
            <a:r>
              <a:rPr lang="pt-BR" sz="2400" b="0" strike="noStrike" spc="-1" dirty="0">
                <a:latin typeface="Arial"/>
              </a:rPr>
              <a:t> ou de mediação com antecedência </a:t>
            </a:r>
            <a:r>
              <a:rPr lang="pt-BR" sz="2400" b="0" u="sng" strike="noStrike" spc="-1" dirty="0">
                <a:latin typeface="Arial"/>
              </a:rPr>
              <a:t>mínima de 30 (trinta) dias</a:t>
            </a:r>
            <a:r>
              <a:rPr lang="pt-BR" sz="2400" b="0" strike="noStrike" spc="-1" dirty="0">
                <a:latin typeface="Arial"/>
              </a:rPr>
              <a:t>, devendo ser citado o réu com pelo menos </a:t>
            </a:r>
            <a:r>
              <a:rPr lang="pt-BR" sz="2400" b="0" i="1" u="sng" strike="noStrike" spc="-1" dirty="0">
                <a:latin typeface="Arial"/>
              </a:rPr>
              <a:t>20 (vinte) dias de antecedência</a:t>
            </a:r>
            <a:r>
              <a:rPr lang="pt-BR" sz="2400" b="0" strike="noStrike" spc="-1" dirty="0">
                <a:latin typeface="Arial"/>
              </a:rPr>
              <a:t>.</a:t>
            </a:r>
          </a:p>
          <a:p>
            <a:pPr algn="just">
              <a:lnSpc>
                <a:spcPct val="100000"/>
              </a:lnSpc>
              <a:spcBef>
                <a:spcPts val="641"/>
              </a:spcBef>
              <a:tabLst>
                <a:tab pos="0" algn="l"/>
              </a:tabLst>
            </a:pPr>
            <a:endParaRPr lang="pt-BR" sz="2400" spc="-1" dirty="0">
              <a:latin typeface="Arial"/>
            </a:endParaRPr>
          </a:p>
          <a:p>
            <a:pPr algn="just">
              <a:lnSpc>
                <a:spcPct val="100000"/>
              </a:lnSpc>
              <a:spcBef>
                <a:spcPts val="641"/>
              </a:spcBef>
              <a:tabLst>
                <a:tab pos="0" algn="l"/>
              </a:tabLst>
            </a:pPr>
            <a:endParaRPr lang="pt-BR" sz="2400" b="0" strike="noStrike" spc="-1" dirty="0">
              <a:latin typeface="Arial"/>
            </a:endParaRPr>
          </a:p>
          <a:p>
            <a:pPr algn="just">
              <a:lnSpc>
                <a:spcPct val="100000"/>
              </a:lnSpc>
              <a:spcBef>
                <a:spcPts val="641"/>
              </a:spcBef>
              <a:tabLst>
                <a:tab pos="0" algn="l"/>
              </a:tabLst>
            </a:pPr>
            <a:endParaRPr lang="pt-BR" sz="2400" spc="-1" dirty="0">
              <a:latin typeface="Arial"/>
            </a:endParaRPr>
          </a:p>
          <a:p>
            <a:pPr algn="just">
              <a:lnSpc>
                <a:spcPct val="100000"/>
              </a:lnSpc>
              <a:spcBef>
                <a:spcPts val="641"/>
              </a:spcBef>
              <a:tabLst>
                <a:tab pos="0" algn="l"/>
              </a:tabLst>
            </a:pPr>
            <a:endParaRPr lang="pt-BR" sz="2400" b="0" strike="noStrike" spc="-1" dirty="0">
              <a:latin typeface="Arial"/>
            </a:endParaRPr>
          </a:p>
          <a:p>
            <a:pPr algn="just">
              <a:lnSpc>
                <a:spcPct val="100000"/>
              </a:lnSpc>
              <a:spcBef>
                <a:spcPts val="641"/>
              </a:spcBef>
              <a:tabLst>
                <a:tab pos="0" algn="l"/>
              </a:tabLst>
            </a:pPr>
            <a:r>
              <a:rPr lang="pt-BR" sz="2000" i="1" spc="-1" dirty="0">
                <a:solidFill>
                  <a:srgbClr val="000000"/>
                </a:solidFill>
                <a:latin typeface="Calibri"/>
                <a:ea typeface="DejaVu Sans"/>
              </a:rPr>
              <a:t>    </a:t>
            </a:r>
          </a:p>
        </p:txBody>
      </p:sp>
      <p:pic>
        <p:nvPicPr>
          <p:cNvPr id="9" name="Imagem 8">
            <a:extLst>
              <a:ext uri="{FF2B5EF4-FFF2-40B4-BE49-F238E27FC236}">
                <a16:creationId xmlns:a16="http://schemas.microsoft.com/office/drawing/2014/main" id="{C782151B-879B-40BE-97BE-5DED49BA13F0}"/>
              </a:ext>
            </a:extLst>
          </p:cNvPr>
          <p:cNvPicPr>
            <a:picLocks noChangeAspect="1"/>
          </p:cNvPicPr>
          <p:nvPr/>
        </p:nvPicPr>
        <p:blipFill>
          <a:blip r:embed="rId2"/>
          <a:stretch>
            <a:fillRect/>
          </a:stretch>
        </p:blipFill>
        <p:spPr>
          <a:xfrm>
            <a:off x="0" y="2801923"/>
            <a:ext cx="9144000" cy="4056077"/>
          </a:xfrm>
          <a:prstGeom prst="rect">
            <a:avLst/>
          </a:prstGeom>
        </p:spPr>
      </p:pic>
      <p:sp>
        <p:nvSpPr>
          <p:cNvPr id="2" name="Retângulo 1">
            <a:extLst>
              <a:ext uri="{FF2B5EF4-FFF2-40B4-BE49-F238E27FC236}">
                <a16:creationId xmlns:a16="http://schemas.microsoft.com/office/drawing/2014/main" id="{9BCE49DD-269E-BE97-8025-253357DD6819}"/>
              </a:ext>
            </a:extLst>
          </p:cNvPr>
          <p:cNvSpPr/>
          <p:nvPr/>
        </p:nvSpPr>
        <p:spPr>
          <a:xfrm>
            <a:off x="0" y="2804984"/>
            <a:ext cx="9144000" cy="271848"/>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145908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71221DF-7A45-4246-B3B9-CBC01A451C63}"/>
              </a:ext>
            </a:extLst>
          </p:cNvPr>
          <p:cNvSpPr>
            <a:spLocks noGrp="1"/>
          </p:cNvSpPr>
          <p:nvPr>
            <p:ph idx="1"/>
          </p:nvPr>
        </p:nvSpPr>
        <p:spPr>
          <a:xfrm>
            <a:off x="0" y="77638"/>
            <a:ext cx="9143999" cy="6780362"/>
          </a:xfrm>
        </p:spPr>
        <p:txBody>
          <a:bodyPr>
            <a:normAutofit fontScale="92500" lnSpcReduction="20000"/>
          </a:bodyPr>
          <a:lstStyle/>
          <a:p>
            <a:pPr marL="0" indent="0" algn="just">
              <a:buNone/>
            </a:pPr>
            <a:r>
              <a:rPr lang="pt-BR" b="1" dirty="0"/>
              <a:t>MOMENTO ADEQUADO SOB PENA DE PRECLUSÃO</a:t>
            </a:r>
          </a:p>
          <a:p>
            <a:pPr marL="0" indent="0" algn="just">
              <a:buNone/>
            </a:pPr>
            <a:r>
              <a:rPr lang="pt-BR" dirty="0"/>
              <a:t>	Art. 341. Incumbe também ao réu manifestar-se </a:t>
            </a:r>
            <a:r>
              <a:rPr lang="pt-BR" b="1" u="sng" dirty="0">
                <a:highlight>
                  <a:srgbClr val="00FF00"/>
                </a:highlight>
              </a:rPr>
              <a:t>precisamente</a:t>
            </a:r>
            <a:r>
              <a:rPr lang="pt-BR" b="1" u="sng" dirty="0"/>
              <a:t> sobre as alegações de fato</a:t>
            </a:r>
            <a:r>
              <a:rPr lang="pt-BR" dirty="0"/>
              <a:t> constantes da petição inicial, </a:t>
            </a:r>
            <a:r>
              <a:rPr lang="pt-BR" b="1" u="sng" dirty="0"/>
              <a:t>presumindo-se verdadeiras </a:t>
            </a:r>
            <a:r>
              <a:rPr lang="pt-BR" u="sng" dirty="0"/>
              <a:t>as não impugnadas</a:t>
            </a:r>
            <a:r>
              <a:rPr lang="pt-BR" dirty="0"/>
              <a:t>, </a:t>
            </a:r>
            <a:r>
              <a:rPr lang="pt-BR" b="1" dirty="0"/>
              <a:t>salvo se</a:t>
            </a:r>
            <a:r>
              <a:rPr lang="pt-BR" dirty="0"/>
              <a:t>:</a:t>
            </a:r>
          </a:p>
          <a:p>
            <a:pPr marL="0" indent="0" algn="just">
              <a:buNone/>
            </a:pPr>
            <a:r>
              <a:rPr lang="pt-BR" dirty="0"/>
              <a:t>	I - </a:t>
            </a:r>
            <a:r>
              <a:rPr lang="pt-BR" u="sng" dirty="0"/>
              <a:t>não for admissível</a:t>
            </a:r>
            <a:r>
              <a:rPr lang="pt-BR" dirty="0"/>
              <a:t>, a seu respeito, a confissão;</a:t>
            </a:r>
          </a:p>
          <a:p>
            <a:pPr marL="0" indent="0" algn="just">
              <a:buNone/>
            </a:pPr>
            <a:r>
              <a:rPr lang="pt-BR" dirty="0"/>
              <a:t>	II - a petição inicial não estiver acompanhada de instrumento que a lei considerar da </a:t>
            </a:r>
            <a:r>
              <a:rPr lang="pt-BR" b="1" u="sng" dirty="0"/>
              <a:t>substância do ato</a:t>
            </a:r>
            <a:r>
              <a:rPr lang="pt-BR" dirty="0"/>
              <a:t>;</a:t>
            </a:r>
          </a:p>
          <a:p>
            <a:pPr marL="0" indent="0" algn="just">
              <a:buNone/>
            </a:pPr>
            <a:r>
              <a:rPr lang="pt-BR" dirty="0"/>
              <a:t>	III - estiverem em </a:t>
            </a:r>
            <a:r>
              <a:rPr lang="pt-BR" b="1" u="sng" dirty="0"/>
              <a:t>contradição com a defesa</a:t>
            </a:r>
            <a:r>
              <a:rPr lang="pt-BR" dirty="0"/>
              <a:t>, considerada em seu </a:t>
            </a:r>
            <a:r>
              <a:rPr lang="pt-BR" b="1" u="sng" dirty="0"/>
              <a:t>conjunto</a:t>
            </a:r>
            <a:r>
              <a:rPr lang="pt-BR" dirty="0"/>
              <a:t>.</a:t>
            </a:r>
          </a:p>
          <a:p>
            <a:pPr marL="0" indent="0" algn="just">
              <a:buNone/>
            </a:pPr>
            <a:endParaRPr lang="pt-BR" dirty="0"/>
          </a:p>
          <a:p>
            <a:pPr marL="0" indent="0" algn="just">
              <a:buNone/>
            </a:pPr>
            <a:r>
              <a:rPr lang="pt-BR" b="1" u="sng" dirty="0"/>
              <a:t>EXCEÇÃO “NEGATIVA GERAL</a:t>
            </a:r>
            <a:r>
              <a:rPr lang="pt-BR" b="1" dirty="0"/>
              <a:t>”: </a:t>
            </a:r>
            <a:r>
              <a:rPr lang="pt-BR" b="1" u="sng" dirty="0"/>
              <a:t>PARÁGRAFO ÚNICO 341</a:t>
            </a:r>
            <a:r>
              <a:rPr lang="pt-BR" dirty="0"/>
              <a:t>: “o ônus da </a:t>
            </a:r>
            <a:r>
              <a:rPr lang="pt-BR" b="1" dirty="0"/>
              <a:t>impugnação especificada</a:t>
            </a:r>
            <a:r>
              <a:rPr lang="pt-BR" dirty="0"/>
              <a:t> dos fatos não se aplica ao </a:t>
            </a:r>
            <a:r>
              <a:rPr lang="pt-BR" u="sng" dirty="0"/>
              <a:t>defensor público</a:t>
            </a:r>
            <a:r>
              <a:rPr lang="pt-BR" dirty="0"/>
              <a:t>, ao </a:t>
            </a:r>
            <a:r>
              <a:rPr lang="pt-BR" u="sng" dirty="0"/>
              <a:t>advogado dativo</a:t>
            </a:r>
            <a:r>
              <a:rPr lang="pt-BR" dirty="0"/>
              <a:t> e ao curador especial”.</a:t>
            </a:r>
          </a:p>
          <a:p>
            <a:pPr marL="0" indent="0" algn="just">
              <a:buNone/>
            </a:pPr>
            <a:r>
              <a:rPr lang="pt-BR" sz="2000" b="1" dirty="0"/>
              <a:t>LOGO A CONTESTAÇÃO É POR NEGATIVA GERAL. </a:t>
            </a:r>
            <a:r>
              <a:rPr lang="pt-BR" sz="2000" dirty="0"/>
              <a:t>A contestação por negativa geral é uma forma de defesa na qual o réu nega, de forma genérica, todos os fatos alegados pelo autor, sem especificar quais nega ou quais admite, ou seja, o réu não rebate ponto a ponto os fatos trazidos na petição inicial, prerrogativa processual exclusiva da Defensoria Pública e Curador Especial. </a:t>
            </a:r>
            <a:r>
              <a:rPr lang="pt-BR" sz="2000" b="1" dirty="0"/>
              <a:t>VIDE ART. 72 CPC</a:t>
            </a:r>
            <a:r>
              <a:rPr lang="pt-BR" sz="2000" dirty="0"/>
              <a:t>!</a:t>
            </a:r>
          </a:p>
          <a:p>
            <a:pPr marL="0" indent="0" algn="just">
              <a:buNone/>
            </a:pPr>
            <a:endParaRPr lang="pt-BR" sz="2000" dirty="0">
              <a:latin typeface="Amiri"/>
            </a:endParaRPr>
          </a:p>
        </p:txBody>
      </p:sp>
    </p:spTree>
    <p:extLst>
      <p:ext uri="{BB962C8B-B14F-4D97-AF65-F5344CB8AC3E}">
        <p14:creationId xmlns:p14="http://schemas.microsoft.com/office/powerpoint/2010/main" val="31951413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04BC4-F84B-9553-1AAC-D3F4FD30FCDA}"/>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36A017B-A009-ECB3-64E7-64A2D2ED2215}"/>
              </a:ext>
            </a:extLst>
          </p:cNvPr>
          <p:cNvSpPr>
            <a:spLocks noGrp="1"/>
          </p:cNvSpPr>
          <p:nvPr>
            <p:ph idx="1"/>
          </p:nvPr>
        </p:nvSpPr>
        <p:spPr>
          <a:xfrm>
            <a:off x="0" y="77638"/>
            <a:ext cx="9144000" cy="6780362"/>
          </a:xfrm>
        </p:spPr>
        <p:txBody>
          <a:bodyPr>
            <a:normAutofit lnSpcReduction="10000"/>
          </a:bodyPr>
          <a:lstStyle/>
          <a:p>
            <a:pPr marL="0" indent="0" algn="just">
              <a:buNone/>
            </a:pPr>
            <a:r>
              <a:rPr lang="pt-BR" sz="2600" i="1" dirty="0">
                <a:latin typeface="ADLaM Display" panose="02010000000000000000" pitchFamily="2" charset="0"/>
                <a:ea typeface="ADLaM Display" panose="02010000000000000000" pitchFamily="2" charset="0"/>
                <a:cs typeface="ADLaM Display" panose="02010000000000000000" pitchFamily="2" charset="0"/>
              </a:rPr>
              <a:t>1-Em uma ação de cobrança ajuizada por João contra Pedro, o réu foi citado por hora certa, não compareceu e não nomeou advogado. Diante disso, o juiz designou curador especial para representá-lo no processo. Considerando o cenário, você foi nomeado Curador Especial e precisa apresentar a </a:t>
            </a:r>
            <a:r>
              <a:rPr lang="pt-BR" sz="2600" i="1" u="sng" dirty="0">
                <a:latin typeface="ADLaM Display" panose="02010000000000000000" pitchFamily="2" charset="0"/>
                <a:ea typeface="ADLaM Display" panose="02010000000000000000" pitchFamily="2" charset="0"/>
                <a:cs typeface="ADLaM Display" panose="02010000000000000000" pitchFamily="2" charset="0"/>
              </a:rPr>
              <a:t>contestação</a:t>
            </a:r>
            <a:r>
              <a:rPr lang="pt-BR" sz="2600" i="1" dirty="0">
                <a:latin typeface="ADLaM Display" panose="02010000000000000000" pitchFamily="2" charset="0"/>
                <a:ea typeface="ADLaM Display" panose="02010000000000000000" pitchFamily="2" charset="0"/>
                <a:cs typeface="ADLaM Display" panose="02010000000000000000" pitchFamily="2" charset="0"/>
              </a:rPr>
              <a:t>. Neste caso, explique </a:t>
            </a:r>
            <a:r>
              <a:rPr lang="pt-BR" sz="2600" i="1" u="sng" dirty="0">
                <a:latin typeface="ADLaM Display" panose="02010000000000000000" pitchFamily="2" charset="0"/>
                <a:ea typeface="ADLaM Display" panose="02010000000000000000" pitchFamily="2" charset="0"/>
                <a:cs typeface="ADLaM Display" panose="02010000000000000000" pitchFamily="2" charset="0"/>
              </a:rPr>
              <a:t>qual é a prerrogativa processual concedida ao curador especial</a:t>
            </a:r>
            <a:r>
              <a:rPr lang="pt-BR" sz="2600" i="1" dirty="0">
                <a:latin typeface="ADLaM Display" panose="02010000000000000000" pitchFamily="2" charset="0"/>
                <a:ea typeface="ADLaM Display" panose="02010000000000000000" pitchFamily="2" charset="0"/>
                <a:cs typeface="ADLaM Display" panose="02010000000000000000" pitchFamily="2" charset="0"/>
              </a:rPr>
              <a:t>?</a:t>
            </a:r>
          </a:p>
          <a:p>
            <a:r>
              <a:rPr lang="pt-BR" sz="2000" dirty="0">
                <a:latin typeface="ADLaM Display" panose="02010000000000000000" pitchFamily="2" charset="0"/>
                <a:ea typeface="ADLaM Display" panose="02010000000000000000" pitchFamily="2" charset="0"/>
                <a:cs typeface="ADLaM Display" panose="02010000000000000000" pitchFamily="2" charset="0"/>
              </a:rPr>
              <a:t>Art. 72. O juiz nomeará curador especial ao:</a:t>
            </a:r>
          </a:p>
          <a:p>
            <a:pPr marL="0" indent="0" algn="just">
              <a:buNone/>
            </a:pPr>
            <a:r>
              <a:rPr lang="pt-BR" sz="2000" dirty="0">
                <a:latin typeface="ADLaM Display" panose="02010000000000000000" pitchFamily="2" charset="0"/>
                <a:ea typeface="ADLaM Display" panose="02010000000000000000" pitchFamily="2" charset="0"/>
                <a:cs typeface="ADLaM Display" panose="02010000000000000000" pitchFamily="2" charset="0"/>
              </a:rPr>
              <a:t>I - incapaz, se não tiver representante legal ou se os interesses deste colidirem com os daquele, enquanto durar a incapacidade;</a:t>
            </a:r>
          </a:p>
          <a:p>
            <a:pPr marL="0" indent="0" algn="just">
              <a:buNone/>
            </a:pPr>
            <a:r>
              <a:rPr lang="pt-BR" sz="2000" dirty="0">
                <a:latin typeface="ADLaM Display" panose="02010000000000000000" pitchFamily="2" charset="0"/>
                <a:ea typeface="ADLaM Display" panose="02010000000000000000" pitchFamily="2" charset="0"/>
                <a:cs typeface="ADLaM Display" panose="02010000000000000000" pitchFamily="2" charset="0"/>
              </a:rPr>
              <a:t>II - réu preso revel, bem como ao réu revel citado por </a:t>
            </a:r>
            <a:r>
              <a:rPr lang="pt-BR" sz="2000" u="sng" dirty="0">
                <a:latin typeface="ADLaM Display" panose="02010000000000000000" pitchFamily="2" charset="0"/>
                <a:ea typeface="ADLaM Display" panose="02010000000000000000" pitchFamily="2" charset="0"/>
                <a:cs typeface="ADLaM Display" panose="02010000000000000000" pitchFamily="2" charset="0"/>
              </a:rPr>
              <a:t>edital</a:t>
            </a:r>
            <a:r>
              <a:rPr lang="pt-BR" sz="2000" dirty="0">
                <a:latin typeface="ADLaM Display" panose="02010000000000000000" pitchFamily="2" charset="0"/>
                <a:ea typeface="ADLaM Display" panose="02010000000000000000" pitchFamily="2" charset="0"/>
                <a:cs typeface="ADLaM Display" panose="02010000000000000000" pitchFamily="2" charset="0"/>
              </a:rPr>
              <a:t> ou com </a:t>
            </a:r>
            <a:r>
              <a:rPr lang="pt-BR" sz="2000" u="sng" dirty="0">
                <a:latin typeface="ADLaM Display" panose="02010000000000000000" pitchFamily="2" charset="0"/>
                <a:ea typeface="ADLaM Display" panose="02010000000000000000" pitchFamily="2" charset="0"/>
                <a:cs typeface="ADLaM Display" panose="02010000000000000000" pitchFamily="2" charset="0"/>
              </a:rPr>
              <a:t>hora certa</a:t>
            </a:r>
            <a:r>
              <a:rPr lang="pt-BR" sz="2000" dirty="0">
                <a:latin typeface="ADLaM Display" panose="02010000000000000000" pitchFamily="2" charset="0"/>
                <a:ea typeface="ADLaM Display" panose="02010000000000000000" pitchFamily="2" charset="0"/>
                <a:cs typeface="ADLaM Display" panose="02010000000000000000" pitchFamily="2" charset="0"/>
              </a:rPr>
              <a:t>, enquanto não for constituído advogado.</a:t>
            </a:r>
          </a:p>
          <a:p>
            <a:pPr marL="0" indent="0" algn="just">
              <a:buNone/>
            </a:pPr>
            <a:r>
              <a:rPr lang="pt-BR" sz="2000" dirty="0">
                <a:latin typeface="ADLaM Display" panose="02010000000000000000" pitchFamily="2" charset="0"/>
                <a:ea typeface="ADLaM Display" panose="02010000000000000000" pitchFamily="2" charset="0"/>
                <a:cs typeface="ADLaM Display" panose="02010000000000000000" pitchFamily="2" charset="0"/>
              </a:rPr>
              <a:t>Parágrafo único. A curatela especial será exercida pela Defensoria Pública.</a:t>
            </a:r>
          </a:p>
          <a:p>
            <a:pPr marL="0" indent="0" algn="just">
              <a:buNone/>
            </a:pPr>
            <a:r>
              <a:rPr lang="pt-BR" sz="2000" dirty="0">
                <a:latin typeface="Amiri"/>
              </a:rPr>
              <a:t>2: Maria ajuizou ação de cobrança em face de João, alegando ter emprestado a quantia de R$ 20.000,00 ao réu, sem que este a tivesse restituído. Ocorre que João foi citado por </a:t>
            </a:r>
            <a:r>
              <a:rPr lang="pt-BR" sz="2000" b="1" dirty="0">
                <a:latin typeface="Amiri"/>
              </a:rPr>
              <a:t>hora certa</a:t>
            </a:r>
            <a:r>
              <a:rPr lang="pt-BR" sz="2000" dirty="0">
                <a:latin typeface="Amiri"/>
              </a:rPr>
              <a:t>, pois o oficial de justiça não o encontrou pessoalmente no endereço indicado. Diante disso, o juiz nomeou </a:t>
            </a:r>
            <a:r>
              <a:rPr lang="pt-BR" sz="2000" b="1" dirty="0">
                <a:latin typeface="Amiri"/>
              </a:rPr>
              <a:t>curador especial</a:t>
            </a:r>
            <a:r>
              <a:rPr lang="pt-BR" sz="2000" dirty="0">
                <a:latin typeface="Amiri"/>
              </a:rPr>
              <a:t> para apresentar a defesa do réu. Na qualidade de advogado de João, indique a matéria de defesa a ser utilizados </a:t>
            </a:r>
            <a:r>
              <a:rPr lang="pt-BR" sz="2000">
                <a:latin typeface="Amiri"/>
              </a:rPr>
              <a:t>na contestação, </a:t>
            </a:r>
            <a:r>
              <a:rPr lang="pt-BR" sz="2000" dirty="0">
                <a:latin typeface="Amiri"/>
              </a:rPr>
              <a:t>considerando a forma como ocorreu a citação e a natureza da representação processual atribuída ao curador especial.</a:t>
            </a:r>
          </a:p>
        </p:txBody>
      </p:sp>
    </p:spTree>
    <p:extLst>
      <p:ext uri="{BB962C8B-B14F-4D97-AF65-F5344CB8AC3E}">
        <p14:creationId xmlns:p14="http://schemas.microsoft.com/office/powerpoint/2010/main" val="18038462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99ED1-D0A3-F26C-0664-3ABA8B220F46}"/>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19482E73-7029-32FB-93E7-50011EECB714}"/>
              </a:ext>
            </a:extLst>
          </p:cNvPr>
          <p:cNvSpPr>
            <a:spLocks noGrp="1"/>
          </p:cNvSpPr>
          <p:nvPr>
            <p:ph idx="1"/>
          </p:nvPr>
        </p:nvSpPr>
        <p:spPr>
          <a:xfrm>
            <a:off x="0" y="77638"/>
            <a:ext cx="9143999" cy="6780362"/>
          </a:xfrm>
        </p:spPr>
        <p:txBody>
          <a:bodyPr>
            <a:normAutofit/>
          </a:bodyPr>
          <a:lstStyle/>
          <a:p>
            <a:pPr marL="0" indent="0" algn="just">
              <a:buNone/>
            </a:pPr>
            <a:r>
              <a:rPr lang="pt-BR" b="1" dirty="0"/>
              <a:t>-</a:t>
            </a:r>
            <a:endParaRPr lang="pt-BR" sz="2000" dirty="0"/>
          </a:p>
          <a:p>
            <a:pPr marL="0" indent="0" algn="just">
              <a:buNone/>
            </a:pPr>
            <a:endParaRPr lang="pt-BR" sz="2000" dirty="0">
              <a:latin typeface="Amiri"/>
            </a:endParaRPr>
          </a:p>
        </p:txBody>
      </p:sp>
      <p:pic>
        <p:nvPicPr>
          <p:cNvPr id="4" name="Imagem 3">
            <a:extLst>
              <a:ext uri="{FF2B5EF4-FFF2-40B4-BE49-F238E27FC236}">
                <a16:creationId xmlns:a16="http://schemas.microsoft.com/office/drawing/2014/main" id="{E0A4863C-ECCE-D0BA-F25B-484F2595C474}"/>
              </a:ext>
            </a:extLst>
          </p:cNvPr>
          <p:cNvPicPr>
            <a:picLocks noChangeAspect="1"/>
          </p:cNvPicPr>
          <p:nvPr/>
        </p:nvPicPr>
        <p:blipFill>
          <a:blip r:embed="rId2"/>
          <a:stretch>
            <a:fillRect/>
          </a:stretch>
        </p:blipFill>
        <p:spPr>
          <a:xfrm>
            <a:off x="0" y="-64316"/>
            <a:ext cx="9144000" cy="5209592"/>
          </a:xfrm>
          <a:prstGeom prst="rect">
            <a:avLst/>
          </a:prstGeom>
        </p:spPr>
      </p:pic>
      <p:pic>
        <p:nvPicPr>
          <p:cNvPr id="6" name="Imagem 5">
            <a:extLst>
              <a:ext uri="{FF2B5EF4-FFF2-40B4-BE49-F238E27FC236}">
                <a16:creationId xmlns:a16="http://schemas.microsoft.com/office/drawing/2014/main" id="{4E126455-2019-8A7B-76CF-5ADFD6E97376}"/>
              </a:ext>
            </a:extLst>
          </p:cNvPr>
          <p:cNvPicPr>
            <a:picLocks noChangeAspect="1"/>
          </p:cNvPicPr>
          <p:nvPr/>
        </p:nvPicPr>
        <p:blipFill>
          <a:blip r:embed="rId3"/>
          <a:stretch>
            <a:fillRect/>
          </a:stretch>
        </p:blipFill>
        <p:spPr>
          <a:xfrm>
            <a:off x="0" y="5287230"/>
            <a:ext cx="9144000" cy="1504709"/>
          </a:xfrm>
          <a:prstGeom prst="rect">
            <a:avLst/>
          </a:prstGeom>
        </p:spPr>
      </p:pic>
      <p:pic>
        <p:nvPicPr>
          <p:cNvPr id="8" name="Imagem 7">
            <a:extLst>
              <a:ext uri="{FF2B5EF4-FFF2-40B4-BE49-F238E27FC236}">
                <a16:creationId xmlns:a16="http://schemas.microsoft.com/office/drawing/2014/main" id="{610B7726-346A-2ADE-D681-27D9E8FD2DCA}"/>
              </a:ext>
            </a:extLst>
          </p:cNvPr>
          <p:cNvPicPr>
            <a:picLocks noChangeAspect="1"/>
          </p:cNvPicPr>
          <p:nvPr/>
        </p:nvPicPr>
        <p:blipFill>
          <a:blip r:embed="rId4"/>
          <a:stretch>
            <a:fillRect/>
          </a:stretch>
        </p:blipFill>
        <p:spPr>
          <a:xfrm>
            <a:off x="5526686" y="6668219"/>
            <a:ext cx="3439005" cy="168215"/>
          </a:xfrm>
          <a:prstGeom prst="rect">
            <a:avLst/>
          </a:prstGeom>
        </p:spPr>
      </p:pic>
      <p:sp>
        <p:nvSpPr>
          <p:cNvPr id="9" name="Retângulo 8">
            <a:extLst>
              <a:ext uri="{FF2B5EF4-FFF2-40B4-BE49-F238E27FC236}">
                <a16:creationId xmlns:a16="http://schemas.microsoft.com/office/drawing/2014/main" id="{4D0A32A8-9E7C-C433-5CD2-F39F98AB473A}"/>
              </a:ext>
            </a:extLst>
          </p:cNvPr>
          <p:cNvSpPr/>
          <p:nvPr/>
        </p:nvSpPr>
        <p:spPr>
          <a:xfrm>
            <a:off x="2432649" y="0"/>
            <a:ext cx="3094037" cy="2329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p14="http://schemas.microsoft.com/office/powerpoint/2010/main">
        <mc:Choice Requires="p14">
          <p:contentPart p14:bwMode="auto" r:id="rId5">
            <p14:nvContentPartPr>
              <p14:cNvPr id="10" name="Tinta 9">
                <a:extLst>
                  <a:ext uri="{FF2B5EF4-FFF2-40B4-BE49-F238E27FC236}">
                    <a16:creationId xmlns:a16="http://schemas.microsoft.com/office/drawing/2014/main" id="{F80AF398-846F-EA86-E353-B3AF7327D56B}"/>
                  </a:ext>
                </a:extLst>
              </p14:cNvPr>
              <p14:cNvContentPartPr/>
              <p14:nvPr/>
            </p14:nvContentPartPr>
            <p14:xfrm>
              <a:off x="4554734" y="1759578"/>
              <a:ext cx="775440" cy="9360"/>
            </p14:xfrm>
          </p:contentPart>
        </mc:Choice>
        <mc:Fallback xmlns="">
          <p:pic>
            <p:nvPicPr>
              <p:cNvPr id="10" name="Tinta 9">
                <a:extLst>
                  <a:ext uri="{FF2B5EF4-FFF2-40B4-BE49-F238E27FC236}">
                    <a16:creationId xmlns:a16="http://schemas.microsoft.com/office/drawing/2014/main" id="{F80AF398-846F-EA86-E353-B3AF7327D56B}"/>
                  </a:ext>
                </a:extLst>
              </p:cNvPr>
              <p:cNvPicPr/>
              <p:nvPr/>
            </p:nvPicPr>
            <p:blipFill>
              <a:blip r:embed="rId6"/>
              <a:stretch>
                <a:fillRect/>
              </a:stretch>
            </p:blipFill>
            <p:spPr>
              <a:xfrm>
                <a:off x="4548614" y="1753458"/>
                <a:ext cx="78768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Tinta 10">
                <a:extLst>
                  <a:ext uri="{FF2B5EF4-FFF2-40B4-BE49-F238E27FC236}">
                    <a16:creationId xmlns:a16="http://schemas.microsoft.com/office/drawing/2014/main" id="{04FD1B1D-4BA4-9613-A568-0A61F50D06F6}"/>
                  </a:ext>
                </a:extLst>
              </p14:cNvPr>
              <p14:cNvContentPartPr/>
              <p14:nvPr/>
            </p14:nvContentPartPr>
            <p14:xfrm>
              <a:off x="1224734" y="1775778"/>
              <a:ext cx="3321360" cy="10440"/>
            </p14:xfrm>
          </p:contentPart>
        </mc:Choice>
        <mc:Fallback xmlns="">
          <p:pic>
            <p:nvPicPr>
              <p:cNvPr id="11" name="Tinta 10">
                <a:extLst>
                  <a:ext uri="{FF2B5EF4-FFF2-40B4-BE49-F238E27FC236}">
                    <a16:creationId xmlns:a16="http://schemas.microsoft.com/office/drawing/2014/main" id="{04FD1B1D-4BA4-9613-A568-0A61F50D06F6}"/>
                  </a:ext>
                </a:extLst>
              </p:cNvPr>
              <p:cNvPicPr/>
              <p:nvPr/>
            </p:nvPicPr>
            <p:blipFill>
              <a:blip r:embed="rId8"/>
              <a:stretch>
                <a:fillRect/>
              </a:stretch>
            </p:blipFill>
            <p:spPr>
              <a:xfrm>
                <a:off x="1218614" y="1769658"/>
                <a:ext cx="333360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Tinta 11">
                <a:extLst>
                  <a:ext uri="{FF2B5EF4-FFF2-40B4-BE49-F238E27FC236}">
                    <a16:creationId xmlns:a16="http://schemas.microsoft.com/office/drawing/2014/main" id="{C65D56AC-F0F0-7D3F-221B-FE7C37059EE2}"/>
                  </a:ext>
                </a:extLst>
              </p14:cNvPr>
              <p14:cNvContentPartPr/>
              <p14:nvPr/>
            </p14:nvContentPartPr>
            <p14:xfrm>
              <a:off x="2277374" y="2466978"/>
              <a:ext cx="1627560" cy="36000"/>
            </p14:xfrm>
          </p:contentPart>
        </mc:Choice>
        <mc:Fallback xmlns="">
          <p:pic>
            <p:nvPicPr>
              <p:cNvPr id="12" name="Tinta 11">
                <a:extLst>
                  <a:ext uri="{FF2B5EF4-FFF2-40B4-BE49-F238E27FC236}">
                    <a16:creationId xmlns:a16="http://schemas.microsoft.com/office/drawing/2014/main" id="{C65D56AC-F0F0-7D3F-221B-FE7C37059EE2}"/>
                  </a:ext>
                </a:extLst>
              </p:cNvPr>
              <p:cNvPicPr/>
              <p:nvPr/>
            </p:nvPicPr>
            <p:blipFill>
              <a:blip r:embed="rId10"/>
              <a:stretch>
                <a:fillRect/>
              </a:stretch>
            </p:blipFill>
            <p:spPr>
              <a:xfrm>
                <a:off x="2271254" y="2460858"/>
                <a:ext cx="163980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Tinta 12">
                <a:extLst>
                  <a:ext uri="{FF2B5EF4-FFF2-40B4-BE49-F238E27FC236}">
                    <a16:creationId xmlns:a16="http://schemas.microsoft.com/office/drawing/2014/main" id="{5DC3976C-3126-36B2-DAEA-F7F7EABB4C9E}"/>
                  </a:ext>
                </a:extLst>
              </p14:cNvPr>
              <p14:cNvContentPartPr/>
              <p14:nvPr/>
            </p14:nvContentPartPr>
            <p14:xfrm>
              <a:off x="5874494" y="2541138"/>
              <a:ext cx="2926440" cy="12240"/>
            </p14:xfrm>
          </p:contentPart>
        </mc:Choice>
        <mc:Fallback xmlns="">
          <p:pic>
            <p:nvPicPr>
              <p:cNvPr id="13" name="Tinta 12">
                <a:extLst>
                  <a:ext uri="{FF2B5EF4-FFF2-40B4-BE49-F238E27FC236}">
                    <a16:creationId xmlns:a16="http://schemas.microsoft.com/office/drawing/2014/main" id="{5DC3976C-3126-36B2-DAEA-F7F7EABB4C9E}"/>
                  </a:ext>
                </a:extLst>
              </p:cNvPr>
              <p:cNvPicPr/>
              <p:nvPr/>
            </p:nvPicPr>
            <p:blipFill>
              <a:blip r:embed="rId12"/>
              <a:stretch>
                <a:fillRect/>
              </a:stretch>
            </p:blipFill>
            <p:spPr>
              <a:xfrm>
                <a:off x="5868374" y="2535018"/>
                <a:ext cx="293868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Tinta 13">
                <a:extLst>
                  <a:ext uri="{FF2B5EF4-FFF2-40B4-BE49-F238E27FC236}">
                    <a16:creationId xmlns:a16="http://schemas.microsoft.com/office/drawing/2014/main" id="{0D29649A-E087-AF9B-C12F-3034F0F9C306}"/>
                  </a:ext>
                </a:extLst>
              </p14:cNvPr>
              <p14:cNvContentPartPr/>
              <p14:nvPr/>
            </p14:nvContentPartPr>
            <p14:xfrm>
              <a:off x="2493014" y="2915538"/>
              <a:ext cx="2778480" cy="360"/>
            </p14:xfrm>
          </p:contentPart>
        </mc:Choice>
        <mc:Fallback xmlns="">
          <p:pic>
            <p:nvPicPr>
              <p:cNvPr id="14" name="Tinta 13">
                <a:extLst>
                  <a:ext uri="{FF2B5EF4-FFF2-40B4-BE49-F238E27FC236}">
                    <a16:creationId xmlns:a16="http://schemas.microsoft.com/office/drawing/2014/main" id="{0D29649A-E087-AF9B-C12F-3034F0F9C306}"/>
                  </a:ext>
                </a:extLst>
              </p:cNvPr>
              <p:cNvPicPr/>
              <p:nvPr/>
            </p:nvPicPr>
            <p:blipFill>
              <a:blip r:embed="rId14"/>
              <a:stretch>
                <a:fillRect/>
              </a:stretch>
            </p:blipFill>
            <p:spPr>
              <a:xfrm>
                <a:off x="2486894" y="2909418"/>
                <a:ext cx="279072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Tinta 14">
                <a:extLst>
                  <a:ext uri="{FF2B5EF4-FFF2-40B4-BE49-F238E27FC236}">
                    <a16:creationId xmlns:a16="http://schemas.microsoft.com/office/drawing/2014/main" id="{CE39449E-DBF4-1D53-2BDB-3CEFA2C42556}"/>
                  </a:ext>
                </a:extLst>
              </p14:cNvPr>
              <p14:cNvContentPartPr/>
              <p14:nvPr/>
            </p14:nvContentPartPr>
            <p14:xfrm>
              <a:off x="1233734" y="3234138"/>
              <a:ext cx="2385360" cy="26640"/>
            </p14:xfrm>
          </p:contentPart>
        </mc:Choice>
        <mc:Fallback xmlns="">
          <p:pic>
            <p:nvPicPr>
              <p:cNvPr id="15" name="Tinta 14">
                <a:extLst>
                  <a:ext uri="{FF2B5EF4-FFF2-40B4-BE49-F238E27FC236}">
                    <a16:creationId xmlns:a16="http://schemas.microsoft.com/office/drawing/2014/main" id="{CE39449E-DBF4-1D53-2BDB-3CEFA2C42556}"/>
                  </a:ext>
                </a:extLst>
              </p:cNvPr>
              <p:cNvPicPr/>
              <p:nvPr/>
            </p:nvPicPr>
            <p:blipFill>
              <a:blip r:embed="rId16"/>
              <a:stretch>
                <a:fillRect/>
              </a:stretch>
            </p:blipFill>
            <p:spPr>
              <a:xfrm>
                <a:off x="1227614" y="3228018"/>
                <a:ext cx="239760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Tinta 17">
                <a:extLst>
                  <a:ext uri="{FF2B5EF4-FFF2-40B4-BE49-F238E27FC236}">
                    <a16:creationId xmlns:a16="http://schemas.microsoft.com/office/drawing/2014/main" id="{103A315E-2387-AF8A-56EB-A2268D245498}"/>
                  </a:ext>
                </a:extLst>
              </p14:cNvPr>
              <p14:cNvContentPartPr/>
              <p14:nvPr/>
            </p14:nvContentPartPr>
            <p14:xfrm>
              <a:off x="5752454" y="2856498"/>
              <a:ext cx="1824120" cy="397080"/>
            </p14:xfrm>
          </p:contentPart>
        </mc:Choice>
        <mc:Fallback xmlns="">
          <p:pic>
            <p:nvPicPr>
              <p:cNvPr id="18" name="Tinta 17">
                <a:extLst>
                  <a:ext uri="{FF2B5EF4-FFF2-40B4-BE49-F238E27FC236}">
                    <a16:creationId xmlns:a16="http://schemas.microsoft.com/office/drawing/2014/main" id="{103A315E-2387-AF8A-56EB-A2268D245498}"/>
                  </a:ext>
                </a:extLst>
              </p:cNvPr>
              <p:cNvPicPr/>
              <p:nvPr/>
            </p:nvPicPr>
            <p:blipFill>
              <a:blip r:embed="rId18"/>
              <a:stretch>
                <a:fillRect/>
              </a:stretch>
            </p:blipFill>
            <p:spPr>
              <a:xfrm>
                <a:off x="5746334" y="2850378"/>
                <a:ext cx="1836360" cy="409320"/>
              </a:xfrm>
              <a:prstGeom prst="rect">
                <a:avLst/>
              </a:prstGeom>
            </p:spPr>
          </p:pic>
        </mc:Fallback>
      </mc:AlternateContent>
      <p:grpSp>
        <p:nvGrpSpPr>
          <p:cNvPr id="21" name="Agrupar 20">
            <a:extLst>
              <a:ext uri="{FF2B5EF4-FFF2-40B4-BE49-F238E27FC236}">
                <a16:creationId xmlns:a16="http://schemas.microsoft.com/office/drawing/2014/main" id="{F0BFC719-6351-45A3-819B-B93C001DD44F}"/>
              </a:ext>
            </a:extLst>
          </p:cNvPr>
          <p:cNvGrpSpPr/>
          <p:nvPr/>
        </p:nvGrpSpPr>
        <p:grpSpPr>
          <a:xfrm>
            <a:off x="198374" y="3588378"/>
            <a:ext cx="4554000" cy="43560"/>
            <a:chOff x="198374" y="3588378"/>
            <a:chExt cx="4554000" cy="43560"/>
          </a:xfrm>
        </p:grpSpPr>
        <mc:AlternateContent xmlns:mc="http://schemas.openxmlformats.org/markup-compatibility/2006" xmlns:p14="http://schemas.microsoft.com/office/powerpoint/2010/main">
          <mc:Choice Requires="p14">
            <p:contentPart p14:bwMode="auto" r:id="rId19">
              <p14:nvContentPartPr>
                <p14:cNvPr id="19" name="Tinta 18">
                  <a:extLst>
                    <a:ext uri="{FF2B5EF4-FFF2-40B4-BE49-F238E27FC236}">
                      <a16:creationId xmlns:a16="http://schemas.microsoft.com/office/drawing/2014/main" id="{08B5F3B0-404D-5C8E-4E60-1BCB3359C177}"/>
                    </a:ext>
                  </a:extLst>
                </p14:cNvPr>
                <p14:cNvContentPartPr/>
                <p14:nvPr/>
              </p14:nvContentPartPr>
              <p14:xfrm>
                <a:off x="198374" y="3631578"/>
                <a:ext cx="2658960" cy="360"/>
              </p14:xfrm>
            </p:contentPart>
          </mc:Choice>
          <mc:Fallback xmlns="">
            <p:pic>
              <p:nvPicPr>
                <p:cNvPr id="19" name="Tinta 18">
                  <a:extLst>
                    <a:ext uri="{FF2B5EF4-FFF2-40B4-BE49-F238E27FC236}">
                      <a16:creationId xmlns:a16="http://schemas.microsoft.com/office/drawing/2014/main" id="{08B5F3B0-404D-5C8E-4E60-1BCB3359C177}"/>
                    </a:ext>
                  </a:extLst>
                </p:cNvPr>
                <p:cNvPicPr/>
                <p:nvPr/>
              </p:nvPicPr>
              <p:blipFill>
                <a:blip r:embed="rId20"/>
                <a:stretch>
                  <a:fillRect/>
                </a:stretch>
              </p:blipFill>
              <p:spPr>
                <a:xfrm>
                  <a:off x="192254" y="3625458"/>
                  <a:ext cx="26712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 name="Tinta 19">
                  <a:extLst>
                    <a:ext uri="{FF2B5EF4-FFF2-40B4-BE49-F238E27FC236}">
                      <a16:creationId xmlns:a16="http://schemas.microsoft.com/office/drawing/2014/main" id="{B0E17FD2-E512-ED0C-F372-FFE578BFC16C}"/>
                    </a:ext>
                  </a:extLst>
                </p14:cNvPr>
                <p14:cNvContentPartPr/>
                <p14:nvPr/>
              </p14:nvContentPartPr>
              <p14:xfrm>
                <a:off x="3847334" y="3588378"/>
                <a:ext cx="905040" cy="360"/>
              </p14:xfrm>
            </p:contentPart>
          </mc:Choice>
          <mc:Fallback xmlns="">
            <p:pic>
              <p:nvPicPr>
                <p:cNvPr id="20" name="Tinta 19">
                  <a:extLst>
                    <a:ext uri="{FF2B5EF4-FFF2-40B4-BE49-F238E27FC236}">
                      <a16:creationId xmlns:a16="http://schemas.microsoft.com/office/drawing/2014/main" id="{B0E17FD2-E512-ED0C-F372-FFE578BFC16C}"/>
                    </a:ext>
                  </a:extLst>
                </p:cNvPr>
                <p:cNvPicPr/>
                <p:nvPr/>
              </p:nvPicPr>
              <p:blipFill>
                <a:blip r:embed="rId22"/>
                <a:stretch>
                  <a:fillRect/>
                </a:stretch>
              </p:blipFill>
              <p:spPr>
                <a:xfrm>
                  <a:off x="3841214" y="3582258"/>
                  <a:ext cx="917280" cy="1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
            <p14:nvContentPartPr>
              <p14:cNvPr id="23" name="Tinta 22">
                <a:extLst>
                  <a:ext uri="{FF2B5EF4-FFF2-40B4-BE49-F238E27FC236}">
                    <a16:creationId xmlns:a16="http://schemas.microsoft.com/office/drawing/2014/main" id="{9DC02D32-68A8-55B6-9154-64D5B7979618}"/>
                  </a:ext>
                </a:extLst>
              </p14:cNvPr>
              <p14:cNvContentPartPr/>
              <p14:nvPr/>
            </p14:nvContentPartPr>
            <p14:xfrm>
              <a:off x="6737054" y="3562458"/>
              <a:ext cx="906120" cy="43560"/>
            </p14:xfrm>
          </p:contentPart>
        </mc:Choice>
        <mc:Fallback xmlns="">
          <p:pic>
            <p:nvPicPr>
              <p:cNvPr id="23" name="Tinta 22">
                <a:extLst>
                  <a:ext uri="{FF2B5EF4-FFF2-40B4-BE49-F238E27FC236}">
                    <a16:creationId xmlns:a16="http://schemas.microsoft.com/office/drawing/2014/main" id="{9DC02D32-68A8-55B6-9154-64D5B7979618}"/>
                  </a:ext>
                </a:extLst>
              </p:cNvPr>
              <p:cNvPicPr/>
              <p:nvPr/>
            </p:nvPicPr>
            <p:blipFill>
              <a:blip r:embed="rId24"/>
              <a:stretch>
                <a:fillRect/>
              </a:stretch>
            </p:blipFill>
            <p:spPr>
              <a:xfrm>
                <a:off x="6730574" y="3556338"/>
                <a:ext cx="91836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5" name="Tinta 24">
                <a:extLst>
                  <a:ext uri="{FF2B5EF4-FFF2-40B4-BE49-F238E27FC236}">
                    <a16:creationId xmlns:a16="http://schemas.microsoft.com/office/drawing/2014/main" id="{0147A38C-570B-500F-C204-0247C3D34DD4}"/>
                  </a:ext>
                </a:extLst>
              </p14:cNvPr>
              <p14:cNvContentPartPr/>
              <p14:nvPr/>
            </p14:nvContentPartPr>
            <p14:xfrm>
              <a:off x="1414454" y="4796178"/>
              <a:ext cx="888840" cy="9000"/>
            </p14:xfrm>
          </p:contentPart>
        </mc:Choice>
        <mc:Fallback xmlns="">
          <p:pic>
            <p:nvPicPr>
              <p:cNvPr id="25" name="Tinta 24">
                <a:extLst>
                  <a:ext uri="{FF2B5EF4-FFF2-40B4-BE49-F238E27FC236}">
                    <a16:creationId xmlns:a16="http://schemas.microsoft.com/office/drawing/2014/main" id="{0147A38C-570B-500F-C204-0247C3D34DD4}"/>
                  </a:ext>
                </a:extLst>
              </p:cNvPr>
              <p:cNvPicPr/>
              <p:nvPr/>
            </p:nvPicPr>
            <p:blipFill>
              <a:blip r:embed="rId26"/>
              <a:stretch>
                <a:fillRect/>
              </a:stretch>
            </p:blipFill>
            <p:spPr>
              <a:xfrm>
                <a:off x="1408334" y="4790058"/>
                <a:ext cx="90108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6" name="Tinta 25">
                <a:extLst>
                  <a:ext uri="{FF2B5EF4-FFF2-40B4-BE49-F238E27FC236}">
                    <a16:creationId xmlns:a16="http://schemas.microsoft.com/office/drawing/2014/main" id="{21C2732A-B1CB-BA5A-0682-3AA09781C675}"/>
                  </a:ext>
                </a:extLst>
              </p14:cNvPr>
              <p14:cNvContentPartPr/>
              <p14:nvPr/>
            </p14:nvContentPartPr>
            <p14:xfrm>
              <a:off x="1630094" y="5571978"/>
              <a:ext cx="631440" cy="32760"/>
            </p14:xfrm>
          </p:contentPart>
        </mc:Choice>
        <mc:Fallback xmlns="">
          <p:pic>
            <p:nvPicPr>
              <p:cNvPr id="26" name="Tinta 25">
                <a:extLst>
                  <a:ext uri="{FF2B5EF4-FFF2-40B4-BE49-F238E27FC236}">
                    <a16:creationId xmlns:a16="http://schemas.microsoft.com/office/drawing/2014/main" id="{21C2732A-B1CB-BA5A-0682-3AA09781C675}"/>
                  </a:ext>
                </a:extLst>
              </p:cNvPr>
              <p:cNvPicPr/>
              <p:nvPr/>
            </p:nvPicPr>
            <p:blipFill>
              <a:blip r:embed="rId28"/>
              <a:stretch>
                <a:fillRect/>
              </a:stretch>
            </p:blipFill>
            <p:spPr>
              <a:xfrm>
                <a:off x="1623974" y="5565858"/>
                <a:ext cx="64368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8" name="Tinta 27">
                <a:extLst>
                  <a:ext uri="{FF2B5EF4-FFF2-40B4-BE49-F238E27FC236}">
                    <a16:creationId xmlns:a16="http://schemas.microsoft.com/office/drawing/2014/main" id="{F9D4B4C1-C098-F390-DB08-18630FE2A4F1}"/>
                  </a:ext>
                </a:extLst>
              </p14:cNvPr>
              <p14:cNvContentPartPr/>
              <p14:nvPr/>
            </p14:nvContentPartPr>
            <p14:xfrm>
              <a:off x="1146974" y="6012258"/>
              <a:ext cx="2036160" cy="720"/>
            </p14:xfrm>
          </p:contentPart>
        </mc:Choice>
        <mc:Fallback xmlns="">
          <p:pic>
            <p:nvPicPr>
              <p:cNvPr id="28" name="Tinta 27">
                <a:extLst>
                  <a:ext uri="{FF2B5EF4-FFF2-40B4-BE49-F238E27FC236}">
                    <a16:creationId xmlns:a16="http://schemas.microsoft.com/office/drawing/2014/main" id="{F9D4B4C1-C098-F390-DB08-18630FE2A4F1}"/>
                  </a:ext>
                </a:extLst>
              </p:cNvPr>
              <p:cNvPicPr/>
              <p:nvPr/>
            </p:nvPicPr>
            <p:blipFill>
              <a:blip r:embed="rId30"/>
              <a:stretch>
                <a:fillRect/>
              </a:stretch>
            </p:blipFill>
            <p:spPr>
              <a:xfrm>
                <a:off x="1140854" y="5999298"/>
                <a:ext cx="20484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9" name="Tinta 28">
                <a:extLst>
                  <a:ext uri="{FF2B5EF4-FFF2-40B4-BE49-F238E27FC236}">
                    <a16:creationId xmlns:a16="http://schemas.microsoft.com/office/drawing/2014/main" id="{921EE9EF-C7A3-B97C-572E-DB25712B5BE6}"/>
                  </a:ext>
                </a:extLst>
              </p14:cNvPr>
              <p14:cNvContentPartPr/>
              <p14:nvPr/>
            </p14:nvContentPartPr>
            <p14:xfrm>
              <a:off x="3683534" y="5940258"/>
              <a:ext cx="2419560" cy="29520"/>
            </p14:xfrm>
          </p:contentPart>
        </mc:Choice>
        <mc:Fallback xmlns="">
          <p:pic>
            <p:nvPicPr>
              <p:cNvPr id="29" name="Tinta 28">
                <a:extLst>
                  <a:ext uri="{FF2B5EF4-FFF2-40B4-BE49-F238E27FC236}">
                    <a16:creationId xmlns:a16="http://schemas.microsoft.com/office/drawing/2014/main" id="{921EE9EF-C7A3-B97C-572E-DB25712B5BE6}"/>
                  </a:ext>
                </a:extLst>
              </p:cNvPr>
              <p:cNvPicPr/>
              <p:nvPr/>
            </p:nvPicPr>
            <p:blipFill>
              <a:blip r:embed="rId32"/>
              <a:stretch>
                <a:fillRect/>
              </a:stretch>
            </p:blipFill>
            <p:spPr>
              <a:xfrm>
                <a:off x="3677414" y="5934138"/>
                <a:ext cx="243180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1" name="Tinta 30">
                <a:extLst>
                  <a:ext uri="{FF2B5EF4-FFF2-40B4-BE49-F238E27FC236}">
                    <a16:creationId xmlns:a16="http://schemas.microsoft.com/office/drawing/2014/main" id="{89FDDD91-80B1-020B-F950-F8FAC5174B02}"/>
                  </a:ext>
                </a:extLst>
              </p14:cNvPr>
              <p14:cNvContentPartPr/>
              <p14:nvPr/>
            </p14:nvContentPartPr>
            <p14:xfrm>
              <a:off x="422654" y="6802458"/>
              <a:ext cx="1292760" cy="12600"/>
            </p14:xfrm>
          </p:contentPart>
        </mc:Choice>
        <mc:Fallback xmlns="">
          <p:pic>
            <p:nvPicPr>
              <p:cNvPr id="31" name="Tinta 30">
                <a:extLst>
                  <a:ext uri="{FF2B5EF4-FFF2-40B4-BE49-F238E27FC236}">
                    <a16:creationId xmlns:a16="http://schemas.microsoft.com/office/drawing/2014/main" id="{89FDDD91-80B1-020B-F950-F8FAC5174B02}"/>
                  </a:ext>
                </a:extLst>
              </p:cNvPr>
              <p:cNvPicPr/>
              <p:nvPr/>
            </p:nvPicPr>
            <p:blipFill>
              <a:blip r:embed="rId34"/>
              <a:stretch>
                <a:fillRect/>
              </a:stretch>
            </p:blipFill>
            <p:spPr>
              <a:xfrm>
                <a:off x="416534" y="6796338"/>
                <a:ext cx="1305000" cy="24840"/>
              </a:xfrm>
              <a:prstGeom prst="rect">
                <a:avLst/>
              </a:prstGeom>
            </p:spPr>
          </p:pic>
        </mc:Fallback>
      </mc:AlternateContent>
      <p:grpSp>
        <p:nvGrpSpPr>
          <p:cNvPr id="33" name="Agrupar 32">
            <a:extLst>
              <a:ext uri="{FF2B5EF4-FFF2-40B4-BE49-F238E27FC236}">
                <a16:creationId xmlns:a16="http://schemas.microsoft.com/office/drawing/2014/main" id="{860A2D66-6591-70BC-B821-BCD17FE7BE6A}"/>
              </a:ext>
            </a:extLst>
          </p:cNvPr>
          <p:cNvGrpSpPr/>
          <p:nvPr/>
        </p:nvGrpSpPr>
        <p:grpSpPr>
          <a:xfrm>
            <a:off x="5123894" y="6397458"/>
            <a:ext cx="4092480" cy="64080"/>
            <a:chOff x="5123894" y="6397458"/>
            <a:chExt cx="4092480" cy="64080"/>
          </a:xfrm>
        </p:grpSpPr>
        <mc:AlternateContent xmlns:mc="http://schemas.openxmlformats.org/markup-compatibility/2006" xmlns:p14="http://schemas.microsoft.com/office/powerpoint/2010/main">
          <mc:Choice Requires="p14">
            <p:contentPart p14:bwMode="auto" r:id="rId35">
              <p14:nvContentPartPr>
                <p14:cNvPr id="30" name="Tinta 29">
                  <a:extLst>
                    <a:ext uri="{FF2B5EF4-FFF2-40B4-BE49-F238E27FC236}">
                      <a16:creationId xmlns:a16="http://schemas.microsoft.com/office/drawing/2014/main" id="{D27434C7-F3EF-0E14-AC6C-95D9C0611E19}"/>
                    </a:ext>
                  </a:extLst>
                </p14:cNvPr>
                <p14:cNvContentPartPr/>
                <p14:nvPr/>
              </p14:nvContentPartPr>
              <p14:xfrm>
                <a:off x="5123894" y="6397458"/>
                <a:ext cx="2208240" cy="64080"/>
              </p14:xfrm>
            </p:contentPart>
          </mc:Choice>
          <mc:Fallback xmlns="">
            <p:pic>
              <p:nvPicPr>
                <p:cNvPr id="30" name="Tinta 29">
                  <a:extLst>
                    <a:ext uri="{FF2B5EF4-FFF2-40B4-BE49-F238E27FC236}">
                      <a16:creationId xmlns:a16="http://schemas.microsoft.com/office/drawing/2014/main" id="{D27434C7-F3EF-0E14-AC6C-95D9C0611E19}"/>
                    </a:ext>
                  </a:extLst>
                </p:cNvPr>
                <p:cNvPicPr/>
                <p:nvPr/>
              </p:nvPicPr>
              <p:blipFill>
                <a:blip r:embed="rId36"/>
                <a:stretch>
                  <a:fillRect/>
                </a:stretch>
              </p:blipFill>
              <p:spPr>
                <a:xfrm>
                  <a:off x="5117774" y="6391338"/>
                  <a:ext cx="222048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2" name="Tinta 31">
                  <a:extLst>
                    <a:ext uri="{FF2B5EF4-FFF2-40B4-BE49-F238E27FC236}">
                      <a16:creationId xmlns:a16="http://schemas.microsoft.com/office/drawing/2014/main" id="{FFF61EFA-2F17-DF15-826A-21D703C498BE}"/>
                    </a:ext>
                  </a:extLst>
                </p14:cNvPr>
                <p14:cNvContentPartPr/>
                <p14:nvPr/>
              </p14:nvContentPartPr>
              <p14:xfrm>
                <a:off x="8186414" y="6401418"/>
                <a:ext cx="1029960" cy="8280"/>
              </p14:xfrm>
            </p:contentPart>
          </mc:Choice>
          <mc:Fallback xmlns="">
            <p:pic>
              <p:nvPicPr>
                <p:cNvPr id="32" name="Tinta 31">
                  <a:extLst>
                    <a:ext uri="{FF2B5EF4-FFF2-40B4-BE49-F238E27FC236}">
                      <a16:creationId xmlns:a16="http://schemas.microsoft.com/office/drawing/2014/main" id="{FFF61EFA-2F17-DF15-826A-21D703C498BE}"/>
                    </a:ext>
                  </a:extLst>
                </p:cNvPr>
                <p:cNvPicPr/>
                <p:nvPr/>
              </p:nvPicPr>
              <p:blipFill>
                <a:blip r:embed="rId38"/>
                <a:stretch>
                  <a:fillRect/>
                </a:stretch>
              </p:blipFill>
              <p:spPr>
                <a:xfrm>
                  <a:off x="8180294" y="6395298"/>
                  <a:ext cx="1042200" cy="20520"/>
                </a:xfrm>
                <a:prstGeom prst="rect">
                  <a:avLst/>
                </a:prstGeom>
              </p:spPr>
            </p:pic>
          </mc:Fallback>
        </mc:AlternateContent>
      </p:grpSp>
    </p:spTree>
    <p:extLst>
      <p:ext uri="{BB962C8B-B14F-4D97-AF65-F5344CB8AC3E}">
        <p14:creationId xmlns:p14="http://schemas.microsoft.com/office/powerpoint/2010/main" val="3802691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0A0EC-D093-BD34-973B-C7F8375A43EF}"/>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1FA2B9DB-D3E7-3712-0008-0291FDDC3846}"/>
              </a:ext>
            </a:extLst>
          </p:cNvPr>
          <p:cNvSpPr>
            <a:spLocks noGrp="1"/>
          </p:cNvSpPr>
          <p:nvPr>
            <p:ph idx="1"/>
          </p:nvPr>
        </p:nvSpPr>
        <p:spPr>
          <a:xfrm>
            <a:off x="0" y="77638"/>
            <a:ext cx="9143999" cy="6780362"/>
          </a:xfrm>
        </p:spPr>
        <p:txBody>
          <a:bodyPr>
            <a:normAutofit/>
          </a:bodyPr>
          <a:lstStyle/>
          <a:p>
            <a:pPr marL="0" indent="0" algn="just">
              <a:buNone/>
            </a:pPr>
            <a:r>
              <a:rPr lang="pt-BR" b="1" dirty="0"/>
              <a:t>-</a:t>
            </a:r>
            <a:endParaRPr lang="pt-BR" sz="2000" dirty="0"/>
          </a:p>
          <a:p>
            <a:pPr marL="0" indent="0" algn="just">
              <a:buNone/>
            </a:pPr>
            <a:endParaRPr lang="pt-BR" sz="2000" dirty="0">
              <a:latin typeface="Amiri"/>
            </a:endParaRPr>
          </a:p>
        </p:txBody>
      </p:sp>
      <p:pic>
        <p:nvPicPr>
          <p:cNvPr id="4" name="Imagem 3">
            <a:extLst>
              <a:ext uri="{FF2B5EF4-FFF2-40B4-BE49-F238E27FC236}">
                <a16:creationId xmlns:a16="http://schemas.microsoft.com/office/drawing/2014/main" id="{B747ACF7-E3B6-7ACD-B997-684E5764DB4C}"/>
              </a:ext>
            </a:extLst>
          </p:cNvPr>
          <p:cNvPicPr>
            <a:picLocks noChangeAspect="1"/>
          </p:cNvPicPr>
          <p:nvPr/>
        </p:nvPicPr>
        <p:blipFill>
          <a:blip r:embed="rId2"/>
          <a:stretch>
            <a:fillRect/>
          </a:stretch>
        </p:blipFill>
        <p:spPr>
          <a:xfrm>
            <a:off x="-1" y="0"/>
            <a:ext cx="9144000" cy="1389951"/>
          </a:xfrm>
          <a:prstGeom prst="rect">
            <a:avLst/>
          </a:prstGeom>
        </p:spPr>
      </p:pic>
      <p:pic>
        <p:nvPicPr>
          <p:cNvPr id="6" name="Imagem 5">
            <a:extLst>
              <a:ext uri="{FF2B5EF4-FFF2-40B4-BE49-F238E27FC236}">
                <a16:creationId xmlns:a16="http://schemas.microsoft.com/office/drawing/2014/main" id="{87D28CD7-7F53-8C7E-2DB6-FBA38AF6780F}"/>
              </a:ext>
            </a:extLst>
          </p:cNvPr>
          <p:cNvPicPr>
            <a:picLocks noChangeAspect="1"/>
          </p:cNvPicPr>
          <p:nvPr/>
        </p:nvPicPr>
        <p:blipFill>
          <a:blip r:embed="rId3"/>
          <a:stretch>
            <a:fillRect/>
          </a:stretch>
        </p:blipFill>
        <p:spPr>
          <a:xfrm>
            <a:off x="-1" y="1467588"/>
            <a:ext cx="9144000" cy="3561611"/>
          </a:xfrm>
          <a:prstGeom prst="rect">
            <a:avLst/>
          </a:prstGeom>
        </p:spPr>
      </p:pic>
      <p:pic>
        <p:nvPicPr>
          <p:cNvPr id="8" name="Imagem 7">
            <a:extLst>
              <a:ext uri="{FF2B5EF4-FFF2-40B4-BE49-F238E27FC236}">
                <a16:creationId xmlns:a16="http://schemas.microsoft.com/office/drawing/2014/main" id="{07923EC7-85BD-D66A-EDFA-497FD47CCE08}"/>
              </a:ext>
            </a:extLst>
          </p:cNvPr>
          <p:cNvPicPr>
            <a:picLocks noChangeAspect="1"/>
          </p:cNvPicPr>
          <p:nvPr/>
        </p:nvPicPr>
        <p:blipFill>
          <a:blip r:embed="rId4"/>
          <a:stretch>
            <a:fillRect/>
          </a:stretch>
        </p:blipFill>
        <p:spPr>
          <a:xfrm>
            <a:off x="-1" y="4962102"/>
            <a:ext cx="9144000" cy="1895898"/>
          </a:xfrm>
          <a:prstGeom prst="rect">
            <a:avLst/>
          </a:prstGeom>
        </p:spPr>
      </p:pic>
      <mc:AlternateContent xmlns:mc="http://schemas.openxmlformats.org/markup-compatibility/2006" xmlns:p14="http://schemas.microsoft.com/office/powerpoint/2010/main">
        <mc:Choice Requires="p14">
          <p:contentPart p14:bwMode="auto" r:id="rId5">
            <p14:nvContentPartPr>
              <p14:cNvPr id="13" name="Tinta 12">
                <a:extLst>
                  <a:ext uri="{FF2B5EF4-FFF2-40B4-BE49-F238E27FC236}">
                    <a16:creationId xmlns:a16="http://schemas.microsoft.com/office/drawing/2014/main" id="{50100B6C-A24E-BB14-E69D-A1730FB9B303}"/>
                  </a:ext>
                </a:extLst>
              </p14:cNvPr>
              <p14:cNvContentPartPr/>
              <p14:nvPr/>
            </p14:nvContentPartPr>
            <p14:xfrm>
              <a:off x="146534" y="1051818"/>
              <a:ext cx="4520520" cy="360"/>
            </p14:xfrm>
          </p:contentPart>
        </mc:Choice>
        <mc:Fallback xmlns="">
          <p:pic>
            <p:nvPicPr>
              <p:cNvPr id="13" name="Tinta 12">
                <a:extLst>
                  <a:ext uri="{FF2B5EF4-FFF2-40B4-BE49-F238E27FC236}">
                    <a16:creationId xmlns:a16="http://schemas.microsoft.com/office/drawing/2014/main" id="{50100B6C-A24E-BB14-E69D-A1730FB9B303}"/>
                  </a:ext>
                </a:extLst>
              </p:cNvPr>
              <p:cNvPicPr/>
              <p:nvPr/>
            </p:nvPicPr>
            <p:blipFill>
              <a:blip r:embed="rId6"/>
              <a:stretch>
                <a:fillRect/>
              </a:stretch>
            </p:blipFill>
            <p:spPr>
              <a:xfrm>
                <a:off x="140414" y="1045698"/>
                <a:ext cx="453276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Tinta 13">
                <a:extLst>
                  <a:ext uri="{FF2B5EF4-FFF2-40B4-BE49-F238E27FC236}">
                    <a16:creationId xmlns:a16="http://schemas.microsoft.com/office/drawing/2014/main" id="{33D4FF25-F459-61A3-B8A2-9C4DAAFD36F6}"/>
                  </a:ext>
                </a:extLst>
              </p14:cNvPr>
              <p14:cNvContentPartPr/>
              <p14:nvPr/>
            </p14:nvContentPartPr>
            <p14:xfrm>
              <a:off x="7151054" y="1052178"/>
              <a:ext cx="2065680" cy="360"/>
            </p14:xfrm>
          </p:contentPart>
        </mc:Choice>
        <mc:Fallback xmlns="">
          <p:pic>
            <p:nvPicPr>
              <p:cNvPr id="14" name="Tinta 13">
                <a:extLst>
                  <a:ext uri="{FF2B5EF4-FFF2-40B4-BE49-F238E27FC236}">
                    <a16:creationId xmlns:a16="http://schemas.microsoft.com/office/drawing/2014/main" id="{33D4FF25-F459-61A3-B8A2-9C4DAAFD36F6}"/>
                  </a:ext>
                </a:extLst>
              </p:cNvPr>
              <p:cNvPicPr/>
              <p:nvPr/>
            </p:nvPicPr>
            <p:blipFill>
              <a:blip r:embed="rId8"/>
              <a:stretch>
                <a:fillRect/>
              </a:stretch>
            </p:blipFill>
            <p:spPr>
              <a:xfrm>
                <a:off x="7144934" y="1046058"/>
                <a:ext cx="207792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Tinta 15">
                <a:extLst>
                  <a:ext uri="{FF2B5EF4-FFF2-40B4-BE49-F238E27FC236}">
                    <a16:creationId xmlns:a16="http://schemas.microsoft.com/office/drawing/2014/main" id="{6369C010-0407-48AA-5A55-2463A47E53F3}"/>
                  </a:ext>
                </a:extLst>
              </p14:cNvPr>
              <p14:cNvContentPartPr/>
              <p14:nvPr/>
            </p14:nvContentPartPr>
            <p14:xfrm>
              <a:off x="155174" y="1405698"/>
              <a:ext cx="1988640" cy="360"/>
            </p14:xfrm>
          </p:contentPart>
        </mc:Choice>
        <mc:Fallback xmlns="">
          <p:pic>
            <p:nvPicPr>
              <p:cNvPr id="16" name="Tinta 15">
                <a:extLst>
                  <a:ext uri="{FF2B5EF4-FFF2-40B4-BE49-F238E27FC236}">
                    <a16:creationId xmlns:a16="http://schemas.microsoft.com/office/drawing/2014/main" id="{6369C010-0407-48AA-5A55-2463A47E53F3}"/>
                  </a:ext>
                </a:extLst>
              </p:cNvPr>
              <p:cNvPicPr/>
              <p:nvPr/>
            </p:nvPicPr>
            <p:blipFill>
              <a:blip r:embed="rId10"/>
              <a:stretch>
                <a:fillRect/>
              </a:stretch>
            </p:blipFill>
            <p:spPr>
              <a:xfrm>
                <a:off x="149054" y="1399578"/>
                <a:ext cx="200088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Tinta 16">
                <a:extLst>
                  <a:ext uri="{FF2B5EF4-FFF2-40B4-BE49-F238E27FC236}">
                    <a16:creationId xmlns:a16="http://schemas.microsoft.com/office/drawing/2014/main" id="{B3BCE068-ADFC-3F5F-1F78-939AEF64AB1C}"/>
                  </a:ext>
                </a:extLst>
              </p14:cNvPr>
              <p14:cNvContentPartPr/>
              <p14:nvPr/>
            </p14:nvContentPartPr>
            <p14:xfrm>
              <a:off x="4485254" y="2196258"/>
              <a:ext cx="1849680" cy="12600"/>
            </p14:xfrm>
          </p:contentPart>
        </mc:Choice>
        <mc:Fallback xmlns="">
          <p:pic>
            <p:nvPicPr>
              <p:cNvPr id="17" name="Tinta 16">
                <a:extLst>
                  <a:ext uri="{FF2B5EF4-FFF2-40B4-BE49-F238E27FC236}">
                    <a16:creationId xmlns:a16="http://schemas.microsoft.com/office/drawing/2014/main" id="{B3BCE068-ADFC-3F5F-1F78-939AEF64AB1C}"/>
                  </a:ext>
                </a:extLst>
              </p:cNvPr>
              <p:cNvPicPr/>
              <p:nvPr/>
            </p:nvPicPr>
            <p:blipFill>
              <a:blip r:embed="rId12"/>
              <a:stretch>
                <a:fillRect/>
              </a:stretch>
            </p:blipFill>
            <p:spPr>
              <a:xfrm>
                <a:off x="4479134" y="2190138"/>
                <a:ext cx="186192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Tinta 17">
                <a:extLst>
                  <a:ext uri="{FF2B5EF4-FFF2-40B4-BE49-F238E27FC236}">
                    <a16:creationId xmlns:a16="http://schemas.microsoft.com/office/drawing/2014/main" id="{DDB91388-12B3-6FE4-0932-A1C636F73B2E}"/>
                  </a:ext>
                </a:extLst>
              </p14:cNvPr>
              <p14:cNvContentPartPr/>
              <p14:nvPr/>
            </p14:nvContentPartPr>
            <p14:xfrm>
              <a:off x="232574" y="2553018"/>
              <a:ext cx="2970720" cy="28080"/>
            </p14:xfrm>
          </p:contentPart>
        </mc:Choice>
        <mc:Fallback xmlns="">
          <p:pic>
            <p:nvPicPr>
              <p:cNvPr id="18" name="Tinta 17">
                <a:extLst>
                  <a:ext uri="{FF2B5EF4-FFF2-40B4-BE49-F238E27FC236}">
                    <a16:creationId xmlns:a16="http://schemas.microsoft.com/office/drawing/2014/main" id="{DDB91388-12B3-6FE4-0932-A1C636F73B2E}"/>
                  </a:ext>
                </a:extLst>
              </p:cNvPr>
              <p:cNvPicPr/>
              <p:nvPr/>
            </p:nvPicPr>
            <p:blipFill>
              <a:blip r:embed="rId14"/>
              <a:stretch>
                <a:fillRect/>
              </a:stretch>
            </p:blipFill>
            <p:spPr>
              <a:xfrm>
                <a:off x="226454" y="2546898"/>
                <a:ext cx="298296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3" name="Tinta 22">
                <a:extLst>
                  <a:ext uri="{FF2B5EF4-FFF2-40B4-BE49-F238E27FC236}">
                    <a16:creationId xmlns:a16="http://schemas.microsoft.com/office/drawing/2014/main" id="{E38B181E-C284-7108-8C49-365FA07FDF0E}"/>
                  </a:ext>
                </a:extLst>
              </p14:cNvPr>
              <p14:cNvContentPartPr/>
              <p14:nvPr/>
            </p14:nvContentPartPr>
            <p14:xfrm>
              <a:off x="3070814" y="5373978"/>
              <a:ext cx="2062080" cy="360"/>
            </p14:xfrm>
          </p:contentPart>
        </mc:Choice>
        <mc:Fallback xmlns="">
          <p:pic>
            <p:nvPicPr>
              <p:cNvPr id="23" name="Tinta 22">
                <a:extLst>
                  <a:ext uri="{FF2B5EF4-FFF2-40B4-BE49-F238E27FC236}">
                    <a16:creationId xmlns:a16="http://schemas.microsoft.com/office/drawing/2014/main" id="{E38B181E-C284-7108-8C49-365FA07FDF0E}"/>
                  </a:ext>
                </a:extLst>
              </p:cNvPr>
              <p:cNvPicPr/>
              <p:nvPr/>
            </p:nvPicPr>
            <p:blipFill>
              <a:blip r:embed="rId16"/>
              <a:stretch>
                <a:fillRect/>
              </a:stretch>
            </p:blipFill>
            <p:spPr>
              <a:xfrm>
                <a:off x="3064334" y="5367858"/>
                <a:ext cx="207432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5" name="Tinta 24">
                <a:extLst>
                  <a:ext uri="{FF2B5EF4-FFF2-40B4-BE49-F238E27FC236}">
                    <a16:creationId xmlns:a16="http://schemas.microsoft.com/office/drawing/2014/main" id="{80C85CF7-8EE8-32F2-BD93-AE873BEA9AF8}"/>
                  </a:ext>
                </a:extLst>
              </p14:cNvPr>
              <p14:cNvContentPartPr/>
              <p14:nvPr/>
            </p14:nvContentPartPr>
            <p14:xfrm>
              <a:off x="6098774" y="3985098"/>
              <a:ext cx="1992960" cy="26280"/>
            </p14:xfrm>
          </p:contentPart>
        </mc:Choice>
        <mc:Fallback xmlns="">
          <p:pic>
            <p:nvPicPr>
              <p:cNvPr id="25" name="Tinta 24">
                <a:extLst>
                  <a:ext uri="{FF2B5EF4-FFF2-40B4-BE49-F238E27FC236}">
                    <a16:creationId xmlns:a16="http://schemas.microsoft.com/office/drawing/2014/main" id="{80C85CF7-8EE8-32F2-BD93-AE873BEA9AF8}"/>
                  </a:ext>
                </a:extLst>
              </p:cNvPr>
              <p:cNvPicPr/>
              <p:nvPr/>
            </p:nvPicPr>
            <p:blipFill>
              <a:blip r:embed="rId18"/>
              <a:stretch>
                <a:fillRect/>
              </a:stretch>
            </p:blipFill>
            <p:spPr>
              <a:xfrm>
                <a:off x="6092654" y="3978978"/>
                <a:ext cx="200520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6" name="Tinta 25">
                <a:extLst>
                  <a:ext uri="{FF2B5EF4-FFF2-40B4-BE49-F238E27FC236}">
                    <a16:creationId xmlns:a16="http://schemas.microsoft.com/office/drawing/2014/main" id="{6FCE0FAF-1A62-2947-0173-1F76B7F4681E}"/>
                  </a:ext>
                </a:extLst>
              </p14:cNvPr>
              <p14:cNvContentPartPr/>
              <p14:nvPr/>
            </p14:nvContentPartPr>
            <p14:xfrm>
              <a:off x="103334" y="3526818"/>
              <a:ext cx="1516680" cy="53280"/>
            </p14:xfrm>
          </p:contentPart>
        </mc:Choice>
        <mc:Fallback xmlns="">
          <p:pic>
            <p:nvPicPr>
              <p:cNvPr id="26" name="Tinta 25">
                <a:extLst>
                  <a:ext uri="{FF2B5EF4-FFF2-40B4-BE49-F238E27FC236}">
                    <a16:creationId xmlns:a16="http://schemas.microsoft.com/office/drawing/2014/main" id="{6FCE0FAF-1A62-2947-0173-1F76B7F4681E}"/>
                  </a:ext>
                </a:extLst>
              </p:cNvPr>
              <p:cNvPicPr/>
              <p:nvPr/>
            </p:nvPicPr>
            <p:blipFill>
              <a:blip r:embed="rId20"/>
              <a:stretch>
                <a:fillRect/>
              </a:stretch>
            </p:blipFill>
            <p:spPr>
              <a:xfrm>
                <a:off x="97214" y="3520698"/>
                <a:ext cx="1528920" cy="65520"/>
              </a:xfrm>
              <a:prstGeom prst="rect">
                <a:avLst/>
              </a:prstGeom>
            </p:spPr>
          </p:pic>
        </mc:Fallback>
      </mc:AlternateContent>
    </p:spTree>
    <p:extLst>
      <p:ext uri="{BB962C8B-B14F-4D97-AF65-F5344CB8AC3E}">
        <p14:creationId xmlns:p14="http://schemas.microsoft.com/office/powerpoint/2010/main" val="10024186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71221DF-7A45-4246-B3B9-CBC01A451C63}"/>
              </a:ext>
            </a:extLst>
          </p:cNvPr>
          <p:cNvSpPr>
            <a:spLocks noGrp="1"/>
          </p:cNvSpPr>
          <p:nvPr>
            <p:ph idx="1"/>
          </p:nvPr>
        </p:nvSpPr>
        <p:spPr>
          <a:xfrm>
            <a:off x="0" y="120770"/>
            <a:ext cx="9143999" cy="6737229"/>
          </a:xfrm>
        </p:spPr>
        <p:txBody>
          <a:bodyPr>
            <a:normAutofit fontScale="85000" lnSpcReduction="20000"/>
          </a:bodyPr>
          <a:lstStyle/>
          <a:p>
            <a:pPr marL="0" indent="0" algn="ctr">
              <a:buNone/>
            </a:pPr>
            <a:r>
              <a:rPr lang="pt-BR" b="1" dirty="0"/>
              <a:t>ESTABILIZAÇÃO DO PROCESSO</a:t>
            </a:r>
          </a:p>
          <a:p>
            <a:pPr marL="0" indent="0" algn="ctr">
              <a:buNone/>
            </a:pPr>
            <a:r>
              <a:rPr lang="pt-BR" b="1" dirty="0"/>
              <a:t>PRINCÍPIO DA EVENTUALIDADE</a:t>
            </a:r>
          </a:p>
          <a:p>
            <a:pPr marL="0" indent="0" algn="just">
              <a:buNone/>
            </a:pPr>
            <a:endParaRPr lang="pt-BR" dirty="0"/>
          </a:p>
          <a:p>
            <a:pPr marL="0" indent="0" algn="just">
              <a:buNone/>
            </a:pPr>
            <a:r>
              <a:rPr lang="pt-BR" dirty="0"/>
              <a:t>	Art. 342. Depois da contestação, </a:t>
            </a:r>
            <a:r>
              <a:rPr lang="pt-BR" b="1" u="sng" dirty="0"/>
              <a:t>só é lícito </a:t>
            </a:r>
            <a:r>
              <a:rPr lang="pt-BR" u="sng" dirty="0"/>
              <a:t>ao réu</a:t>
            </a:r>
            <a:r>
              <a:rPr lang="pt-BR" dirty="0"/>
              <a:t> deduzir NOVAS ALEGAÇÕES quando:</a:t>
            </a:r>
          </a:p>
          <a:p>
            <a:pPr marL="0" indent="0" algn="just">
              <a:buNone/>
            </a:pPr>
            <a:r>
              <a:rPr lang="pt-BR" dirty="0"/>
              <a:t>	I - relativas a </a:t>
            </a:r>
            <a:r>
              <a:rPr lang="pt-BR" b="1" u="sng" dirty="0"/>
              <a:t>direito</a:t>
            </a:r>
            <a:r>
              <a:rPr lang="pt-BR" dirty="0"/>
              <a:t> ou a </a:t>
            </a:r>
            <a:r>
              <a:rPr lang="pt-BR" b="1" u="sng" dirty="0"/>
              <a:t>fato</a:t>
            </a:r>
            <a:r>
              <a:rPr lang="pt-BR" u="sng" dirty="0"/>
              <a:t> </a:t>
            </a:r>
            <a:r>
              <a:rPr lang="pt-BR" b="1" u="sng" dirty="0"/>
              <a:t>superveniente</a:t>
            </a:r>
            <a:r>
              <a:rPr lang="pt-BR" dirty="0"/>
              <a:t>;</a:t>
            </a:r>
          </a:p>
          <a:p>
            <a:pPr marL="0" indent="0" algn="just">
              <a:buNone/>
            </a:pPr>
            <a:r>
              <a:rPr lang="pt-BR" dirty="0"/>
              <a:t>	II - competir ao juiz conhecer delas </a:t>
            </a:r>
            <a:r>
              <a:rPr lang="pt-BR" u="sng" dirty="0"/>
              <a:t>de </a:t>
            </a:r>
            <a:r>
              <a:rPr lang="pt-BR" b="1" u="sng" dirty="0"/>
              <a:t>ofício</a:t>
            </a:r>
            <a:r>
              <a:rPr lang="pt-BR" u="sng" dirty="0"/>
              <a:t> </a:t>
            </a:r>
          </a:p>
          <a:p>
            <a:pPr marL="0" indent="0" algn="just">
              <a:buNone/>
            </a:pPr>
            <a:r>
              <a:rPr lang="pt-BR" dirty="0"/>
              <a:t>	III - por expressa autorização legal, </a:t>
            </a:r>
            <a:r>
              <a:rPr lang="pt-BR" u="sng" dirty="0"/>
              <a:t>puderem ser formuladas em </a:t>
            </a:r>
            <a:r>
              <a:rPr lang="pt-BR" b="1" u="sng" dirty="0"/>
              <a:t>qualquer tempo </a:t>
            </a:r>
            <a:r>
              <a:rPr lang="pt-BR" u="sng" dirty="0"/>
              <a:t>e grau de jurisdição</a:t>
            </a:r>
            <a:r>
              <a:rPr lang="pt-BR" dirty="0"/>
              <a:t>.</a:t>
            </a:r>
          </a:p>
          <a:p>
            <a:pPr marL="0" indent="0" algn="just">
              <a:buNone/>
            </a:pPr>
            <a:endParaRPr lang="pt-BR" dirty="0"/>
          </a:p>
          <a:p>
            <a:pPr marL="0" indent="0" algn="just">
              <a:buNone/>
            </a:pPr>
            <a:r>
              <a:rPr lang="pt-BR" sz="2000" dirty="0"/>
              <a:t>	EXCEÇÕES: Matérias de ordem pública – regras art. 337 CPC</a:t>
            </a:r>
          </a:p>
          <a:p>
            <a:pPr marL="0" indent="0" algn="just">
              <a:buNone/>
            </a:pPr>
            <a:r>
              <a:rPr lang="pt-BR" sz="2000" dirty="0"/>
              <a:t>	exemplo: prescrição e decadência, impedimento entre outros.</a:t>
            </a:r>
          </a:p>
          <a:p>
            <a:pPr marL="0" indent="0" algn="just">
              <a:buNone/>
            </a:pPr>
            <a:endParaRPr lang="pt-BR" sz="2000" dirty="0"/>
          </a:p>
          <a:p>
            <a:pPr marL="0" indent="0" algn="just">
              <a:buNone/>
            </a:pPr>
            <a:r>
              <a:rPr lang="pt-BR" sz="2000" b="1" dirty="0"/>
              <a:t>NÃO ESQUECER DA PRECLUSÃO</a:t>
            </a:r>
            <a:r>
              <a:rPr lang="pt-BR" sz="2000" dirty="0"/>
              <a:t>: TEMPORAL – LÓGICA – CONSUMATIVA</a:t>
            </a:r>
          </a:p>
          <a:p>
            <a:pPr marL="0" indent="0" algn="just">
              <a:buNone/>
            </a:pPr>
            <a:r>
              <a:rPr lang="pt-BR" sz="2000" b="1"/>
              <a:t>QUESTÃO</a:t>
            </a:r>
            <a:r>
              <a:rPr lang="pt-BR" sz="2000" dirty="0"/>
              <a:t>: Durante ação de indenização, após apresentar contestação, o réu Marcos pretende trazer novas alegações. Segundo o CPC, isso somente será possível se:</a:t>
            </a:r>
          </a:p>
          <a:p>
            <a:pPr marL="0" indent="0" algn="just">
              <a:buNone/>
            </a:pPr>
            <a:r>
              <a:rPr lang="pt-BR" sz="2000" dirty="0"/>
              <a:t>A) Ocorrerem fatos novos, forem matérias de ordem pública ou houver permissão legal</a:t>
            </a:r>
          </a:p>
          <a:p>
            <a:pPr marL="0" indent="0" algn="just">
              <a:buNone/>
            </a:pPr>
            <a:r>
              <a:rPr lang="pt-BR" sz="2000" dirty="0"/>
              <a:t>B) Tais alegações forem exclusivamente de ordem moral</a:t>
            </a:r>
          </a:p>
          <a:p>
            <a:pPr marL="0" indent="0" algn="just">
              <a:buNone/>
            </a:pPr>
            <a:r>
              <a:rPr lang="pt-BR" sz="2000" dirty="0"/>
              <a:t>C) As novas alegações forem baseadas em direito estrangeiro</a:t>
            </a:r>
          </a:p>
          <a:p>
            <a:pPr marL="0" indent="0" algn="just">
              <a:buNone/>
            </a:pPr>
            <a:r>
              <a:rPr lang="pt-BR" sz="2000" dirty="0"/>
              <a:t>D) O juiz autorizar expressamente a reabertura da fase de defesa</a:t>
            </a:r>
          </a:p>
          <a:p>
            <a:pPr marL="0" indent="0" algn="just">
              <a:buNone/>
            </a:pPr>
            <a:r>
              <a:rPr lang="pt-BR" sz="2000" dirty="0"/>
              <a:t>E) O autor concordar expressamente com a apresentação das novas alegações</a:t>
            </a:r>
          </a:p>
          <a:p>
            <a:pPr marL="0" indent="0" algn="just">
              <a:buNone/>
            </a:pPr>
            <a:endParaRPr lang="pt-BR" dirty="0"/>
          </a:p>
          <a:p>
            <a:pPr marL="0" indent="0" algn="just">
              <a:buNone/>
            </a:pPr>
            <a:endParaRPr lang="pt-BR" dirty="0"/>
          </a:p>
          <a:p>
            <a:pPr marL="0" indent="0" algn="just">
              <a:buNone/>
            </a:pPr>
            <a:endParaRPr lang="pt-BR" dirty="0"/>
          </a:p>
        </p:txBody>
      </p:sp>
    </p:spTree>
    <p:extLst>
      <p:ext uri="{BB962C8B-B14F-4D97-AF65-F5344CB8AC3E}">
        <p14:creationId xmlns:p14="http://schemas.microsoft.com/office/powerpoint/2010/main" val="25999607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7000"/>
              </a:lnSpc>
              <a:spcAft>
                <a:spcPts val="800"/>
              </a:spcAft>
            </a:pPr>
            <a:r>
              <a:rPr lang="pt-BR" sz="2400" i="1" spc="-1" dirty="0">
                <a:solidFill>
                  <a:srgbClr val="000000"/>
                </a:solidFill>
                <a:latin typeface="Calibri"/>
                <a:ea typeface="DejaVu Sans"/>
              </a:rPr>
              <a:t>11- </a:t>
            </a:r>
            <a:r>
              <a:rPr lang="pt-BR" sz="1100" dirty="0">
                <a:effectLst/>
                <a:latin typeface="Calibri" panose="020F0502020204030204" pitchFamily="34" charset="0"/>
                <a:ea typeface="Calibri" panose="020F0502020204030204" pitchFamily="34" charset="0"/>
                <a:cs typeface="Times New Roman" panose="02020603050405020304" pitchFamily="18" charset="0"/>
              </a:rPr>
              <a:t>Prova: TJ-PR - 2018 - TJ-PR - Comarca de Curitiba - Juiz Leigo </a:t>
            </a:r>
            <a:r>
              <a:rPr lang="pt-BR" sz="2400" dirty="0">
                <a:effectLst/>
                <a:latin typeface="Calibri" panose="020F0502020204030204" pitchFamily="34" charset="0"/>
                <a:ea typeface="Calibri" panose="020F0502020204030204" pitchFamily="34" charset="0"/>
                <a:cs typeface="Times New Roman" panose="02020603050405020304" pitchFamily="18" charset="0"/>
              </a:rPr>
              <a:t>Citado regularmente, o réu ofereceu contestação no </a:t>
            </a:r>
            <a:r>
              <a:rPr lang="pt-B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quinto dia do prazo</a:t>
            </a:r>
            <a:r>
              <a:rPr lang="pt-BR" sz="2400" dirty="0">
                <a:effectLst/>
                <a:latin typeface="Calibri" panose="020F0502020204030204" pitchFamily="34" charset="0"/>
                <a:ea typeface="Calibri" panose="020F0502020204030204" pitchFamily="34" charset="0"/>
                <a:cs typeface="Times New Roman" panose="02020603050405020304" pitchFamily="18" charset="0"/>
              </a:rPr>
              <a:t> de que dispunha para tanto. Depois de protocolizada a sua peça de bloqueio, </a:t>
            </a:r>
            <a:r>
              <a:rPr lang="pt-BR" sz="2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lembrou-se</a:t>
            </a:r>
            <a:r>
              <a:rPr lang="pt-BR" sz="2400" dirty="0">
                <a:effectLst/>
                <a:latin typeface="Calibri" panose="020F0502020204030204" pitchFamily="34" charset="0"/>
                <a:ea typeface="Calibri" panose="020F0502020204030204" pitchFamily="34" charset="0"/>
                <a:cs typeface="Times New Roman" panose="02020603050405020304" pitchFamily="18" charset="0"/>
              </a:rPr>
              <a:t> ele de outra tese defensiva que lhe seria aproveitável, não suscitada em sua contestação e tampouco sendo cognoscível “</a:t>
            </a:r>
            <a:r>
              <a:rPr lang="pt-BR" sz="2400" dirty="0" err="1">
                <a:effectLst/>
                <a:latin typeface="Calibri" panose="020F0502020204030204" pitchFamily="34" charset="0"/>
                <a:ea typeface="Calibri" panose="020F0502020204030204" pitchFamily="34" charset="0"/>
                <a:cs typeface="Times New Roman" panose="02020603050405020304" pitchFamily="18" charset="0"/>
              </a:rPr>
              <a:t>ex</a:t>
            </a:r>
            <a:r>
              <a:rPr lang="pt-BR" sz="2400" dirty="0">
                <a:effectLst/>
                <a:latin typeface="Calibri" panose="020F0502020204030204" pitchFamily="34" charset="0"/>
                <a:ea typeface="Calibri" panose="020F0502020204030204" pitchFamily="34" charset="0"/>
                <a:cs typeface="Times New Roman" panose="02020603050405020304" pitchFamily="18" charset="0"/>
              </a:rPr>
              <a:t> </a:t>
            </a:r>
            <a:r>
              <a:rPr lang="pt-BR" sz="2400" dirty="0" err="1">
                <a:effectLst/>
                <a:latin typeface="Calibri" panose="020F0502020204030204" pitchFamily="34" charset="0"/>
                <a:ea typeface="Calibri" panose="020F0502020204030204" pitchFamily="34" charset="0"/>
                <a:cs typeface="Times New Roman" panose="02020603050405020304" pitchFamily="18" charset="0"/>
              </a:rPr>
              <a:t>officio</a:t>
            </a:r>
            <a:r>
              <a:rPr lang="pt-BR" sz="2400" dirty="0">
                <a:effectLst/>
                <a:latin typeface="Calibri" panose="020F0502020204030204" pitchFamily="34" charset="0"/>
                <a:ea typeface="Calibri" panose="020F0502020204030204" pitchFamily="34" charset="0"/>
                <a:cs typeface="Times New Roman" panose="02020603050405020304" pitchFamily="18" charset="0"/>
              </a:rPr>
              <a:t>” pelo Juiz. Assim, optou o demandado por ofertar nova contestação, o que fez no décimo segundo dia após o da juntada do mandado de citação.</a:t>
            </a:r>
          </a:p>
          <a:p>
            <a:pPr indent="449580" algn="just">
              <a:lnSpc>
                <a:spcPct val="107000"/>
              </a:lnSpc>
              <a:spcAft>
                <a:spcPts val="800"/>
              </a:spcAft>
            </a:pPr>
            <a:r>
              <a:rPr lang="pt-BR" sz="2400" dirty="0">
                <a:effectLst/>
                <a:latin typeface="Calibri" panose="020F0502020204030204" pitchFamily="34" charset="0"/>
                <a:ea typeface="Calibri" panose="020F0502020204030204" pitchFamily="34" charset="0"/>
                <a:cs typeface="Times New Roman" panose="02020603050405020304" pitchFamily="18" charset="0"/>
              </a:rPr>
              <a:t>Nesse cenário, deve o Juiz:</a:t>
            </a:r>
          </a:p>
          <a:p>
            <a:pPr algn="just">
              <a:lnSpc>
                <a:spcPct val="107000"/>
              </a:lnSpc>
              <a:spcAft>
                <a:spcPts val="800"/>
              </a:spcAft>
            </a:pPr>
            <a:r>
              <a:rPr lang="pt-BR" sz="2200" dirty="0">
                <a:effectLst/>
                <a:latin typeface="Calibri" panose="020F0502020204030204" pitchFamily="34" charset="0"/>
                <a:ea typeface="Calibri" panose="020F0502020204030204" pitchFamily="34" charset="0"/>
                <a:cs typeface="Times New Roman" panose="02020603050405020304" pitchFamily="18" charset="0"/>
              </a:rPr>
              <a:t>A- deixar de receber a segunda contestação, em razão da preclusão temporal;</a:t>
            </a:r>
          </a:p>
          <a:p>
            <a:pPr algn="just">
              <a:lnSpc>
                <a:spcPct val="107000"/>
              </a:lnSpc>
              <a:spcAft>
                <a:spcPts val="800"/>
              </a:spcAft>
            </a:pPr>
            <a:r>
              <a:rPr lang="pt-BR" sz="2200" dirty="0">
                <a:effectLst/>
                <a:latin typeface="Calibri" panose="020F0502020204030204" pitchFamily="34" charset="0"/>
                <a:ea typeface="Calibri" panose="020F0502020204030204" pitchFamily="34" charset="0"/>
                <a:cs typeface="Times New Roman" panose="02020603050405020304" pitchFamily="18" charset="0"/>
              </a:rPr>
              <a:t>B- deixar de receber a segunda contestação, em razão da preclusão lógica;</a:t>
            </a:r>
          </a:p>
          <a:p>
            <a:pPr algn="just">
              <a:lnSpc>
                <a:spcPct val="107000"/>
              </a:lnSpc>
              <a:spcAft>
                <a:spcPts val="800"/>
              </a:spcAft>
            </a:pPr>
            <a:r>
              <a:rPr lang="pt-BR" sz="2200" dirty="0">
                <a:effectLst/>
                <a:latin typeface="Calibri" panose="020F0502020204030204" pitchFamily="34" charset="0"/>
                <a:ea typeface="Calibri" panose="020F0502020204030204" pitchFamily="34" charset="0"/>
                <a:cs typeface="Times New Roman" panose="02020603050405020304" pitchFamily="18" charset="0"/>
              </a:rPr>
              <a:t>C- Deixar de receber a segunda contestação, em razão da preclusão consumativa;</a:t>
            </a:r>
          </a:p>
          <a:p>
            <a:pPr algn="just">
              <a:lnSpc>
                <a:spcPct val="107000"/>
              </a:lnSpc>
              <a:spcAft>
                <a:spcPts val="800"/>
              </a:spcAft>
            </a:pPr>
            <a:r>
              <a:rPr lang="pt-BR" sz="2200" dirty="0">
                <a:effectLst/>
                <a:latin typeface="Calibri" panose="020F0502020204030204" pitchFamily="34" charset="0"/>
                <a:ea typeface="Calibri" panose="020F0502020204030204" pitchFamily="34" charset="0"/>
                <a:cs typeface="Times New Roman" panose="02020603050405020304" pitchFamily="18" charset="0"/>
              </a:rPr>
              <a:t>D- receber a segunda contestação, já que apresentada dentro do prazo legal;</a:t>
            </a:r>
          </a:p>
          <a:p>
            <a:pPr algn="just">
              <a:lnSpc>
                <a:spcPct val="107000"/>
              </a:lnSpc>
              <a:spcAft>
                <a:spcPts val="800"/>
              </a:spcAft>
            </a:pPr>
            <a:r>
              <a:rPr lang="pt-BR" sz="2200" dirty="0">
                <a:effectLst/>
                <a:latin typeface="Calibri" panose="020F0502020204030204" pitchFamily="34" charset="0"/>
                <a:ea typeface="Calibri" panose="020F0502020204030204" pitchFamily="34" charset="0"/>
                <a:cs typeface="Times New Roman" panose="02020603050405020304" pitchFamily="18" charset="0"/>
              </a:rPr>
              <a:t>E- receber a segunda contestação, em homenagem às garantias da ampla defesa e do contraditório;</a:t>
            </a:r>
            <a:endParaRPr lang="pt-BR" sz="2200" b="0" strike="noStrike" spc="-1" dirty="0">
              <a:latin typeface="Arial"/>
            </a:endParaRPr>
          </a:p>
        </p:txBody>
      </p:sp>
    </p:spTree>
    <p:extLst>
      <p:ext uri="{BB962C8B-B14F-4D97-AF65-F5344CB8AC3E}">
        <p14:creationId xmlns:p14="http://schemas.microsoft.com/office/powerpoint/2010/main" val="24163678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641"/>
              </a:spcBef>
              <a:tabLst>
                <a:tab pos="0" algn="l"/>
              </a:tabLst>
            </a:pPr>
            <a:r>
              <a:rPr lang="pt-BR" sz="3200" spc="-1" dirty="0">
                <a:solidFill>
                  <a:srgbClr val="000000"/>
                </a:solidFill>
                <a:latin typeface="Calibri"/>
                <a:ea typeface="DejaVu Sans"/>
              </a:rPr>
              <a:t>12- </a:t>
            </a:r>
            <a:r>
              <a:rPr lang="pt-BR" sz="1100" spc="-1" dirty="0">
                <a:solidFill>
                  <a:srgbClr val="000000"/>
                </a:solidFill>
                <a:latin typeface="Calibri"/>
                <a:ea typeface="DejaVu Sans"/>
              </a:rPr>
              <a:t> CAU-SP - </a:t>
            </a:r>
            <a:r>
              <a:rPr lang="pt-BR" sz="3200" spc="-1" dirty="0">
                <a:solidFill>
                  <a:srgbClr val="000000"/>
                </a:solidFill>
                <a:latin typeface="Calibri"/>
                <a:ea typeface="DejaVu Sans"/>
              </a:rPr>
              <a:t>Nos conformes do Novo Código de Processo Civil, a impugnação do valor da causa dar-se-á mediante:</a:t>
            </a:r>
          </a:p>
          <a:p>
            <a:pPr>
              <a:spcBef>
                <a:spcPts val="641"/>
              </a:spcBef>
              <a:tabLst>
                <a:tab pos="0" algn="l"/>
              </a:tabLst>
            </a:pPr>
            <a:r>
              <a:rPr lang="pt-BR" sz="3200" spc="-1" dirty="0">
                <a:solidFill>
                  <a:srgbClr val="000000"/>
                </a:solidFill>
                <a:latin typeface="Calibri"/>
                <a:ea typeface="DejaVu Sans"/>
              </a:rPr>
              <a:t>		A-  audiência de conciliação ou de mediação.</a:t>
            </a:r>
          </a:p>
          <a:p>
            <a:pPr>
              <a:lnSpc>
                <a:spcPct val="100000"/>
              </a:lnSpc>
              <a:spcBef>
                <a:spcPts val="641"/>
              </a:spcBef>
              <a:tabLst>
                <a:tab pos="0" algn="l"/>
              </a:tabLst>
            </a:pPr>
            <a:r>
              <a:rPr lang="pt-BR" sz="3200" spc="-1" dirty="0">
                <a:solidFill>
                  <a:srgbClr val="000000"/>
                </a:solidFill>
                <a:latin typeface="Calibri"/>
                <a:ea typeface="DejaVu Sans"/>
              </a:rPr>
              <a:t>			B- preliminar de mérito.</a:t>
            </a:r>
          </a:p>
          <a:p>
            <a:pPr>
              <a:lnSpc>
                <a:spcPct val="100000"/>
              </a:lnSpc>
              <a:spcBef>
                <a:spcPts val="641"/>
              </a:spcBef>
              <a:tabLst>
                <a:tab pos="0" algn="l"/>
              </a:tabLst>
            </a:pPr>
            <a:r>
              <a:rPr lang="pt-BR" sz="3200" spc="-1" dirty="0">
                <a:solidFill>
                  <a:srgbClr val="000000"/>
                </a:solidFill>
                <a:latin typeface="Calibri"/>
                <a:ea typeface="DejaVu Sans"/>
              </a:rPr>
              <a:t>				C- Reconvenção.</a:t>
            </a:r>
          </a:p>
          <a:p>
            <a:pPr>
              <a:spcBef>
                <a:spcPts val="641"/>
              </a:spcBef>
              <a:tabLst>
                <a:tab pos="0" algn="l"/>
              </a:tabLst>
            </a:pPr>
            <a:r>
              <a:rPr lang="pt-BR" sz="3200" spc="-1" dirty="0">
                <a:solidFill>
                  <a:srgbClr val="000000"/>
                </a:solidFill>
                <a:latin typeface="Calibri"/>
                <a:ea typeface="DejaVu Sans"/>
              </a:rPr>
              <a:t>				</a:t>
            </a:r>
            <a:r>
              <a:rPr lang="pt-BR" sz="3200" spc="-1" dirty="0">
                <a:solidFill>
                  <a:srgbClr val="000000"/>
                </a:solidFill>
                <a:latin typeface="Calibri"/>
              </a:rPr>
              <a:t>	D-Incidente processual.</a:t>
            </a:r>
          </a:p>
          <a:p>
            <a:pPr>
              <a:lnSpc>
                <a:spcPct val="100000"/>
              </a:lnSpc>
              <a:spcBef>
                <a:spcPts val="641"/>
              </a:spcBef>
              <a:tabLst>
                <a:tab pos="0" algn="l"/>
              </a:tabLst>
            </a:pPr>
            <a:r>
              <a:rPr lang="pt-BR" sz="3200" spc="-1" dirty="0">
                <a:solidFill>
                  <a:srgbClr val="000000"/>
                </a:solidFill>
                <a:latin typeface="Calibri"/>
                <a:ea typeface="DejaVu Sans"/>
              </a:rPr>
              <a:t>						E- Petição autônoma.</a:t>
            </a:r>
          </a:p>
          <a:p>
            <a:pPr>
              <a:lnSpc>
                <a:spcPct val="100000"/>
              </a:lnSpc>
              <a:spcBef>
                <a:spcPts val="641"/>
              </a:spcBef>
              <a:tabLst>
                <a:tab pos="0" algn="l"/>
              </a:tabLst>
            </a:pPr>
            <a:endParaRPr lang="pt-BR" sz="3200" b="0" strike="noStrike" spc="-1" dirty="0">
              <a:latin typeface="Arial"/>
            </a:endParaRPr>
          </a:p>
          <a:p>
            <a:pPr algn="just">
              <a:lnSpc>
                <a:spcPct val="100000"/>
              </a:lnSpc>
              <a:spcBef>
                <a:spcPts val="641"/>
              </a:spcBef>
              <a:tabLst>
                <a:tab pos="0" algn="l"/>
              </a:tabLst>
            </a:pPr>
            <a:endParaRPr lang="pt-BR" sz="3200" b="0" strike="noStrike" spc="-1" dirty="0">
              <a:latin typeface="Arial"/>
            </a:endParaRPr>
          </a:p>
        </p:txBody>
      </p:sp>
    </p:spTree>
    <p:extLst>
      <p:ext uri="{BB962C8B-B14F-4D97-AF65-F5344CB8AC3E}">
        <p14:creationId xmlns:p14="http://schemas.microsoft.com/office/powerpoint/2010/main" val="38656163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641"/>
              </a:spcBef>
              <a:tabLst>
                <a:tab pos="0" algn="l"/>
              </a:tabLst>
            </a:pPr>
            <a:r>
              <a:rPr lang="pt-BR" sz="3200" i="1" spc="-1" dirty="0">
                <a:solidFill>
                  <a:srgbClr val="000000"/>
                </a:solidFill>
                <a:latin typeface="Calibri"/>
                <a:ea typeface="DejaVu Sans"/>
              </a:rPr>
              <a:t>13- </a:t>
            </a:r>
            <a:r>
              <a:rPr lang="pt-BR" sz="1100" i="1" spc="-1" dirty="0">
                <a:solidFill>
                  <a:srgbClr val="000000"/>
                </a:solidFill>
                <a:latin typeface="Calibri"/>
                <a:ea typeface="DejaVu Sans"/>
              </a:rPr>
              <a:t> AJURI-</a:t>
            </a:r>
            <a:r>
              <a:rPr lang="pt-BR" sz="1100" i="1" spc="-1" dirty="0" err="1">
                <a:solidFill>
                  <a:srgbClr val="000000"/>
                </a:solidFill>
                <a:latin typeface="Calibri"/>
                <a:ea typeface="DejaVu Sans"/>
              </a:rPr>
              <a:t>adp</a:t>
            </a:r>
            <a:r>
              <a:rPr lang="pt-BR" sz="1100" i="1" spc="-1" dirty="0">
                <a:solidFill>
                  <a:srgbClr val="000000"/>
                </a:solidFill>
                <a:latin typeface="Calibri"/>
                <a:ea typeface="DejaVu Sans"/>
              </a:rPr>
              <a:t> -</a:t>
            </a:r>
            <a:r>
              <a:rPr lang="pt-BR" sz="3200" spc="-1" dirty="0">
                <a:solidFill>
                  <a:srgbClr val="000000"/>
                </a:solidFill>
                <a:latin typeface="Calibri"/>
                <a:ea typeface="DejaVu Sans"/>
              </a:rPr>
              <a:t>Na hipótese de o Juiz ser relativamente incompetente para julgar um processo, o réu deve arguir na fase de defesa:</a:t>
            </a:r>
          </a:p>
          <a:p>
            <a:pPr>
              <a:lnSpc>
                <a:spcPct val="100000"/>
              </a:lnSpc>
              <a:spcBef>
                <a:spcPts val="641"/>
              </a:spcBef>
              <a:tabLst>
                <a:tab pos="0" algn="l"/>
              </a:tabLst>
            </a:pPr>
            <a:r>
              <a:rPr lang="pt-BR" sz="3200" i="1" spc="-1" dirty="0">
                <a:solidFill>
                  <a:srgbClr val="000000"/>
                </a:solidFill>
                <a:latin typeface="Calibri"/>
                <a:ea typeface="DejaVu Sans"/>
              </a:rPr>
              <a:t>		A- reconvenção,</a:t>
            </a:r>
          </a:p>
          <a:p>
            <a:pPr>
              <a:lnSpc>
                <a:spcPct val="100000"/>
              </a:lnSpc>
              <a:spcBef>
                <a:spcPts val="641"/>
              </a:spcBef>
              <a:tabLst>
                <a:tab pos="0" algn="l"/>
              </a:tabLst>
            </a:pPr>
            <a:r>
              <a:rPr lang="pt-BR" sz="3200" i="1" spc="-1" dirty="0">
                <a:solidFill>
                  <a:srgbClr val="000000"/>
                </a:solidFill>
                <a:latin typeface="Calibri"/>
                <a:ea typeface="DejaVu Sans"/>
              </a:rPr>
              <a:t>		B- embargos de declaração,</a:t>
            </a:r>
          </a:p>
          <a:p>
            <a:pPr>
              <a:lnSpc>
                <a:spcPct val="100000"/>
              </a:lnSpc>
              <a:spcBef>
                <a:spcPts val="641"/>
              </a:spcBef>
              <a:tabLst>
                <a:tab pos="0" algn="l"/>
              </a:tabLst>
            </a:pPr>
            <a:r>
              <a:rPr lang="pt-BR" sz="3200" i="1" spc="-1" dirty="0">
                <a:solidFill>
                  <a:srgbClr val="000000"/>
                </a:solidFill>
                <a:latin typeface="Calibri"/>
                <a:ea typeface="DejaVu Sans"/>
              </a:rPr>
              <a:t>		C- exceção de incompetência,</a:t>
            </a:r>
          </a:p>
          <a:p>
            <a:pPr>
              <a:lnSpc>
                <a:spcPct val="100000"/>
              </a:lnSpc>
              <a:spcBef>
                <a:spcPts val="641"/>
              </a:spcBef>
              <a:tabLst>
                <a:tab pos="0" algn="l"/>
              </a:tabLst>
            </a:pPr>
            <a:r>
              <a:rPr lang="pt-BR" sz="3200" i="1" spc="-1" dirty="0">
                <a:solidFill>
                  <a:srgbClr val="000000"/>
                </a:solidFill>
                <a:latin typeface="Calibri"/>
                <a:ea typeface="DejaVu Sans"/>
              </a:rPr>
              <a:t>		D- contrarrazões recursais,</a:t>
            </a:r>
          </a:p>
          <a:p>
            <a:pPr>
              <a:lnSpc>
                <a:spcPct val="100000"/>
              </a:lnSpc>
              <a:spcBef>
                <a:spcPts val="641"/>
              </a:spcBef>
              <a:tabLst>
                <a:tab pos="0" algn="l"/>
              </a:tabLst>
            </a:pPr>
            <a:r>
              <a:rPr lang="pt-BR" sz="3200" i="1" spc="-1" dirty="0">
                <a:solidFill>
                  <a:srgbClr val="000000"/>
                </a:solidFill>
                <a:latin typeface="Calibri"/>
                <a:ea typeface="DejaVu Sans"/>
              </a:rPr>
              <a:t>		E- preliminar de incompetência na contestação.</a:t>
            </a:r>
          </a:p>
          <a:p>
            <a:pPr>
              <a:lnSpc>
                <a:spcPct val="100000"/>
              </a:lnSpc>
              <a:spcBef>
                <a:spcPts val="641"/>
              </a:spcBef>
              <a:tabLst>
                <a:tab pos="0" algn="l"/>
              </a:tabLst>
            </a:pPr>
            <a:endParaRPr lang="pt-BR" sz="3200" b="0" strike="noStrike" spc="-1" dirty="0">
              <a:latin typeface="Arial"/>
            </a:endParaRPr>
          </a:p>
          <a:p>
            <a:pPr algn="just">
              <a:lnSpc>
                <a:spcPct val="100000"/>
              </a:lnSpc>
              <a:spcBef>
                <a:spcPts val="641"/>
              </a:spcBef>
              <a:tabLst>
                <a:tab pos="0" algn="l"/>
              </a:tabLst>
            </a:pPr>
            <a:endParaRPr lang="pt-BR" sz="3200" b="0" strike="noStrike" spc="-1" dirty="0">
              <a:latin typeface="Arial"/>
            </a:endParaRPr>
          </a:p>
        </p:txBody>
      </p:sp>
    </p:spTree>
    <p:extLst>
      <p:ext uri="{BB962C8B-B14F-4D97-AF65-F5344CB8AC3E}">
        <p14:creationId xmlns:p14="http://schemas.microsoft.com/office/powerpoint/2010/main" val="15794264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641"/>
              </a:spcBef>
              <a:tabLst>
                <a:tab pos="0" algn="l"/>
              </a:tabLst>
            </a:pPr>
            <a:r>
              <a:rPr lang="pt-BR" sz="3200" i="1" spc="-1" dirty="0">
                <a:solidFill>
                  <a:srgbClr val="000000"/>
                </a:solidFill>
                <a:latin typeface="Calibri"/>
                <a:ea typeface="DejaVu Sans"/>
              </a:rPr>
              <a:t>14- </a:t>
            </a:r>
            <a:r>
              <a:rPr lang="pt-BR" sz="1100" i="1" spc="-1" dirty="0">
                <a:solidFill>
                  <a:srgbClr val="000000"/>
                </a:solidFill>
                <a:latin typeface="Calibri"/>
                <a:ea typeface="DejaVu Sans"/>
              </a:rPr>
              <a:t> IBADE -  </a:t>
            </a:r>
            <a:r>
              <a:rPr lang="pt-BR" sz="1100" i="1" spc="-1" dirty="0" err="1">
                <a:solidFill>
                  <a:srgbClr val="000000"/>
                </a:solidFill>
                <a:latin typeface="Calibri"/>
                <a:ea typeface="DejaVu Sans"/>
              </a:rPr>
              <a:t>adp</a:t>
            </a:r>
            <a:r>
              <a:rPr lang="pt-BR" sz="1100" i="1" spc="-1" dirty="0">
                <a:solidFill>
                  <a:srgbClr val="000000"/>
                </a:solidFill>
                <a:latin typeface="Calibri"/>
                <a:ea typeface="DejaVu Sans"/>
              </a:rPr>
              <a:t> - </a:t>
            </a:r>
            <a:r>
              <a:rPr lang="pt-BR" sz="3200" i="1" spc="-1" dirty="0">
                <a:solidFill>
                  <a:srgbClr val="000000"/>
                </a:solidFill>
                <a:latin typeface="Calibri"/>
                <a:ea typeface="DejaVu Sans"/>
              </a:rPr>
              <a:t>Em se tratando de prazo, o réu defendido pela Defensoria Pública </a:t>
            </a:r>
            <a:r>
              <a:rPr lang="pt-BR" sz="1100" i="1" spc="-1" dirty="0">
                <a:solidFill>
                  <a:srgbClr val="000000"/>
                </a:solidFill>
                <a:latin typeface="Calibri"/>
                <a:ea typeface="DejaVu Sans"/>
              </a:rPr>
              <a:t>(Ministério Público, Fazenda Pública, Autarquia, processo físico com advogados diferentes para diversos réus) </a:t>
            </a:r>
            <a:r>
              <a:rPr lang="pt-BR" sz="3200" i="1" spc="-1" dirty="0">
                <a:solidFill>
                  <a:srgbClr val="000000"/>
                </a:solidFill>
                <a:latin typeface="Calibri"/>
                <a:ea typeface="DejaVu Sans"/>
              </a:rPr>
              <a:t>poderá oferecer contestação no prazo de:</a:t>
            </a:r>
          </a:p>
          <a:p>
            <a:pPr>
              <a:lnSpc>
                <a:spcPct val="100000"/>
              </a:lnSpc>
              <a:spcBef>
                <a:spcPts val="641"/>
              </a:spcBef>
              <a:tabLst>
                <a:tab pos="0" algn="l"/>
              </a:tabLst>
            </a:pPr>
            <a:r>
              <a:rPr lang="pt-BR" sz="3200" i="1" spc="-1" dirty="0">
                <a:solidFill>
                  <a:srgbClr val="000000"/>
                </a:solidFill>
                <a:latin typeface="Calibri"/>
                <a:ea typeface="DejaVu Sans"/>
              </a:rPr>
              <a:t>		A- 15 dias.</a:t>
            </a:r>
          </a:p>
          <a:p>
            <a:pPr>
              <a:lnSpc>
                <a:spcPct val="100000"/>
              </a:lnSpc>
              <a:spcBef>
                <a:spcPts val="641"/>
              </a:spcBef>
              <a:tabLst>
                <a:tab pos="0" algn="l"/>
              </a:tabLst>
            </a:pPr>
            <a:r>
              <a:rPr lang="pt-BR" sz="3200" i="1" spc="-1" dirty="0">
                <a:solidFill>
                  <a:srgbClr val="000000"/>
                </a:solidFill>
                <a:latin typeface="Calibri"/>
                <a:ea typeface="DejaVu Sans"/>
              </a:rPr>
              <a:t>		B- 10 dias.</a:t>
            </a:r>
          </a:p>
          <a:p>
            <a:pPr>
              <a:lnSpc>
                <a:spcPct val="100000"/>
              </a:lnSpc>
              <a:spcBef>
                <a:spcPts val="641"/>
              </a:spcBef>
              <a:tabLst>
                <a:tab pos="0" algn="l"/>
              </a:tabLst>
            </a:pPr>
            <a:r>
              <a:rPr lang="pt-BR" sz="3200" i="1" spc="-1" dirty="0">
                <a:solidFill>
                  <a:srgbClr val="000000"/>
                </a:solidFill>
                <a:latin typeface="Calibri"/>
                <a:ea typeface="DejaVu Sans"/>
              </a:rPr>
              <a:t>		C- 5 dias.</a:t>
            </a:r>
          </a:p>
          <a:p>
            <a:pPr>
              <a:lnSpc>
                <a:spcPct val="100000"/>
              </a:lnSpc>
              <a:spcBef>
                <a:spcPts val="641"/>
              </a:spcBef>
              <a:tabLst>
                <a:tab pos="0" algn="l"/>
              </a:tabLst>
            </a:pPr>
            <a:r>
              <a:rPr lang="pt-BR" sz="3200" i="1" spc="-1" dirty="0">
                <a:solidFill>
                  <a:srgbClr val="000000"/>
                </a:solidFill>
                <a:latin typeface="Calibri"/>
                <a:ea typeface="DejaVu Sans"/>
              </a:rPr>
              <a:t>		D- 3 dias.</a:t>
            </a:r>
          </a:p>
          <a:p>
            <a:pPr>
              <a:lnSpc>
                <a:spcPct val="100000"/>
              </a:lnSpc>
              <a:spcBef>
                <a:spcPts val="641"/>
              </a:spcBef>
              <a:tabLst>
                <a:tab pos="0" algn="l"/>
              </a:tabLst>
            </a:pPr>
            <a:r>
              <a:rPr lang="pt-BR" sz="3200" i="1" spc="-1" dirty="0">
                <a:solidFill>
                  <a:srgbClr val="000000"/>
                </a:solidFill>
                <a:latin typeface="Calibri"/>
                <a:ea typeface="DejaVu Sans"/>
              </a:rPr>
              <a:t>		E- 30 dias.</a:t>
            </a:r>
          </a:p>
          <a:p>
            <a:pPr>
              <a:lnSpc>
                <a:spcPct val="100000"/>
              </a:lnSpc>
              <a:spcBef>
                <a:spcPts val="641"/>
              </a:spcBef>
              <a:tabLst>
                <a:tab pos="0" algn="l"/>
              </a:tabLst>
            </a:pPr>
            <a:endParaRPr lang="pt-BR" sz="3200" b="0" strike="noStrike" spc="-1" dirty="0">
              <a:latin typeface="Arial"/>
            </a:endParaRPr>
          </a:p>
          <a:p>
            <a:pPr algn="just">
              <a:lnSpc>
                <a:spcPct val="100000"/>
              </a:lnSpc>
              <a:spcBef>
                <a:spcPts val="641"/>
              </a:spcBef>
              <a:tabLst>
                <a:tab pos="0" algn="l"/>
              </a:tabLst>
            </a:pPr>
            <a:endParaRPr lang="pt-BR" sz="3200" b="0" strike="noStrike" spc="-1" dirty="0">
              <a:latin typeface="Arial"/>
            </a:endParaRPr>
          </a:p>
        </p:txBody>
      </p:sp>
    </p:spTree>
    <p:extLst>
      <p:ext uri="{BB962C8B-B14F-4D97-AF65-F5344CB8AC3E}">
        <p14:creationId xmlns:p14="http://schemas.microsoft.com/office/powerpoint/2010/main" val="28364651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641"/>
              </a:spcBef>
              <a:tabLst>
                <a:tab pos="0" algn="l"/>
              </a:tabLst>
            </a:pPr>
            <a:r>
              <a:rPr lang="pt-BR" sz="3200" spc="-1" dirty="0">
                <a:solidFill>
                  <a:srgbClr val="000000"/>
                </a:solidFill>
                <a:latin typeface="Calibri"/>
                <a:ea typeface="DejaVu Sans"/>
              </a:rPr>
              <a:t>15- </a:t>
            </a:r>
            <a:r>
              <a:rPr lang="pt-BR" sz="1100" spc="-1" dirty="0" err="1">
                <a:solidFill>
                  <a:srgbClr val="000000"/>
                </a:solidFill>
                <a:latin typeface="Calibri"/>
                <a:ea typeface="DejaVu Sans"/>
              </a:rPr>
              <a:t>GUALIMP-adp</a:t>
            </a:r>
            <a:r>
              <a:rPr lang="pt-BR" sz="1100" spc="-1" dirty="0">
                <a:solidFill>
                  <a:srgbClr val="000000"/>
                </a:solidFill>
                <a:latin typeface="Calibri"/>
                <a:ea typeface="DejaVu Sans"/>
              </a:rPr>
              <a:t> -</a:t>
            </a:r>
            <a:r>
              <a:rPr lang="pt-BR" sz="3200" spc="-1" dirty="0">
                <a:solidFill>
                  <a:srgbClr val="000000"/>
                </a:solidFill>
                <a:latin typeface="Calibri"/>
                <a:ea typeface="DejaVu Sans"/>
              </a:rPr>
              <a:t>Todas as alternativas abaixo tratam de casos que o réu deverá alegar como </a:t>
            </a:r>
            <a:r>
              <a:rPr lang="pt-BR" sz="3200" spc="-1" dirty="0">
                <a:solidFill>
                  <a:srgbClr val="000000"/>
                </a:solidFill>
                <a:highlight>
                  <a:srgbClr val="FFFF00"/>
                </a:highlight>
                <a:latin typeface="Calibri"/>
                <a:ea typeface="DejaVu Sans"/>
              </a:rPr>
              <a:t>preliminar de contestação</a:t>
            </a:r>
            <a:r>
              <a:rPr lang="pt-BR" sz="3200" spc="-1" dirty="0">
                <a:solidFill>
                  <a:srgbClr val="000000"/>
                </a:solidFill>
                <a:latin typeface="Calibri"/>
                <a:ea typeface="DejaVu Sans"/>
              </a:rPr>
              <a:t>, antes do mérito, EXCETO:</a:t>
            </a:r>
          </a:p>
          <a:p>
            <a:pPr>
              <a:lnSpc>
                <a:spcPct val="100000"/>
              </a:lnSpc>
              <a:spcBef>
                <a:spcPts val="641"/>
              </a:spcBef>
              <a:tabLst>
                <a:tab pos="0" algn="l"/>
              </a:tabLst>
            </a:pPr>
            <a:r>
              <a:rPr lang="pt-BR" sz="3200" spc="-1" dirty="0">
                <a:solidFill>
                  <a:srgbClr val="000000"/>
                </a:solidFill>
                <a:latin typeface="Calibri"/>
                <a:ea typeface="DejaVu Sans"/>
              </a:rPr>
              <a:t>A- Prescrição</a:t>
            </a:r>
          </a:p>
          <a:p>
            <a:pPr>
              <a:lnSpc>
                <a:spcPct val="100000"/>
              </a:lnSpc>
              <a:spcBef>
                <a:spcPts val="641"/>
              </a:spcBef>
              <a:tabLst>
                <a:tab pos="0" algn="l"/>
              </a:tabLst>
            </a:pPr>
            <a:r>
              <a:rPr lang="pt-BR" sz="3200" spc="-1" dirty="0">
                <a:solidFill>
                  <a:srgbClr val="000000"/>
                </a:solidFill>
                <a:latin typeface="Calibri"/>
                <a:ea typeface="DejaVu Sans"/>
              </a:rPr>
              <a:t>B- Inépcia da petição inicial</a:t>
            </a:r>
          </a:p>
          <a:p>
            <a:pPr>
              <a:lnSpc>
                <a:spcPct val="100000"/>
              </a:lnSpc>
              <a:spcBef>
                <a:spcPts val="641"/>
              </a:spcBef>
              <a:tabLst>
                <a:tab pos="0" algn="l"/>
              </a:tabLst>
            </a:pPr>
            <a:r>
              <a:rPr lang="pt-BR" sz="3200" spc="-1" dirty="0">
                <a:solidFill>
                  <a:srgbClr val="000000"/>
                </a:solidFill>
                <a:latin typeface="Calibri"/>
                <a:ea typeface="DejaVu Sans"/>
              </a:rPr>
              <a:t>C- Convenção de Arbitragem</a:t>
            </a:r>
          </a:p>
          <a:p>
            <a:pPr>
              <a:lnSpc>
                <a:spcPct val="100000"/>
              </a:lnSpc>
              <a:spcBef>
                <a:spcPts val="641"/>
              </a:spcBef>
              <a:tabLst>
                <a:tab pos="0" algn="l"/>
              </a:tabLst>
            </a:pPr>
            <a:r>
              <a:rPr lang="pt-BR" sz="3200" spc="-1" dirty="0">
                <a:solidFill>
                  <a:srgbClr val="000000"/>
                </a:solidFill>
                <a:latin typeface="Calibri"/>
                <a:ea typeface="DejaVu Sans"/>
              </a:rPr>
              <a:t>D- Litispendência</a:t>
            </a:r>
          </a:p>
          <a:p>
            <a:pPr>
              <a:lnSpc>
                <a:spcPct val="100000"/>
              </a:lnSpc>
              <a:spcBef>
                <a:spcPts val="641"/>
              </a:spcBef>
              <a:tabLst>
                <a:tab pos="0" algn="l"/>
              </a:tabLst>
            </a:pPr>
            <a:r>
              <a:rPr lang="pt-BR" sz="3200" b="0" strike="noStrike" spc="-1" dirty="0">
                <a:solidFill>
                  <a:srgbClr val="000000"/>
                </a:solidFill>
                <a:latin typeface="Calibri"/>
              </a:rPr>
              <a:t>E- Coisa Julgada</a:t>
            </a:r>
            <a:endParaRPr lang="pt-BR" sz="3200" b="0" strike="noStrike" spc="-1" dirty="0">
              <a:latin typeface="Arial"/>
            </a:endParaRPr>
          </a:p>
        </p:txBody>
      </p:sp>
    </p:spTree>
    <p:extLst>
      <p:ext uri="{BB962C8B-B14F-4D97-AF65-F5344CB8AC3E}">
        <p14:creationId xmlns:p14="http://schemas.microsoft.com/office/powerpoint/2010/main" val="1252008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55000" lnSpcReduction="20000"/>
          </a:bodyPr>
          <a:lstStyle/>
          <a:p>
            <a:pPr algn="just">
              <a:lnSpc>
                <a:spcPct val="100000"/>
              </a:lnSpc>
              <a:spcBef>
                <a:spcPts val="641"/>
              </a:spcBef>
              <a:tabLst>
                <a:tab pos="0" algn="l"/>
              </a:tabLst>
            </a:pPr>
            <a:r>
              <a:rPr lang="pt-BR" sz="2500" strike="noStrike" spc="-1" dirty="0">
                <a:latin typeface="Arial"/>
              </a:rPr>
              <a:t>		</a:t>
            </a:r>
            <a:r>
              <a:rPr lang="pt-BR" sz="3200" b="1" strike="noStrike" spc="-1" dirty="0">
                <a:latin typeface="Arial"/>
              </a:rPr>
              <a:t>PRESENÇA DO CONCILIADOR</a:t>
            </a:r>
            <a:r>
              <a:rPr lang="pt-BR" sz="3200" strike="noStrike" spc="-1" dirty="0">
                <a:latin typeface="Arial"/>
              </a:rPr>
              <a:t>:  </a:t>
            </a:r>
            <a:r>
              <a:rPr lang="pt-BR" sz="3200" i="0" dirty="0">
                <a:effectLst/>
                <a:latin typeface="Arial" panose="020B0604020202020204" pitchFamily="34" charset="0"/>
              </a:rPr>
              <a:t>334, § 1º O conciliador ou mediador, onde houver, atuará necessariamente na audiência de conciliação.</a:t>
            </a:r>
          </a:p>
          <a:p>
            <a:pPr algn="just">
              <a:lnSpc>
                <a:spcPct val="100000"/>
              </a:lnSpc>
              <a:spcBef>
                <a:spcPts val="641"/>
              </a:spcBef>
              <a:tabLst>
                <a:tab pos="0" algn="l"/>
              </a:tabLst>
            </a:pPr>
            <a:r>
              <a:rPr lang="pt-BR" sz="3200" strike="noStrike" spc="-1" dirty="0">
                <a:latin typeface="Arial"/>
              </a:rPr>
              <a:t>		</a:t>
            </a:r>
            <a:r>
              <a:rPr lang="pt-BR" sz="3200" b="1" strike="noStrike" spc="-1" dirty="0">
                <a:latin typeface="Arial"/>
              </a:rPr>
              <a:t>É POSSÍVEL VÁRIAS SESSÕES</a:t>
            </a:r>
            <a:r>
              <a:rPr lang="pt-BR" sz="3200" strike="noStrike" spc="-1" dirty="0">
                <a:latin typeface="Arial"/>
              </a:rPr>
              <a:t>:</a:t>
            </a:r>
            <a:r>
              <a:rPr lang="pt-BR" sz="3200" spc="-1" dirty="0">
                <a:latin typeface="Arial"/>
              </a:rPr>
              <a:t> </a:t>
            </a:r>
            <a:r>
              <a:rPr lang="pt-BR" sz="3200" strike="noStrike" spc="-1" dirty="0">
                <a:latin typeface="Arial"/>
              </a:rPr>
              <a:t>§ 2º Poderá haver mais de uma sessão destinada à conciliação e à mediação, </a:t>
            </a:r>
            <a:r>
              <a:rPr lang="pt-BR" sz="3200" u="sng" strike="noStrike" spc="-1" dirty="0">
                <a:latin typeface="Arial"/>
              </a:rPr>
              <a:t>não PODENDO EXCEDER A 2 MESES da data</a:t>
            </a:r>
            <a:r>
              <a:rPr lang="pt-BR" sz="3200" strike="noStrike" spc="-1" dirty="0">
                <a:latin typeface="Arial"/>
              </a:rPr>
              <a:t> de realização da primeira sessão </a:t>
            </a:r>
          </a:p>
          <a:p>
            <a:pPr algn="just">
              <a:lnSpc>
                <a:spcPct val="100000"/>
              </a:lnSpc>
              <a:spcBef>
                <a:spcPts val="641"/>
              </a:spcBef>
              <a:tabLst>
                <a:tab pos="0" algn="l"/>
              </a:tabLst>
            </a:pPr>
            <a:r>
              <a:rPr lang="pt-BR" sz="3200" strike="noStrike" spc="-1" dirty="0">
                <a:latin typeface="Arial"/>
              </a:rPr>
              <a:t>		§ 3º A </a:t>
            </a:r>
            <a:r>
              <a:rPr lang="pt-BR" sz="3200" b="1" u="sng" strike="noStrike" spc="-1" dirty="0">
                <a:latin typeface="Arial"/>
              </a:rPr>
              <a:t>INTIMAÇÃO</a:t>
            </a:r>
            <a:r>
              <a:rPr lang="pt-BR" sz="3200" strike="noStrike" spc="-1" dirty="0">
                <a:latin typeface="Arial"/>
              </a:rPr>
              <a:t> do autor para a audiência será feita na </a:t>
            </a:r>
            <a:r>
              <a:rPr lang="pt-BR" sz="3200" u="sng" strike="noStrike" spc="-1" dirty="0">
                <a:latin typeface="Arial"/>
              </a:rPr>
              <a:t>pessoa de seu advogado</a:t>
            </a:r>
            <a:r>
              <a:rPr lang="pt-BR" sz="3200" strike="noStrike" spc="-1" dirty="0">
                <a:latin typeface="Arial"/>
              </a:rPr>
              <a:t>.</a:t>
            </a:r>
          </a:p>
          <a:p>
            <a:pPr algn="just">
              <a:lnSpc>
                <a:spcPct val="100000"/>
              </a:lnSpc>
              <a:spcBef>
                <a:spcPts val="641"/>
              </a:spcBef>
              <a:tabLst>
                <a:tab pos="0" algn="l"/>
              </a:tabLst>
            </a:pPr>
            <a:r>
              <a:rPr lang="pt-BR" sz="3200" spc="-1" dirty="0">
                <a:latin typeface="Arial"/>
              </a:rPr>
              <a:t>	</a:t>
            </a:r>
            <a:r>
              <a:rPr lang="pt-BR" sz="3200" strike="noStrike" spc="-1" dirty="0">
                <a:latin typeface="Arial"/>
              </a:rPr>
              <a:t>	§ 4º A AUDIÊNCIA </a:t>
            </a:r>
            <a:r>
              <a:rPr lang="pt-BR" sz="3200" u="sng" strike="noStrike" spc="-1" dirty="0">
                <a:latin typeface="Arial"/>
              </a:rPr>
              <a:t>NÃO</a:t>
            </a:r>
            <a:r>
              <a:rPr lang="pt-BR" sz="3200" strike="noStrike" spc="-1" dirty="0">
                <a:latin typeface="Arial"/>
              </a:rPr>
              <a:t> SERÁ REALIZADA:  </a:t>
            </a:r>
          </a:p>
          <a:p>
            <a:pPr algn="just">
              <a:lnSpc>
                <a:spcPct val="100000"/>
              </a:lnSpc>
              <a:spcBef>
                <a:spcPts val="641"/>
              </a:spcBef>
              <a:tabLst>
                <a:tab pos="0" algn="l"/>
              </a:tabLst>
            </a:pPr>
            <a:r>
              <a:rPr lang="pt-BR" sz="3200" strike="noStrike" spc="-1" dirty="0">
                <a:latin typeface="Arial"/>
              </a:rPr>
              <a:t>		I - se ambas as partes manifestarem, expressamente, desinteresse na composição consensual  (autor na inicial, réu 10 dias antes  334, § 5º); </a:t>
            </a:r>
          </a:p>
          <a:p>
            <a:pPr algn="just">
              <a:lnSpc>
                <a:spcPct val="100000"/>
              </a:lnSpc>
              <a:spcBef>
                <a:spcPts val="641"/>
              </a:spcBef>
              <a:tabLst>
                <a:tab pos="0" algn="l"/>
              </a:tabLst>
            </a:pPr>
            <a:r>
              <a:rPr lang="pt-BR" sz="3200" strike="noStrike" spc="-1" dirty="0">
                <a:latin typeface="Arial"/>
              </a:rPr>
              <a:t>		II - quando não se admitir a autocomposição (indisponível</a:t>
            </a:r>
            <a:r>
              <a:rPr lang="pt-BR" sz="3200" spc="-1" dirty="0">
                <a:latin typeface="Arial"/>
              </a:rPr>
              <a:t>, ex.: incapaz, direito público</a:t>
            </a:r>
            <a:r>
              <a:rPr lang="pt-BR" sz="3200" spc="-1">
                <a:latin typeface="Arial"/>
              </a:rPr>
              <a:t>, interdição)</a:t>
            </a:r>
            <a:r>
              <a:rPr lang="pt-BR" sz="3200" strike="noStrike" spc="-1">
                <a:latin typeface="Arial"/>
              </a:rPr>
              <a:t>. </a:t>
            </a:r>
            <a:endParaRPr lang="pt-BR" sz="3200" strike="noStrike" spc="-1" dirty="0">
              <a:latin typeface="Arial"/>
            </a:endParaRPr>
          </a:p>
          <a:p>
            <a:pPr algn="just">
              <a:spcBef>
                <a:spcPts val="641"/>
              </a:spcBef>
              <a:tabLst>
                <a:tab pos="0" algn="l"/>
              </a:tabLst>
            </a:pPr>
            <a:endParaRPr lang="pt-BR" sz="2500" b="1" strike="noStrike" spc="-1" dirty="0">
              <a:latin typeface="Arial"/>
            </a:endParaRPr>
          </a:p>
          <a:p>
            <a:pPr algn="just">
              <a:spcBef>
                <a:spcPts val="641"/>
              </a:spcBef>
              <a:tabLst>
                <a:tab pos="0" algn="l"/>
              </a:tabLst>
            </a:pPr>
            <a:r>
              <a:rPr lang="pt-BR" sz="2500" b="1" strike="noStrike" spc="-1" dirty="0">
                <a:latin typeface="Arial"/>
              </a:rPr>
              <a:t>		PRAZO PARA MANIFESTAÇÃO NO DESISNTERESSE DA AUDIÊNCIA:</a:t>
            </a:r>
            <a:r>
              <a:rPr lang="pt-BR" sz="2500" strike="noStrike" spc="-1" dirty="0">
                <a:latin typeface="Arial"/>
              </a:rPr>
              <a:t>	</a:t>
            </a:r>
          </a:p>
          <a:p>
            <a:pPr algn="just">
              <a:lnSpc>
                <a:spcPct val="100000"/>
              </a:lnSpc>
              <a:spcBef>
                <a:spcPts val="641"/>
              </a:spcBef>
              <a:tabLst>
                <a:tab pos="0" algn="l"/>
              </a:tabLst>
            </a:pPr>
            <a:r>
              <a:rPr lang="pt-BR" sz="3200" strike="noStrike" spc="-1" dirty="0">
                <a:latin typeface="Arial"/>
              </a:rPr>
              <a:t>		§ 5º O autor deverá indicar, na petição inicial, seu desinteresse na autocomposição, e o réu deverá fazê-lo, por petição, apresentada com </a:t>
            </a:r>
            <a:r>
              <a:rPr lang="pt-BR" sz="3200" b="1" u="sng" strike="noStrike" spc="-1" dirty="0">
                <a:solidFill>
                  <a:srgbClr val="FF0000"/>
                </a:solidFill>
                <a:latin typeface="Arial"/>
              </a:rPr>
              <a:t>10</a:t>
            </a:r>
            <a:r>
              <a:rPr lang="pt-BR" sz="3200" u="sng" strike="noStrike" spc="-1" dirty="0">
                <a:latin typeface="Arial"/>
              </a:rPr>
              <a:t> </a:t>
            </a:r>
            <a:r>
              <a:rPr lang="pt-BR" sz="3200" b="1" u="sng" strike="noStrike" spc="-1" dirty="0">
                <a:latin typeface="Arial"/>
              </a:rPr>
              <a:t>(DEZ) DIAS</a:t>
            </a:r>
            <a:r>
              <a:rPr lang="pt-BR" sz="3200" u="sng" strike="noStrike" spc="-1" dirty="0">
                <a:latin typeface="Arial"/>
              </a:rPr>
              <a:t> DE ANTECEDÊNCIA</a:t>
            </a:r>
            <a:r>
              <a:rPr lang="pt-BR" sz="3200" strike="noStrike" spc="-1" dirty="0">
                <a:latin typeface="Arial"/>
              </a:rPr>
              <a:t>, contados da data da audiência.</a:t>
            </a:r>
          </a:p>
          <a:p>
            <a:pPr algn="just">
              <a:spcBef>
                <a:spcPts val="641"/>
              </a:spcBef>
              <a:tabLst>
                <a:tab pos="0" algn="l"/>
              </a:tabLst>
            </a:pPr>
            <a:r>
              <a:rPr lang="pt-BR" sz="2500" spc="-1" dirty="0">
                <a:latin typeface="Arial"/>
              </a:rPr>
              <a:t>	</a:t>
            </a:r>
            <a:r>
              <a:rPr lang="pt-BR" sz="2500" strike="noStrike" spc="-1" dirty="0">
                <a:latin typeface="Arial"/>
              </a:rPr>
              <a:t>	AUTOR = POLO ATIVO </a:t>
            </a:r>
            <a:r>
              <a:rPr lang="pt-BR" sz="2500" spc="-1" dirty="0">
                <a:latin typeface="Arial"/>
              </a:rPr>
              <a:t>NA </a:t>
            </a:r>
            <a:r>
              <a:rPr lang="pt-BR" sz="2500" strike="noStrike" spc="-1" dirty="0">
                <a:latin typeface="Arial"/>
              </a:rPr>
              <a:t>PETIÇÃO INICIAL</a:t>
            </a:r>
          </a:p>
          <a:p>
            <a:pPr algn="just">
              <a:spcBef>
                <a:spcPts val="641"/>
              </a:spcBef>
              <a:tabLst>
                <a:tab pos="0" algn="l"/>
              </a:tabLst>
            </a:pPr>
            <a:r>
              <a:rPr lang="pt-BR" sz="2500" spc="-1" dirty="0">
                <a:latin typeface="Arial"/>
              </a:rPr>
              <a:t>		</a:t>
            </a:r>
            <a:r>
              <a:rPr lang="pt-BR" sz="2500" strike="noStrike" spc="-1" dirty="0">
                <a:latin typeface="Arial"/>
              </a:rPr>
              <a:t>RÉU = POLO PASSIVO </a:t>
            </a:r>
            <a:r>
              <a:rPr lang="pt-BR" sz="2500" spc="-1" dirty="0">
                <a:latin typeface="Arial"/>
              </a:rPr>
              <a:t>EM</a:t>
            </a:r>
            <a:r>
              <a:rPr lang="pt-BR" sz="2500" strike="noStrike" spc="-1" dirty="0">
                <a:latin typeface="Arial"/>
              </a:rPr>
              <a:t> PETIÇÃO AVULSA </a:t>
            </a:r>
            <a:r>
              <a:rPr lang="pt-BR" sz="2500" spc="-1" dirty="0"/>
              <a:t>10 dias antes da data da audiência</a:t>
            </a:r>
          </a:p>
          <a:p>
            <a:pPr algn="just">
              <a:spcBef>
                <a:spcPts val="641"/>
              </a:spcBef>
              <a:tabLst>
                <a:tab pos="0" algn="l"/>
              </a:tabLst>
            </a:pPr>
            <a:endParaRPr lang="pt-BR" sz="2900" spc="-1" dirty="0">
              <a:latin typeface="Abadi Extra Light" panose="020B0204020104020204" pitchFamily="34" charset="0"/>
            </a:endParaRPr>
          </a:p>
          <a:p>
            <a:pPr algn="just">
              <a:spcBef>
                <a:spcPts val="641"/>
              </a:spcBef>
              <a:tabLst>
                <a:tab pos="0" algn="l"/>
              </a:tabLst>
            </a:pPr>
            <a:r>
              <a:rPr lang="pt-BR" sz="2900" spc="-1" dirty="0">
                <a:latin typeface="Abadi Extra Light" panose="020B0204020104020204" pitchFamily="34" charset="0"/>
              </a:rPr>
              <a:t>Art. 250. O </a:t>
            </a:r>
            <a:r>
              <a:rPr lang="pt-BR" sz="2900" u="sng" spc="-1" dirty="0">
                <a:latin typeface="Abadi Extra Light" panose="020B0204020104020204" pitchFamily="34" charset="0"/>
              </a:rPr>
              <a:t>MANDADO</a:t>
            </a:r>
            <a:r>
              <a:rPr lang="pt-BR" sz="2900" spc="-1" dirty="0">
                <a:latin typeface="Abadi Extra Light" panose="020B0204020104020204" pitchFamily="34" charset="0"/>
              </a:rPr>
              <a:t> que o oficial de justiça tiver de cumprir conterá: II - a FINALIDADE DA CITAÇÃO, com todas as especificações constantes da petição inicial, bem como a menção do </a:t>
            </a:r>
            <a:r>
              <a:rPr lang="pt-BR" sz="2900" u="sng" spc="-1" dirty="0">
                <a:latin typeface="Abadi Extra Light" panose="020B0204020104020204" pitchFamily="34" charset="0"/>
              </a:rPr>
              <a:t>PRAZO</a:t>
            </a:r>
            <a:r>
              <a:rPr lang="pt-BR" sz="2900" spc="-1" dirty="0">
                <a:latin typeface="Abadi Extra Light" panose="020B0204020104020204" pitchFamily="34" charset="0"/>
              </a:rPr>
              <a:t> para contestar, sob pena de revelia, ou para embargar a execução; ... IV - se for o caso, a intimação do citando para comparecer, ACOMPANHADO DE ADVOGADO ou de defensor público, à audiência de conciliação ou de mediação, com a menção do dia, da hora e do lugar do comparecimento;</a:t>
            </a:r>
            <a:endParaRPr lang="pt-BR" sz="2900" spc="-1" dirty="0">
              <a:latin typeface="Arial"/>
            </a:endParaRPr>
          </a:p>
        </p:txBody>
      </p:sp>
    </p:spTree>
    <p:extLst>
      <p:ext uri="{BB962C8B-B14F-4D97-AF65-F5344CB8AC3E}">
        <p14:creationId xmlns:p14="http://schemas.microsoft.com/office/powerpoint/2010/main" val="37982646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algn="just">
              <a:lnSpc>
                <a:spcPct val="100000"/>
              </a:lnSpc>
              <a:spcBef>
                <a:spcPts val="641"/>
              </a:spcBef>
              <a:tabLst>
                <a:tab pos="0" algn="l"/>
              </a:tabLst>
            </a:pPr>
            <a:r>
              <a:rPr lang="pt-BR" sz="3200" spc="-1" dirty="0">
                <a:solidFill>
                  <a:srgbClr val="000000"/>
                </a:solidFill>
                <a:latin typeface="Calibri"/>
                <a:ea typeface="DejaVu Sans"/>
              </a:rPr>
              <a:t>16- </a:t>
            </a:r>
            <a:r>
              <a:rPr lang="pt-BR" sz="1200" spc="-1" dirty="0" err="1">
                <a:solidFill>
                  <a:srgbClr val="000000"/>
                </a:solidFill>
                <a:latin typeface="Calibri"/>
                <a:ea typeface="DejaVu Sans"/>
              </a:rPr>
              <a:t>COPESE-adp</a:t>
            </a:r>
            <a:r>
              <a:rPr lang="pt-BR" sz="1200" spc="-1" dirty="0">
                <a:solidFill>
                  <a:srgbClr val="000000"/>
                </a:solidFill>
                <a:latin typeface="Calibri"/>
                <a:ea typeface="DejaVu Sans"/>
              </a:rPr>
              <a:t> </a:t>
            </a:r>
            <a:r>
              <a:rPr lang="pt-BR" sz="3200" spc="-1" dirty="0">
                <a:solidFill>
                  <a:srgbClr val="000000"/>
                </a:solidFill>
                <a:latin typeface="Calibri"/>
                <a:ea typeface="DejaVu Sans"/>
              </a:rPr>
              <a:t>Considere que João de Barro, idoso </a:t>
            </a:r>
            <a:r>
              <a:rPr lang="pt-BR" sz="3200" spc="-1">
                <a:solidFill>
                  <a:srgbClr val="000000"/>
                </a:solidFill>
                <a:latin typeface="Calibri"/>
                <a:ea typeface="DejaVu Sans"/>
              </a:rPr>
              <a:t>e enfermo, residente </a:t>
            </a:r>
            <a:r>
              <a:rPr lang="pt-BR" sz="3200" spc="-1" dirty="0">
                <a:solidFill>
                  <a:srgbClr val="000000"/>
                </a:solidFill>
                <a:latin typeface="Calibri"/>
                <a:ea typeface="DejaVu Sans"/>
              </a:rPr>
              <a:t>e domiciliado em Belo Horizonte, foi citado para apresentar defesa em ação de cobrança proposta por um antigo credor que reside na cidade de Fortaleza / CE, onde o negócio foi firmado.</a:t>
            </a:r>
          </a:p>
          <a:p>
            <a:pPr algn="just">
              <a:lnSpc>
                <a:spcPct val="100000"/>
              </a:lnSpc>
              <a:spcBef>
                <a:spcPts val="641"/>
              </a:spcBef>
              <a:tabLst>
                <a:tab pos="0" algn="l"/>
              </a:tabLst>
            </a:pPr>
            <a:r>
              <a:rPr lang="pt-BR" sz="3200" spc="-1" dirty="0">
                <a:solidFill>
                  <a:srgbClr val="000000"/>
                </a:solidFill>
                <a:latin typeface="Calibri"/>
                <a:ea typeface="DejaVu Sans"/>
              </a:rPr>
              <a:t>		Nesse caso, o prazo para que João de Barro possa apresentar a contestação é de:</a:t>
            </a:r>
          </a:p>
          <a:p>
            <a:pPr algn="just">
              <a:lnSpc>
                <a:spcPct val="100000"/>
              </a:lnSpc>
              <a:spcBef>
                <a:spcPts val="641"/>
              </a:spcBef>
              <a:tabLst>
                <a:tab pos="0" algn="l"/>
              </a:tabLst>
            </a:pPr>
            <a:endParaRPr lang="pt-BR" sz="3200" spc="-1" dirty="0">
              <a:solidFill>
                <a:srgbClr val="000000"/>
              </a:solidFill>
              <a:latin typeface="Calibri"/>
              <a:ea typeface="DejaVu Sans"/>
            </a:endParaRPr>
          </a:p>
          <a:p>
            <a:pPr algn="just">
              <a:lnSpc>
                <a:spcPct val="100000"/>
              </a:lnSpc>
              <a:spcBef>
                <a:spcPts val="641"/>
              </a:spcBef>
              <a:tabLst>
                <a:tab pos="0" algn="l"/>
              </a:tabLst>
            </a:pPr>
            <a:r>
              <a:rPr lang="pt-BR" sz="3200" spc="-1" dirty="0">
                <a:solidFill>
                  <a:srgbClr val="000000"/>
                </a:solidFill>
                <a:latin typeface="Calibri"/>
                <a:ea typeface="DejaVu Sans"/>
              </a:rPr>
              <a:t>A- 10 dias.</a:t>
            </a:r>
          </a:p>
          <a:p>
            <a:pPr algn="just">
              <a:lnSpc>
                <a:spcPct val="100000"/>
              </a:lnSpc>
              <a:spcBef>
                <a:spcPts val="641"/>
              </a:spcBef>
              <a:tabLst>
                <a:tab pos="0" algn="l"/>
              </a:tabLst>
            </a:pPr>
            <a:r>
              <a:rPr lang="pt-BR" sz="3200" spc="-1" dirty="0">
                <a:solidFill>
                  <a:srgbClr val="000000"/>
                </a:solidFill>
                <a:latin typeface="Calibri"/>
                <a:ea typeface="DejaVu Sans"/>
              </a:rPr>
              <a:t>B- 15 Dias.</a:t>
            </a:r>
          </a:p>
          <a:p>
            <a:pPr algn="just">
              <a:lnSpc>
                <a:spcPct val="100000"/>
              </a:lnSpc>
              <a:spcBef>
                <a:spcPts val="641"/>
              </a:spcBef>
              <a:tabLst>
                <a:tab pos="0" algn="l"/>
              </a:tabLst>
            </a:pPr>
            <a:r>
              <a:rPr lang="pt-BR" sz="3200" spc="-1" dirty="0">
                <a:solidFill>
                  <a:srgbClr val="000000"/>
                </a:solidFill>
                <a:latin typeface="Calibri"/>
                <a:ea typeface="DejaVu Sans"/>
              </a:rPr>
              <a:t>C- 30 dias.</a:t>
            </a:r>
          </a:p>
          <a:p>
            <a:pPr algn="just">
              <a:lnSpc>
                <a:spcPct val="100000"/>
              </a:lnSpc>
              <a:spcBef>
                <a:spcPts val="641"/>
              </a:spcBef>
              <a:tabLst>
                <a:tab pos="0" algn="l"/>
              </a:tabLst>
            </a:pPr>
            <a:r>
              <a:rPr lang="pt-BR" sz="3200" spc="-1" dirty="0">
                <a:solidFill>
                  <a:srgbClr val="000000"/>
                </a:solidFill>
                <a:latin typeface="Calibri"/>
                <a:ea typeface="DejaVu Sans"/>
              </a:rPr>
              <a:t>D- 5 dias.</a:t>
            </a:r>
          </a:p>
          <a:p>
            <a:pPr algn="just">
              <a:lnSpc>
                <a:spcPct val="100000"/>
              </a:lnSpc>
              <a:spcBef>
                <a:spcPts val="641"/>
              </a:spcBef>
              <a:tabLst>
                <a:tab pos="0" algn="l"/>
              </a:tabLst>
            </a:pPr>
            <a:r>
              <a:rPr lang="pt-BR" sz="3200" b="0" strike="noStrike" spc="-1" dirty="0">
                <a:solidFill>
                  <a:srgbClr val="000000"/>
                </a:solidFill>
                <a:latin typeface="Calibri"/>
              </a:rPr>
              <a:t>E- 5 dias</a:t>
            </a:r>
            <a:endParaRPr lang="pt-BR" sz="3200" b="0" strike="noStrike" spc="-1" dirty="0">
              <a:latin typeface="Arial"/>
            </a:endParaRPr>
          </a:p>
          <a:p>
            <a:pPr algn="just">
              <a:lnSpc>
                <a:spcPct val="100000"/>
              </a:lnSpc>
              <a:spcBef>
                <a:spcPts val="641"/>
              </a:spcBef>
              <a:tabLst>
                <a:tab pos="0" algn="l"/>
              </a:tabLst>
            </a:pPr>
            <a:endParaRPr lang="pt-BR" sz="3200" b="0" strike="noStrike" spc="-1" dirty="0">
              <a:latin typeface="Arial"/>
            </a:endParaRPr>
          </a:p>
        </p:txBody>
      </p:sp>
    </p:spTree>
    <p:extLst>
      <p:ext uri="{BB962C8B-B14F-4D97-AF65-F5344CB8AC3E}">
        <p14:creationId xmlns:p14="http://schemas.microsoft.com/office/powerpoint/2010/main" val="34678008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641"/>
              </a:spcBef>
              <a:tabLst>
                <a:tab pos="0" algn="l"/>
              </a:tabLst>
            </a:pPr>
            <a:r>
              <a:rPr lang="pt-BR" sz="3200" spc="-1" dirty="0">
                <a:solidFill>
                  <a:srgbClr val="000000"/>
                </a:solidFill>
                <a:latin typeface="Calibri"/>
                <a:ea typeface="DejaVu Sans"/>
              </a:rPr>
              <a:t>17- </a:t>
            </a:r>
            <a:r>
              <a:rPr lang="pt-BR" sz="1100" spc="-1" dirty="0">
                <a:solidFill>
                  <a:srgbClr val="000000"/>
                </a:solidFill>
                <a:latin typeface="Calibri"/>
                <a:ea typeface="DejaVu Sans"/>
              </a:rPr>
              <a:t>CESPE - </a:t>
            </a:r>
            <a:r>
              <a:rPr lang="pt-BR" sz="3200" spc="-1" dirty="0">
                <a:solidFill>
                  <a:srgbClr val="000000"/>
                </a:solidFill>
                <a:latin typeface="Calibri"/>
                <a:ea typeface="DejaVu Sans"/>
              </a:rPr>
              <a:t>No curso de ação cível, é defeso ao juiz conhecer de ofício:</a:t>
            </a:r>
          </a:p>
          <a:p>
            <a:pPr algn="just">
              <a:lnSpc>
                <a:spcPct val="100000"/>
              </a:lnSpc>
              <a:spcBef>
                <a:spcPts val="641"/>
              </a:spcBef>
              <a:tabLst>
                <a:tab pos="0" algn="l"/>
              </a:tabLst>
            </a:pPr>
            <a:r>
              <a:rPr lang="pt-BR" sz="3200" spc="-1" dirty="0">
                <a:solidFill>
                  <a:srgbClr val="000000"/>
                </a:solidFill>
                <a:latin typeface="Calibri"/>
                <a:ea typeface="DejaVu Sans"/>
              </a:rPr>
              <a:t>		A- convenção de arbitragem</a:t>
            </a:r>
          </a:p>
          <a:p>
            <a:pPr algn="just">
              <a:lnSpc>
                <a:spcPct val="100000"/>
              </a:lnSpc>
              <a:spcBef>
                <a:spcPts val="641"/>
              </a:spcBef>
              <a:tabLst>
                <a:tab pos="0" algn="l"/>
              </a:tabLst>
            </a:pPr>
            <a:r>
              <a:rPr lang="pt-BR" sz="3200" spc="-1" dirty="0">
                <a:solidFill>
                  <a:srgbClr val="000000"/>
                </a:solidFill>
                <a:latin typeface="Calibri"/>
                <a:ea typeface="DejaVu Sans"/>
              </a:rPr>
              <a:t>		B- falta de caução</a:t>
            </a:r>
          </a:p>
          <a:p>
            <a:pPr algn="just">
              <a:lnSpc>
                <a:spcPct val="100000"/>
              </a:lnSpc>
              <a:spcBef>
                <a:spcPts val="641"/>
              </a:spcBef>
              <a:tabLst>
                <a:tab pos="0" algn="l"/>
              </a:tabLst>
            </a:pPr>
            <a:r>
              <a:rPr lang="pt-BR" sz="3200" spc="-1" dirty="0">
                <a:solidFill>
                  <a:srgbClr val="000000"/>
                </a:solidFill>
                <a:latin typeface="Calibri"/>
                <a:ea typeface="DejaVu Sans"/>
              </a:rPr>
              <a:t>		C- ausência de interesse processual</a:t>
            </a:r>
          </a:p>
          <a:p>
            <a:pPr algn="just">
              <a:lnSpc>
                <a:spcPct val="100000"/>
              </a:lnSpc>
              <a:spcBef>
                <a:spcPts val="641"/>
              </a:spcBef>
              <a:tabLst>
                <a:tab pos="0" algn="l"/>
              </a:tabLst>
            </a:pPr>
            <a:r>
              <a:rPr lang="pt-BR" sz="3200" spc="-1" dirty="0">
                <a:solidFill>
                  <a:srgbClr val="000000"/>
                </a:solidFill>
                <a:latin typeface="Calibri"/>
                <a:ea typeface="DejaVu Sans"/>
              </a:rPr>
              <a:t>		D- conexão</a:t>
            </a:r>
          </a:p>
          <a:p>
            <a:pPr algn="just">
              <a:lnSpc>
                <a:spcPct val="100000"/>
              </a:lnSpc>
              <a:spcBef>
                <a:spcPts val="641"/>
              </a:spcBef>
              <a:tabLst>
                <a:tab pos="0" algn="l"/>
              </a:tabLst>
            </a:pPr>
            <a:r>
              <a:rPr lang="pt-BR" sz="3200" spc="-1" dirty="0">
                <a:solidFill>
                  <a:srgbClr val="000000"/>
                </a:solidFill>
                <a:latin typeface="Calibri"/>
                <a:ea typeface="DejaVu Sans"/>
              </a:rPr>
              <a:t>		E- perempção</a:t>
            </a:r>
            <a:endParaRPr lang="pt-BR" sz="3200" b="0" strike="noStrike" spc="-1" dirty="0">
              <a:latin typeface="Arial"/>
            </a:endParaRPr>
          </a:p>
          <a:p>
            <a:pPr algn="just">
              <a:lnSpc>
                <a:spcPct val="100000"/>
              </a:lnSpc>
              <a:spcBef>
                <a:spcPts val="641"/>
              </a:spcBef>
              <a:tabLst>
                <a:tab pos="0" algn="l"/>
              </a:tabLst>
            </a:pPr>
            <a:endParaRPr lang="pt-BR" sz="3200" b="0" strike="noStrike" spc="-1" dirty="0">
              <a:latin typeface="Arial"/>
            </a:endParaRPr>
          </a:p>
        </p:txBody>
      </p:sp>
    </p:spTree>
    <p:extLst>
      <p:ext uri="{BB962C8B-B14F-4D97-AF65-F5344CB8AC3E}">
        <p14:creationId xmlns:p14="http://schemas.microsoft.com/office/powerpoint/2010/main" val="26065816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641"/>
              </a:spcBef>
              <a:tabLst>
                <a:tab pos="0" algn="l"/>
              </a:tabLst>
            </a:pPr>
            <a:r>
              <a:rPr lang="pt-BR" sz="3200" b="0" strike="noStrike" spc="-1" dirty="0">
                <a:solidFill>
                  <a:srgbClr val="000000"/>
                </a:solidFill>
                <a:latin typeface="Calibri"/>
              </a:rPr>
              <a:t>18- </a:t>
            </a:r>
            <a:r>
              <a:rPr lang="pt-BR" sz="1100" b="0" strike="noStrike" spc="-1" dirty="0">
                <a:solidFill>
                  <a:srgbClr val="000000"/>
                </a:solidFill>
                <a:latin typeface="Calibri"/>
              </a:rPr>
              <a:t>VUNESP. </a:t>
            </a:r>
            <a:r>
              <a:rPr lang="pt-BR" sz="3200" b="0" strike="noStrike" spc="-1" dirty="0">
                <a:solidFill>
                  <a:srgbClr val="000000"/>
                </a:solidFill>
                <a:latin typeface="Calibri"/>
              </a:rPr>
              <a:t>Depois da contestação, é lícito ao réu deduzir novas alegações quando:</a:t>
            </a:r>
          </a:p>
          <a:p>
            <a:pPr algn="just">
              <a:lnSpc>
                <a:spcPct val="100000"/>
              </a:lnSpc>
              <a:spcBef>
                <a:spcPts val="641"/>
              </a:spcBef>
              <a:tabLst>
                <a:tab pos="0" algn="l"/>
              </a:tabLst>
            </a:pPr>
            <a:r>
              <a:rPr lang="pt-BR" sz="3200" b="0" strike="noStrike" spc="-1" dirty="0">
                <a:solidFill>
                  <a:srgbClr val="000000"/>
                </a:solidFill>
                <a:latin typeface="Calibri"/>
              </a:rPr>
              <a:t>		A- a petição inicial não estiver acompanhada de instrumento que a lei considerar da substância do ato;</a:t>
            </a:r>
          </a:p>
          <a:p>
            <a:pPr algn="just">
              <a:lnSpc>
                <a:spcPct val="100000"/>
              </a:lnSpc>
              <a:spcBef>
                <a:spcPts val="641"/>
              </a:spcBef>
              <a:tabLst>
                <a:tab pos="0" algn="l"/>
              </a:tabLst>
            </a:pPr>
            <a:r>
              <a:rPr lang="pt-BR" sz="3200" b="0" strike="noStrike" spc="-1" dirty="0">
                <a:solidFill>
                  <a:srgbClr val="000000"/>
                </a:solidFill>
                <a:latin typeface="Calibri"/>
              </a:rPr>
              <a:t>		B- estiverem em contradição com a defesa, considerada em seu conjunto;</a:t>
            </a:r>
          </a:p>
          <a:p>
            <a:pPr algn="just">
              <a:lnSpc>
                <a:spcPct val="100000"/>
              </a:lnSpc>
              <a:spcBef>
                <a:spcPts val="641"/>
              </a:spcBef>
              <a:tabLst>
                <a:tab pos="0" algn="l"/>
              </a:tabLst>
            </a:pPr>
            <a:r>
              <a:rPr lang="pt-BR" sz="3200" b="0" strike="noStrike" spc="-1" dirty="0">
                <a:solidFill>
                  <a:srgbClr val="000000"/>
                </a:solidFill>
                <a:latin typeface="Calibri"/>
              </a:rPr>
              <a:t>		C- Relativas a direito ou a fato superveniente;</a:t>
            </a:r>
          </a:p>
          <a:p>
            <a:pPr algn="just">
              <a:lnSpc>
                <a:spcPct val="100000"/>
              </a:lnSpc>
              <a:spcBef>
                <a:spcPts val="641"/>
              </a:spcBef>
              <a:tabLst>
                <a:tab pos="0" algn="l"/>
              </a:tabLst>
            </a:pPr>
            <a:r>
              <a:rPr lang="pt-BR" sz="3200" b="0" strike="noStrike" spc="-1" dirty="0">
                <a:solidFill>
                  <a:srgbClr val="000000"/>
                </a:solidFill>
                <a:latin typeface="Calibri"/>
              </a:rPr>
              <a:t>		D- não competir ao juiz conhecer delas de ofício;</a:t>
            </a:r>
          </a:p>
          <a:p>
            <a:pPr algn="just">
              <a:lnSpc>
                <a:spcPct val="100000"/>
              </a:lnSpc>
              <a:spcBef>
                <a:spcPts val="641"/>
              </a:spcBef>
              <a:tabLst>
                <a:tab pos="0" algn="l"/>
              </a:tabLst>
            </a:pPr>
            <a:r>
              <a:rPr lang="pt-BR" sz="3200" b="0" strike="noStrike" spc="-1" dirty="0">
                <a:solidFill>
                  <a:srgbClr val="000000"/>
                </a:solidFill>
                <a:latin typeface="Calibri"/>
              </a:rPr>
              <a:t>		E- sem expressa autorização legal, puderem ser formuladas em qualquer tempo e grau de jurisdição;</a:t>
            </a:r>
            <a:endParaRPr lang="pt-BR" sz="3200" b="0" strike="noStrike" spc="-1" dirty="0">
              <a:latin typeface="Arial"/>
            </a:endParaRPr>
          </a:p>
          <a:p>
            <a:pPr algn="just">
              <a:lnSpc>
                <a:spcPct val="100000"/>
              </a:lnSpc>
              <a:spcBef>
                <a:spcPts val="641"/>
              </a:spcBef>
              <a:tabLst>
                <a:tab pos="0" algn="l"/>
              </a:tabLst>
            </a:pPr>
            <a:endParaRPr lang="pt-BR" sz="3200" b="0" strike="noStrike" spc="-1" dirty="0">
              <a:latin typeface="Arial"/>
            </a:endParaRPr>
          </a:p>
        </p:txBody>
      </p:sp>
    </p:spTree>
    <p:extLst>
      <p:ext uri="{BB962C8B-B14F-4D97-AF65-F5344CB8AC3E}">
        <p14:creationId xmlns:p14="http://schemas.microsoft.com/office/powerpoint/2010/main" val="27859995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641"/>
              </a:spcBef>
              <a:tabLst>
                <a:tab pos="0" algn="l"/>
              </a:tabLst>
            </a:pPr>
            <a:r>
              <a:rPr lang="pt-BR" sz="3200" b="0" strike="noStrike" spc="-1" dirty="0">
                <a:solidFill>
                  <a:srgbClr val="000000"/>
                </a:solidFill>
                <a:latin typeface="Calibri"/>
              </a:rPr>
              <a:t>19- </a:t>
            </a:r>
            <a:r>
              <a:rPr lang="pt-BR" sz="1100" b="0" strike="noStrike" spc="-1" dirty="0">
                <a:solidFill>
                  <a:srgbClr val="000000"/>
                </a:solidFill>
                <a:latin typeface="Calibri"/>
              </a:rPr>
              <a:t>IMA. </a:t>
            </a:r>
            <a:r>
              <a:rPr lang="pt-BR" sz="3200" b="0" strike="noStrike" spc="-1" dirty="0">
                <a:solidFill>
                  <a:srgbClr val="000000"/>
                </a:solidFill>
                <a:latin typeface="Calibri"/>
              </a:rPr>
              <a:t>De acordo com a Lei n. 13.105, de 16 de março de 2015, é CORRETO afirmar que o ônus da impugnação específica dos fatos não se aplica:</a:t>
            </a:r>
          </a:p>
          <a:p>
            <a:pPr algn="just">
              <a:lnSpc>
                <a:spcPct val="100000"/>
              </a:lnSpc>
              <a:spcBef>
                <a:spcPts val="641"/>
              </a:spcBef>
              <a:tabLst>
                <a:tab pos="0" algn="l"/>
              </a:tabLst>
            </a:pPr>
            <a:r>
              <a:rPr lang="pt-BR" sz="3200" b="0" strike="noStrike" spc="-1" dirty="0">
                <a:solidFill>
                  <a:srgbClr val="000000"/>
                </a:solidFill>
                <a:latin typeface="Calibri"/>
              </a:rPr>
              <a:t>		A- Ao advogado dativo, ao curador especial e ao órgão do Ministério Público,</a:t>
            </a:r>
          </a:p>
          <a:p>
            <a:pPr algn="just">
              <a:lnSpc>
                <a:spcPct val="100000"/>
              </a:lnSpc>
              <a:spcBef>
                <a:spcPts val="641"/>
              </a:spcBef>
              <a:tabLst>
                <a:tab pos="0" algn="l"/>
              </a:tabLst>
            </a:pPr>
            <a:r>
              <a:rPr lang="pt-BR" sz="3200" b="0" strike="noStrike" spc="-1" dirty="0">
                <a:solidFill>
                  <a:srgbClr val="000000"/>
                </a:solidFill>
                <a:latin typeface="Calibri"/>
              </a:rPr>
              <a:t>		B- Ao defensor público, ao advogado dativo e ao curador especial,</a:t>
            </a:r>
          </a:p>
          <a:p>
            <a:pPr algn="just">
              <a:lnSpc>
                <a:spcPct val="100000"/>
              </a:lnSpc>
              <a:spcBef>
                <a:spcPts val="641"/>
              </a:spcBef>
              <a:tabLst>
                <a:tab pos="0" algn="l"/>
              </a:tabLst>
            </a:pPr>
            <a:r>
              <a:rPr lang="pt-BR" sz="3200" b="0" strike="noStrike" spc="-1" dirty="0">
                <a:solidFill>
                  <a:srgbClr val="000000"/>
                </a:solidFill>
                <a:latin typeface="Calibri"/>
              </a:rPr>
              <a:t>		C- Ao advogado dativo, ao defensor público e ao órgão do Ministério Público,</a:t>
            </a:r>
          </a:p>
          <a:p>
            <a:pPr algn="just">
              <a:lnSpc>
                <a:spcPct val="100000"/>
              </a:lnSpc>
              <a:spcBef>
                <a:spcPts val="641"/>
              </a:spcBef>
              <a:tabLst>
                <a:tab pos="0" algn="l"/>
              </a:tabLst>
            </a:pPr>
            <a:r>
              <a:rPr lang="pt-BR" sz="3200" b="0" strike="noStrike" spc="-1" dirty="0">
                <a:solidFill>
                  <a:srgbClr val="000000"/>
                </a:solidFill>
                <a:latin typeface="Calibri"/>
              </a:rPr>
              <a:t>		D- Ao advogado público, ao curador especial e ao órgão do Ministério Público,</a:t>
            </a:r>
            <a:endParaRPr lang="pt-BR" sz="3200" b="0" strike="noStrike" spc="-1" dirty="0">
              <a:latin typeface="Arial"/>
            </a:endParaRPr>
          </a:p>
          <a:p>
            <a:pPr algn="just">
              <a:lnSpc>
                <a:spcPct val="100000"/>
              </a:lnSpc>
              <a:spcBef>
                <a:spcPts val="641"/>
              </a:spcBef>
              <a:tabLst>
                <a:tab pos="0" algn="l"/>
              </a:tabLst>
            </a:pPr>
            <a:endParaRPr lang="pt-BR" sz="3200" b="0" strike="noStrike" spc="-1" dirty="0">
              <a:latin typeface="Arial"/>
            </a:endParaRPr>
          </a:p>
        </p:txBody>
      </p:sp>
    </p:spTree>
    <p:extLst>
      <p:ext uri="{BB962C8B-B14F-4D97-AF65-F5344CB8AC3E}">
        <p14:creationId xmlns:p14="http://schemas.microsoft.com/office/powerpoint/2010/main" val="22163768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85000" lnSpcReduction="10000"/>
          </a:bodyPr>
          <a:lstStyle/>
          <a:p>
            <a:pPr algn="just">
              <a:lnSpc>
                <a:spcPct val="100000"/>
              </a:lnSpc>
              <a:spcBef>
                <a:spcPts val="641"/>
              </a:spcBef>
              <a:tabLst>
                <a:tab pos="0" algn="l"/>
              </a:tabLst>
            </a:pPr>
            <a:r>
              <a:rPr lang="pt-BR" sz="3200" spc="-1" dirty="0">
                <a:solidFill>
                  <a:srgbClr val="000000"/>
                </a:solidFill>
                <a:latin typeface="Calibri"/>
                <a:ea typeface="DejaVu Sans"/>
              </a:rPr>
              <a:t>20- </a:t>
            </a:r>
            <a:r>
              <a:rPr lang="pt-BR" sz="1400" spc="-1" dirty="0">
                <a:solidFill>
                  <a:srgbClr val="000000"/>
                </a:solidFill>
                <a:latin typeface="Calibri"/>
                <a:ea typeface="DejaVu Sans"/>
              </a:rPr>
              <a:t>CESPE-</a:t>
            </a:r>
            <a:r>
              <a:rPr lang="pt-BR" sz="1400" spc="-1" dirty="0" err="1">
                <a:solidFill>
                  <a:srgbClr val="000000"/>
                </a:solidFill>
                <a:latin typeface="Calibri"/>
                <a:ea typeface="DejaVu Sans"/>
              </a:rPr>
              <a:t>adp</a:t>
            </a:r>
            <a:r>
              <a:rPr lang="pt-BR" sz="1400" spc="-1" dirty="0">
                <a:solidFill>
                  <a:srgbClr val="000000"/>
                </a:solidFill>
                <a:latin typeface="Calibri"/>
                <a:ea typeface="DejaVu Sans"/>
              </a:rPr>
              <a:t> </a:t>
            </a:r>
            <a:r>
              <a:rPr lang="pt-BR" sz="3200" spc="-1" dirty="0">
                <a:solidFill>
                  <a:srgbClr val="000000"/>
                </a:solidFill>
                <a:latin typeface="Calibri"/>
                <a:ea typeface="DejaVu Sans"/>
              </a:rPr>
              <a:t>Em determinada demanda, não chegou a ser designada a audiência preliminar de conciliação ou mediação. O réu, citado pelo correio e patrocinado pela Defensoria Pública, apresentou sua defesa  no </a:t>
            </a:r>
            <a:r>
              <a:rPr lang="pt-BR" sz="3200" b="1" u="sng" spc="-1" dirty="0">
                <a:solidFill>
                  <a:srgbClr val="000000"/>
                </a:solidFill>
                <a:latin typeface="Calibri"/>
                <a:ea typeface="DejaVu Sans"/>
              </a:rPr>
              <a:t>décimo sexto dia</a:t>
            </a:r>
            <a:r>
              <a:rPr lang="pt-BR" sz="3200" spc="-1" dirty="0">
                <a:solidFill>
                  <a:srgbClr val="000000"/>
                </a:solidFill>
                <a:latin typeface="Calibri"/>
                <a:ea typeface="DejaVu Sans"/>
              </a:rPr>
              <a:t> a partir da juntada aos autos do aviso de recebimento cumprido. Em sua defesa, ele sustentou </a:t>
            </a:r>
            <a:r>
              <a:rPr lang="pt-BR" sz="3200" b="1" u="sng" spc="-1" dirty="0">
                <a:solidFill>
                  <a:srgbClr val="000000"/>
                </a:solidFill>
                <a:latin typeface="Calibri"/>
                <a:ea typeface="DejaVu Sans"/>
              </a:rPr>
              <a:t>prescrição</a:t>
            </a:r>
            <a:r>
              <a:rPr lang="pt-BR" sz="3200" spc="-1" dirty="0">
                <a:solidFill>
                  <a:srgbClr val="000000"/>
                </a:solidFill>
                <a:latin typeface="Calibri"/>
                <a:ea typeface="DejaVu Sans"/>
              </a:rPr>
              <a:t> e </a:t>
            </a:r>
            <a:r>
              <a:rPr lang="pt-BR" sz="3200" b="1" u="sng" spc="-1" dirty="0">
                <a:solidFill>
                  <a:srgbClr val="000000"/>
                </a:solidFill>
                <a:latin typeface="Calibri"/>
                <a:ea typeface="DejaVu Sans"/>
              </a:rPr>
              <a:t>incompetência relativa</a:t>
            </a:r>
            <a:r>
              <a:rPr lang="pt-BR" sz="3200" spc="-1" dirty="0">
                <a:solidFill>
                  <a:srgbClr val="000000"/>
                </a:solidFill>
                <a:latin typeface="Calibri"/>
                <a:ea typeface="DejaVu Sans"/>
              </a:rPr>
              <a:t> do juízo e, ao final, requereu a improcedência do pedido.</a:t>
            </a:r>
          </a:p>
          <a:p>
            <a:pPr algn="just">
              <a:lnSpc>
                <a:spcPct val="100000"/>
              </a:lnSpc>
              <a:spcBef>
                <a:spcPts val="641"/>
              </a:spcBef>
              <a:tabLst>
                <a:tab pos="0" algn="l"/>
              </a:tabLst>
            </a:pPr>
            <a:r>
              <a:rPr lang="pt-BR" sz="3200" spc="-1" dirty="0">
                <a:solidFill>
                  <a:srgbClr val="000000"/>
                </a:solidFill>
                <a:latin typeface="Calibri"/>
                <a:ea typeface="DejaVu Sans"/>
              </a:rPr>
              <a:t>		Nessa situação hipotética,</a:t>
            </a:r>
          </a:p>
          <a:p>
            <a:pPr algn="just">
              <a:lnSpc>
                <a:spcPct val="100000"/>
              </a:lnSpc>
              <a:spcBef>
                <a:spcPts val="641"/>
              </a:spcBef>
              <a:tabLst>
                <a:tab pos="0" algn="l"/>
              </a:tabLst>
            </a:pPr>
            <a:r>
              <a:rPr lang="pt-BR" sz="3200" spc="-1" dirty="0">
                <a:solidFill>
                  <a:srgbClr val="000000"/>
                </a:solidFill>
                <a:latin typeface="Calibri"/>
                <a:ea typeface="DejaVu Sans"/>
              </a:rPr>
              <a:t>A- o juiz poderia conhecer de ofício tanto a </a:t>
            </a:r>
            <a:r>
              <a:rPr lang="pt-BR" sz="3200" u="sng" spc="-1" dirty="0">
                <a:solidFill>
                  <a:srgbClr val="000000"/>
                </a:solidFill>
                <a:latin typeface="Calibri"/>
                <a:ea typeface="DejaVu Sans"/>
              </a:rPr>
              <a:t>prescrição</a:t>
            </a:r>
            <a:r>
              <a:rPr lang="pt-BR" sz="3200" spc="-1" dirty="0">
                <a:solidFill>
                  <a:srgbClr val="000000"/>
                </a:solidFill>
                <a:latin typeface="Calibri"/>
                <a:ea typeface="DejaVu Sans"/>
              </a:rPr>
              <a:t> quanto a </a:t>
            </a:r>
            <a:r>
              <a:rPr lang="pt-BR" sz="3200" u="sng" spc="-1" dirty="0">
                <a:solidFill>
                  <a:srgbClr val="000000"/>
                </a:solidFill>
                <a:latin typeface="Calibri"/>
                <a:ea typeface="DejaVu Sans"/>
              </a:rPr>
              <a:t>incompetência relativa</a:t>
            </a:r>
            <a:r>
              <a:rPr lang="pt-BR" sz="3200" spc="-1" dirty="0">
                <a:solidFill>
                  <a:srgbClr val="000000"/>
                </a:solidFill>
                <a:latin typeface="Calibri"/>
                <a:ea typeface="DejaVu Sans"/>
              </a:rPr>
              <a:t>, ainda que não tivessem sido alegadas,</a:t>
            </a:r>
          </a:p>
          <a:p>
            <a:pPr algn="just">
              <a:lnSpc>
                <a:spcPct val="100000"/>
              </a:lnSpc>
              <a:spcBef>
                <a:spcPts val="641"/>
              </a:spcBef>
              <a:tabLst>
                <a:tab pos="0" algn="l"/>
              </a:tabLst>
            </a:pPr>
            <a:r>
              <a:rPr lang="pt-BR" sz="3200" spc="-1" dirty="0">
                <a:solidFill>
                  <a:srgbClr val="000000"/>
                </a:solidFill>
                <a:latin typeface="Calibri"/>
                <a:ea typeface="DejaVu Sans"/>
              </a:rPr>
              <a:t>B- a contestação será aceita e o juiz analisará a prescrição e incompetência relativa,</a:t>
            </a:r>
          </a:p>
          <a:p>
            <a:pPr algn="just">
              <a:lnSpc>
                <a:spcPct val="100000"/>
              </a:lnSpc>
              <a:spcBef>
                <a:spcPts val="641"/>
              </a:spcBef>
              <a:tabLst>
                <a:tab pos="0" algn="l"/>
              </a:tabLst>
            </a:pPr>
            <a:r>
              <a:rPr lang="pt-BR" sz="3200" spc="-1" dirty="0">
                <a:solidFill>
                  <a:srgbClr val="000000"/>
                </a:solidFill>
                <a:latin typeface="Calibri"/>
                <a:ea typeface="DejaVu Sans"/>
              </a:rPr>
              <a:t>C- a exceção de incompetência relativa deveria ter sido arguida em petição apartada da contestação,</a:t>
            </a:r>
          </a:p>
          <a:p>
            <a:pPr algn="just">
              <a:lnSpc>
                <a:spcPct val="100000"/>
              </a:lnSpc>
              <a:spcBef>
                <a:spcPts val="641"/>
              </a:spcBef>
              <a:tabLst>
                <a:tab pos="0" algn="l"/>
              </a:tabLst>
            </a:pPr>
            <a:r>
              <a:rPr lang="pt-BR" sz="3200" spc="-1" dirty="0">
                <a:solidFill>
                  <a:srgbClr val="000000"/>
                </a:solidFill>
                <a:latin typeface="Calibri"/>
                <a:ea typeface="DejaVu Sans"/>
              </a:rPr>
              <a:t>D- a contestação foi intempestiva,</a:t>
            </a:r>
          </a:p>
          <a:p>
            <a:pPr algn="just">
              <a:lnSpc>
                <a:spcPct val="100000"/>
              </a:lnSpc>
              <a:spcBef>
                <a:spcPts val="641"/>
              </a:spcBef>
              <a:tabLst>
                <a:tab pos="0" algn="l"/>
              </a:tabLst>
            </a:pPr>
            <a:r>
              <a:rPr lang="pt-BR" sz="3200" spc="-1" dirty="0">
                <a:solidFill>
                  <a:srgbClr val="000000"/>
                </a:solidFill>
                <a:latin typeface="Calibri"/>
                <a:ea typeface="DejaVu Sans"/>
              </a:rPr>
              <a:t>E- O réu deveria embargar à execução,</a:t>
            </a:r>
          </a:p>
          <a:p>
            <a:pPr algn="just">
              <a:lnSpc>
                <a:spcPct val="100000"/>
              </a:lnSpc>
              <a:spcBef>
                <a:spcPts val="641"/>
              </a:spcBef>
              <a:tabLst>
                <a:tab pos="0" algn="l"/>
              </a:tabLst>
            </a:pPr>
            <a:endParaRPr lang="pt-BR" sz="3200" spc="-1" dirty="0">
              <a:solidFill>
                <a:srgbClr val="000000"/>
              </a:solidFill>
              <a:latin typeface="Calibri"/>
              <a:ea typeface="DejaVu Sans"/>
            </a:endParaRPr>
          </a:p>
        </p:txBody>
      </p:sp>
    </p:spTree>
    <p:extLst>
      <p:ext uri="{BB962C8B-B14F-4D97-AF65-F5344CB8AC3E}">
        <p14:creationId xmlns:p14="http://schemas.microsoft.com/office/powerpoint/2010/main" val="23964900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641"/>
              </a:spcBef>
              <a:tabLst>
                <a:tab pos="0" algn="l"/>
              </a:tabLst>
            </a:pPr>
            <a:r>
              <a:rPr lang="pt-BR" sz="3200" spc="-1" dirty="0">
                <a:solidFill>
                  <a:srgbClr val="000000"/>
                </a:solidFill>
                <a:latin typeface="Calibri"/>
                <a:ea typeface="DejaVu Sans"/>
              </a:rPr>
              <a:t>21-  </a:t>
            </a:r>
            <a:r>
              <a:rPr lang="pt-BR" sz="1300" spc="-1" dirty="0">
                <a:solidFill>
                  <a:srgbClr val="000000"/>
                </a:solidFill>
                <a:latin typeface="Calibri"/>
                <a:ea typeface="DejaVu Sans"/>
              </a:rPr>
              <a:t>VUNESP. </a:t>
            </a:r>
            <a:r>
              <a:rPr lang="pt-BR" sz="3200" spc="-1" dirty="0">
                <a:solidFill>
                  <a:srgbClr val="000000"/>
                </a:solidFill>
                <a:latin typeface="Calibri"/>
                <a:ea typeface="DejaVu Sans"/>
              </a:rPr>
              <a:t>É matéria que deve ser alegada como questão </a:t>
            </a:r>
            <a:r>
              <a:rPr lang="pt-BR" sz="3200" b="1" spc="-1" dirty="0">
                <a:solidFill>
                  <a:srgbClr val="000000"/>
                </a:solidFill>
                <a:latin typeface="Calibri"/>
                <a:ea typeface="DejaVu Sans"/>
              </a:rPr>
              <a:t>preliminar processual</a:t>
            </a:r>
            <a:r>
              <a:rPr lang="pt-BR" sz="3200" spc="-1" dirty="0">
                <a:solidFill>
                  <a:srgbClr val="000000"/>
                </a:solidFill>
                <a:latin typeface="Calibri"/>
                <a:ea typeface="DejaVu Sans"/>
              </a:rPr>
              <a:t>, nos termos do art. 337, do CPC, em sede de contestação:</a:t>
            </a:r>
          </a:p>
          <a:p>
            <a:pPr algn="just">
              <a:lnSpc>
                <a:spcPct val="100000"/>
              </a:lnSpc>
              <a:spcBef>
                <a:spcPts val="641"/>
              </a:spcBef>
              <a:tabLst>
                <a:tab pos="0" algn="l"/>
              </a:tabLst>
            </a:pPr>
            <a:r>
              <a:rPr lang="pt-BR" sz="3200" spc="-1" dirty="0">
                <a:solidFill>
                  <a:srgbClr val="000000"/>
                </a:solidFill>
                <a:latin typeface="Calibri"/>
                <a:ea typeface="DejaVu Sans"/>
              </a:rPr>
              <a:t>		A- impossibilidade jurídica do pedido,</a:t>
            </a:r>
          </a:p>
          <a:p>
            <a:pPr algn="just">
              <a:lnSpc>
                <a:spcPct val="100000"/>
              </a:lnSpc>
              <a:spcBef>
                <a:spcPts val="641"/>
              </a:spcBef>
              <a:tabLst>
                <a:tab pos="0" algn="l"/>
              </a:tabLst>
            </a:pPr>
            <a:r>
              <a:rPr lang="pt-BR" sz="3200" spc="-1" dirty="0">
                <a:solidFill>
                  <a:srgbClr val="000000"/>
                </a:solidFill>
                <a:latin typeface="Calibri"/>
                <a:ea typeface="DejaVu Sans"/>
              </a:rPr>
              <a:t>		B- existência de coisa julgada,</a:t>
            </a:r>
          </a:p>
          <a:p>
            <a:pPr algn="just">
              <a:lnSpc>
                <a:spcPct val="100000"/>
              </a:lnSpc>
              <a:spcBef>
                <a:spcPts val="641"/>
              </a:spcBef>
              <a:tabLst>
                <a:tab pos="0" algn="l"/>
              </a:tabLst>
            </a:pPr>
            <a:r>
              <a:rPr lang="pt-BR" sz="3200" spc="-1" dirty="0">
                <a:solidFill>
                  <a:srgbClr val="000000"/>
                </a:solidFill>
                <a:latin typeface="Calibri"/>
                <a:ea typeface="DejaVu Sans"/>
              </a:rPr>
              <a:t>		C- ocorrência da prescrição,</a:t>
            </a:r>
          </a:p>
          <a:p>
            <a:pPr algn="just">
              <a:lnSpc>
                <a:spcPct val="100000"/>
              </a:lnSpc>
              <a:spcBef>
                <a:spcPts val="641"/>
              </a:spcBef>
              <a:tabLst>
                <a:tab pos="0" algn="l"/>
              </a:tabLst>
            </a:pPr>
            <a:r>
              <a:rPr lang="pt-BR" sz="3200" spc="-1" dirty="0">
                <a:solidFill>
                  <a:srgbClr val="000000"/>
                </a:solidFill>
                <a:latin typeface="Calibri"/>
                <a:ea typeface="DejaVu Sans"/>
              </a:rPr>
              <a:t>		D- denunciação da lide,</a:t>
            </a:r>
          </a:p>
          <a:p>
            <a:pPr algn="just">
              <a:lnSpc>
                <a:spcPct val="100000"/>
              </a:lnSpc>
              <a:spcBef>
                <a:spcPts val="641"/>
              </a:spcBef>
              <a:tabLst>
                <a:tab pos="0" algn="l"/>
              </a:tabLst>
            </a:pPr>
            <a:r>
              <a:rPr lang="pt-BR" sz="3200" spc="-1" dirty="0">
                <a:solidFill>
                  <a:srgbClr val="000000"/>
                </a:solidFill>
                <a:latin typeface="Calibri"/>
                <a:ea typeface="DejaVu Sans"/>
              </a:rPr>
              <a:t>		E- reconhecimento jurídico parcial do pedido,</a:t>
            </a:r>
          </a:p>
        </p:txBody>
      </p:sp>
    </p:spTree>
    <p:extLst>
      <p:ext uri="{BB962C8B-B14F-4D97-AF65-F5344CB8AC3E}">
        <p14:creationId xmlns:p14="http://schemas.microsoft.com/office/powerpoint/2010/main" val="28860981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641"/>
              </a:spcBef>
              <a:tabLst>
                <a:tab pos="0" algn="l"/>
              </a:tabLst>
            </a:pPr>
            <a:r>
              <a:rPr lang="pt-BR" sz="3200" spc="-1" dirty="0">
                <a:solidFill>
                  <a:srgbClr val="000000"/>
                </a:solidFill>
                <a:latin typeface="Calibri"/>
                <a:ea typeface="DejaVu Sans"/>
              </a:rPr>
              <a:t>22- </a:t>
            </a:r>
            <a:r>
              <a:rPr lang="pt-BR" sz="1100" spc="-1" dirty="0">
                <a:solidFill>
                  <a:srgbClr val="000000"/>
                </a:solidFill>
                <a:latin typeface="Calibri"/>
                <a:ea typeface="DejaVu Sans"/>
              </a:rPr>
              <a:t>FUNRIO </a:t>
            </a:r>
            <a:r>
              <a:rPr lang="pt-BR" sz="3200" spc="-1" dirty="0">
                <a:solidFill>
                  <a:srgbClr val="000000"/>
                </a:solidFill>
                <a:latin typeface="Calibri"/>
                <a:ea typeface="DejaVu Sans"/>
              </a:rPr>
              <a:t>Ana apresentou contestação antes do término do prazo previsto. Verifica, posteriormente, que não incluiu um item defensivo. Requer, ainda no prazo conferido para a contestação, aditamento. Nesse caso, não será possível diante da constatação de preclusão:</a:t>
            </a:r>
          </a:p>
          <a:p>
            <a:pPr algn="just">
              <a:lnSpc>
                <a:spcPct val="100000"/>
              </a:lnSpc>
              <a:spcBef>
                <a:spcPts val="641"/>
              </a:spcBef>
              <a:tabLst>
                <a:tab pos="0" algn="l"/>
              </a:tabLst>
            </a:pPr>
            <a:r>
              <a:rPr lang="pt-BR" sz="3200" spc="-1" dirty="0">
                <a:solidFill>
                  <a:srgbClr val="000000"/>
                </a:solidFill>
                <a:latin typeface="Calibri"/>
                <a:ea typeface="DejaVu Sans"/>
              </a:rPr>
              <a:t>		A- temporal,</a:t>
            </a:r>
          </a:p>
          <a:p>
            <a:pPr algn="just">
              <a:lnSpc>
                <a:spcPct val="100000"/>
              </a:lnSpc>
              <a:spcBef>
                <a:spcPts val="641"/>
              </a:spcBef>
              <a:tabLst>
                <a:tab pos="0" algn="l"/>
              </a:tabLst>
            </a:pPr>
            <a:r>
              <a:rPr lang="pt-BR" sz="3200" spc="-1" dirty="0">
                <a:solidFill>
                  <a:srgbClr val="000000"/>
                </a:solidFill>
                <a:latin typeface="Calibri"/>
                <a:ea typeface="DejaVu Sans"/>
              </a:rPr>
              <a:t>		B- consumativa,</a:t>
            </a:r>
          </a:p>
          <a:p>
            <a:pPr algn="just">
              <a:lnSpc>
                <a:spcPct val="100000"/>
              </a:lnSpc>
              <a:spcBef>
                <a:spcPts val="641"/>
              </a:spcBef>
              <a:tabLst>
                <a:tab pos="0" algn="l"/>
              </a:tabLst>
            </a:pPr>
            <a:r>
              <a:rPr lang="pt-BR" sz="3200" spc="-1" dirty="0">
                <a:solidFill>
                  <a:srgbClr val="000000"/>
                </a:solidFill>
                <a:latin typeface="Calibri"/>
                <a:ea typeface="DejaVu Sans"/>
              </a:rPr>
              <a:t>		C- lógica,</a:t>
            </a:r>
          </a:p>
          <a:p>
            <a:pPr algn="just">
              <a:lnSpc>
                <a:spcPct val="100000"/>
              </a:lnSpc>
              <a:spcBef>
                <a:spcPts val="641"/>
              </a:spcBef>
              <a:tabLst>
                <a:tab pos="0" algn="l"/>
              </a:tabLst>
            </a:pPr>
            <a:r>
              <a:rPr lang="pt-BR" sz="3200" spc="-1" dirty="0">
                <a:solidFill>
                  <a:srgbClr val="000000"/>
                </a:solidFill>
                <a:latin typeface="Calibri"/>
                <a:ea typeface="DejaVu Sans"/>
              </a:rPr>
              <a:t>		D- especial,</a:t>
            </a:r>
          </a:p>
          <a:p>
            <a:pPr algn="just">
              <a:lnSpc>
                <a:spcPct val="100000"/>
              </a:lnSpc>
              <a:spcBef>
                <a:spcPts val="641"/>
              </a:spcBef>
              <a:tabLst>
                <a:tab pos="0" algn="l"/>
              </a:tabLst>
            </a:pPr>
            <a:r>
              <a:rPr lang="pt-BR" sz="3200" spc="-1" dirty="0">
                <a:solidFill>
                  <a:srgbClr val="000000"/>
                </a:solidFill>
                <a:latin typeface="Calibri"/>
                <a:ea typeface="DejaVu Sans"/>
              </a:rPr>
              <a:t>		E- procedimental,</a:t>
            </a:r>
          </a:p>
        </p:txBody>
      </p:sp>
    </p:spTree>
    <p:extLst>
      <p:ext uri="{BB962C8B-B14F-4D97-AF65-F5344CB8AC3E}">
        <p14:creationId xmlns:p14="http://schemas.microsoft.com/office/powerpoint/2010/main" val="31828045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85000" lnSpcReduction="10000"/>
          </a:bodyPr>
          <a:lstStyle/>
          <a:p>
            <a:pPr algn="just">
              <a:lnSpc>
                <a:spcPct val="100000"/>
              </a:lnSpc>
              <a:spcBef>
                <a:spcPts val="641"/>
              </a:spcBef>
              <a:tabLst>
                <a:tab pos="0" algn="l"/>
              </a:tabLst>
            </a:pPr>
            <a:r>
              <a:rPr lang="pt-BR" sz="3200" spc="-1" dirty="0">
                <a:solidFill>
                  <a:srgbClr val="000000"/>
                </a:solidFill>
                <a:latin typeface="Calibri"/>
                <a:ea typeface="DejaVu Sans"/>
              </a:rPr>
              <a:t>23- </a:t>
            </a:r>
            <a:r>
              <a:rPr lang="pt-BR" sz="1300" spc="-1" dirty="0">
                <a:solidFill>
                  <a:srgbClr val="000000"/>
                </a:solidFill>
                <a:latin typeface="Calibri"/>
                <a:ea typeface="DejaVu Sans"/>
              </a:rPr>
              <a:t>CESGRANRIO </a:t>
            </a:r>
            <a:r>
              <a:rPr lang="pt-BR" sz="3200" spc="-1" dirty="0">
                <a:solidFill>
                  <a:srgbClr val="000000"/>
                </a:solidFill>
                <a:latin typeface="Calibri"/>
                <a:ea typeface="DejaVu Sans"/>
              </a:rPr>
              <a:t>O Sr. W propõe ação de cobrança do valor de R$ 1.000,00 em face do Sr. Z, tendo o processo sofrido extinção por inércia da parte autora, que abandonou a causa por período superior ao permitido. Uma semana após a extinção, o Sr. W propôs a mesma ação em face do mesmo réu que veio a ter o processo extinto por idêntico fundamento. Transitada em julgado a segunda decisão, o Sr. W renova o feito apresentando idêntica ação que vem a ter o mesmo destino, pelo mesmo fundamento anterior. Seis meses após o terceiro desfecho, o Sr. W apresenta, pela </a:t>
            </a:r>
            <a:r>
              <a:rPr lang="pt-BR" sz="3200" b="1" u="sng" spc="-1" dirty="0">
                <a:solidFill>
                  <a:srgbClr val="FF0000"/>
                </a:solidFill>
                <a:latin typeface="Calibri"/>
                <a:ea typeface="DejaVu Sans"/>
              </a:rPr>
              <a:t>quarta vez</a:t>
            </a:r>
            <a:r>
              <a:rPr lang="pt-BR" sz="3200" spc="-1" dirty="0">
                <a:solidFill>
                  <a:srgbClr val="000000"/>
                </a:solidFill>
                <a:latin typeface="Calibri"/>
                <a:ea typeface="DejaVu Sans"/>
              </a:rPr>
              <a:t>, a mesma ação, logrando, agora, a citação do réu que apresenta contestação, onde alega, em preliminar, de natureza peremptória,</a:t>
            </a:r>
          </a:p>
          <a:p>
            <a:pPr algn="just">
              <a:lnSpc>
                <a:spcPct val="100000"/>
              </a:lnSpc>
              <a:spcBef>
                <a:spcPts val="641"/>
              </a:spcBef>
              <a:tabLst>
                <a:tab pos="0" algn="l"/>
              </a:tabLst>
            </a:pPr>
            <a:r>
              <a:rPr lang="pt-BR" sz="3200" spc="-1" dirty="0">
                <a:solidFill>
                  <a:srgbClr val="000000"/>
                </a:solidFill>
                <a:latin typeface="Calibri"/>
                <a:ea typeface="DejaVu Sans"/>
              </a:rPr>
              <a:t>A- litispendência,</a:t>
            </a:r>
          </a:p>
          <a:p>
            <a:pPr algn="just">
              <a:lnSpc>
                <a:spcPct val="100000"/>
              </a:lnSpc>
              <a:spcBef>
                <a:spcPts val="641"/>
              </a:spcBef>
              <a:tabLst>
                <a:tab pos="0" algn="l"/>
              </a:tabLst>
            </a:pPr>
            <a:r>
              <a:rPr lang="pt-BR" sz="3200" spc="-1" dirty="0">
                <a:solidFill>
                  <a:srgbClr val="000000"/>
                </a:solidFill>
                <a:latin typeface="Calibri"/>
                <a:ea typeface="DejaVu Sans"/>
              </a:rPr>
              <a:t>B- confusão,</a:t>
            </a:r>
          </a:p>
          <a:p>
            <a:pPr algn="just">
              <a:lnSpc>
                <a:spcPct val="100000"/>
              </a:lnSpc>
              <a:spcBef>
                <a:spcPts val="641"/>
              </a:spcBef>
              <a:tabLst>
                <a:tab pos="0" algn="l"/>
              </a:tabLst>
            </a:pPr>
            <a:r>
              <a:rPr lang="pt-BR" sz="3200" spc="-1" dirty="0">
                <a:solidFill>
                  <a:srgbClr val="000000"/>
                </a:solidFill>
                <a:latin typeface="Calibri"/>
                <a:ea typeface="DejaVu Sans"/>
              </a:rPr>
              <a:t>C- arbitragem;</a:t>
            </a:r>
          </a:p>
          <a:p>
            <a:pPr algn="just">
              <a:lnSpc>
                <a:spcPct val="100000"/>
              </a:lnSpc>
              <a:spcBef>
                <a:spcPts val="641"/>
              </a:spcBef>
              <a:tabLst>
                <a:tab pos="0" algn="l"/>
              </a:tabLst>
            </a:pPr>
            <a:r>
              <a:rPr lang="pt-BR" sz="3200" spc="-1" dirty="0">
                <a:solidFill>
                  <a:srgbClr val="000000"/>
                </a:solidFill>
                <a:latin typeface="Calibri"/>
                <a:ea typeface="DejaVu Sans"/>
              </a:rPr>
              <a:t>D – perempção.</a:t>
            </a:r>
          </a:p>
          <a:p>
            <a:pPr algn="just">
              <a:lnSpc>
                <a:spcPct val="100000"/>
              </a:lnSpc>
              <a:spcBef>
                <a:spcPts val="641"/>
              </a:spcBef>
              <a:tabLst>
                <a:tab pos="0" algn="l"/>
              </a:tabLst>
            </a:pPr>
            <a:r>
              <a:rPr lang="pt-BR" sz="3200" spc="-1" dirty="0">
                <a:solidFill>
                  <a:srgbClr val="000000"/>
                </a:solidFill>
                <a:latin typeface="Calibri"/>
                <a:ea typeface="DejaVu Sans"/>
              </a:rPr>
              <a:t>E- prescrição;</a:t>
            </a:r>
          </a:p>
          <a:p>
            <a:pPr algn="r">
              <a:lnSpc>
                <a:spcPct val="100000"/>
              </a:lnSpc>
              <a:spcBef>
                <a:spcPts val="641"/>
              </a:spcBef>
              <a:tabLst>
                <a:tab pos="0" algn="l"/>
              </a:tabLst>
            </a:pPr>
            <a:endParaRPr lang="pt-BR" sz="1600" spc="-1" dirty="0">
              <a:solidFill>
                <a:srgbClr val="000000"/>
              </a:solidFill>
              <a:latin typeface="Calibri"/>
              <a:ea typeface="DejaVu Sans"/>
            </a:endParaRPr>
          </a:p>
        </p:txBody>
      </p:sp>
    </p:spTree>
    <p:extLst>
      <p:ext uri="{BB962C8B-B14F-4D97-AF65-F5344CB8AC3E}">
        <p14:creationId xmlns:p14="http://schemas.microsoft.com/office/powerpoint/2010/main" val="4182746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6C05D-C1DB-DB0C-5A7A-BED1E6A05A35}"/>
            </a:ext>
          </a:extLst>
        </p:cNvPr>
        <p:cNvGrpSpPr/>
        <p:nvPr/>
      </p:nvGrpSpPr>
      <p:grpSpPr>
        <a:xfrm>
          <a:off x="0" y="0"/>
          <a:ext cx="0" cy="0"/>
          <a:chOff x="0" y="0"/>
          <a:chExt cx="0" cy="0"/>
        </a:xfrm>
      </p:grpSpPr>
      <p:sp>
        <p:nvSpPr>
          <p:cNvPr id="121" name="Espaço Reservado para Conteúdo 2_12">
            <a:extLst>
              <a:ext uri="{FF2B5EF4-FFF2-40B4-BE49-F238E27FC236}">
                <a16:creationId xmlns:a16="http://schemas.microsoft.com/office/drawing/2014/main" id="{4526754E-5B4D-A24B-330D-E09823112932}"/>
              </a:ext>
            </a:extLst>
          </p:cNvPr>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641"/>
              </a:spcBef>
              <a:tabLst>
                <a:tab pos="0" algn="l"/>
              </a:tabLst>
            </a:pPr>
            <a:r>
              <a:rPr lang="pt-BR" sz="3200" spc="-1" dirty="0">
                <a:solidFill>
                  <a:srgbClr val="000000"/>
                </a:solidFill>
                <a:latin typeface="Calibri"/>
                <a:ea typeface="DejaVu Sans"/>
              </a:rPr>
              <a:t>24- João e Carlos foram citados por oficial de justiça, em dias diferentes, João no sábado e Carlos no domingo. O mandado de citação de João foi juntada no autos na segunda e a juntada de Carlos na terça-feira. Quando começa o prazo para contestar para João? (dica art. 231, § 1º CPC)</a:t>
            </a:r>
          </a:p>
          <a:p>
            <a:pPr algn="just">
              <a:lnSpc>
                <a:spcPct val="100000"/>
              </a:lnSpc>
              <a:spcBef>
                <a:spcPts val="641"/>
              </a:spcBef>
              <a:tabLst>
                <a:tab pos="0" algn="l"/>
              </a:tabLst>
            </a:pPr>
            <a:r>
              <a:rPr lang="pt-BR" sz="3200" spc="-1" dirty="0">
                <a:solidFill>
                  <a:srgbClr val="000000"/>
                </a:solidFill>
                <a:latin typeface="Calibri"/>
                <a:ea typeface="DejaVu Sans"/>
              </a:rPr>
              <a:t>A) No sábado.</a:t>
            </a:r>
          </a:p>
          <a:p>
            <a:pPr algn="just">
              <a:lnSpc>
                <a:spcPct val="100000"/>
              </a:lnSpc>
              <a:spcBef>
                <a:spcPts val="641"/>
              </a:spcBef>
              <a:tabLst>
                <a:tab pos="0" algn="l"/>
              </a:tabLst>
            </a:pPr>
            <a:r>
              <a:rPr lang="pt-BR" sz="3200" spc="-1" dirty="0">
                <a:solidFill>
                  <a:srgbClr val="000000"/>
                </a:solidFill>
                <a:latin typeface="Calibri"/>
                <a:ea typeface="DejaVu Sans"/>
              </a:rPr>
              <a:t>B) Na segunda.</a:t>
            </a:r>
          </a:p>
          <a:p>
            <a:pPr algn="just">
              <a:lnSpc>
                <a:spcPct val="100000"/>
              </a:lnSpc>
              <a:spcBef>
                <a:spcPts val="641"/>
              </a:spcBef>
              <a:tabLst>
                <a:tab pos="0" algn="l"/>
              </a:tabLst>
            </a:pPr>
            <a:r>
              <a:rPr lang="pt-BR" sz="3200" spc="-1" dirty="0">
                <a:solidFill>
                  <a:srgbClr val="000000"/>
                </a:solidFill>
                <a:latin typeface="Calibri"/>
                <a:ea typeface="DejaVu Sans"/>
              </a:rPr>
              <a:t>C) Na terça.</a:t>
            </a:r>
          </a:p>
          <a:p>
            <a:pPr algn="just">
              <a:lnSpc>
                <a:spcPct val="100000"/>
              </a:lnSpc>
              <a:spcBef>
                <a:spcPts val="641"/>
              </a:spcBef>
              <a:tabLst>
                <a:tab pos="0" algn="l"/>
              </a:tabLst>
            </a:pPr>
            <a:r>
              <a:rPr lang="pt-BR" sz="3200" spc="-1" dirty="0">
                <a:solidFill>
                  <a:srgbClr val="000000"/>
                </a:solidFill>
                <a:latin typeface="Calibri"/>
              </a:rPr>
              <a:t>D) No domingo.</a:t>
            </a:r>
            <a:endParaRPr lang="pt-BR" sz="3200" spc="-1" dirty="0">
              <a:solidFill>
                <a:srgbClr val="000000"/>
              </a:solidFill>
              <a:latin typeface="Calibri"/>
              <a:ea typeface="DejaVu Sans"/>
            </a:endParaRPr>
          </a:p>
          <a:p>
            <a:pPr algn="just">
              <a:lnSpc>
                <a:spcPct val="100000"/>
              </a:lnSpc>
              <a:spcBef>
                <a:spcPts val="641"/>
              </a:spcBef>
              <a:tabLst>
                <a:tab pos="0" algn="l"/>
              </a:tabLst>
            </a:pPr>
            <a:r>
              <a:rPr lang="pt-BR" sz="3200" spc="-1" dirty="0">
                <a:solidFill>
                  <a:srgbClr val="000000"/>
                </a:solidFill>
                <a:latin typeface="Calibri"/>
              </a:rPr>
              <a:t>E) Na quarta.</a:t>
            </a:r>
            <a:endParaRPr lang="pt-BR" sz="3200" spc="-1" dirty="0">
              <a:solidFill>
                <a:srgbClr val="000000"/>
              </a:solidFill>
              <a:latin typeface="Calibri"/>
              <a:ea typeface="DejaVu Sans"/>
            </a:endParaRPr>
          </a:p>
          <a:p>
            <a:pPr algn="just">
              <a:lnSpc>
                <a:spcPct val="100000"/>
              </a:lnSpc>
              <a:spcBef>
                <a:spcPts val="641"/>
              </a:spcBef>
              <a:tabLst>
                <a:tab pos="0" algn="l"/>
              </a:tabLst>
            </a:pPr>
            <a:endParaRPr lang="pt-BR" sz="3200" spc="-1" dirty="0">
              <a:solidFill>
                <a:srgbClr val="000000"/>
              </a:solidFill>
              <a:latin typeface="Calibri"/>
              <a:ea typeface="DejaVu Sans"/>
            </a:endParaRPr>
          </a:p>
          <a:p>
            <a:pPr algn="r">
              <a:lnSpc>
                <a:spcPct val="100000"/>
              </a:lnSpc>
              <a:spcBef>
                <a:spcPts val="641"/>
              </a:spcBef>
              <a:tabLst>
                <a:tab pos="0" algn="l"/>
              </a:tabLst>
            </a:pPr>
            <a:r>
              <a:rPr lang="pt-BR" sz="1600" spc="-1" dirty="0">
                <a:solidFill>
                  <a:srgbClr val="000000"/>
                </a:solidFill>
                <a:latin typeface="Calibri"/>
              </a:rPr>
              <a:t>11-C; 12-B; 13-E; 14-E; 15-A; 16-B; 17-A; 18-C; 19-B; 20-B; 21-B; 22-B; 23-D; 24-E</a:t>
            </a:r>
            <a:endParaRPr lang="pt-BR" sz="1600" spc="-1" dirty="0">
              <a:solidFill>
                <a:srgbClr val="000000"/>
              </a:solidFill>
              <a:latin typeface="Calibri"/>
              <a:ea typeface="DejaVu Sans"/>
            </a:endParaRPr>
          </a:p>
        </p:txBody>
      </p:sp>
    </p:spTree>
    <p:extLst>
      <p:ext uri="{BB962C8B-B14F-4D97-AF65-F5344CB8AC3E}">
        <p14:creationId xmlns:p14="http://schemas.microsoft.com/office/powerpoint/2010/main" val="8324233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7500" lnSpcReduction="20000"/>
          </a:bodyPr>
          <a:lstStyle/>
          <a:p>
            <a:pPr algn="just">
              <a:lnSpc>
                <a:spcPct val="100000"/>
              </a:lnSpc>
              <a:spcBef>
                <a:spcPts val="641"/>
              </a:spcBef>
              <a:tabLst>
                <a:tab pos="0" algn="l"/>
              </a:tabLst>
            </a:pPr>
            <a:r>
              <a:rPr lang="pt-BR" sz="3200" spc="-1" dirty="0">
                <a:solidFill>
                  <a:srgbClr val="000000"/>
                </a:solidFill>
                <a:latin typeface="Calibri"/>
                <a:ea typeface="DejaVu Sans"/>
              </a:rPr>
              <a:t>		João dirigia seu carro e ao virar em uma esquina foi atingido pelo carro de Fernando. João ingressou equivocadamente com ação em face de Fábio, irmão de Fernando.</a:t>
            </a:r>
          </a:p>
          <a:p>
            <a:pPr algn="just">
              <a:lnSpc>
                <a:spcPct val="100000"/>
              </a:lnSpc>
              <a:spcBef>
                <a:spcPts val="641"/>
              </a:spcBef>
              <a:tabLst>
                <a:tab pos="0" algn="l"/>
              </a:tabLst>
            </a:pPr>
            <a:r>
              <a:rPr lang="pt-BR" sz="3200" spc="-1" dirty="0">
                <a:solidFill>
                  <a:srgbClr val="000000"/>
                </a:solidFill>
                <a:latin typeface="Calibri"/>
                <a:ea typeface="DejaVu Sans"/>
              </a:rPr>
              <a:t>		O carteiro entregou a citação para Fabio no dia 02 de setembro (segunda-feira) e a juntada do AR no processo ocorreu no dia 03 (terça-feira).</a:t>
            </a:r>
          </a:p>
          <a:p>
            <a:pPr algn="just">
              <a:lnSpc>
                <a:spcPct val="100000"/>
              </a:lnSpc>
              <a:spcBef>
                <a:spcPts val="641"/>
              </a:spcBef>
              <a:tabLst>
                <a:tab pos="0" algn="l"/>
              </a:tabLst>
            </a:pPr>
            <a:r>
              <a:rPr lang="pt-BR" sz="3200" spc="-1" dirty="0">
                <a:solidFill>
                  <a:srgbClr val="000000"/>
                </a:solidFill>
                <a:latin typeface="Calibri"/>
                <a:ea typeface="DejaVu Sans"/>
              </a:rPr>
              <a:t>		</a:t>
            </a:r>
            <a:r>
              <a:rPr lang="pt-BR" sz="3200" spc="-1" dirty="0">
                <a:solidFill>
                  <a:srgbClr val="000000"/>
                </a:solidFill>
                <a:latin typeface="Calibri"/>
              </a:rPr>
              <a:t>Sabe-se através </a:t>
            </a:r>
            <a:r>
              <a:rPr lang="pt-BR" sz="3200" spc="-1" dirty="0">
                <a:solidFill>
                  <a:srgbClr val="000000"/>
                </a:solidFill>
                <a:latin typeface="Calibri"/>
                <a:ea typeface="DejaVu Sans"/>
              </a:rPr>
              <a:t>de gravações de câmeras instaladas na rua do acidente, que João teria invadido a faixa sem antes acionar a “seta”, sendo, portanto, o verdadeiro culpado pelo acidente. Considerando o caso narrado, pergunta-se:</a:t>
            </a:r>
          </a:p>
          <a:p>
            <a:pPr algn="just">
              <a:lnSpc>
                <a:spcPct val="100000"/>
              </a:lnSpc>
              <a:spcBef>
                <a:spcPts val="641"/>
              </a:spcBef>
              <a:tabLst>
                <a:tab pos="0" algn="l"/>
              </a:tabLst>
            </a:pPr>
            <a:r>
              <a:rPr lang="pt-BR" sz="3200" spc="-1" dirty="0">
                <a:solidFill>
                  <a:srgbClr val="000000"/>
                </a:solidFill>
                <a:latin typeface="Calibri"/>
                <a:ea typeface="DejaVu Sans"/>
              </a:rPr>
              <a:t>A- Qual o último dia para apresentar defesa? Desconsidere eventuais feriados.</a:t>
            </a:r>
          </a:p>
          <a:p>
            <a:pPr algn="just">
              <a:lnSpc>
                <a:spcPct val="100000"/>
              </a:lnSpc>
              <a:spcBef>
                <a:spcPts val="641"/>
              </a:spcBef>
              <a:tabLst>
                <a:tab pos="0" algn="l"/>
              </a:tabLst>
            </a:pPr>
            <a:r>
              <a:rPr lang="pt-BR" sz="1400" b="1" spc="-1" dirty="0">
                <a:solidFill>
                  <a:schemeClr val="accent2"/>
                </a:solidFill>
                <a:latin typeface="Calibri"/>
                <a:ea typeface="DejaVu Sans"/>
              </a:rPr>
              <a:t>RESPOSTA</a:t>
            </a:r>
            <a:r>
              <a:rPr lang="pt-BR" sz="1400" spc="-1" dirty="0">
                <a:solidFill>
                  <a:srgbClr val="000000"/>
                </a:solidFill>
                <a:latin typeface="Calibri"/>
                <a:ea typeface="DejaVu Sans"/>
              </a:rPr>
              <a:t>: </a:t>
            </a:r>
            <a:r>
              <a:rPr lang="pt-BR" sz="2400" spc="-1" dirty="0">
                <a:solidFill>
                  <a:srgbClr val="000000"/>
                </a:solidFill>
                <a:latin typeface="Bradley Hand ITC" panose="03070402050302030203" pitchFamily="66" charset="0"/>
                <a:ea typeface="DejaVu Sans"/>
              </a:rPr>
              <a:t>O último para Fabio protocolar a defesa é dia ____</a:t>
            </a:r>
          </a:p>
          <a:p>
            <a:pPr algn="just">
              <a:spcBef>
                <a:spcPts val="641"/>
              </a:spcBef>
              <a:tabLst>
                <a:tab pos="0" algn="l"/>
              </a:tabLst>
            </a:pPr>
            <a:r>
              <a:rPr lang="pt-BR" sz="1400" b="1" spc="-1" dirty="0">
                <a:solidFill>
                  <a:schemeClr val="accent2"/>
                </a:solidFill>
                <a:latin typeface="Calibri"/>
                <a:ea typeface="DejaVu Sans"/>
              </a:rPr>
              <a:t>FUNDAMENTO</a:t>
            </a:r>
            <a:r>
              <a:rPr lang="pt-BR" sz="1400" spc="-1" dirty="0">
                <a:solidFill>
                  <a:srgbClr val="000000"/>
                </a:solidFill>
                <a:latin typeface="Calibri"/>
                <a:ea typeface="DejaVu Sans"/>
              </a:rPr>
              <a:t>: </a:t>
            </a:r>
            <a:r>
              <a:rPr lang="pt-BR" sz="2400" spc="-1" dirty="0">
                <a:solidFill>
                  <a:srgbClr val="000000"/>
                </a:solidFill>
                <a:latin typeface="Bradley Hand ITC" panose="03070402050302030203" pitchFamily="66" charset="0"/>
                <a:ea typeface="DejaVu Sans"/>
              </a:rPr>
              <a:t>nos termos do artigo 335, combinado com  o artigo 231, I, ambos do Código de Processo Civil</a:t>
            </a:r>
          </a:p>
          <a:p>
            <a:pPr algn="just">
              <a:spcBef>
                <a:spcPts val="641"/>
              </a:spcBef>
              <a:tabLst>
                <a:tab pos="0" algn="l"/>
              </a:tabLst>
            </a:pPr>
            <a:r>
              <a:rPr lang="pt-BR" sz="1400" b="1" spc="-1" dirty="0">
                <a:solidFill>
                  <a:schemeClr val="accent2"/>
                </a:solidFill>
                <a:latin typeface="Calibri"/>
                <a:ea typeface="DejaVu Sans"/>
              </a:rPr>
              <a:t>CONCLUSÃO</a:t>
            </a:r>
            <a:r>
              <a:rPr lang="pt-BR" sz="2400" spc="-1" dirty="0">
                <a:solidFill>
                  <a:srgbClr val="000000"/>
                </a:solidFill>
                <a:latin typeface="Bradley Hand ITC" panose="03070402050302030203" pitchFamily="66" charset="0"/>
                <a:ea typeface="DejaVu Sans"/>
              </a:rPr>
              <a:t>: prevê o prazo é de 15 dias úteis para o oferecimento da defesa considerando o dia do começo do prazo a data de juntada aos autos do aviso de recebimento quando a citação for pelo correio.</a:t>
            </a:r>
          </a:p>
          <a:p>
            <a:pPr algn="just">
              <a:lnSpc>
                <a:spcPct val="100000"/>
              </a:lnSpc>
              <a:spcBef>
                <a:spcPts val="641"/>
              </a:spcBef>
              <a:tabLst>
                <a:tab pos="0" algn="l"/>
              </a:tabLst>
            </a:pPr>
            <a:r>
              <a:rPr lang="pt-BR" sz="3200" spc="-1" dirty="0">
                <a:solidFill>
                  <a:srgbClr val="000000"/>
                </a:solidFill>
                <a:latin typeface="Calibri"/>
                <a:ea typeface="DejaVu Sans"/>
              </a:rPr>
              <a:t>B- Como deve proceder o advogado de Fabio no tocante a ilegitimidade de parte?</a:t>
            </a:r>
          </a:p>
          <a:p>
            <a:pPr algn="just">
              <a:lnSpc>
                <a:spcPct val="100000"/>
              </a:lnSpc>
              <a:spcBef>
                <a:spcPts val="641"/>
              </a:spcBef>
              <a:tabLst>
                <a:tab pos="0" algn="l"/>
              </a:tabLst>
            </a:pPr>
            <a:r>
              <a:rPr lang="pt-BR" sz="1800" b="1" spc="-1" dirty="0">
                <a:solidFill>
                  <a:srgbClr val="000000"/>
                </a:solidFill>
                <a:latin typeface="Calibri"/>
                <a:ea typeface="DejaVu Sans"/>
              </a:rPr>
              <a:t>RESPOSTA</a:t>
            </a:r>
            <a:r>
              <a:rPr lang="pt-BR" sz="1800" spc="-1" dirty="0">
                <a:solidFill>
                  <a:srgbClr val="000000"/>
                </a:solidFill>
                <a:latin typeface="Calibri"/>
                <a:ea typeface="DejaVu Sans"/>
              </a:rPr>
              <a:t>:                                                                       </a:t>
            </a:r>
            <a:r>
              <a:rPr lang="pt-BR" sz="1800" b="1" spc="-1" dirty="0">
                <a:solidFill>
                  <a:srgbClr val="000000"/>
                </a:solidFill>
                <a:latin typeface="Calibri"/>
                <a:ea typeface="DejaVu Sans"/>
              </a:rPr>
              <a:t>FUNDAMENTO</a:t>
            </a:r>
            <a:r>
              <a:rPr lang="pt-BR" sz="1800" spc="-1" dirty="0">
                <a:solidFill>
                  <a:srgbClr val="000000"/>
                </a:solidFill>
                <a:latin typeface="Calibri"/>
                <a:ea typeface="DejaVu Sans"/>
              </a:rPr>
              <a:t>:                                                                     </a:t>
            </a:r>
            <a:r>
              <a:rPr lang="pt-BR" sz="1800" b="1" spc="-1" dirty="0">
                <a:solidFill>
                  <a:srgbClr val="000000"/>
                </a:solidFill>
                <a:latin typeface="Calibri"/>
                <a:ea typeface="DejaVu Sans"/>
              </a:rPr>
              <a:t>CONCLUSÃO</a:t>
            </a:r>
            <a:r>
              <a:rPr lang="pt-BR" sz="3200" spc="-1" dirty="0">
                <a:solidFill>
                  <a:srgbClr val="000000"/>
                </a:solidFill>
                <a:latin typeface="Bradley Hand ITC" panose="03070402050302030203" pitchFamily="66" charset="0"/>
                <a:ea typeface="DejaVu Sans"/>
              </a:rPr>
              <a:t>:</a:t>
            </a:r>
            <a:endParaRPr lang="pt-BR" sz="3200" spc="-1" dirty="0">
              <a:solidFill>
                <a:srgbClr val="000000"/>
              </a:solidFill>
              <a:latin typeface="Calibri"/>
              <a:ea typeface="DejaVu Sans"/>
            </a:endParaRPr>
          </a:p>
        </p:txBody>
      </p:sp>
    </p:spTree>
    <p:extLst>
      <p:ext uri="{BB962C8B-B14F-4D97-AF65-F5344CB8AC3E}">
        <p14:creationId xmlns:p14="http://schemas.microsoft.com/office/powerpoint/2010/main" val="553713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55000" lnSpcReduction="20000"/>
          </a:bodyPr>
          <a:lstStyle/>
          <a:p>
            <a:pPr algn="just">
              <a:spcBef>
                <a:spcPts val="641"/>
              </a:spcBef>
              <a:tabLst>
                <a:tab pos="0" algn="l"/>
              </a:tabLst>
            </a:pPr>
            <a:r>
              <a:rPr lang="pt-BR" sz="3200" b="0" strike="noStrike" spc="-1" dirty="0">
                <a:latin typeface="Arial"/>
              </a:rPr>
              <a:t>		334, § 6º: Havendo </a:t>
            </a:r>
            <a:r>
              <a:rPr lang="pt-BR" sz="3200" b="1" u="sng" strike="noStrike" spc="-1" dirty="0">
                <a:latin typeface="Arial"/>
              </a:rPr>
              <a:t>LITISCONSÓRCIO</a:t>
            </a:r>
            <a:r>
              <a:rPr lang="pt-BR" sz="3200" b="0" strike="noStrike" spc="-1" dirty="0">
                <a:latin typeface="Arial"/>
              </a:rPr>
              <a:t>, o </a:t>
            </a:r>
            <a:r>
              <a:rPr lang="pt-BR" sz="3200" b="0" u="sng" strike="noStrike" spc="-1" dirty="0">
                <a:latin typeface="Arial"/>
              </a:rPr>
              <a:t>desinteresse</a:t>
            </a:r>
            <a:r>
              <a:rPr lang="pt-BR" sz="3200" b="0" strike="noStrike" spc="-1" dirty="0">
                <a:latin typeface="Arial"/>
              </a:rPr>
              <a:t> deve ser manifestado </a:t>
            </a:r>
            <a:r>
              <a:rPr lang="pt-BR" sz="3200" b="1" u="sng" strike="noStrike" spc="-1" dirty="0">
                <a:latin typeface="Arial"/>
              </a:rPr>
              <a:t>POR TODOS OS LITISCONSORTES</a:t>
            </a:r>
            <a:r>
              <a:rPr lang="pt-BR" sz="3200" b="0" strike="noStrike" spc="-1" dirty="0">
                <a:latin typeface="Arial"/>
              </a:rPr>
              <a:t>. </a:t>
            </a:r>
            <a:r>
              <a:rPr lang="pt-BR" b="0" i="0" dirty="0">
                <a:effectLst/>
                <a:latin typeface="Arial" panose="020B0604020202020204" pitchFamily="34" charset="0"/>
              </a:rPr>
              <a:t>	</a:t>
            </a:r>
            <a:endParaRPr lang="pt-BR" dirty="0">
              <a:latin typeface="Arial" panose="020B0604020202020204" pitchFamily="34" charset="0"/>
            </a:endParaRPr>
          </a:p>
          <a:p>
            <a:pPr algn="just"/>
            <a:r>
              <a:rPr lang="pt-BR" sz="2700" b="1" i="0" dirty="0">
                <a:effectLst/>
                <a:latin typeface="Aldhabi" panose="01000000000000000000" pitchFamily="2" charset="-78"/>
                <a:cs typeface="Aldhabi" panose="01000000000000000000" pitchFamily="2" charset="-78"/>
              </a:rPr>
              <a:t>	</a:t>
            </a:r>
            <a:r>
              <a:rPr lang="pt-BR" sz="4400" b="1" i="0" u="sng" dirty="0">
                <a:effectLst/>
                <a:latin typeface="Aldhabi" panose="01000000000000000000" pitchFamily="2" charset="-78"/>
                <a:cs typeface="Aldhabi" panose="01000000000000000000" pitchFamily="2" charset="-78"/>
              </a:rPr>
              <a:t>LITISCONSÓRCIO</a:t>
            </a:r>
            <a:r>
              <a:rPr lang="pt-BR" sz="4400" b="0" i="0" dirty="0">
                <a:effectLst/>
                <a:latin typeface="Aldhabi" panose="01000000000000000000" pitchFamily="2" charset="-78"/>
                <a:cs typeface="Aldhabi" panose="01000000000000000000" pitchFamily="2" charset="-78"/>
              </a:rPr>
              <a:t>: PLURALIDADE DE PARTE</a:t>
            </a:r>
            <a:r>
              <a:rPr lang="pt-BR" sz="4400" dirty="0">
                <a:latin typeface="Aldhabi" panose="01000000000000000000" pitchFamily="2" charset="-78"/>
                <a:cs typeface="Aldhabi" panose="01000000000000000000" pitchFamily="2" charset="-78"/>
              </a:rPr>
              <a:t>S NOS TERMOS DO ART. 113 DO CPC.</a:t>
            </a:r>
            <a:endParaRPr lang="pt-BR" sz="4400" b="0" i="0" dirty="0">
              <a:effectLst/>
              <a:latin typeface="Arial" panose="020B0604020202020204" pitchFamily="34" charset="0"/>
            </a:endParaRPr>
          </a:p>
          <a:p>
            <a:pPr algn="just">
              <a:spcBef>
                <a:spcPts val="641"/>
              </a:spcBef>
              <a:tabLst>
                <a:tab pos="0" algn="l"/>
              </a:tabLst>
            </a:pPr>
            <a:r>
              <a:rPr lang="pt-BR" sz="3200" b="0" strike="noStrike" spc="-1" dirty="0">
                <a:latin typeface="Arial"/>
              </a:rPr>
              <a:t>	</a:t>
            </a:r>
            <a:endParaRPr lang="pt-BR" sz="400" spc="-1" dirty="0">
              <a:latin typeface="Arial"/>
            </a:endParaRPr>
          </a:p>
          <a:p>
            <a:pPr algn="just">
              <a:spcBef>
                <a:spcPts val="641"/>
              </a:spcBef>
              <a:tabLst>
                <a:tab pos="0" algn="l"/>
              </a:tabLst>
            </a:pPr>
            <a:r>
              <a:rPr lang="pt-BR" sz="3200" b="1" strike="noStrike" spc="-1" dirty="0">
                <a:latin typeface="Calibri"/>
                <a:ea typeface="DejaVu Sans"/>
              </a:rPr>
              <a:t>ATO ATENTATÓRIO À DIGNIDADE DA JUSTIÇA – MULTA ATÉ 2%: </a:t>
            </a:r>
            <a:r>
              <a:rPr lang="pt-BR" sz="3200" b="0" strike="noStrike" spc="-1" dirty="0">
                <a:latin typeface="Arial"/>
              </a:rPr>
              <a:t>§ 8º O não comparecimento </a:t>
            </a:r>
            <a:r>
              <a:rPr lang="pt-BR" sz="3200" b="1" u="sng" strike="noStrike" spc="-1" dirty="0">
                <a:latin typeface="Arial"/>
              </a:rPr>
              <a:t>injustificado</a:t>
            </a:r>
            <a:r>
              <a:rPr lang="pt-BR" sz="3200" b="0" strike="noStrike" spc="-1" dirty="0">
                <a:latin typeface="Arial"/>
              </a:rPr>
              <a:t> do autor ou do réu à audiência de conciliação é considerado </a:t>
            </a:r>
            <a:r>
              <a:rPr lang="pt-BR" sz="3200" b="1" u="sng" strike="noStrike" spc="-1" dirty="0">
                <a:latin typeface="Arial"/>
              </a:rPr>
              <a:t>ato atentatório à dignidade da justiça</a:t>
            </a:r>
            <a:r>
              <a:rPr lang="pt-BR" sz="3200" b="1" strike="noStrike" spc="-1" dirty="0">
                <a:latin typeface="Arial"/>
              </a:rPr>
              <a:t> </a:t>
            </a:r>
            <a:r>
              <a:rPr lang="pt-BR" sz="3200" b="0" strike="noStrike" spc="-1" dirty="0">
                <a:latin typeface="Arial"/>
              </a:rPr>
              <a:t>e será sancionado com </a:t>
            </a:r>
            <a:r>
              <a:rPr lang="pt-BR" sz="3200" b="1" u="sng" strike="noStrike" spc="-1" dirty="0">
                <a:latin typeface="Arial"/>
              </a:rPr>
              <a:t>MULTA</a:t>
            </a:r>
            <a:r>
              <a:rPr lang="pt-BR" sz="3200" b="0" strike="noStrike" spc="-1" dirty="0">
                <a:latin typeface="Arial"/>
              </a:rPr>
              <a:t> de </a:t>
            </a:r>
            <a:r>
              <a:rPr lang="pt-BR" sz="3200" b="1" strike="noStrike" spc="-1" dirty="0">
                <a:latin typeface="Arial"/>
              </a:rPr>
              <a:t>até </a:t>
            </a:r>
            <a:r>
              <a:rPr lang="pt-BR" sz="3200" b="1" u="sng" strike="noStrike" spc="-1" dirty="0">
                <a:latin typeface="Arial"/>
              </a:rPr>
              <a:t>dois</a:t>
            </a:r>
            <a:r>
              <a:rPr lang="pt-BR" sz="3200" b="1" strike="noStrike" spc="-1" dirty="0">
                <a:latin typeface="Arial"/>
              </a:rPr>
              <a:t> por cento da vantagem econômica pretendida ou do valor da causa</a:t>
            </a:r>
            <a:r>
              <a:rPr lang="pt-BR" sz="3200" b="0" strike="noStrike" spc="-1" dirty="0">
                <a:latin typeface="Arial"/>
              </a:rPr>
              <a:t>, </a:t>
            </a:r>
            <a:r>
              <a:rPr lang="pt-BR" sz="3200" b="1" u="sng" strike="noStrike" spc="-1" dirty="0">
                <a:latin typeface="Arial"/>
              </a:rPr>
              <a:t>REVERTIDA</a:t>
            </a:r>
            <a:r>
              <a:rPr lang="pt-BR" sz="3200" b="0" u="sng" strike="noStrike" spc="-1" dirty="0">
                <a:latin typeface="Arial"/>
              </a:rPr>
              <a:t> em favor da </a:t>
            </a:r>
            <a:r>
              <a:rPr lang="pt-BR" sz="3200" b="1" u="sng" strike="noStrike" spc="-1" dirty="0">
                <a:latin typeface="Arial"/>
              </a:rPr>
              <a:t>UNIÃO</a:t>
            </a:r>
            <a:r>
              <a:rPr lang="pt-BR" sz="3200" b="0" u="sng" strike="noStrike" spc="-1" dirty="0">
                <a:latin typeface="Arial"/>
              </a:rPr>
              <a:t> ou do </a:t>
            </a:r>
            <a:r>
              <a:rPr lang="pt-BR" sz="3200" b="1" u="sng" strike="noStrike" spc="-1" dirty="0">
                <a:latin typeface="Arial"/>
              </a:rPr>
              <a:t>ESTADO</a:t>
            </a:r>
            <a:r>
              <a:rPr lang="pt-BR" sz="3200" b="0" strike="noStrike" spc="-1" dirty="0">
                <a:latin typeface="Arial"/>
              </a:rPr>
              <a:t>.</a:t>
            </a:r>
          </a:p>
          <a:p>
            <a:pPr algn="just">
              <a:lnSpc>
                <a:spcPct val="100000"/>
              </a:lnSpc>
              <a:spcBef>
                <a:spcPts val="641"/>
              </a:spcBef>
              <a:tabLst>
                <a:tab pos="0" algn="l"/>
              </a:tabLst>
            </a:pPr>
            <a:r>
              <a:rPr lang="pt-BR" sz="3200" b="0" i="1" strike="noStrike" spc="-1" dirty="0">
                <a:latin typeface="Calibri"/>
                <a:ea typeface="DejaVu Sans"/>
              </a:rPr>
              <a:t>  	*</a:t>
            </a:r>
            <a:r>
              <a:rPr lang="pt-BR" sz="3200" b="1" i="1" u="sng" spc="-1" dirty="0">
                <a:latin typeface="Calibri"/>
                <a:ea typeface="DejaVu Sans"/>
              </a:rPr>
              <a:t>ATENTE</a:t>
            </a:r>
            <a:r>
              <a:rPr lang="pt-BR" sz="3200" i="1" spc="-1" dirty="0">
                <a:latin typeface="Calibri"/>
                <a:ea typeface="DejaVu Sans"/>
              </a:rPr>
              <a:t>: no procedimento comum não gera revelia! (Art. 344. Se o réu não contestar a ação, será considerado revel e presumir-se-ão verdadeiras as alegações de fato formuladas pelo autor). </a:t>
            </a:r>
          </a:p>
          <a:p>
            <a:pPr algn="just">
              <a:lnSpc>
                <a:spcPct val="100000"/>
              </a:lnSpc>
              <a:spcBef>
                <a:spcPts val="641"/>
              </a:spcBef>
              <a:tabLst>
                <a:tab pos="0" algn="l"/>
              </a:tabLst>
            </a:pPr>
            <a:endParaRPr lang="pt-BR" sz="1400" b="1" i="1" strike="noStrike" spc="-1" dirty="0">
              <a:latin typeface="Arial" panose="020B0604020202020204" pitchFamily="34" charset="0"/>
            </a:endParaRPr>
          </a:p>
          <a:p>
            <a:pPr algn="just">
              <a:lnSpc>
                <a:spcPct val="100000"/>
              </a:lnSpc>
              <a:spcBef>
                <a:spcPts val="641"/>
              </a:spcBef>
              <a:tabLst>
                <a:tab pos="0" algn="l"/>
              </a:tabLst>
            </a:pPr>
            <a:r>
              <a:rPr lang="pt-BR" sz="1400" b="1" i="1" strike="noStrike" spc="-1" dirty="0">
                <a:latin typeface="Arial" panose="020B0604020202020204" pitchFamily="34" charset="0"/>
              </a:rPr>
              <a:t>		</a:t>
            </a:r>
            <a:r>
              <a:rPr lang="pt-BR" sz="3100" b="1" spc="-1" dirty="0">
                <a:latin typeface="Arial"/>
              </a:rPr>
              <a:t>PRESENÇA DO ADVOGADO</a:t>
            </a:r>
            <a:r>
              <a:rPr lang="pt-BR" sz="3100" spc="-1" dirty="0">
                <a:latin typeface="Arial"/>
              </a:rPr>
              <a:t>: § 9º As partes DEVEM ESTAR acompanhadas por seus advogados ou defensores públicos.</a:t>
            </a:r>
          </a:p>
          <a:p>
            <a:pPr algn="just">
              <a:lnSpc>
                <a:spcPct val="100000"/>
              </a:lnSpc>
              <a:spcBef>
                <a:spcPts val="641"/>
              </a:spcBef>
              <a:tabLst>
                <a:tab pos="0" algn="l"/>
              </a:tabLst>
            </a:pPr>
            <a:endParaRPr lang="pt-BR" sz="3100" spc="-1" dirty="0">
              <a:latin typeface="Arial"/>
            </a:endParaRPr>
          </a:p>
          <a:p>
            <a:pPr algn="just">
              <a:lnSpc>
                <a:spcPct val="100000"/>
              </a:lnSpc>
              <a:spcBef>
                <a:spcPts val="641"/>
              </a:spcBef>
              <a:tabLst>
                <a:tab pos="0" algn="l"/>
              </a:tabLst>
            </a:pPr>
            <a:r>
              <a:rPr lang="pt-BR" sz="3100" spc="-1" dirty="0">
                <a:latin typeface="Arial"/>
              </a:rPr>
              <a:t>	</a:t>
            </a:r>
            <a:r>
              <a:rPr lang="pt-BR" sz="3100" b="1" spc="-1" dirty="0">
                <a:latin typeface="Arial"/>
              </a:rPr>
              <a:t>PODERES PARA REPRESENTAR O CLIENTE ATRAVÉS DE PODERES ESPECÍFICOS</a:t>
            </a:r>
            <a:r>
              <a:rPr lang="pt-BR" sz="3100" spc="-1" dirty="0">
                <a:latin typeface="Arial"/>
              </a:rPr>
              <a:t>: § 10. A parte poderá constituir REPRESENTANTE, por meio de procuração específica, com poderes para negociar e transigir. (procuração específica)</a:t>
            </a:r>
          </a:p>
          <a:p>
            <a:pPr algn="just">
              <a:lnSpc>
                <a:spcPct val="100000"/>
              </a:lnSpc>
              <a:spcBef>
                <a:spcPts val="641"/>
              </a:spcBef>
              <a:tabLst>
                <a:tab pos="0" algn="l"/>
              </a:tabLst>
            </a:pPr>
            <a:endParaRPr lang="pt-BR" sz="3100" spc="-1" dirty="0">
              <a:latin typeface="Arial"/>
            </a:endParaRPr>
          </a:p>
          <a:p>
            <a:pPr algn="just">
              <a:lnSpc>
                <a:spcPct val="100000"/>
              </a:lnSpc>
              <a:spcBef>
                <a:spcPts val="641"/>
              </a:spcBef>
              <a:tabLst>
                <a:tab pos="0" algn="l"/>
              </a:tabLst>
            </a:pPr>
            <a:r>
              <a:rPr lang="pt-BR" sz="3100" spc="-1" dirty="0">
                <a:latin typeface="Arial"/>
              </a:rPr>
              <a:t>		</a:t>
            </a:r>
            <a:r>
              <a:rPr lang="pt-BR" sz="2900" spc="-1" dirty="0">
                <a:latin typeface="Arial"/>
              </a:rPr>
              <a:t>§ 11. A autocomposição obtida será reduzida a TERMO e </a:t>
            </a:r>
            <a:r>
              <a:rPr lang="pt-BR" sz="2900" b="1" spc="-1" dirty="0">
                <a:latin typeface="Arial"/>
              </a:rPr>
              <a:t>homologada por sentença</a:t>
            </a:r>
            <a:r>
              <a:rPr lang="pt-BR" sz="2900" spc="-1" dirty="0">
                <a:latin typeface="Arial"/>
              </a:rPr>
              <a:t>.</a:t>
            </a:r>
          </a:p>
          <a:p>
            <a:pPr algn="just">
              <a:lnSpc>
                <a:spcPct val="100000"/>
              </a:lnSpc>
              <a:spcBef>
                <a:spcPts val="641"/>
              </a:spcBef>
              <a:tabLst>
                <a:tab pos="0" algn="l"/>
              </a:tabLst>
            </a:pPr>
            <a:r>
              <a:rPr lang="pt-BR" sz="3100" spc="-1" dirty="0">
                <a:latin typeface="Arial"/>
              </a:rPr>
              <a:t>		§ 12. A pauta das audiências deve respeitar o </a:t>
            </a:r>
            <a:r>
              <a:rPr lang="pt-BR" sz="3100" b="1" spc="-1" dirty="0">
                <a:latin typeface="Arial"/>
              </a:rPr>
              <a:t>intervalo mínimo de 20 minutos.</a:t>
            </a:r>
          </a:p>
          <a:p>
            <a:pPr algn="just">
              <a:lnSpc>
                <a:spcPct val="100000"/>
              </a:lnSpc>
              <a:spcBef>
                <a:spcPts val="641"/>
              </a:spcBef>
              <a:tabLst>
                <a:tab pos="0" algn="l"/>
              </a:tabLst>
            </a:pPr>
            <a:endParaRPr lang="pt-BR" sz="3100" spc="-1" dirty="0">
              <a:latin typeface="Arial"/>
            </a:endParaRPr>
          </a:p>
          <a:p>
            <a:pPr algn="just">
              <a:lnSpc>
                <a:spcPct val="100000"/>
              </a:lnSpc>
              <a:spcBef>
                <a:spcPts val="641"/>
              </a:spcBef>
              <a:tabLst>
                <a:tab pos="0" algn="l"/>
              </a:tabLst>
            </a:pPr>
            <a:r>
              <a:rPr lang="pt-BR" sz="3200" b="1" i="1" u="sng" spc="-1" dirty="0">
                <a:latin typeface="Calibri"/>
                <a:ea typeface="DejaVu Sans"/>
              </a:rPr>
              <a:t>	</a:t>
            </a:r>
            <a:r>
              <a:rPr lang="pt-BR" sz="3200" b="1" i="1" spc="-1" dirty="0">
                <a:latin typeface="Calibri"/>
                <a:ea typeface="DejaVu Sans"/>
              </a:rPr>
              <a:t>REGRAS DIFERENTES NOS PROCEDIMENTOS ESPECIAIS: TRABALHISTA E JUIZADO ESPECIAL</a:t>
            </a:r>
            <a:r>
              <a:rPr lang="pt-BR" sz="3200" i="1" spc="-1" dirty="0">
                <a:latin typeface="Calibri"/>
                <a:ea typeface="DejaVu Sans"/>
              </a:rPr>
              <a:t>. </a:t>
            </a:r>
            <a:r>
              <a:rPr lang="pt-BR" sz="3100" spc="-1" dirty="0">
                <a:latin typeface="Arial"/>
              </a:rPr>
              <a:t>	</a:t>
            </a:r>
            <a:r>
              <a:rPr lang="pt-BR" sz="3100" b="1" spc="-1" dirty="0">
                <a:latin typeface="Arial"/>
              </a:rPr>
              <a:t>CUIDADO COM O PROCEDIMENTO ESPECIAL</a:t>
            </a:r>
            <a:r>
              <a:rPr lang="pt-BR" sz="3100" spc="-1" dirty="0">
                <a:latin typeface="Arial"/>
              </a:rPr>
              <a:t>: </a:t>
            </a:r>
            <a:r>
              <a:rPr lang="pt-BR" sz="3200" spc="-1" dirty="0"/>
              <a:t>Prova OAB: No Juizado Especial Cível, em não comparecendo o autor à audiência de conciliação, será:</a:t>
            </a:r>
            <a:r>
              <a:rPr lang="pt-BR" sz="2100" spc="-1" dirty="0"/>
              <a:t> A- decretada a sua revelia,            B- reconhecida a renúncia ao direito,      C- adiada a audiência,              D- arquivado o processo.</a:t>
            </a:r>
          </a:p>
        </p:txBody>
      </p:sp>
    </p:spTree>
    <p:extLst>
      <p:ext uri="{BB962C8B-B14F-4D97-AF65-F5344CB8AC3E}">
        <p14:creationId xmlns:p14="http://schemas.microsoft.com/office/powerpoint/2010/main" val="9932172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62500" lnSpcReduction="20000"/>
          </a:bodyPr>
          <a:lstStyle/>
          <a:p>
            <a:pPr algn="ctr">
              <a:lnSpc>
                <a:spcPct val="100000"/>
              </a:lnSpc>
              <a:spcBef>
                <a:spcPts val="641"/>
              </a:spcBef>
              <a:tabLst>
                <a:tab pos="0" algn="l"/>
              </a:tabLst>
            </a:pPr>
            <a:r>
              <a:rPr lang="pt-BR" sz="3200" spc="-1" dirty="0">
                <a:solidFill>
                  <a:srgbClr val="000000"/>
                </a:solidFill>
                <a:latin typeface="Calibri"/>
                <a:ea typeface="DejaVu Sans"/>
              </a:rPr>
              <a:t>	</a:t>
            </a:r>
            <a:r>
              <a:rPr lang="pt-BR" sz="3200" spc="-1" dirty="0">
                <a:solidFill>
                  <a:srgbClr val="000000"/>
                </a:solidFill>
                <a:highlight>
                  <a:srgbClr val="FFFF00"/>
                </a:highlight>
                <a:latin typeface="Calibri"/>
                <a:ea typeface="DejaVu Sans"/>
              </a:rPr>
              <a:t>QUESTÃO OAB 28/08/2022: RESPONDER PADRÃO OAB</a:t>
            </a:r>
          </a:p>
          <a:p>
            <a:pPr algn="just">
              <a:lnSpc>
                <a:spcPct val="100000"/>
              </a:lnSpc>
              <a:spcBef>
                <a:spcPts val="641"/>
              </a:spcBef>
              <a:tabLst>
                <a:tab pos="0" algn="l"/>
              </a:tabLst>
            </a:pPr>
            <a:r>
              <a:rPr lang="pt-BR" sz="3200" spc="-1" dirty="0">
                <a:solidFill>
                  <a:srgbClr val="000000"/>
                </a:solidFill>
                <a:latin typeface="Calibri"/>
                <a:ea typeface="DejaVu Sans"/>
              </a:rPr>
              <a:t>		Juliana embarcou em um ônibus da empresa ABC Turismo com destino à cidade de São Paulo. O motorista conduzia o veículo em alta velocidade e, em uma curva mais acentuada, o ônibus capotou, deixando vários passageiros feridos - dentre eles Juliana, que sofreu uma violenta queda, que lhe provocou um trauma no punho direito, além de escoriações e hematomas por todo o corpo.</a:t>
            </a:r>
          </a:p>
          <a:p>
            <a:pPr algn="just">
              <a:lnSpc>
                <a:spcPct val="100000"/>
              </a:lnSpc>
              <a:spcBef>
                <a:spcPts val="641"/>
              </a:spcBef>
              <a:tabLst>
                <a:tab pos="0" algn="l"/>
              </a:tabLst>
            </a:pPr>
            <a:r>
              <a:rPr lang="pt-BR" sz="3200" spc="-1" dirty="0">
                <a:solidFill>
                  <a:srgbClr val="000000"/>
                </a:solidFill>
                <a:latin typeface="Calibri"/>
                <a:ea typeface="DejaVu Sans"/>
              </a:rPr>
              <a:t>		Após recuperar-se do acidente, Juliana procura você, como advogado(a), para propor uma ação indenizatória por danos morais de R$ 30.0000,00 e danos matérias de R$ 20.000,00, considerando se tratar de uma relação de consumo.</a:t>
            </a:r>
          </a:p>
          <a:p>
            <a:pPr algn="just">
              <a:lnSpc>
                <a:spcPct val="100000"/>
              </a:lnSpc>
              <a:spcBef>
                <a:spcPts val="641"/>
              </a:spcBef>
              <a:tabLst>
                <a:tab pos="0" algn="l"/>
              </a:tabLst>
            </a:pPr>
            <a:r>
              <a:rPr lang="pt-BR" sz="3200" spc="-1" dirty="0">
                <a:solidFill>
                  <a:srgbClr val="000000"/>
                </a:solidFill>
                <a:latin typeface="Calibri"/>
                <a:ea typeface="DejaVu Sans"/>
              </a:rPr>
              <a:t>		Sobre a hipótese narrada, responda aos itens a seguir.</a:t>
            </a:r>
          </a:p>
          <a:p>
            <a:pPr algn="just">
              <a:lnSpc>
                <a:spcPct val="100000"/>
              </a:lnSpc>
              <a:spcBef>
                <a:spcPts val="641"/>
              </a:spcBef>
              <a:tabLst>
                <a:tab pos="0" algn="l"/>
              </a:tabLst>
            </a:pPr>
            <a:r>
              <a:rPr lang="pt-BR" sz="3200" spc="-1" dirty="0">
                <a:solidFill>
                  <a:srgbClr val="000000"/>
                </a:solidFill>
                <a:latin typeface="Calibri"/>
                <a:ea typeface="DejaVu Sans"/>
              </a:rPr>
              <a:t>	A) Qual o foro competente para processar a ação indenizatória? (</a:t>
            </a:r>
            <a:r>
              <a:rPr lang="pt-BR" sz="3200" i="1" spc="-1" dirty="0">
                <a:solidFill>
                  <a:srgbClr val="000000"/>
                </a:solidFill>
                <a:latin typeface="Calibri"/>
                <a:ea typeface="DejaVu Sans"/>
              </a:rPr>
              <a:t>silogismo</a:t>
            </a:r>
            <a:r>
              <a:rPr lang="pt-BR" sz="3200" spc="-1" dirty="0">
                <a:solidFill>
                  <a:srgbClr val="000000"/>
                </a:solidFill>
                <a:latin typeface="Calibri"/>
                <a:ea typeface="DejaVu Sans"/>
              </a:rPr>
              <a:t>) </a:t>
            </a:r>
          </a:p>
          <a:p>
            <a:pPr algn="just">
              <a:lnSpc>
                <a:spcPct val="100000"/>
              </a:lnSpc>
              <a:spcBef>
                <a:spcPts val="641"/>
              </a:spcBef>
              <a:tabLst>
                <a:tab pos="0" algn="l"/>
              </a:tabLst>
            </a:pPr>
            <a:r>
              <a:rPr lang="pt-BR" sz="3200" spc="-1" dirty="0">
                <a:solidFill>
                  <a:srgbClr val="000000"/>
                </a:solidFill>
                <a:latin typeface="Calibri"/>
                <a:ea typeface="DejaVu Sans"/>
              </a:rPr>
              <a:t>		</a:t>
            </a:r>
            <a:r>
              <a:rPr lang="pt-BR" sz="3200" b="1" spc="-1" dirty="0">
                <a:solidFill>
                  <a:srgbClr val="000000"/>
                </a:solidFill>
                <a:latin typeface="Calibri"/>
                <a:ea typeface="DejaVu Sans"/>
              </a:rPr>
              <a:t>GABARITO:  O foro competente para processar a ação indenizatória é o foro de Juliana nos termos do art. 101, inciso I, do CDC  onde prevê o foro privilegiado em favor do consumidora Juliana </a:t>
            </a:r>
            <a:r>
              <a:rPr lang="pt-BR" sz="3200" b="1" spc="-1" dirty="0">
                <a:solidFill>
                  <a:srgbClr val="000000"/>
                </a:solidFill>
                <a:latin typeface="Calibri"/>
              </a:rPr>
              <a:t>pois se trata de relação de consumo.</a:t>
            </a:r>
            <a:endParaRPr lang="pt-BR" sz="3200" b="1" spc="-1" dirty="0">
              <a:solidFill>
                <a:srgbClr val="000000"/>
              </a:solidFill>
              <a:latin typeface="Calibri"/>
              <a:ea typeface="DejaVu Sans"/>
            </a:endParaRPr>
          </a:p>
          <a:p>
            <a:pPr algn="just">
              <a:lnSpc>
                <a:spcPct val="100000"/>
              </a:lnSpc>
              <a:spcBef>
                <a:spcPts val="641"/>
              </a:spcBef>
              <a:tabLst>
                <a:tab pos="0" algn="l"/>
              </a:tabLst>
            </a:pPr>
            <a:endParaRPr lang="pt-BR" sz="3200" b="1" spc="-1" dirty="0">
              <a:solidFill>
                <a:srgbClr val="000000"/>
              </a:solidFill>
              <a:latin typeface="Calibri"/>
              <a:ea typeface="DejaVu Sans"/>
            </a:endParaRPr>
          </a:p>
          <a:p>
            <a:pPr algn="just">
              <a:lnSpc>
                <a:spcPct val="100000"/>
              </a:lnSpc>
              <a:spcBef>
                <a:spcPts val="641"/>
              </a:spcBef>
              <a:tabLst>
                <a:tab pos="0" algn="l"/>
              </a:tabLst>
            </a:pPr>
            <a:r>
              <a:rPr lang="pt-BR" sz="3200" b="1" spc="-1" dirty="0">
                <a:solidFill>
                  <a:srgbClr val="000000"/>
                </a:solidFill>
                <a:latin typeface="Calibri"/>
                <a:ea typeface="DejaVu Sans"/>
              </a:rPr>
              <a:t>B) Qual o valor da causa?</a:t>
            </a:r>
          </a:p>
          <a:p>
            <a:pPr algn="just">
              <a:lnSpc>
                <a:spcPct val="100000"/>
              </a:lnSpc>
              <a:spcBef>
                <a:spcPts val="641"/>
              </a:spcBef>
              <a:tabLst>
                <a:tab pos="0" algn="l"/>
              </a:tabLst>
            </a:pPr>
            <a:r>
              <a:rPr lang="pt-BR" sz="3200" b="1" spc="-1" dirty="0">
                <a:solidFill>
                  <a:srgbClr val="000000"/>
                </a:solidFill>
                <a:latin typeface="Calibri"/>
                <a:ea typeface="DejaVu Sans"/>
              </a:rPr>
              <a:t>		RESPOSTA + NORMA + JUSTIFICATIVA</a:t>
            </a:r>
          </a:p>
          <a:p>
            <a:pPr algn="just">
              <a:lnSpc>
                <a:spcPct val="100000"/>
              </a:lnSpc>
              <a:spcBef>
                <a:spcPts val="641"/>
              </a:spcBef>
              <a:tabLst>
                <a:tab pos="0" algn="l"/>
              </a:tabLst>
            </a:pPr>
            <a:endParaRPr lang="pt-BR" sz="3200" b="1" spc="-1" dirty="0">
              <a:solidFill>
                <a:srgbClr val="000000"/>
              </a:solidFill>
              <a:latin typeface="Calibri"/>
              <a:ea typeface="DejaVu Sans"/>
            </a:endParaRPr>
          </a:p>
          <a:p>
            <a:pPr algn="just">
              <a:lnSpc>
                <a:spcPct val="100000"/>
              </a:lnSpc>
              <a:spcBef>
                <a:spcPts val="641"/>
              </a:spcBef>
              <a:tabLst>
                <a:tab pos="0" algn="l"/>
              </a:tabLst>
            </a:pPr>
            <a:r>
              <a:rPr lang="pt-BR" sz="3200" b="1" spc="-1" dirty="0">
                <a:solidFill>
                  <a:srgbClr val="000000"/>
                </a:solidFill>
                <a:latin typeface="Calibri"/>
                <a:ea typeface="DejaVu Sans"/>
              </a:rPr>
              <a:t>C) Você na qualidade de advogado da empresa ABC percebe que há equivoco no valor da causa, no contexto, qual o caminho processual adequado para corrigir o valor da causa?</a:t>
            </a:r>
          </a:p>
          <a:p>
            <a:pPr algn="just">
              <a:spcBef>
                <a:spcPts val="641"/>
              </a:spcBef>
              <a:tabLst>
                <a:tab pos="0" algn="l"/>
              </a:tabLst>
            </a:pPr>
            <a:r>
              <a:rPr lang="pt-BR" sz="3200" spc="-1" dirty="0">
                <a:solidFill>
                  <a:srgbClr val="000000"/>
                </a:solidFill>
                <a:latin typeface="Calibri"/>
                <a:ea typeface="DejaVu Sans"/>
              </a:rPr>
              <a:t> 	</a:t>
            </a:r>
          </a:p>
          <a:p>
            <a:pPr algn="just">
              <a:spcBef>
                <a:spcPts val="641"/>
              </a:spcBef>
              <a:tabLst>
                <a:tab pos="0" algn="l"/>
              </a:tabLst>
            </a:pPr>
            <a:r>
              <a:rPr lang="pt-BR" sz="3200" spc="-1" dirty="0">
                <a:solidFill>
                  <a:srgbClr val="000000"/>
                </a:solidFill>
                <a:latin typeface="Calibri"/>
                <a:ea typeface="DejaVu Sans"/>
              </a:rPr>
              <a:t>RESPONDER PADRÃO OAB: </a:t>
            </a:r>
            <a:r>
              <a:rPr lang="pt-BR" sz="3200" spc="-1" dirty="0">
                <a:solidFill>
                  <a:srgbClr val="000000"/>
                </a:solidFill>
                <a:latin typeface="Calibri"/>
              </a:rPr>
              <a:t>RESPOSTA + NORMA + JUSTIFICATIVA</a:t>
            </a:r>
          </a:p>
        </p:txBody>
      </p:sp>
    </p:spTree>
    <p:extLst>
      <p:ext uri="{BB962C8B-B14F-4D97-AF65-F5344CB8AC3E}">
        <p14:creationId xmlns:p14="http://schemas.microsoft.com/office/powerpoint/2010/main" val="31178035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B346C-E2E2-0B2A-0724-828279B56A64}"/>
            </a:ext>
          </a:extLst>
        </p:cNvPr>
        <p:cNvGrpSpPr/>
        <p:nvPr/>
      </p:nvGrpSpPr>
      <p:grpSpPr>
        <a:xfrm>
          <a:off x="0" y="0"/>
          <a:ext cx="0" cy="0"/>
          <a:chOff x="0" y="0"/>
          <a:chExt cx="0" cy="0"/>
        </a:xfrm>
      </p:grpSpPr>
      <p:sp>
        <p:nvSpPr>
          <p:cNvPr id="121" name="Espaço Reservado para Conteúdo 2_12">
            <a:extLst>
              <a:ext uri="{FF2B5EF4-FFF2-40B4-BE49-F238E27FC236}">
                <a16:creationId xmlns:a16="http://schemas.microsoft.com/office/drawing/2014/main" id="{0C69F5B4-0BA3-1DE6-B53D-109AA54356AC}"/>
              </a:ext>
            </a:extLst>
          </p:cNvPr>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numCol="2">
            <a:noAutofit/>
          </a:bodyPr>
          <a:lstStyle/>
          <a:p>
            <a:pPr algn="just"/>
            <a:r>
              <a:rPr lang="pt-BR" sz="1150" dirty="0"/>
              <a:t>1👉 A autora ajuizou ação pedindo R$ 5.000,00, mas atribuiu à causa o valor de R$ 500,00 (art. 337, IV, CPC; art. 330, §1º, CPC)</a:t>
            </a:r>
          </a:p>
          <a:p>
            <a:pPr algn="just"/>
            <a:r>
              <a:rPr lang="pt-BR" sz="1150" dirty="0"/>
              <a:t>2👉 Em ação de despejo por falta de pagamento, o réu prova que quitou os aluguéis antes da citação. </a:t>
            </a:r>
            <a:r>
              <a:rPr lang="pt-BR" sz="1150" b="1" dirty="0"/>
              <a:t>Fato extintivo</a:t>
            </a:r>
            <a:r>
              <a:rPr lang="pt-BR" sz="1150" dirty="0"/>
              <a:t> (art. 350, 487, I, CPC)</a:t>
            </a:r>
          </a:p>
          <a:p>
            <a:pPr algn="just"/>
            <a:r>
              <a:rPr lang="pt-BR" sz="1150" dirty="0"/>
              <a:t>3👉 Autor pede pensão de R$ 2.000,00. O réu não nega a obrigação, mas prova que perdeu o emprego, pedindo a redução do valor. </a:t>
            </a:r>
            <a:r>
              <a:rPr lang="pt-BR" sz="1150" b="1" dirty="0"/>
              <a:t>Fato modificativo</a:t>
            </a:r>
            <a:r>
              <a:rPr lang="pt-BR" sz="1150" dirty="0"/>
              <a:t> (art. 350, CPC; art. 487, I, CPC, Lei 5.478/68, art. 13, § 1º)</a:t>
            </a:r>
          </a:p>
          <a:p>
            <a:pPr algn="just"/>
            <a:r>
              <a:rPr lang="pt-BR" sz="1150" dirty="0"/>
              <a:t>4👉 Maria cobra dívida de contrato assinado há 12 anos, mas o prazo prescricional já se esgotou. </a:t>
            </a:r>
            <a:r>
              <a:rPr lang="pt-BR" sz="1150" b="1" dirty="0"/>
              <a:t>Prescrição</a:t>
            </a:r>
            <a:r>
              <a:rPr lang="pt-BR" sz="1150" dirty="0"/>
              <a:t> (art. 487, II, CPC; </a:t>
            </a:r>
            <a:r>
              <a:rPr lang="pt-BR" sz="1150" dirty="0" err="1"/>
              <a:t>arts</a:t>
            </a:r>
            <a:r>
              <a:rPr lang="pt-BR" sz="1150" dirty="0"/>
              <a:t>. 189 e  205, CC)</a:t>
            </a:r>
          </a:p>
          <a:p>
            <a:pPr algn="just"/>
            <a:r>
              <a:rPr lang="pt-BR" sz="1150" dirty="0"/>
              <a:t>5👉 Ana ajuizou três ações idênticas contra a mesma parte, todas extintas sem julgamento de mérito. Agora ingressou com a quarta (art. 337, V, CPC; art. 486, §3º, CPC)</a:t>
            </a:r>
          </a:p>
          <a:p>
            <a:pPr algn="just"/>
            <a:r>
              <a:rPr lang="pt-BR" sz="1150" dirty="0"/>
              <a:t>6👉 Carlos ajuizou ação de alimentos em São Paulo. Enquanto o processo tramitava, entrou com a mesma ação no Rio. (art. 337, VI, CPC; art. 337, §§1º-3º, CPC)</a:t>
            </a:r>
          </a:p>
          <a:p>
            <a:pPr algn="just"/>
            <a:r>
              <a:rPr lang="pt-BR" sz="1150" dirty="0"/>
              <a:t>7👉 Maria ajuíza ação de usucapião, mas em audiência renuncia expressamente ao pedido. </a:t>
            </a:r>
            <a:r>
              <a:rPr lang="pt-BR" sz="1150" b="1" dirty="0"/>
              <a:t>Renúncia ao direito sobre o qual se funda a ação</a:t>
            </a:r>
            <a:r>
              <a:rPr lang="pt-BR" sz="1150" dirty="0"/>
              <a:t> (art. 487, III, “c”, CPC)</a:t>
            </a:r>
          </a:p>
          <a:p>
            <a:pPr algn="just"/>
            <a:r>
              <a:rPr lang="pt-BR" sz="1150" dirty="0"/>
              <a:t>8👉 Um adolescente de 16 anos ajuizou ação de rescisão contratual sem representante legal. (</a:t>
            </a:r>
            <a:r>
              <a:rPr lang="pt-BR" sz="1150" dirty="0" err="1"/>
              <a:t>arts</a:t>
            </a:r>
            <a:r>
              <a:rPr lang="pt-BR" sz="1150" dirty="0"/>
              <a:t>. 70, 23 e 337, IX, CPC)</a:t>
            </a:r>
          </a:p>
          <a:p>
            <a:pPr algn="just"/>
            <a:r>
              <a:rPr lang="pt-BR" sz="1150" dirty="0"/>
              <a:t>9👉 No contrato havia cláusula de arbitragem, mas a parte ajuizou a demanda diretamente no Judiciário. (art. 337, X e 485, VII, CPC)</a:t>
            </a:r>
          </a:p>
          <a:p>
            <a:pPr algn="just"/>
            <a:r>
              <a:rPr lang="pt-BR" sz="1150" dirty="0"/>
              <a:t>10👉 João, vizinho, ajuizou ação pedindo pensão alimentícia para a filha do amigo, sem ser representante legal. (337, XI; 17 e 485 CPC)</a:t>
            </a:r>
          </a:p>
          <a:p>
            <a:pPr algn="just"/>
            <a:r>
              <a:rPr lang="pt-BR" sz="1150" dirty="0"/>
              <a:t>11👉 Estrangeiro residente fora do Brasil ajuizou ação, mas não prestou caução para custas e honorários. (</a:t>
            </a:r>
            <a:r>
              <a:rPr lang="pt-BR" sz="1150" dirty="0" err="1"/>
              <a:t>arts</a:t>
            </a:r>
            <a:r>
              <a:rPr lang="pt-BR" sz="1150" dirty="0"/>
              <a:t>. 83, 337, XII, CPC)</a:t>
            </a:r>
          </a:p>
          <a:p>
            <a:pPr algn="just"/>
            <a:r>
              <a:rPr lang="pt-BR" sz="1150" dirty="0"/>
              <a:t>12👉 João é demandado em ação de cobrança de R$ 10.000,00, mas prova com recibos que já pagou integralmente a dívida. (320, CC)</a:t>
            </a:r>
          </a:p>
          <a:p>
            <a:pPr algn="just"/>
            <a:r>
              <a:rPr lang="pt-BR" sz="1150" dirty="0"/>
              <a:t>13👉 Na ação de indenização, a autora pediu "justiça", sem indicar o fato ou valor pretendido. (art. 337, IV, CPC; art. 330, §1º, CPC)</a:t>
            </a:r>
          </a:p>
          <a:p>
            <a:pPr algn="just"/>
            <a:r>
              <a:rPr lang="pt-BR" sz="1150" dirty="0"/>
              <a:t>14👉 Pedro ajuíza ação de anulação de contrato por vício do consentimento, mas já passaram mais de 4 anos da assinatura. </a:t>
            </a:r>
            <a:r>
              <a:rPr lang="pt-BR" sz="1150" b="1" dirty="0"/>
              <a:t>Decadência</a:t>
            </a:r>
            <a:r>
              <a:rPr lang="pt-BR" sz="1150" dirty="0"/>
              <a:t> (art. 487, II, CPC; art. 178, CC)</a:t>
            </a:r>
          </a:p>
          <a:p>
            <a:pPr algn="just"/>
            <a:r>
              <a:rPr lang="pt-BR" sz="1150" dirty="0"/>
              <a:t>15👉 Ana cobra R$ 5.000,00 de Carlos, mas ele prova que Ana também lhe deve R$ 5.000,00, pedindo a compensação. </a:t>
            </a:r>
            <a:r>
              <a:rPr lang="pt-BR" sz="1150" b="1" dirty="0"/>
              <a:t>Compensação</a:t>
            </a:r>
            <a:r>
              <a:rPr lang="pt-BR" sz="1150" dirty="0"/>
              <a:t> (art. 368, CC; art. 487, I, CPC)</a:t>
            </a:r>
          </a:p>
          <a:p>
            <a:pPr algn="just"/>
            <a:r>
              <a:rPr lang="pt-BR" sz="1150" dirty="0"/>
              <a:t>16👉 Autor propôs e abandonou três ações iguais. Agora, na quarta, qual matéria de defesa? Art. 337, V e 486, §3º, CPC.</a:t>
            </a:r>
          </a:p>
          <a:p>
            <a:pPr algn="just"/>
            <a:r>
              <a:rPr lang="pt-BR" sz="1150" dirty="0"/>
              <a:t>17👉 Em 2023 Júlia moveu ação de indenização por acidente, perdeu e a decisão transitou em julgado em 2024. Em 2025 contratou novo advogado e ajuizou novamente o mesmo </a:t>
            </a:r>
            <a:r>
              <a:rPr lang="pt-BR" sz="1150" dirty="0" err="1"/>
              <a:t>pedido.art</a:t>
            </a:r>
            <a:r>
              <a:rPr lang="pt-BR" sz="1150" dirty="0"/>
              <a:t>. 337, VII, 502, CPC</a:t>
            </a:r>
          </a:p>
          <a:p>
            <a:pPr algn="just"/>
            <a:r>
              <a:rPr lang="pt-BR" sz="1150" dirty="0"/>
              <a:t>18👉 Maria ajuizou ação de cobrança contra João, mas ele nunca foi citado regularmente. O processo encontra-se com audiência </a:t>
            </a:r>
            <a:r>
              <a:rPr lang="pt-BR" sz="1150" dirty="0" err="1"/>
              <a:t>AIJ</a:t>
            </a:r>
            <a:r>
              <a:rPr lang="pt-BR" sz="1150" dirty="0"/>
              <a:t> marcada.  (art. 337, I, CPC)</a:t>
            </a:r>
          </a:p>
          <a:p>
            <a:pPr algn="just"/>
            <a:r>
              <a:rPr lang="pt-BR" sz="1150" dirty="0"/>
              <a:t>19👉 Pedro foi processado em Belo Horizonte, mas tanto ele quanto a autora moram em Curitiba, local do contrato. (art. 337, II, CPC; </a:t>
            </a:r>
            <a:r>
              <a:rPr lang="pt-BR" sz="1150" dirty="0" err="1"/>
              <a:t>arts</a:t>
            </a:r>
            <a:r>
              <a:rPr lang="pt-BR" sz="1150" dirty="0"/>
              <a:t>. 64 § 3º e 65, CPC)</a:t>
            </a:r>
          </a:p>
          <a:p>
            <a:pPr algn="just"/>
            <a:r>
              <a:rPr lang="pt-BR" sz="1150" dirty="0"/>
              <a:t>20👉 Paulo ajuizou ação de divórcio e tramita perante a 1ª Vara. Sua esposa, um dia após, ajuizou ação de partilha de bens que foi distribuída para a 2ª Vara. Qual matéria de defesa no juízo da segunda vara? continência – art. 56 CPC</a:t>
            </a:r>
          </a:p>
          <a:p>
            <a:pPr algn="just"/>
            <a:r>
              <a:rPr lang="pt-BR" sz="1150" dirty="0"/>
              <a:t>21👉 Autor pede indenização material, mas o réu prova que não houve prejuízo.</a:t>
            </a:r>
          </a:p>
          <a:p>
            <a:pPr algn="just"/>
            <a:r>
              <a:rPr lang="pt-BR" sz="1150" dirty="0"/>
              <a:t>22👉 O autor ajuíza ação, mas não recolhe custas iniciais. </a:t>
            </a:r>
            <a:r>
              <a:rPr lang="en-US" sz="1150" dirty="0"/>
              <a:t>Art. 337, XI, c/c art. 485, IV, CPC. </a:t>
            </a:r>
            <a:endParaRPr lang="pt-BR" sz="1150" dirty="0"/>
          </a:p>
          <a:p>
            <a:pPr algn="just"/>
            <a:r>
              <a:rPr lang="pt-BR" sz="1150" dirty="0"/>
              <a:t>23👉 Autor ajuíza ação contra pessoa falecida há anos. Base: art. 337, IX, CPC (incapacidade da parte)</a:t>
            </a:r>
          </a:p>
          <a:p>
            <a:pPr algn="just"/>
            <a:r>
              <a:rPr lang="pt-BR" sz="1150" dirty="0"/>
              <a:t>24👉 Autor ajuíza ação de divórcio em Vara Cível comum, em vez de Vara de Família. Art. 337, II e 53, I, CPC</a:t>
            </a:r>
          </a:p>
          <a:p>
            <a:pPr algn="just"/>
            <a:r>
              <a:rPr lang="pt-BR" sz="1150" dirty="0"/>
              <a:t>25👉 Maria ajuíza ação de cobrança contra Pedro, mas o contrato foi assinado com José. Art. 337, XI.</a:t>
            </a:r>
          </a:p>
          <a:p>
            <a:pPr algn="just"/>
            <a:r>
              <a:rPr lang="pt-BR" sz="1150" dirty="0"/>
              <a:t>26👉 A empresa Cobra Ltda. ajuíza ação de cobrança, mas o réu demonstra que a dívida foi substituída por novo contrato, extinguindo a obrigação anterior. </a:t>
            </a:r>
            <a:r>
              <a:rPr lang="pt-BR" sz="1150" b="1" dirty="0"/>
              <a:t>Novação</a:t>
            </a:r>
            <a:r>
              <a:rPr lang="pt-BR" sz="1150" dirty="0"/>
              <a:t> (art. 360, CC; art. 487, I, CPC)</a:t>
            </a:r>
          </a:p>
          <a:p>
            <a:pPr algn="just"/>
            <a:r>
              <a:rPr lang="pt-BR" sz="1150" dirty="0"/>
              <a:t>27👉 Autor ajuíza ação contra o Banco do Brasil em vara federal (Súmula 508 STF)</a:t>
            </a:r>
          </a:p>
          <a:p>
            <a:pPr algn="just"/>
            <a:r>
              <a:rPr lang="pt-BR" sz="1150" dirty="0"/>
              <a:t>28👉 Autor ajuíza ação de usucapião no juizado especial cível. </a:t>
            </a:r>
            <a:r>
              <a:rPr lang="pt-BR" sz="1150" dirty="0" err="1"/>
              <a:t>FONAJE</a:t>
            </a:r>
            <a:r>
              <a:rPr lang="pt-BR" sz="1150" dirty="0"/>
              <a:t> Enunciado 8</a:t>
            </a:r>
          </a:p>
          <a:p>
            <a:pPr algn="just"/>
            <a:r>
              <a:rPr lang="pt-BR" sz="1150" dirty="0"/>
              <a:t>29👉 Consumidor ajuíza ação para obrigar fornecimento de medicamento, mas o SUS já entregou antes da citação. Art. 337, XI, CPC; art. 485, VI, CPC.</a:t>
            </a:r>
          </a:p>
          <a:p>
            <a:pPr algn="just"/>
            <a:r>
              <a:rPr lang="pt-BR" sz="1150" dirty="0"/>
              <a:t>30👉 Autor pede R$ 50.000,00, mas réu comprova que o valor real devido é apenas R$ 10.000,00 (317 CC)</a:t>
            </a:r>
            <a:endParaRPr lang="pt-BR" sz="1150" spc="-1" dirty="0">
              <a:solidFill>
                <a:srgbClr val="000000"/>
              </a:solidFill>
              <a:latin typeface="Calibri"/>
            </a:endParaRPr>
          </a:p>
        </p:txBody>
      </p:sp>
    </p:spTree>
    <p:extLst>
      <p:ext uri="{BB962C8B-B14F-4D97-AF65-F5344CB8AC3E}">
        <p14:creationId xmlns:p14="http://schemas.microsoft.com/office/powerpoint/2010/main" val="38639335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3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eeform: Shape 4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7" name="Rectangle 4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77B7562-75F6-4AF4-AC4C-855AC215D95A}"/>
              </a:ext>
            </a:extLst>
          </p:cNvPr>
          <p:cNvSpPr>
            <a:spLocks noGrp="1"/>
          </p:cNvSpPr>
          <p:nvPr>
            <p:ph type="ctrTitle" idx="4294967295"/>
          </p:nvPr>
        </p:nvSpPr>
        <p:spPr>
          <a:xfrm>
            <a:off x="0" y="10138"/>
            <a:ext cx="2990184" cy="6837723"/>
          </a:xfrm>
        </p:spPr>
        <p:txBody>
          <a:bodyPr vert="horz" lIns="91440" tIns="45720" rIns="91440" bIns="45720" rtlCol="0" anchor="b">
            <a:noAutofit/>
          </a:bodyPr>
          <a:lstStyle/>
          <a:p>
            <a:pPr algn="r"/>
            <a:r>
              <a:rPr lang="en-US" sz="2400" b="1" kern="1200" dirty="0">
                <a:solidFill>
                  <a:srgbClr val="FF0000"/>
                </a:solidFill>
                <a:latin typeface="+mj-lt"/>
                <a:ea typeface="+mj-ea"/>
                <a:cs typeface="+mj-cs"/>
              </a:rPr>
              <a:t>RECONVENÇÃO</a:t>
            </a:r>
            <a:r>
              <a:rPr lang="en-US" sz="2400" kern="1200" dirty="0">
                <a:solidFill>
                  <a:schemeClr val="accent3"/>
                </a:solidFill>
                <a:latin typeface="+mj-lt"/>
                <a:ea typeface="+mj-ea"/>
                <a:cs typeface="+mj-cs"/>
              </a:rPr>
              <a:t> </a:t>
            </a:r>
            <a:br>
              <a:rPr lang="en-US" sz="2400" kern="1200" dirty="0">
                <a:solidFill>
                  <a:schemeClr val="accent3"/>
                </a:solidFill>
                <a:latin typeface="+mj-lt"/>
                <a:ea typeface="+mj-ea"/>
                <a:cs typeface="+mj-cs"/>
              </a:rPr>
            </a:br>
            <a:r>
              <a:rPr lang="en-US" sz="2400" kern="1200" dirty="0">
                <a:solidFill>
                  <a:schemeClr val="accent3"/>
                </a:solidFill>
                <a:latin typeface="+mj-lt"/>
                <a:ea typeface="+mj-ea"/>
                <a:cs typeface="+mj-cs"/>
              </a:rPr>
              <a:t>art. 343</a:t>
            </a:r>
            <a:br>
              <a:rPr lang="en-US" sz="2400" kern="1200" dirty="0">
                <a:solidFill>
                  <a:schemeClr val="accent3"/>
                </a:solidFill>
                <a:latin typeface="+mj-lt"/>
                <a:ea typeface="+mj-ea"/>
                <a:cs typeface="+mj-cs"/>
              </a:rPr>
            </a:br>
            <a:br>
              <a:rPr lang="en-US" sz="2400" kern="1200" dirty="0">
                <a:solidFill>
                  <a:schemeClr val="accent3"/>
                </a:solidFill>
                <a:latin typeface="+mj-lt"/>
                <a:ea typeface="+mj-ea"/>
                <a:cs typeface="+mj-cs"/>
              </a:rPr>
            </a:br>
            <a:br>
              <a:rPr lang="en-US" sz="2400" kern="1200" dirty="0">
                <a:solidFill>
                  <a:schemeClr val="accent3"/>
                </a:solidFill>
                <a:latin typeface="+mj-lt"/>
                <a:ea typeface="+mj-ea"/>
                <a:cs typeface="+mj-cs"/>
              </a:rPr>
            </a:br>
            <a:br>
              <a:rPr lang="en-US" sz="2400" kern="1200" dirty="0">
                <a:solidFill>
                  <a:schemeClr val="accent3"/>
                </a:solidFill>
                <a:latin typeface="+mj-lt"/>
                <a:ea typeface="+mj-ea"/>
                <a:cs typeface="+mj-cs"/>
              </a:rPr>
            </a:br>
            <a:r>
              <a:rPr lang="en-US" sz="2400" kern="1200" dirty="0">
                <a:solidFill>
                  <a:schemeClr val="accent3"/>
                </a:solidFill>
                <a:latin typeface="+mj-lt"/>
                <a:ea typeface="+mj-ea"/>
                <a:cs typeface="+mj-cs"/>
              </a:rPr>
              <a:t> </a:t>
            </a:r>
            <a:r>
              <a:rPr lang="en-US" sz="2400" b="1" kern="1200" dirty="0">
                <a:solidFill>
                  <a:srgbClr val="FF0000"/>
                </a:solidFill>
                <a:latin typeface="+mj-lt"/>
                <a:ea typeface="+mj-ea"/>
                <a:cs typeface="+mj-cs"/>
              </a:rPr>
              <a:t>REVELIA</a:t>
            </a:r>
            <a:br>
              <a:rPr lang="en-US" sz="2400" kern="1200" dirty="0">
                <a:solidFill>
                  <a:schemeClr val="accent3"/>
                </a:solidFill>
                <a:latin typeface="+mj-lt"/>
                <a:ea typeface="+mj-ea"/>
                <a:cs typeface="+mj-cs"/>
              </a:rPr>
            </a:br>
            <a:r>
              <a:rPr lang="en-US" sz="2400" kern="1200" dirty="0">
                <a:solidFill>
                  <a:schemeClr val="accent3"/>
                </a:solidFill>
                <a:latin typeface="+mj-lt"/>
                <a:ea typeface="+mj-ea"/>
                <a:cs typeface="+mj-cs"/>
              </a:rPr>
              <a:t>art. 344</a:t>
            </a:r>
            <a:br>
              <a:rPr lang="en-US" sz="2400" kern="1200" dirty="0">
                <a:solidFill>
                  <a:schemeClr val="accent3"/>
                </a:solidFill>
                <a:latin typeface="+mj-lt"/>
                <a:ea typeface="+mj-ea"/>
                <a:cs typeface="+mj-cs"/>
              </a:rPr>
            </a:br>
            <a:br>
              <a:rPr lang="en-US" sz="2400" kern="1200" dirty="0">
                <a:solidFill>
                  <a:schemeClr val="accent3"/>
                </a:solidFill>
                <a:latin typeface="+mj-lt"/>
                <a:ea typeface="+mj-ea"/>
                <a:cs typeface="+mj-cs"/>
              </a:rPr>
            </a:br>
            <a:br>
              <a:rPr lang="en-US" sz="2400" kern="1200" dirty="0">
                <a:solidFill>
                  <a:schemeClr val="accent3"/>
                </a:solidFill>
                <a:latin typeface="+mj-lt"/>
                <a:ea typeface="+mj-ea"/>
                <a:cs typeface="+mj-cs"/>
              </a:rPr>
            </a:br>
            <a:br>
              <a:rPr lang="en-US" sz="2400" kern="1200" dirty="0">
                <a:solidFill>
                  <a:schemeClr val="accent3"/>
                </a:solidFill>
                <a:latin typeface="+mj-lt"/>
                <a:ea typeface="+mj-ea"/>
                <a:cs typeface="+mj-cs"/>
              </a:rPr>
            </a:br>
            <a:r>
              <a:rPr lang="pt-BR" sz="2400" b="1" kern="1200" dirty="0">
                <a:solidFill>
                  <a:srgbClr val="FF0000"/>
                </a:solidFill>
                <a:latin typeface="+mj-lt"/>
                <a:ea typeface="+mj-ea"/>
                <a:cs typeface="+mj-cs"/>
              </a:rPr>
              <a:t>DAS PROVIDÊNCIAS PRELIMINARES</a:t>
            </a:r>
            <a:br>
              <a:rPr lang="pt-BR" sz="2400" kern="1200" dirty="0">
                <a:solidFill>
                  <a:schemeClr val="accent3"/>
                </a:solidFill>
                <a:latin typeface="+mj-lt"/>
                <a:ea typeface="+mj-ea"/>
                <a:cs typeface="+mj-cs"/>
              </a:rPr>
            </a:br>
            <a:r>
              <a:rPr lang="pt-BR" sz="2400" kern="1200" dirty="0">
                <a:solidFill>
                  <a:schemeClr val="accent3"/>
                </a:solidFill>
                <a:latin typeface="+mj-lt"/>
                <a:ea typeface="+mj-ea"/>
                <a:cs typeface="+mj-cs"/>
              </a:rPr>
              <a:t> 	Art. 347</a:t>
            </a:r>
            <a:br>
              <a:rPr lang="en-US" sz="2400" kern="1200" dirty="0">
                <a:solidFill>
                  <a:srgbClr val="FFFFFF"/>
                </a:solidFill>
                <a:latin typeface="+mj-lt"/>
                <a:ea typeface="+mj-ea"/>
                <a:cs typeface="+mj-cs"/>
              </a:rPr>
            </a:br>
            <a:endParaRPr lang="en-US" sz="2400" kern="1200" dirty="0">
              <a:solidFill>
                <a:srgbClr val="FFFFFF"/>
              </a:solidFill>
              <a:latin typeface="+mj-lt"/>
              <a:ea typeface="+mj-ea"/>
              <a:cs typeface="+mj-cs"/>
            </a:endParaRPr>
          </a:p>
        </p:txBody>
      </p:sp>
      <p:sp>
        <p:nvSpPr>
          <p:cNvPr id="3" name="Subtítulo 2">
            <a:extLst>
              <a:ext uri="{FF2B5EF4-FFF2-40B4-BE49-F238E27FC236}">
                <a16:creationId xmlns:a16="http://schemas.microsoft.com/office/drawing/2014/main" id="{7D9CA18A-54FB-4DAA-AF54-065F9A20EA4F}"/>
              </a:ext>
            </a:extLst>
          </p:cNvPr>
          <p:cNvSpPr>
            <a:spLocks noGrp="1"/>
          </p:cNvSpPr>
          <p:nvPr>
            <p:ph type="subTitle" idx="4294967295"/>
          </p:nvPr>
        </p:nvSpPr>
        <p:spPr>
          <a:xfrm>
            <a:off x="3028370" y="-10142"/>
            <a:ext cx="6113344" cy="6858004"/>
          </a:xfrm>
        </p:spPr>
        <p:txBody>
          <a:bodyPr vert="horz" lIns="91440" tIns="45720" rIns="91440" bIns="45720" rtlCol="0" anchor="ctr">
            <a:normAutofit fontScale="77500" lnSpcReduction="20000"/>
          </a:bodyPr>
          <a:lstStyle/>
          <a:p>
            <a:pPr marL="0" indent="0" algn="just">
              <a:spcBef>
                <a:spcPts val="641"/>
              </a:spcBef>
              <a:buNone/>
              <a:tabLst>
                <a:tab pos="0" algn="l"/>
              </a:tabLst>
            </a:pPr>
            <a:endParaRPr lang="en-US" sz="1700" dirty="0"/>
          </a:p>
          <a:p>
            <a:pPr marL="0" indent="0" algn="just">
              <a:spcBef>
                <a:spcPts val="641"/>
              </a:spcBef>
              <a:buNone/>
              <a:tabLst>
                <a:tab pos="0" algn="l"/>
              </a:tabLst>
            </a:pPr>
            <a:r>
              <a:rPr lang="en-US" sz="1700" dirty="0" err="1"/>
              <a:t>NÃO</a:t>
            </a:r>
            <a:r>
              <a:rPr lang="en-US" sz="1700" dirty="0"/>
              <a:t> </a:t>
            </a:r>
            <a:r>
              <a:rPr lang="en-US" sz="1700" dirty="0" err="1"/>
              <a:t>ESQUECER</a:t>
            </a:r>
            <a:r>
              <a:rPr lang="en-US" sz="1700" dirty="0"/>
              <a:t>: </a:t>
            </a:r>
            <a:r>
              <a:rPr lang="pt-BR" sz="1700" dirty="0"/>
              <a:t>O que é reconvenção? É possível só reconvir sem contestar? É possível reconvenção contra terceiro? É possível reconvenção à reconvenção? Qual o prazo para reconvir? É necessário conexão entre as causas? Competência da reconvenção? -Revelia? Matéria de fatos e de direito? O revel pode intervir no processo? -O que é Réplica? </a:t>
            </a:r>
            <a:r>
              <a:rPr lang="en-US" sz="1700" dirty="0"/>
              <a:t>O que é ação de natureza dúplice?</a:t>
            </a:r>
          </a:p>
          <a:p>
            <a:pPr marL="0" indent="0" algn="ctr">
              <a:buNone/>
            </a:pPr>
            <a:r>
              <a:rPr lang="pt-BR" sz="1800" b="1" dirty="0"/>
              <a:t>Resumo da aula:</a:t>
            </a:r>
          </a:p>
          <a:p>
            <a:pPr marL="0" indent="0" algn="just">
              <a:buNone/>
            </a:pPr>
            <a:r>
              <a:rPr lang="pt-BR" sz="1800" dirty="0"/>
              <a:t>343: </a:t>
            </a:r>
            <a:r>
              <a:rPr lang="pt-BR" sz="1800" b="1" dirty="0"/>
              <a:t>RECONVENÇÃO</a:t>
            </a:r>
            <a:r>
              <a:rPr lang="pt-BR" sz="1800" dirty="0"/>
              <a:t> (contra-ataque): conexão PI ou contestação</a:t>
            </a:r>
          </a:p>
          <a:p>
            <a:pPr marL="0" indent="0" algn="just">
              <a:buNone/>
            </a:pPr>
            <a:r>
              <a:rPr lang="pt-BR" sz="1800" dirty="0"/>
              <a:t>	§ 1º resposta do reconvindo em 15 dias (contestação)</a:t>
            </a:r>
          </a:p>
          <a:p>
            <a:pPr marL="0" indent="0" algn="just">
              <a:buNone/>
            </a:pPr>
            <a:r>
              <a:rPr lang="pt-BR" sz="1800" dirty="0"/>
              <a:t>	§ 2º desistência da PI (reconvenção é independente)</a:t>
            </a:r>
          </a:p>
          <a:p>
            <a:pPr marL="0" indent="0" algn="just">
              <a:buNone/>
            </a:pPr>
            <a:r>
              <a:rPr lang="pt-BR" sz="1800" dirty="0"/>
              <a:t>	§ 3º, 4º e 5º litisconsórcio 3º permitido (ativo e passivo)</a:t>
            </a:r>
          </a:p>
          <a:p>
            <a:pPr marL="0" indent="0" algn="just">
              <a:buNone/>
            </a:pPr>
            <a:r>
              <a:rPr lang="pt-BR" sz="1800" dirty="0"/>
              <a:t>	§ 6º reconvir sem contestar</a:t>
            </a:r>
          </a:p>
          <a:p>
            <a:pPr marL="0" indent="0" algn="just">
              <a:buNone/>
            </a:pPr>
            <a:r>
              <a:rPr lang="pt-BR" sz="1800" dirty="0"/>
              <a:t>*ações de </a:t>
            </a:r>
            <a:r>
              <a:rPr lang="pt-BR" sz="1800" b="1" dirty="0"/>
              <a:t>natureza dúplice</a:t>
            </a:r>
            <a:r>
              <a:rPr lang="pt-BR" sz="1800" dirty="0"/>
              <a:t>: investigação de paternidade, ações possessórias, consignação em pagamento, prestação contas, alimentos, demarcação de terras</a:t>
            </a:r>
          </a:p>
          <a:p>
            <a:pPr marL="0" indent="0" algn="just">
              <a:buNone/>
            </a:pPr>
            <a:r>
              <a:rPr lang="pt-BR" sz="1800" dirty="0"/>
              <a:t>*reconvinte e reconvindo; possibilidade reconvenção da reconvenção; </a:t>
            </a:r>
          </a:p>
          <a:p>
            <a:pPr algn="just"/>
            <a:r>
              <a:rPr lang="pt-BR" sz="1800" b="1" dirty="0"/>
              <a:t>2 honorários </a:t>
            </a:r>
            <a:r>
              <a:rPr lang="pt-BR" sz="1800" dirty="0"/>
              <a:t>sucumbenciais (ação principal e reconvenção)</a:t>
            </a:r>
          </a:p>
          <a:p>
            <a:pPr algn="just"/>
            <a:r>
              <a:rPr lang="pt-BR" sz="1800" dirty="0"/>
              <a:t>*juizado especial não tem reconvenção (tem pedido contraposto)</a:t>
            </a:r>
          </a:p>
          <a:p>
            <a:pPr marL="0" indent="0" algn="just">
              <a:buNone/>
            </a:pPr>
            <a:r>
              <a:rPr lang="pt-BR" sz="1800" dirty="0"/>
              <a:t>344: revel: reveli só da matéria de fatos</a:t>
            </a:r>
          </a:p>
          <a:p>
            <a:pPr marL="0" indent="0" algn="just">
              <a:buNone/>
            </a:pPr>
            <a:r>
              <a:rPr lang="pt-BR" sz="1800" dirty="0"/>
              <a:t>345: </a:t>
            </a:r>
            <a:r>
              <a:rPr lang="pt-BR" sz="1800" b="1" dirty="0"/>
              <a:t>não gera revelia</a:t>
            </a:r>
            <a:r>
              <a:rPr lang="pt-BR" sz="1800" dirty="0"/>
              <a:t>: -direito indisponível; -documento obrigatório -fatos inverossímeis  e </a:t>
            </a:r>
            <a:r>
              <a:rPr lang="pt-BR" sz="1800" b="1" dirty="0"/>
              <a:t>pluralidade de réus (apenas 1 réu apresenta contestação)</a:t>
            </a:r>
          </a:p>
          <a:p>
            <a:pPr marL="0" indent="0" algn="just">
              <a:buNone/>
            </a:pPr>
            <a:r>
              <a:rPr lang="pt-BR" sz="1800" dirty="0"/>
              <a:t>346: prazo revel: DOE – </a:t>
            </a:r>
            <a:r>
              <a:rPr lang="pt-BR" sz="1800" dirty="0" err="1"/>
              <a:t>DJEN</a:t>
            </a:r>
            <a:r>
              <a:rPr lang="pt-BR" sz="1800" dirty="0"/>
              <a:t>; Parágrafo único: intervenção do réu ok </a:t>
            </a:r>
            <a:r>
              <a:rPr lang="pt-BR" sz="2400" b="1" dirty="0"/>
              <a:t>→</a:t>
            </a:r>
            <a:r>
              <a:rPr lang="pt-BR" sz="1800" dirty="0"/>
              <a:t> </a:t>
            </a:r>
          </a:p>
          <a:p>
            <a:pPr marL="0" indent="0" algn="just">
              <a:buNone/>
            </a:pPr>
            <a:r>
              <a:rPr lang="pt-BR" sz="1800" dirty="0"/>
              <a:t>347: </a:t>
            </a:r>
            <a:r>
              <a:rPr lang="pt-BR" sz="1800" b="1" dirty="0"/>
              <a:t>Análise “preliminares</a:t>
            </a:r>
            <a:r>
              <a:rPr lang="pt-BR" sz="1800" dirty="0"/>
              <a:t>”</a:t>
            </a:r>
          </a:p>
          <a:p>
            <a:pPr marL="0" indent="0" algn="just">
              <a:buNone/>
            </a:pPr>
            <a:r>
              <a:rPr lang="pt-BR" sz="1800" dirty="0"/>
              <a:t>348: </a:t>
            </a:r>
            <a:r>
              <a:rPr lang="pt-BR" sz="1800" b="1" dirty="0"/>
              <a:t>especificar provas</a:t>
            </a:r>
          </a:p>
          <a:p>
            <a:pPr marL="0" indent="0" algn="just">
              <a:buNone/>
            </a:pPr>
            <a:r>
              <a:rPr lang="pt-BR" sz="1800" dirty="0"/>
              <a:t>349: produção de provas (</a:t>
            </a:r>
            <a:r>
              <a:rPr lang="pt-BR" sz="1800" b="1" dirty="0"/>
              <a:t>inclusive do réu revel</a:t>
            </a:r>
            <a:r>
              <a:rPr lang="pt-BR" sz="1800" dirty="0"/>
              <a:t>)</a:t>
            </a:r>
          </a:p>
          <a:p>
            <a:pPr marL="0" indent="0" algn="just">
              <a:buNone/>
            </a:pPr>
            <a:r>
              <a:rPr lang="pt-BR" sz="1800" dirty="0"/>
              <a:t>350-351: </a:t>
            </a:r>
            <a:r>
              <a:rPr lang="pt-BR" sz="1800" b="1" dirty="0"/>
              <a:t>réplica 15 dias</a:t>
            </a:r>
          </a:p>
          <a:p>
            <a:pPr marL="0" indent="0" algn="just">
              <a:buNone/>
            </a:pPr>
            <a:r>
              <a:rPr lang="pt-BR" sz="1800" dirty="0"/>
              <a:t>352: </a:t>
            </a:r>
            <a:r>
              <a:rPr lang="pt-BR" sz="1800" b="1" dirty="0"/>
              <a:t>vícios sanáveis</a:t>
            </a:r>
            <a:r>
              <a:rPr lang="pt-BR" sz="1800" dirty="0"/>
              <a:t> até 30 dias</a:t>
            </a:r>
            <a:endParaRPr lang="en-US" sz="1700" dirty="0"/>
          </a:p>
          <a:p>
            <a:pPr marL="0" indent="0" algn="ctr">
              <a:spcBef>
                <a:spcPts val="641"/>
              </a:spcBef>
              <a:buNone/>
              <a:tabLst>
                <a:tab pos="0" algn="l"/>
              </a:tabLst>
            </a:pPr>
            <a:endParaRPr lang="en-US" sz="1700" dirty="0"/>
          </a:p>
          <a:p>
            <a:pPr marL="0" indent="0" algn="ctr">
              <a:spcBef>
                <a:spcPts val="641"/>
              </a:spcBef>
              <a:buNone/>
              <a:tabLst>
                <a:tab pos="0" algn="l"/>
              </a:tabLst>
            </a:pPr>
            <a:endParaRPr lang="en-US" sz="1700" dirty="0"/>
          </a:p>
        </p:txBody>
      </p:sp>
    </p:spTree>
    <p:extLst>
      <p:ext uri="{BB962C8B-B14F-4D97-AF65-F5344CB8AC3E}">
        <p14:creationId xmlns:p14="http://schemas.microsoft.com/office/powerpoint/2010/main" val="4035748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A2E86-C5CA-1A2B-4099-D4F834D30DA4}"/>
            </a:ext>
          </a:extLst>
        </p:cNvPr>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52A85AA3-D055-3E27-32C7-0AF6A2E9B2CE}"/>
              </a:ext>
            </a:extLst>
          </p:cNvPr>
          <p:cNvSpPr>
            <a:spLocks noGrp="1"/>
          </p:cNvSpPr>
          <p:nvPr>
            <p:ph idx="1"/>
          </p:nvPr>
        </p:nvSpPr>
        <p:spPr>
          <a:xfrm>
            <a:off x="0" y="112143"/>
            <a:ext cx="9144000" cy="6745857"/>
          </a:xfrm>
        </p:spPr>
        <p:txBody>
          <a:bodyPr/>
          <a:lstStyle/>
          <a:p>
            <a:pPr marL="0" indent="0">
              <a:buNone/>
            </a:pPr>
            <a:r>
              <a:rPr lang="pt-BR" dirty="0"/>
              <a:t>RECONVENÇÃO: 2 AÇÕES</a:t>
            </a:r>
          </a:p>
        </p:txBody>
      </p:sp>
      <p:pic>
        <p:nvPicPr>
          <p:cNvPr id="10" name="Imagem 9">
            <a:extLst>
              <a:ext uri="{FF2B5EF4-FFF2-40B4-BE49-F238E27FC236}">
                <a16:creationId xmlns:a16="http://schemas.microsoft.com/office/drawing/2014/main" id="{DC511D4F-35BB-67C7-C018-626090922718}"/>
              </a:ext>
            </a:extLst>
          </p:cNvPr>
          <p:cNvPicPr>
            <a:picLocks noChangeAspect="1"/>
          </p:cNvPicPr>
          <p:nvPr/>
        </p:nvPicPr>
        <p:blipFill>
          <a:blip r:embed="rId2"/>
          <a:stretch>
            <a:fillRect/>
          </a:stretch>
        </p:blipFill>
        <p:spPr>
          <a:xfrm>
            <a:off x="0" y="560717"/>
            <a:ext cx="9144000" cy="5657053"/>
          </a:xfrm>
          <a:prstGeom prst="rect">
            <a:avLst/>
          </a:prstGeom>
        </p:spPr>
      </p:pic>
      <p:pic>
        <p:nvPicPr>
          <p:cNvPr id="12" name="Imagem 11">
            <a:extLst>
              <a:ext uri="{FF2B5EF4-FFF2-40B4-BE49-F238E27FC236}">
                <a16:creationId xmlns:a16="http://schemas.microsoft.com/office/drawing/2014/main" id="{C0A2C3F1-703D-4389-5912-36F9212481E3}"/>
              </a:ext>
            </a:extLst>
          </p:cNvPr>
          <p:cNvPicPr>
            <a:picLocks noChangeAspect="1"/>
          </p:cNvPicPr>
          <p:nvPr/>
        </p:nvPicPr>
        <p:blipFill>
          <a:blip r:embed="rId3"/>
          <a:stretch>
            <a:fillRect/>
          </a:stretch>
        </p:blipFill>
        <p:spPr>
          <a:xfrm>
            <a:off x="6111438" y="6565383"/>
            <a:ext cx="2838846" cy="266737"/>
          </a:xfrm>
          <a:prstGeom prst="rect">
            <a:avLst/>
          </a:prstGeom>
        </p:spPr>
      </p:pic>
    </p:spTree>
    <p:extLst>
      <p:ext uri="{BB962C8B-B14F-4D97-AF65-F5344CB8AC3E}">
        <p14:creationId xmlns:p14="http://schemas.microsoft.com/office/powerpoint/2010/main" val="36391167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DBD19-AECC-17E5-6FEB-E95683637629}"/>
            </a:ext>
          </a:extLst>
        </p:cNvPr>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8E9777AD-856D-7BCE-224F-E3DAA48FD0B7}"/>
              </a:ext>
            </a:extLst>
          </p:cNvPr>
          <p:cNvSpPr>
            <a:spLocks noGrp="1"/>
          </p:cNvSpPr>
          <p:nvPr>
            <p:ph idx="1"/>
          </p:nvPr>
        </p:nvSpPr>
        <p:spPr>
          <a:xfrm>
            <a:off x="0" y="112143"/>
            <a:ext cx="9144000" cy="6745857"/>
          </a:xfrm>
        </p:spPr>
        <p:txBody>
          <a:bodyPr/>
          <a:lstStyle/>
          <a:p>
            <a:pPr marL="0" indent="0">
              <a:buNone/>
            </a:pPr>
            <a:r>
              <a:rPr lang="pt-BR" b="1" dirty="0"/>
              <a:t>REVISIONAL DE ALIMENTOS </a:t>
            </a:r>
          </a:p>
          <a:p>
            <a:pPr marL="0" indent="0">
              <a:buNone/>
            </a:pPr>
            <a:r>
              <a:rPr lang="pt-BR" b="1" dirty="0"/>
              <a:t>TEM NATUREZA DÚPLICE</a:t>
            </a:r>
          </a:p>
        </p:txBody>
      </p:sp>
      <p:pic>
        <p:nvPicPr>
          <p:cNvPr id="8" name="Imagem 7">
            <a:extLst>
              <a:ext uri="{FF2B5EF4-FFF2-40B4-BE49-F238E27FC236}">
                <a16:creationId xmlns:a16="http://schemas.microsoft.com/office/drawing/2014/main" id="{D0D16B70-A296-59DA-7C60-B388D25D1928}"/>
              </a:ext>
            </a:extLst>
          </p:cNvPr>
          <p:cNvPicPr>
            <a:picLocks noChangeAspect="1"/>
          </p:cNvPicPr>
          <p:nvPr/>
        </p:nvPicPr>
        <p:blipFill>
          <a:blip r:embed="rId2"/>
          <a:stretch>
            <a:fillRect/>
          </a:stretch>
        </p:blipFill>
        <p:spPr>
          <a:xfrm>
            <a:off x="1199072" y="2070339"/>
            <a:ext cx="7694762" cy="3062378"/>
          </a:xfrm>
          <a:prstGeom prst="rect">
            <a:avLst/>
          </a:prstGeom>
        </p:spPr>
      </p:pic>
    </p:spTree>
    <p:extLst>
      <p:ext uri="{BB962C8B-B14F-4D97-AF65-F5344CB8AC3E}">
        <p14:creationId xmlns:p14="http://schemas.microsoft.com/office/powerpoint/2010/main" val="4565243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FED52-E3D8-A39C-D35E-50584357AB8A}"/>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03C8101E-B754-3DFB-2F77-B56C6F719DF3}"/>
              </a:ext>
            </a:extLst>
          </p:cNvPr>
          <p:cNvSpPr>
            <a:spLocks noGrp="1"/>
          </p:cNvSpPr>
          <p:nvPr>
            <p:ph idx="1"/>
          </p:nvPr>
        </p:nvSpPr>
        <p:spPr>
          <a:xfrm>
            <a:off x="16778" y="0"/>
            <a:ext cx="9127222" cy="6857999"/>
          </a:xfrm>
        </p:spPr>
        <p:txBody>
          <a:bodyPr>
            <a:normAutofit/>
          </a:bodyPr>
          <a:lstStyle/>
          <a:p>
            <a:pPr marL="0" indent="0" algn="just">
              <a:buNone/>
            </a:pPr>
            <a:r>
              <a:rPr lang="pt-BR" b="1" dirty="0"/>
              <a:t>PEDIDO CONTRAPOSTO NO JEC </a:t>
            </a:r>
            <a:r>
              <a:rPr lang="pt-BR" sz="2000" b="1" dirty="0">
                <a:solidFill>
                  <a:srgbClr val="FF0000"/>
                </a:solidFill>
              </a:rPr>
              <a:t>(não tem reconvenção)</a:t>
            </a:r>
          </a:p>
          <a:p>
            <a:pPr marL="0" indent="0" algn="just">
              <a:buNone/>
            </a:pPr>
            <a:endParaRPr lang="pt-BR" dirty="0"/>
          </a:p>
          <a:p>
            <a:pPr marL="0" indent="0" algn="just">
              <a:buNone/>
            </a:pPr>
            <a:endParaRPr lang="pt-BR" dirty="0"/>
          </a:p>
        </p:txBody>
      </p:sp>
      <p:pic>
        <p:nvPicPr>
          <p:cNvPr id="9" name="Imagem 8">
            <a:extLst>
              <a:ext uri="{FF2B5EF4-FFF2-40B4-BE49-F238E27FC236}">
                <a16:creationId xmlns:a16="http://schemas.microsoft.com/office/drawing/2014/main" id="{0BFEF755-DF8C-EF62-864C-253783B8E7E6}"/>
              </a:ext>
            </a:extLst>
          </p:cNvPr>
          <p:cNvPicPr>
            <a:picLocks noChangeAspect="1"/>
          </p:cNvPicPr>
          <p:nvPr/>
        </p:nvPicPr>
        <p:blipFill>
          <a:blip r:embed="rId2"/>
          <a:stretch>
            <a:fillRect/>
          </a:stretch>
        </p:blipFill>
        <p:spPr>
          <a:xfrm>
            <a:off x="16778" y="651433"/>
            <a:ext cx="9144000" cy="5930521"/>
          </a:xfrm>
          <a:prstGeom prst="rect">
            <a:avLst/>
          </a:prstGeom>
        </p:spPr>
      </p:pic>
    </p:spTree>
    <p:extLst>
      <p:ext uri="{BB962C8B-B14F-4D97-AF65-F5344CB8AC3E}">
        <p14:creationId xmlns:p14="http://schemas.microsoft.com/office/powerpoint/2010/main" val="10017801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53EBA-8CEA-9EFB-871E-128B5943502D}"/>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C9DFD8B2-B10A-9BD2-3452-29BC202BA2F8}"/>
              </a:ext>
            </a:extLst>
          </p:cNvPr>
          <p:cNvSpPr>
            <a:spLocks noGrp="1"/>
          </p:cNvSpPr>
          <p:nvPr>
            <p:ph idx="1"/>
          </p:nvPr>
        </p:nvSpPr>
        <p:spPr>
          <a:xfrm>
            <a:off x="16778" y="92278"/>
            <a:ext cx="9127222" cy="6765721"/>
          </a:xfrm>
        </p:spPr>
        <p:txBody>
          <a:bodyPr>
            <a:normAutofit/>
          </a:bodyPr>
          <a:lstStyle/>
          <a:p>
            <a:pPr algn="just"/>
            <a:r>
              <a:rPr lang="pt-BR" dirty="0"/>
              <a:t>Maria ajuizou ação de cobrança </a:t>
            </a:r>
            <a:r>
              <a:rPr lang="pt-BR" b="1" dirty="0"/>
              <a:t>contra dois irmãos, Carlos e Paulo</a:t>
            </a:r>
            <a:r>
              <a:rPr lang="pt-BR" dirty="0"/>
              <a:t>, alegando que ambos haviam se comprometido solidariamente ao pagamento de uma dívida. Carlos foi regularmente citado, mas não apresentou contestação. Paulo, por sua vez, apresentou defesa dentro do prazo legal, impugnando a existência do débito. Diante dessa situação, pergunta-se: </a:t>
            </a:r>
            <a:r>
              <a:rPr lang="pt-BR" b="1" dirty="0"/>
              <a:t>De acordo com o CPC, os efeitos da revelia </a:t>
            </a:r>
            <a:r>
              <a:rPr lang="pt-BR" b="1" u="sng" dirty="0"/>
              <a:t>recaem sobre Carlos</a:t>
            </a:r>
            <a:r>
              <a:rPr lang="pt-BR" b="1" dirty="0"/>
              <a:t>? Justifique com base no art. 345.</a:t>
            </a:r>
            <a:endParaRPr lang="pt-BR" dirty="0"/>
          </a:p>
          <a:p>
            <a:pPr marL="0" indent="0" algn="just">
              <a:buNone/>
            </a:pPr>
            <a:endParaRPr lang="pt-BR" dirty="0"/>
          </a:p>
          <a:p>
            <a:pPr marL="0" indent="0" algn="just">
              <a:buNone/>
            </a:pPr>
            <a:endParaRPr lang="pt-BR" dirty="0"/>
          </a:p>
        </p:txBody>
      </p:sp>
    </p:spTree>
    <p:extLst>
      <p:ext uri="{BB962C8B-B14F-4D97-AF65-F5344CB8AC3E}">
        <p14:creationId xmlns:p14="http://schemas.microsoft.com/office/powerpoint/2010/main" val="30045618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441CE-A6DF-F7F8-70BB-D526DA386FCE}"/>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D0A8426-5C4F-38C6-F715-BFD298A5F7EB}"/>
              </a:ext>
            </a:extLst>
          </p:cNvPr>
          <p:cNvSpPr>
            <a:spLocks noGrp="1"/>
          </p:cNvSpPr>
          <p:nvPr>
            <p:ph idx="1"/>
          </p:nvPr>
        </p:nvSpPr>
        <p:spPr>
          <a:xfrm>
            <a:off x="16778" y="92278"/>
            <a:ext cx="9127222" cy="6765721"/>
          </a:xfrm>
        </p:spPr>
        <p:txBody>
          <a:bodyPr>
            <a:normAutofit/>
          </a:bodyPr>
          <a:lstStyle/>
          <a:p>
            <a:pPr algn="just"/>
            <a:r>
              <a:rPr lang="pt-BR" b="1" dirty="0"/>
              <a:t>QUESTÃO: Joana ajuizou ação de cobrança contra Paulo, que, em contestação, afirma não ser o devedor, mas conhece quem seria o verdadeiro sujeito passivo da obrigação. Sabe-se que o valor da causa está errado e Paulo </a:t>
            </a:r>
            <a:r>
              <a:rPr lang="pt-BR" b="1" u="sng" dirty="0"/>
              <a:t>requer uma indenização</a:t>
            </a:r>
            <a:r>
              <a:rPr lang="pt-BR" b="1" dirty="0"/>
              <a:t> pelas ofensas lançadas na petição inicial. Nesse caso, segundo o CPC, Paulo deve:</a:t>
            </a:r>
            <a:endParaRPr lang="pt-BR" dirty="0"/>
          </a:p>
          <a:p>
            <a:pPr marL="0" indent="0" algn="just">
              <a:buNone/>
            </a:pPr>
            <a:r>
              <a:rPr lang="pt-BR" dirty="0"/>
              <a:t>A) Permanecer em silêncio, pois não é obrigado a indicar terceiros,</a:t>
            </a:r>
            <a:br>
              <a:rPr lang="pt-BR" dirty="0"/>
            </a:br>
            <a:r>
              <a:rPr lang="pt-BR" dirty="0"/>
              <a:t>B) Apresentar exceção apartada de ilegitimidade passiva,</a:t>
            </a:r>
            <a:br>
              <a:rPr lang="pt-BR" dirty="0"/>
            </a:br>
            <a:r>
              <a:rPr lang="pt-BR" dirty="0"/>
              <a:t>C) Impugnar apenas o valor da causa,</a:t>
            </a:r>
            <a:br>
              <a:rPr lang="pt-BR" dirty="0"/>
            </a:br>
            <a:r>
              <a:rPr lang="pt-BR" dirty="0"/>
              <a:t>D) Apresentar apenas reconvenção contra o autor,</a:t>
            </a:r>
            <a:br>
              <a:rPr lang="pt-BR" dirty="0"/>
            </a:br>
            <a:r>
              <a:rPr lang="pt-BR" dirty="0"/>
              <a:t>E) Deve reconvir, questionar o valor e causa e também deve indicar o verdadeiro sujeito passivo, se souber quem é.</a:t>
            </a:r>
          </a:p>
        </p:txBody>
      </p:sp>
    </p:spTree>
    <p:extLst>
      <p:ext uri="{BB962C8B-B14F-4D97-AF65-F5344CB8AC3E}">
        <p14:creationId xmlns:p14="http://schemas.microsoft.com/office/powerpoint/2010/main" val="13166992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71221DF-7A45-4246-B3B9-CBC01A451C63}"/>
              </a:ext>
            </a:extLst>
          </p:cNvPr>
          <p:cNvSpPr>
            <a:spLocks noGrp="1"/>
          </p:cNvSpPr>
          <p:nvPr>
            <p:ph idx="1"/>
          </p:nvPr>
        </p:nvSpPr>
        <p:spPr>
          <a:xfrm>
            <a:off x="0" y="75501"/>
            <a:ext cx="9144000" cy="6782498"/>
          </a:xfrm>
        </p:spPr>
        <p:txBody>
          <a:bodyPr>
            <a:normAutofit fontScale="70000" lnSpcReduction="20000"/>
          </a:bodyPr>
          <a:lstStyle/>
          <a:p>
            <a:pPr marL="0" indent="0" algn="ctr">
              <a:buNone/>
            </a:pPr>
            <a:r>
              <a:rPr lang="pt-BR" dirty="0"/>
              <a:t>QUAL A </a:t>
            </a:r>
            <a:r>
              <a:rPr lang="pt-BR" b="1" u="sng" dirty="0"/>
              <a:t>PRETENSÃO</a:t>
            </a:r>
            <a:r>
              <a:rPr lang="pt-BR" dirty="0"/>
              <a:t> DAS PARTES?</a:t>
            </a:r>
          </a:p>
          <a:p>
            <a:pPr marL="0" indent="0" algn="just">
              <a:buNone/>
            </a:pPr>
            <a:r>
              <a:rPr lang="pt-BR" sz="2100" b="1" dirty="0">
                <a:latin typeface="ADLaM Display" panose="02010000000000000000" pitchFamily="2" charset="0"/>
                <a:ea typeface="ADLaM Display" panose="02010000000000000000" pitchFamily="2" charset="0"/>
                <a:cs typeface="ADLaM Display" panose="02010000000000000000" pitchFamily="2" charset="0"/>
              </a:rPr>
              <a:t>ART. 343. NA CONTESTAÇÃO, É LÍCITO AO RÉU PROPOR RECONVENÇÃO PARA MANIFESTAR PRETENSÃO PRÓPRIA, CONEXA COM A AÇÃO PRINCIPAL OU COM O FUNDAMENTO DA DEFESA.</a:t>
            </a:r>
          </a:p>
          <a:p>
            <a:pPr algn="just">
              <a:buFont typeface="Wingdings" panose="05000000000000000000" pitchFamily="2" charset="2"/>
              <a:buChar char="v"/>
            </a:pPr>
            <a:r>
              <a:rPr lang="pt-BR" sz="2200" dirty="0"/>
              <a:t>AUTOR? Pedidos (</a:t>
            </a:r>
            <a:r>
              <a:rPr lang="pt-BR" sz="2200" b="1" dirty="0"/>
              <a:t>tutela</a:t>
            </a:r>
            <a:r>
              <a:rPr lang="pt-BR" sz="2200" dirty="0"/>
              <a:t>) ver petição inicial na parte “dos pedidos” !!!!</a:t>
            </a:r>
          </a:p>
          <a:p>
            <a:pPr algn="just">
              <a:buFont typeface="Wingdings" panose="05000000000000000000" pitchFamily="2" charset="2"/>
              <a:buChar char="v"/>
            </a:pPr>
            <a:r>
              <a:rPr lang="pt-BR" sz="2200" dirty="0"/>
              <a:t>RÉU? Requer a extinção da ação através do indeferimento ou a improcedência</a:t>
            </a:r>
          </a:p>
          <a:p>
            <a:pPr marL="0" indent="0" algn="just">
              <a:buNone/>
            </a:pPr>
            <a:r>
              <a:rPr lang="pt-BR" sz="2200" dirty="0"/>
              <a:t>CONTUDO, SE O </a:t>
            </a:r>
            <a:r>
              <a:rPr lang="pt-BR" sz="2200" dirty="0" err="1">
                <a:latin typeface="Aharoni" panose="02010803020104030203" pitchFamily="2" charset="-79"/>
                <a:cs typeface="Aharoni" panose="02010803020104030203" pitchFamily="2" charset="-79"/>
              </a:rPr>
              <a:t>RÉU</a:t>
            </a:r>
            <a:r>
              <a:rPr lang="pt-BR" sz="2200" b="1" i="1" u="sng" dirty="0" err="1">
                <a:latin typeface="Aharoni" panose="02010803020104030203" pitchFamily="2" charset="-79"/>
                <a:cs typeface="Aharoni" panose="02010803020104030203" pitchFamily="2" charset="-79"/>
              </a:rPr>
              <a:t>Quer</a:t>
            </a:r>
            <a:r>
              <a:rPr lang="pt-BR" sz="2200" b="1" i="1" u="sng" dirty="0">
                <a:latin typeface="Aharoni" panose="02010803020104030203" pitchFamily="2" charset="-79"/>
                <a:cs typeface="Aharoni" panose="02010803020104030203" pitchFamily="2" charset="-79"/>
              </a:rPr>
              <a:t> algo mais? </a:t>
            </a:r>
            <a:r>
              <a:rPr lang="pt-BR" sz="2600" b="1" i="1" u="sng" dirty="0">
                <a:latin typeface="Aharoni" panose="02010803020104030203" pitchFamily="2" charset="-79"/>
                <a:cs typeface="Aharoni" panose="02010803020104030203" pitchFamily="2" charset="-79"/>
              </a:rPr>
              <a:t>reconvenção</a:t>
            </a:r>
            <a:r>
              <a:rPr lang="pt-BR" b="1" i="1" dirty="0">
                <a:latin typeface="Aharoni" panose="02010803020104030203" pitchFamily="2" charset="-79"/>
                <a:cs typeface="Aharoni" panose="02010803020104030203" pitchFamily="2" charset="-79"/>
              </a:rPr>
              <a:t> !</a:t>
            </a:r>
            <a:r>
              <a:rPr lang="pt-BR" sz="1500" b="1" i="1" dirty="0">
                <a:latin typeface="Aharoni" panose="02010803020104030203" pitchFamily="2" charset="-79"/>
                <a:cs typeface="Aharoni" panose="02010803020104030203" pitchFamily="2" charset="-79"/>
              </a:rPr>
              <a:t>(plus NA CONSTESTAÇÃO = pretensão ativa DO RÉU). </a:t>
            </a:r>
            <a:r>
              <a:rPr lang="pt-BR" sz="2200" dirty="0"/>
              <a:t>TEM OUTRA OPÇÃO PARA O RÉU SE NÃO RECONVIR? SIM, AÇÃO AUTÔNOMA!</a:t>
            </a:r>
          </a:p>
          <a:p>
            <a:pPr marL="0" indent="0" algn="just">
              <a:buNone/>
            </a:pPr>
            <a:r>
              <a:rPr lang="pt-BR" sz="2200" dirty="0">
                <a:latin typeface="ADLaM Display" panose="02010000000000000000" pitchFamily="2" charset="0"/>
                <a:ea typeface="ADLaM Display" panose="02010000000000000000" pitchFamily="2" charset="0"/>
                <a:cs typeface="ADLaM Display" panose="02010000000000000000" pitchFamily="2" charset="0"/>
              </a:rPr>
              <a:t>	Reconvenção é quando o réu aproveita o processo para processar o autor. Terá 1 sentença julgando 2 ações. Envolve 2 custas e 2 honorários sucumbenciais etc.</a:t>
            </a:r>
          </a:p>
          <a:p>
            <a:pPr marL="0" indent="0" algn="just">
              <a:buNone/>
            </a:pPr>
            <a:r>
              <a:rPr lang="pt-BR" dirty="0"/>
              <a:t>   </a:t>
            </a:r>
          </a:p>
          <a:p>
            <a:pPr marL="0" indent="0" algn="just">
              <a:buNone/>
            </a:pPr>
            <a:r>
              <a:rPr lang="pt-BR" dirty="0"/>
              <a:t>*</a:t>
            </a:r>
            <a:r>
              <a:rPr lang="pt-BR" b="1" dirty="0"/>
              <a:t>MOMENTO DE APRESENTAÇÃO DA RECONVENÇÃO? </a:t>
            </a:r>
            <a:r>
              <a:rPr lang="pt-BR" dirty="0"/>
              <a:t>Junto com a defesa. *Permite-se até litisconsórcio (inclusão de novos réus)</a:t>
            </a:r>
          </a:p>
          <a:p>
            <a:pPr marL="0" indent="0" algn="just">
              <a:buNone/>
            </a:pPr>
            <a:r>
              <a:rPr lang="pt-BR" sz="1400" dirty="0"/>
              <a:t>	</a:t>
            </a:r>
            <a:r>
              <a:rPr lang="pt-BR" dirty="0"/>
              <a:t>É uma demanda (ação) PROPOSTA PELO réu contra o autor (</a:t>
            </a:r>
            <a:r>
              <a:rPr lang="pt-BR" b="1" u="sng" dirty="0"/>
              <a:t>no mesmo processo em que está sendo demandado</a:t>
            </a:r>
            <a:r>
              <a:rPr lang="pt-BR" dirty="0"/>
              <a:t>). A reconvenção </a:t>
            </a:r>
            <a:r>
              <a:rPr lang="pt-BR" sz="2100" dirty="0"/>
              <a:t>tem NATUREZA DE PETIÇÃO INICIAL – art. 319 CPC com custas e honorários independentes. </a:t>
            </a:r>
            <a:r>
              <a:rPr lang="pt-BR" b="1" dirty="0"/>
              <a:t>DICA: palavra chave, reconvenção é conhecido como </a:t>
            </a:r>
            <a:r>
              <a:rPr lang="pt-BR" sz="2400" b="1" u="sng" dirty="0"/>
              <a:t>CONTRA-ATAQUE</a:t>
            </a:r>
            <a:r>
              <a:rPr lang="pt-BR" sz="2400" dirty="0"/>
              <a:t> </a:t>
            </a:r>
            <a:r>
              <a:rPr lang="pt-BR" dirty="0"/>
              <a:t>com </a:t>
            </a:r>
            <a:r>
              <a:rPr lang="pt-BR" u="sng" dirty="0"/>
              <a:t>processamento simultâneo</a:t>
            </a:r>
            <a:r>
              <a:rPr lang="pt-BR" dirty="0"/>
              <a:t> da ação original e da reconvenção (a ideia é ter 1 sentença para as duas ações, exceto indeferimento prematuro da reconvenção, como por exemplo não recolher as custas inicias na reconvenção o juiz deve indeferir prematuramente).</a:t>
            </a:r>
          </a:p>
          <a:p>
            <a:pPr marL="0" indent="0" algn="just">
              <a:buNone/>
            </a:pPr>
            <a:r>
              <a:rPr lang="pt-BR" dirty="0"/>
              <a:t>	*amplia e a reconvenção há novo objeto litigioso!</a:t>
            </a:r>
          </a:p>
          <a:p>
            <a:pPr marL="0" indent="0" algn="just">
              <a:buNone/>
            </a:pPr>
            <a:r>
              <a:rPr lang="pt-BR" dirty="0"/>
              <a:t>	*ações de natureza dúplice?</a:t>
            </a:r>
          </a:p>
          <a:p>
            <a:pPr marL="0" indent="0" algn="just">
              <a:buNone/>
            </a:pPr>
            <a:r>
              <a:rPr lang="pt-BR" dirty="0"/>
              <a:t>	* legitimidade para pedir “pedido liminar”</a:t>
            </a:r>
          </a:p>
          <a:p>
            <a:pPr marL="0" indent="0" algn="just">
              <a:buNone/>
            </a:pPr>
            <a:r>
              <a:rPr lang="pt-BR" dirty="0"/>
              <a:t>NOME DAS PARTES: 	réu-demandante = reconvinte </a:t>
            </a:r>
          </a:p>
          <a:p>
            <a:pPr marL="0" indent="0" algn="just">
              <a:buNone/>
            </a:pPr>
            <a:r>
              <a:rPr lang="pt-BR" dirty="0"/>
              <a:t>			autor-demandado = reconvindo</a:t>
            </a:r>
          </a:p>
        </p:txBody>
      </p:sp>
    </p:spTree>
    <p:extLst>
      <p:ext uri="{BB962C8B-B14F-4D97-AF65-F5344CB8AC3E}">
        <p14:creationId xmlns:p14="http://schemas.microsoft.com/office/powerpoint/2010/main" val="12938854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71221DF-7A45-4246-B3B9-CBC01A451C63}"/>
              </a:ext>
            </a:extLst>
          </p:cNvPr>
          <p:cNvSpPr>
            <a:spLocks noGrp="1"/>
          </p:cNvSpPr>
          <p:nvPr>
            <p:ph idx="1"/>
          </p:nvPr>
        </p:nvSpPr>
        <p:spPr>
          <a:xfrm>
            <a:off x="0" y="67112"/>
            <a:ext cx="9144000" cy="6790888"/>
          </a:xfrm>
        </p:spPr>
        <p:txBody>
          <a:bodyPr>
            <a:normAutofit fontScale="70000" lnSpcReduction="20000"/>
          </a:bodyPr>
          <a:lstStyle/>
          <a:p>
            <a:pPr marL="0" indent="0" algn="ctr">
              <a:buNone/>
            </a:pPr>
            <a:r>
              <a:rPr lang="pt-BR" b="1" dirty="0"/>
              <a:t>DA RECONVENÇÃO</a:t>
            </a:r>
          </a:p>
          <a:p>
            <a:pPr marL="0" indent="0" algn="just">
              <a:buNone/>
            </a:pPr>
            <a:r>
              <a:rPr lang="pt-BR" dirty="0"/>
              <a:t>	Art. 343. </a:t>
            </a:r>
            <a:r>
              <a:rPr lang="pt-BR" b="1" u="sng" dirty="0"/>
              <a:t>Na contestação</a:t>
            </a:r>
            <a:r>
              <a:rPr lang="pt-BR" dirty="0"/>
              <a:t>, é lícito ao réu propor reconvenção para manifestar </a:t>
            </a:r>
            <a:r>
              <a:rPr lang="pt-BR" u="sng" dirty="0"/>
              <a:t>pretensão própria</a:t>
            </a:r>
            <a:r>
              <a:rPr lang="pt-BR" dirty="0"/>
              <a:t>, </a:t>
            </a:r>
            <a:r>
              <a:rPr lang="pt-BR" b="1" u="sng" dirty="0"/>
              <a:t>CONEXA</a:t>
            </a:r>
            <a:r>
              <a:rPr lang="pt-BR" dirty="0"/>
              <a:t> com a </a:t>
            </a:r>
            <a:r>
              <a:rPr lang="pt-BR" b="1" dirty="0"/>
              <a:t>ação principal</a:t>
            </a:r>
            <a:r>
              <a:rPr lang="pt-BR" dirty="0"/>
              <a:t> ou com o </a:t>
            </a:r>
            <a:r>
              <a:rPr lang="pt-BR" u="sng" dirty="0"/>
              <a:t>fundamento da defesa</a:t>
            </a:r>
            <a:r>
              <a:rPr lang="pt-BR" dirty="0"/>
              <a:t>.</a:t>
            </a:r>
          </a:p>
          <a:p>
            <a:pPr marL="0" indent="0" algn="just">
              <a:buNone/>
            </a:pPr>
            <a:r>
              <a:rPr lang="pt-BR" sz="2900" dirty="0"/>
              <a:t>	</a:t>
            </a:r>
            <a:r>
              <a:rPr lang="pt-BR" sz="2400" dirty="0"/>
              <a:t>Para reconvir é necessário CONEXÃO (art. 55, comum o pedido ou a causa de pedir)</a:t>
            </a:r>
          </a:p>
          <a:p>
            <a:pPr marL="0" indent="0" algn="just">
              <a:buNone/>
            </a:pPr>
            <a:r>
              <a:rPr lang="pt-BR" b="1" u="sng" dirty="0"/>
              <a:t>RESPOSTA AUTOR-DEMANDADO: </a:t>
            </a:r>
            <a:r>
              <a:rPr lang="pt-BR" dirty="0"/>
              <a:t>§ 1º </a:t>
            </a:r>
            <a:r>
              <a:rPr lang="pt-BR" u="sng" dirty="0"/>
              <a:t>Proposta a reconvenção</a:t>
            </a:r>
            <a:r>
              <a:rPr lang="pt-BR" dirty="0"/>
              <a:t>, o autor será </a:t>
            </a:r>
            <a:r>
              <a:rPr lang="pt-BR" b="1" i="1" dirty="0"/>
              <a:t>INTIMADO</a:t>
            </a:r>
            <a:r>
              <a:rPr lang="pt-BR" dirty="0"/>
              <a:t>, na </a:t>
            </a:r>
            <a:r>
              <a:rPr lang="pt-BR" u="sng" dirty="0"/>
              <a:t>pessoa de seu advogado</a:t>
            </a:r>
            <a:r>
              <a:rPr lang="pt-BR" dirty="0"/>
              <a:t>, para apresentar </a:t>
            </a:r>
            <a:r>
              <a:rPr lang="pt-BR" b="1" u="sng" dirty="0"/>
              <a:t>RESPOSTA</a:t>
            </a:r>
            <a:r>
              <a:rPr lang="pt-BR" dirty="0"/>
              <a:t> no prazo de 15 dias.</a:t>
            </a:r>
          </a:p>
          <a:p>
            <a:pPr marL="0" indent="0" algn="just">
              <a:buNone/>
            </a:pPr>
            <a:r>
              <a:rPr lang="pt-BR" sz="2400" b="1" u="sng" dirty="0"/>
              <a:t>RECONVENÇÃO TEM NATUREZA AUTÔNOMA E INDEPENDENTE DA AÇÃO PRINCIPAL</a:t>
            </a:r>
            <a:r>
              <a:rPr lang="pt-BR" sz="2400" b="1" dirty="0"/>
              <a:t>: </a:t>
            </a:r>
            <a:r>
              <a:rPr lang="pt-BR" dirty="0"/>
              <a:t>§ 2º A </a:t>
            </a:r>
            <a:r>
              <a:rPr lang="pt-BR" b="1" u="sng" dirty="0"/>
              <a:t>DESISTÊNCIA</a:t>
            </a:r>
            <a:r>
              <a:rPr lang="pt-BR" dirty="0"/>
              <a:t> da ação ou a ocorrência de </a:t>
            </a:r>
            <a:r>
              <a:rPr lang="pt-BR" b="1" dirty="0"/>
              <a:t>causa extintiva</a:t>
            </a:r>
            <a:r>
              <a:rPr lang="pt-BR" dirty="0"/>
              <a:t> que impeça o exame de seu mérito </a:t>
            </a:r>
            <a:r>
              <a:rPr lang="pt-BR" b="1" u="sng" dirty="0"/>
              <a:t>NÃO OBSTA</a:t>
            </a:r>
            <a:r>
              <a:rPr lang="pt-BR" dirty="0"/>
              <a:t> ao prosseguimento do processo quanto à reconvenção.</a:t>
            </a:r>
          </a:p>
          <a:p>
            <a:pPr marL="0" indent="0" algn="just">
              <a:buNone/>
            </a:pPr>
            <a:r>
              <a:rPr lang="pt-BR" sz="2000" b="1" dirty="0"/>
              <a:t>RECONVENÇÃO PROPOSTA (OU DIRECIONADA) POR </a:t>
            </a:r>
            <a:r>
              <a:rPr lang="pt-BR" sz="2000" b="1" u="sng" dirty="0"/>
              <a:t>TERCEIRO</a:t>
            </a:r>
            <a:r>
              <a:rPr lang="pt-BR" sz="2000" b="1" dirty="0"/>
              <a:t> - </a:t>
            </a:r>
            <a:r>
              <a:rPr lang="pt-BR" sz="2000" dirty="0"/>
              <a:t>Art. 343</a:t>
            </a:r>
          </a:p>
          <a:p>
            <a:pPr marL="0" indent="0" algn="just">
              <a:buNone/>
            </a:pPr>
            <a:r>
              <a:rPr lang="pt-BR" dirty="0"/>
              <a:t>   § 3º A reconvenção pode ser proposta </a:t>
            </a:r>
            <a:r>
              <a:rPr lang="pt-BR" b="1" u="sng" dirty="0"/>
              <a:t>contra o autor e terceiro</a:t>
            </a:r>
            <a:r>
              <a:rPr lang="pt-BR" dirty="0"/>
              <a:t>.</a:t>
            </a:r>
          </a:p>
          <a:p>
            <a:pPr marL="0" indent="0" algn="just">
              <a:buNone/>
            </a:pPr>
            <a:r>
              <a:rPr lang="pt-BR" sz="2400" dirty="0"/>
              <a:t>    </a:t>
            </a:r>
            <a:r>
              <a:rPr lang="pt-BR" sz="2000" dirty="0"/>
              <a:t>§ 4º </a:t>
            </a:r>
            <a:r>
              <a:rPr lang="pt-BR" sz="2000" u="sng" dirty="0"/>
              <a:t>A reconvenção pode ser proposta </a:t>
            </a:r>
            <a:r>
              <a:rPr lang="pt-BR" sz="2000" b="1" u="sng" dirty="0"/>
              <a:t>pelo réu em litisconsórcio</a:t>
            </a:r>
            <a:r>
              <a:rPr lang="pt-BR" sz="2000" u="sng" dirty="0"/>
              <a:t> com terceiro</a:t>
            </a:r>
            <a:r>
              <a:rPr lang="pt-BR" sz="2000" dirty="0"/>
              <a:t>.</a:t>
            </a:r>
          </a:p>
          <a:p>
            <a:pPr marL="0" indent="0" algn="just">
              <a:buNone/>
            </a:pPr>
            <a:r>
              <a:rPr lang="pt-BR" dirty="0"/>
              <a:t>   6º O RÉU PODE PROPOR RECONVENÇÃO INDEPENDENTEMENTE DE OFERECER CONTESTAÇÃO.</a:t>
            </a:r>
          </a:p>
          <a:p>
            <a:pPr marL="0" indent="0" algn="just">
              <a:buNone/>
            </a:pPr>
            <a:r>
              <a:rPr lang="pt-BR" b="1" dirty="0"/>
              <a:t>CONTESTAÇÃO + (OU NÃO) RECONVENÇÃO (PEÇA ÚNICA): </a:t>
            </a:r>
            <a:r>
              <a:rPr lang="pt-BR" dirty="0"/>
              <a:t>Ex.: acidente dano material não contesta e o réu promove uma ação por danos morais.</a:t>
            </a:r>
          </a:p>
          <a:p>
            <a:pPr marL="0" indent="0" algn="just">
              <a:buNone/>
            </a:pPr>
            <a:r>
              <a:rPr lang="pt-BR" b="1" dirty="0"/>
              <a:t>EXEMPLO: Joana</a:t>
            </a:r>
            <a:r>
              <a:rPr lang="pt-BR" dirty="0"/>
              <a:t> ajuizou ação de cobrança contra </a:t>
            </a:r>
            <a:r>
              <a:rPr lang="pt-BR" b="1" dirty="0"/>
              <a:t>Carlos</a:t>
            </a:r>
            <a:r>
              <a:rPr lang="pt-BR" dirty="0"/>
              <a:t>, alegando que ele lhe deve R$ 10.000,00 por um contrato de empréstimo. Carlos, ao contestar, afirma que não deve nada e, além disso, propõe </a:t>
            </a:r>
            <a:r>
              <a:rPr lang="pt-BR" b="1" dirty="0"/>
              <a:t>reconvenção</a:t>
            </a:r>
            <a:r>
              <a:rPr lang="pt-BR" dirty="0"/>
              <a:t> alegando que Joana lhe causou danos materiais ao divulgar indevidamente seus dados bancários, pedindo </a:t>
            </a:r>
            <a:r>
              <a:rPr lang="pt-BR" b="1" dirty="0"/>
              <a:t>indenização de R$ 5.000,00</a:t>
            </a:r>
            <a:r>
              <a:rPr lang="pt-BR" dirty="0"/>
              <a:t>.</a:t>
            </a:r>
          </a:p>
        </p:txBody>
      </p:sp>
    </p:spTree>
    <p:extLst>
      <p:ext uri="{BB962C8B-B14F-4D97-AF65-F5344CB8AC3E}">
        <p14:creationId xmlns:p14="http://schemas.microsoft.com/office/powerpoint/2010/main" val="2869371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641"/>
              </a:spcBef>
              <a:tabLst>
                <a:tab pos="0" algn="l"/>
              </a:tabLst>
            </a:pPr>
            <a:r>
              <a:rPr lang="pt-BR" sz="3200" spc="-1" dirty="0"/>
              <a:t>1- </a:t>
            </a:r>
            <a:r>
              <a:rPr lang="pt-BR" sz="1300" spc="-1" dirty="0"/>
              <a:t>(</a:t>
            </a:r>
            <a:r>
              <a:rPr lang="pt-BR" sz="1300" spc="-1" dirty="0" err="1"/>
              <a:t>FUNDATEC</a:t>
            </a:r>
            <a:r>
              <a:rPr lang="pt-BR" sz="1300" spc="-1" dirty="0"/>
              <a:t>). </a:t>
            </a:r>
            <a:r>
              <a:rPr lang="pt-BR" sz="3200" spc="-1" dirty="0"/>
              <a:t>No processo civil, se NÃO tiver interesse na realização da audiência de conciliação ou mediação, o autor deverá manifestar seu interesse: </a:t>
            </a:r>
          </a:p>
          <a:p>
            <a:pPr marL="514350" indent="-514350" algn="just">
              <a:lnSpc>
                <a:spcPct val="100000"/>
              </a:lnSpc>
              <a:spcBef>
                <a:spcPts val="641"/>
              </a:spcBef>
              <a:buAutoNum type="alphaLcParenR"/>
              <a:tabLst>
                <a:tab pos="0" algn="l"/>
              </a:tabLst>
            </a:pPr>
            <a:r>
              <a:rPr lang="pt-BR" sz="3200" spc="-1" dirty="0"/>
              <a:t>No início da audiência;                       </a:t>
            </a:r>
          </a:p>
          <a:p>
            <a:pPr marL="514350" indent="-514350" algn="just">
              <a:lnSpc>
                <a:spcPct val="100000"/>
              </a:lnSpc>
              <a:spcBef>
                <a:spcPts val="641"/>
              </a:spcBef>
              <a:buAutoNum type="alphaLcParenR"/>
              <a:tabLst>
                <a:tab pos="0" algn="l"/>
              </a:tabLst>
            </a:pPr>
            <a:r>
              <a:rPr lang="pt-BR" sz="3200" spc="-1" dirty="0"/>
              <a:t>b) Até 10 dias antes da audiência;</a:t>
            </a:r>
          </a:p>
          <a:p>
            <a:pPr algn="just">
              <a:lnSpc>
                <a:spcPct val="100000"/>
              </a:lnSpc>
              <a:spcBef>
                <a:spcPts val="641"/>
              </a:spcBef>
              <a:tabLst>
                <a:tab pos="0" algn="l"/>
              </a:tabLst>
            </a:pPr>
            <a:r>
              <a:rPr lang="pt-BR" sz="3200" spc="-1" dirty="0"/>
              <a:t>c) Até 05 dias antes da audiência,        </a:t>
            </a:r>
          </a:p>
          <a:p>
            <a:pPr algn="just">
              <a:lnSpc>
                <a:spcPct val="100000"/>
              </a:lnSpc>
              <a:spcBef>
                <a:spcPts val="641"/>
              </a:spcBef>
              <a:tabLst>
                <a:tab pos="0" algn="l"/>
              </a:tabLst>
            </a:pPr>
            <a:r>
              <a:rPr lang="pt-BR" sz="3200" spc="-1" dirty="0"/>
              <a:t>d) Até 03 dias antes da audiência,</a:t>
            </a:r>
          </a:p>
          <a:p>
            <a:pPr algn="just">
              <a:lnSpc>
                <a:spcPct val="100000"/>
              </a:lnSpc>
              <a:spcBef>
                <a:spcPts val="641"/>
              </a:spcBef>
              <a:tabLst>
                <a:tab pos="0" algn="l"/>
              </a:tabLst>
            </a:pPr>
            <a:r>
              <a:rPr lang="pt-BR" sz="3200" spc="-1" dirty="0"/>
              <a:t>e) Na petição inicial.</a:t>
            </a:r>
          </a:p>
        </p:txBody>
      </p:sp>
    </p:spTree>
    <p:extLst>
      <p:ext uri="{BB962C8B-B14F-4D97-AF65-F5344CB8AC3E}">
        <p14:creationId xmlns:p14="http://schemas.microsoft.com/office/powerpoint/2010/main" val="38158458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71221DF-7A45-4246-B3B9-CBC01A451C63}"/>
              </a:ext>
            </a:extLst>
          </p:cNvPr>
          <p:cNvSpPr>
            <a:spLocks noGrp="1"/>
          </p:cNvSpPr>
          <p:nvPr>
            <p:ph idx="1"/>
          </p:nvPr>
        </p:nvSpPr>
        <p:spPr>
          <a:xfrm>
            <a:off x="1" y="100668"/>
            <a:ext cx="9144000" cy="6757331"/>
          </a:xfrm>
        </p:spPr>
        <p:txBody>
          <a:bodyPr>
            <a:normAutofit fontScale="85000" lnSpcReduction="20000"/>
          </a:bodyPr>
          <a:lstStyle/>
          <a:p>
            <a:pPr marL="0" indent="0" algn="just">
              <a:buNone/>
            </a:pPr>
            <a:r>
              <a:rPr lang="pt-BR" dirty="0"/>
              <a:t>	Art. 286. Serão </a:t>
            </a:r>
            <a:r>
              <a:rPr lang="pt-BR" u="sng" dirty="0"/>
              <a:t>DISTRIBUÍDAS POR DEPENDÊNCIA</a:t>
            </a:r>
            <a:r>
              <a:rPr lang="pt-BR" dirty="0"/>
              <a:t> as causas de qualquer natureza:.. parágrafo único. Havendo... reconvenção... mandará proceder à </a:t>
            </a:r>
            <a:r>
              <a:rPr lang="pt-BR" u="sng" dirty="0"/>
              <a:t>respectiva anotação pelo distribuidor</a:t>
            </a:r>
            <a:r>
              <a:rPr lang="pt-BR" dirty="0"/>
              <a:t>.</a:t>
            </a:r>
          </a:p>
          <a:p>
            <a:pPr marL="0" indent="0" algn="just">
              <a:buNone/>
            </a:pPr>
            <a:r>
              <a:rPr lang="pt-BR" sz="2100" i="1" dirty="0"/>
              <a:t>Art. 292. O valor da causa constará da petição inicial ou da reconvenção...</a:t>
            </a:r>
          </a:p>
          <a:p>
            <a:pPr marL="0" indent="0" algn="just">
              <a:buNone/>
            </a:pPr>
            <a:r>
              <a:rPr lang="pt-BR" sz="2100" i="1" dirty="0"/>
              <a:t>Art. 324. O pedido </a:t>
            </a:r>
            <a:r>
              <a:rPr lang="pt-BR" sz="2100" b="1" i="1" dirty="0"/>
              <a:t>deve ser determinado</a:t>
            </a:r>
            <a:r>
              <a:rPr lang="pt-BR" sz="2100" i="1" dirty="0"/>
              <a:t>... § 2º O disposto neste artigo </a:t>
            </a:r>
            <a:r>
              <a:rPr lang="pt-BR" sz="2100" b="1" i="1" u="sng" dirty="0"/>
              <a:t>aplica-se à reconvenção</a:t>
            </a:r>
            <a:r>
              <a:rPr lang="pt-BR" sz="2100" i="1" dirty="0"/>
              <a:t>.</a:t>
            </a:r>
          </a:p>
          <a:p>
            <a:pPr marL="0" indent="0" algn="just">
              <a:buNone/>
            </a:pPr>
            <a:r>
              <a:rPr lang="pt-BR" sz="2700" i="1" dirty="0">
                <a:latin typeface="Abadi Extra Light" panose="020B0204020104020204" pitchFamily="34" charset="0"/>
              </a:rPr>
              <a:t>	Registre: permite-se reconvenção à reconvenção.</a:t>
            </a:r>
          </a:p>
          <a:p>
            <a:pPr marL="0" indent="0" algn="just">
              <a:buNone/>
            </a:pPr>
            <a:r>
              <a:rPr lang="pt-BR" dirty="0"/>
              <a:t>	</a:t>
            </a:r>
            <a:r>
              <a:rPr lang="pt-BR" dirty="0">
                <a:latin typeface="Abadi Extra Light" panose="020B0204020104020204" pitchFamily="34" charset="0"/>
              </a:rPr>
              <a:t>Art. 329. </a:t>
            </a:r>
            <a:r>
              <a:rPr lang="pt-BR" u="sng" dirty="0">
                <a:latin typeface="Abadi Extra Light" panose="020B0204020104020204" pitchFamily="34" charset="0"/>
              </a:rPr>
              <a:t>O autor poderá</a:t>
            </a:r>
            <a:r>
              <a:rPr lang="pt-BR" dirty="0">
                <a:latin typeface="Abadi Extra Light" panose="020B0204020104020204" pitchFamily="34" charset="0"/>
              </a:rPr>
              <a:t>: </a:t>
            </a:r>
          </a:p>
          <a:p>
            <a:pPr marL="0" indent="0" algn="just">
              <a:buNone/>
            </a:pPr>
            <a:r>
              <a:rPr lang="pt-BR" sz="2100" i="1" dirty="0">
                <a:latin typeface="Abadi Extra Light" panose="020B0204020104020204" pitchFamily="34" charset="0"/>
              </a:rPr>
              <a:t>I - até a citação, aditar ou alterar o pedido ou a causa de pedir, independentemente de consentimento do réu; </a:t>
            </a:r>
          </a:p>
          <a:p>
            <a:pPr marL="0" indent="0" algn="just">
              <a:buNone/>
            </a:pPr>
            <a:r>
              <a:rPr lang="pt-BR" sz="2100" i="1" dirty="0">
                <a:latin typeface="Abadi Extra Light" panose="020B0204020104020204" pitchFamily="34" charset="0"/>
              </a:rPr>
              <a:t>II - até o saneamento do processo, aditar ou alterar o pedido e a causa de pedir, com consentimento do réu, assegurado o contraditório mediante a possibilidade de manifestação deste no prazo mínimo de 15 dias, facultado o requerimento de prova suplementar. </a:t>
            </a:r>
          </a:p>
          <a:p>
            <a:pPr marL="0" indent="0" algn="just">
              <a:buNone/>
            </a:pPr>
            <a:r>
              <a:rPr lang="pt-BR" sz="2100" i="1" dirty="0">
                <a:latin typeface="Abadi Extra Light" panose="020B0204020104020204" pitchFamily="34" charset="0"/>
              </a:rPr>
              <a:t>Parágrafo único. aplica-se o disposto neste artigo à reconvenção e à respectiva causa de pedir.</a:t>
            </a:r>
          </a:p>
          <a:p>
            <a:pPr marL="0" indent="0" algn="just">
              <a:buNone/>
            </a:pPr>
            <a:endParaRPr lang="pt-BR" sz="2400" b="1" dirty="0"/>
          </a:p>
          <a:p>
            <a:pPr marL="0" indent="0" algn="just">
              <a:buNone/>
            </a:pPr>
            <a:r>
              <a:rPr lang="pt-BR" sz="2400" b="1" dirty="0"/>
              <a:t>QUESTÃO: Em ação de rescisão contratual, antes da citação do réu, a autora Júlia percebe que esqueceu de incluir um dos pedidos. De acordo com o CPC, nesse caso, ela poderá:</a:t>
            </a:r>
            <a:endParaRPr lang="pt-BR" sz="2400" dirty="0"/>
          </a:p>
          <a:p>
            <a:pPr marL="0" indent="0">
              <a:buNone/>
            </a:pPr>
            <a:r>
              <a:rPr lang="pt-BR" sz="2400" dirty="0"/>
              <a:t>A) Aditar o pedido, apenas com autorização do juiz;</a:t>
            </a:r>
            <a:br>
              <a:rPr lang="pt-BR" sz="2400" dirty="0"/>
            </a:br>
            <a:r>
              <a:rPr lang="pt-BR" sz="2400" dirty="0"/>
              <a:t>B) Alterar o pedido, desde que o réu já tenha apresentado contestação;</a:t>
            </a:r>
            <a:br>
              <a:rPr lang="pt-BR" sz="2400" dirty="0"/>
            </a:br>
            <a:r>
              <a:rPr lang="pt-BR" sz="2400" dirty="0"/>
              <a:t>C) Aditar ou alterar o pedido livremente, sem necessidade de consentimento do réu;</a:t>
            </a:r>
            <a:br>
              <a:rPr lang="pt-BR" sz="2400" dirty="0"/>
            </a:br>
            <a:r>
              <a:rPr lang="pt-BR" sz="2400" dirty="0"/>
              <a:t>D) Aditar o pedido apenas se houver audiência de saneamento marcada;</a:t>
            </a:r>
            <a:br>
              <a:rPr lang="pt-BR" sz="2400" dirty="0"/>
            </a:br>
            <a:r>
              <a:rPr lang="pt-BR" sz="2400" dirty="0"/>
              <a:t>E) Não poderá aditar, pois o pedido inicial é imutável após o protocolo;</a:t>
            </a:r>
          </a:p>
          <a:p>
            <a:pPr marL="0" indent="0" algn="just">
              <a:buNone/>
            </a:pPr>
            <a:endParaRPr lang="pt-BR" sz="2100" i="1" dirty="0">
              <a:latin typeface="Abadi Extra Light" panose="020B0204020104020204" pitchFamily="34" charset="0"/>
            </a:endParaRPr>
          </a:p>
        </p:txBody>
      </p:sp>
    </p:spTree>
    <p:extLst>
      <p:ext uri="{BB962C8B-B14F-4D97-AF65-F5344CB8AC3E}">
        <p14:creationId xmlns:p14="http://schemas.microsoft.com/office/powerpoint/2010/main" val="42780168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71221DF-7A45-4246-B3B9-CBC01A451C63}"/>
              </a:ext>
            </a:extLst>
          </p:cNvPr>
          <p:cNvSpPr>
            <a:spLocks noGrp="1"/>
          </p:cNvSpPr>
          <p:nvPr>
            <p:ph idx="1"/>
          </p:nvPr>
        </p:nvSpPr>
        <p:spPr>
          <a:xfrm>
            <a:off x="1" y="100668"/>
            <a:ext cx="9144000" cy="6757331"/>
          </a:xfrm>
        </p:spPr>
        <p:txBody>
          <a:bodyPr>
            <a:normAutofit fontScale="85000" lnSpcReduction="20000"/>
          </a:bodyPr>
          <a:lstStyle/>
          <a:p>
            <a:pPr marL="0" indent="0" algn="just">
              <a:buNone/>
            </a:pPr>
            <a:r>
              <a:rPr lang="pt-BR" i="1" dirty="0"/>
              <a:t>NÃO CABE RECONVENÇÃO NAS AÇÕES DE </a:t>
            </a:r>
            <a:r>
              <a:rPr lang="pt-BR" b="1" i="1" dirty="0"/>
              <a:t>NATUREZA DÚPLICE</a:t>
            </a:r>
            <a:r>
              <a:rPr lang="pt-BR" i="1" dirty="0"/>
              <a:t>, MUITO MENOS </a:t>
            </a:r>
            <a:r>
              <a:rPr lang="pt-BR" b="1" i="1" dirty="0"/>
              <a:t>NAS EXECUÇÕES</a:t>
            </a:r>
            <a:r>
              <a:rPr lang="pt-BR" dirty="0"/>
              <a:t>!!</a:t>
            </a:r>
          </a:p>
          <a:p>
            <a:pPr algn="ctr"/>
            <a:endParaRPr lang="pt-BR" b="1" dirty="0"/>
          </a:p>
          <a:p>
            <a:pPr marL="0" indent="0" algn="ctr">
              <a:buNone/>
            </a:pPr>
            <a:r>
              <a:rPr lang="pt-BR" b="1" dirty="0"/>
              <a:t>AÇÃO DE NATUREZA DÚPLICE</a:t>
            </a:r>
          </a:p>
          <a:p>
            <a:pPr marL="0" indent="0" algn="just">
              <a:buNone/>
            </a:pPr>
            <a:r>
              <a:rPr lang="pt-BR" dirty="0"/>
              <a:t>	Permite que o réu formule pretensões novas em face do autor, sem precisar reconvir (e não gera nova relação jurídica). Na reconvenção há duas relações jurídicas. Os litigantes tem a mesma pretensão.</a:t>
            </a:r>
          </a:p>
          <a:p>
            <a:pPr marL="0" indent="0" algn="just">
              <a:buNone/>
            </a:pPr>
            <a:endParaRPr lang="pt-BR" dirty="0"/>
          </a:p>
          <a:p>
            <a:pPr marL="0" indent="0" algn="just">
              <a:buNone/>
            </a:pPr>
            <a:r>
              <a:rPr lang="pt-BR" dirty="0"/>
              <a:t>RECONVENÇÃO há 2 direitos materiais (1 do autor e outro pedido 2 do réu), já a ação de NATUREZA DÚPLICE há apenas 1 direito material (o mesmo direito pertence ao autor ou ao réu).</a:t>
            </a:r>
          </a:p>
          <a:p>
            <a:pPr marL="0" indent="0" algn="just">
              <a:buNone/>
            </a:pPr>
            <a:endParaRPr lang="pt-BR" dirty="0"/>
          </a:p>
          <a:p>
            <a:pPr marL="0" indent="0" algn="just">
              <a:buNone/>
            </a:pPr>
            <a:r>
              <a:rPr lang="pt-BR" dirty="0"/>
              <a:t>EXEMPLOS DE AÇÕES DE NATUREZA DÚPLICE (ou seja, onde não existe reconvenção), EXEMPLOS:</a:t>
            </a:r>
          </a:p>
          <a:p>
            <a:pPr marL="0" indent="0" algn="just">
              <a:buNone/>
            </a:pPr>
            <a:r>
              <a:rPr lang="pt-BR" dirty="0"/>
              <a:t> 	-EXIGIR CONTAS</a:t>
            </a:r>
          </a:p>
          <a:p>
            <a:pPr marL="0" indent="0" algn="just">
              <a:buNone/>
            </a:pPr>
            <a:r>
              <a:rPr lang="pt-BR" dirty="0"/>
              <a:t>	-DEMARCAÇÃO DE TERRA</a:t>
            </a:r>
          </a:p>
          <a:p>
            <a:pPr marL="0" indent="0" algn="just">
              <a:buNone/>
            </a:pPr>
            <a:r>
              <a:rPr lang="pt-BR" dirty="0"/>
              <a:t>	-REVISIONAL DE ALIMENTOS</a:t>
            </a:r>
          </a:p>
          <a:p>
            <a:pPr marL="0" indent="0" algn="just">
              <a:buNone/>
            </a:pPr>
            <a:r>
              <a:rPr lang="pt-BR" dirty="0"/>
              <a:t>	-AÇÕES POSSESSÓRIAS</a:t>
            </a:r>
          </a:p>
          <a:p>
            <a:pPr marL="0" indent="0" algn="just">
              <a:buNone/>
            </a:pPr>
            <a:endParaRPr lang="pt-BR" dirty="0"/>
          </a:p>
          <a:p>
            <a:pPr marL="0" indent="0" algn="just">
              <a:buNone/>
            </a:pPr>
            <a:endParaRPr lang="pt-BR" dirty="0"/>
          </a:p>
        </p:txBody>
      </p:sp>
    </p:spTree>
    <p:extLst>
      <p:ext uri="{BB962C8B-B14F-4D97-AF65-F5344CB8AC3E}">
        <p14:creationId xmlns:p14="http://schemas.microsoft.com/office/powerpoint/2010/main" val="999222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17F4E-1399-F8D2-F730-20BB649B2DD8}"/>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7F7D8172-29D5-98D1-5F0C-3649D0E61982}"/>
              </a:ext>
            </a:extLst>
          </p:cNvPr>
          <p:cNvSpPr>
            <a:spLocks noGrp="1"/>
          </p:cNvSpPr>
          <p:nvPr>
            <p:ph idx="1"/>
          </p:nvPr>
        </p:nvSpPr>
        <p:spPr>
          <a:xfrm>
            <a:off x="1" y="100668"/>
            <a:ext cx="9144000" cy="6757331"/>
          </a:xfrm>
        </p:spPr>
        <p:txBody>
          <a:bodyPr>
            <a:normAutofit/>
          </a:bodyPr>
          <a:lstStyle/>
          <a:p>
            <a:pPr marL="0" indent="0" algn="just">
              <a:buNone/>
            </a:pPr>
            <a:r>
              <a:rPr lang="pt-BR" i="1" dirty="0"/>
              <a:t>NÃO CABE RECONVENÇÃO NAS AÇÕES DE </a:t>
            </a:r>
            <a:r>
              <a:rPr lang="pt-BR" b="1" i="1" dirty="0"/>
              <a:t>NATUREZA DÚPLICE (reintegração de posse)</a:t>
            </a:r>
            <a:r>
              <a:rPr lang="pt-BR" i="1" dirty="0"/>
              <a:t>:</a:t>
            </a:r>
          </a:p>
          <a:p>
            <a:pPr marL="0" indent="0" algn="just">
              <a:buNone/>
            </a:pPr>
            <a:endParaRPr lang="pt-BR" i="1" dirty="0"/>
          </a:p>
          <a:p>
            <a:pPr marL="0" indent="0" algn="just">
              <a:buNone/>
            </a:pPr>
            <a:endParaRPr lang="pt-BR" dirty="0"/>
          </a:p>
          <a:p>
            <a:pPr marL="0" indent="0" algn="just">
              <a:buNone/>
            </a:pPr>
            <a:endParaRPr lang="pt-BR" dirty="0"/>
          </a:p>
          <a:p>
            <a:pPr marL="0" indent="0" algn="just">
              <a:buNone/>
            </a:pPr>
            <a:endParaRPr lang="pt-BR" dirty="0"/>
          </a:p>
        </p:txBody>
      </p:sp>
      <p:pic>
        <p:nvPicPr>
          <p:cNvPr id="4" name="Imagem 3">
            <a:extLst>
              <a:ext uri="{FF2B5EF4-FFF2-40B4-BE49-F238E27FC236}">
                <a16:creationId xmlns:a16="http://schemas.microsoft.com/office/drawing/2014/main" id="{5E63D298-173A-FE30-3D22-5F1F163970DA}"/>
              </a:ext>
            </a:extLst>
          </p:cNvPr>
          <p:cNvPicPr>
            <a:picLocks noChangeAspect="1"/>
          </p:cNvPicPr>
          <p:nvPr/>
        </p:nvPicPr>
        <p:blipFill>
          <a:blip r:embed="rId2"/>
          <a:stretch>
            <a:fillRect/>
          </a:stretch>
        </p:blipFill>
        <p:spPr>
          <a:xfrm>
            <a:off x="0" y="845389"/>
            <a:ext cx="9143999" cy="6012611"/>
          </a:xfrm>
          <a:prstGeom prst="rect">
            <a:avLst/>
          </a:prstGeom>
        </p:spPr>
      </p:pic>
    </p:spTree>
    <p:extLst>
      <p:ext uri="{BB962C8B-B14F-4D97-AF65-F5344CB8AC3E}">
        <p14:creationId xmlns:p14="http://schemas.microsoft.com/office/powerpoint/2010/main" val="13463398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71221DF-7A45-4246-B3B9-CBC01A451C63}"/>
              </a:ext>
            </a:extLst>
          </p:cNvPr>
          <p:cNvSpPr>
            <a:spLocks noGrp="1"/>
          </p:cNvSpPr>
          <p:nvPr>
            <p:ph idx="1"/>
          </p:nvPr>
        </p:nvSpPr>
        <p:spPr>
          <a:xfrm>
            <a:off x="0" y="125835"/>
            <a:ext cx="9143999" cy="6732164"/>
          </a:xfrm>
        </p:spPr>
        <p:txBody>
          <a:bodyPr>
            <a:normAutofit/>
          </a:bodyPr>
          <a:lstStyle/>
          <a:p>
            <a:pPr marL="0" indent="0" algn="ctr">
              <a:buNone/>
            </a:pPr>
            <a:r>
              <a:rPr lang="pt-BR" sz="2200" b="1" dirty="0">
                <a:highlight>
                  <a:srgbClr val="FFFF00"/>
                </a:highlight>
              </a:rPr>
              <a:t>FICHAMENTO DA RECONVENÇÃO</a:t>
            </a:r>
          </a:p>
          <a:p>
            <a:pPr marL="0" indent="0" algn="just">
              <a:buNone/>
            </a:pPr>
            <a:r>
              <a:rPr lang="pt-BR" dirty="0"/>
              <a:t>MOMENTO / PRAZO: </a:t>
            </a:r>
            <a:r>
              <a:rPr lang="pt-BR" sz="1800" dirty="0">
                <a:latin typeface="Arial Narrow" panose="020B0606020202030204" pitchFamily="34" charset="0"/>
              </a:rPr>
              <a:t>prazo e momento da contestação</a:t>
            </a:r>
          </a:p>
          <a:p>
            <a:pPr marL="0" indent="0" algn="just">
              <a:buNone/>
            </a:pPr>
            <a:r>
              <a:rPr lang="pt-BR" dirty="0"/>
              <a:t>FORMA</a:t>
            </a:r>
            <a:r>
              <a:rPr lang="pt-BR" sz="1800" dirty="0">
                <a:latin typeface="Arial Narrow" panose="020B0606020202030204" pitchFamily="34" charset="0"/>
              </a:rPr>
              <a:t>: capítulo da contestação (com ou sem defesa)</a:t>
            </a:r>
          </a:p>
          <a:p>
            <a:pPr marL="0" indent="0" algn="just">
              <a:buNone/>
            </a:pPr>
            <a:r>
              <a:rPr lang="pt-BR" dirty="0"/>
              <a:t>COMPETÊNCIA: </a:t>
            </a:r>
            <a:r>
              <a:rPr lang="pt-BR" sz="1800" dirty="0">
                <a:latin typeface="Arial Narrow" panose="020B0606020202030204" pitchFamily="34" charset="0"/>
              </a:rPr>
              <a:t>Juiz da causa principal – distribuição por dependência</a:t>
            </a:r>
          </a:p>
          <a:p>
            <a:pPr marL="0" indent="0" algn="just">
              <a:buNone/>
            </a:pPr>
            <a:r>
              <a:rPr lang="pt-BR" dirty="0"/>
              <a:t>PARTES: </a:t>
            </a:r>
            <a:r>
              <a:rPr lang="pt-BR" sz="1800" dirty="0">
                <a:latin typeface="Arial Narrow" panose="020B0606020202030204" pitchFamily="34" charset="0"/>
              </a:rPr>
              <a:t>ação principal: autor e réu; na reconvenção: réu-reconvinte e autor-reconvindo</a:t>
            </a:r>
          </a:p>
          <a:p>
            <a:pPr marL="0" indent="0" algn="just">
              <a:buNone/>
            </a:pPr>
            <a:r>
              <a:rPr lang="pt-BR" dirty="0"/>
              <a:t>CABIMENTO: </a:t>
            </a:r>
            <a:r>
              <a:rPr lang="pt-BR" dirty="0">
                <a:latin typeface="Arial Narrow" panose="020B0606020202030204" pitchFamily="34" charset="0"/>
              </a:rPr>
              <a:t>ter </a:t>
            </a:r>
            <a:r>
              <a:rPr lang="pt-BR" sz="1800" dirty="0">
                <a:highlight>
                  <a:srgbClr val="FFFF00"/>
                </a:highlight>
                <a:latin typeface="Arial Narrow" panose="020B0606020202030204" pitchFamily="34" charset="0"/>
              </a:rPr>
              <a:t>conexão</a:t>
            </a:r>
            <a:r>
              <a:rPr lang="pt-BR" sz="1800" dirty="0">
                <a:latin typeface="Arial Narrow" panose="020B0606020202030204" pitchFamily="34" charset="0"/>
              </a:rPr>
              <a:t> com a causa originária (conexão com a causa de pedir ou pedidos)</a:t>
            </a:r>
          </a:p>
          <a:p>
            <a:pPr marL="0" indent="0" algn="just">
              <a:buNone/>
            </a:pPr>
            <a:r>
              <a:rPr lang="pt-BR" dirty="0"/>
              <a:t>FUNDAMENTO DA PEÇA</a:t>
            </a:r>
            <a:r>
              <a:rPr lang="pt-BR" sz="1800" dirty="0">
                <a:latin typeface="Arial Narrow" panose="020B0606020202030204" pitchFamily="34" charset="0"/>
              </a:rPr>
              <a:t>: art. 343 do CPC (acrescentar fundamento da contestação se for o caso)</a:t>
            </a:r>
          </a:p>
          <a:p>
            <a:pPr marL="0" indent="0" algn="just">
              <a:buNone/>
            </a:pPr>
            <a:r>
              <a:rPr lang="pt-BR" dirty="0"/>
              <a:t>FATOS: </a:t>
            </a:r>
            <a:r>
              <a:rPr lang="pt-BR" sz="1800" dirty="0">
                <a:latin typeface="Arial Narrow" panose="020B0606020202030204" pitchFamily="34" charset="0"/>
              </a:rPr>
              <a:t>relação jurídica ou fática mantida entre as partes e conexão com ação principal</a:t>
            </a:r>
          </a:p>
          <a:p>
            <a:pPr marL="0" indent="0" algn="just">
              <a:buNone/>
            </a:pPr>
            <a:r>
              <a:rPr lang="pt-BR" dirty="0"/>
              <a:t>DIREITO: </a:t>
            </a:r>
            <a:r>
              <a:rPr lang="pt-BR" sz="1800" dirty="0">
                <a:latin typeface="Arial Narrow" panose="020B0606020202030204" pitchFamily="34" charset="0"/>
              </a:rPr>
              <a:t> justificar cabimento da reconvenção (novo causa de pedir e pedidos) a direito material</a:t>
            </a:r>
          </a:p>
          <a:p>
            <a:pPr marL="0" indent="0" algn="just">
              <a:buNone/>
            </a:pPr>
            <a:r>
              <a:rPr lang="pt-BR" dirty="0"/>
              <a:t>PEDIDO: </a:t>
            </a:r>
            <a:r>
              <a:rPr lang="pt-BR" sz="1800" dirty="0">
                <a:latin typeface="Arial Narrow" panose="020B0606020202030204" pitchFamily="34" charset="0"/>
              </a:rPr>
              <a:t>intimação do autor reconvindo para apresentar resposta no prazo legal; procedência da reconvenção; sucumbência em custas e honorários etc.</a:t>
            </a:r>
          </a:p>
          <a:p>
            <a:pPr marL="0" indent="0" algn="just">
              <a:buNone/>
            </a:pPr>
            <a:r>
              <a:rPr lang="pt-BR" dirty="0"/>
              <a:t>PROVAS: </a:t>
            </a:r>
            <a:r>
              <a:rPr lang="pt-BR" sz="1800" dirty="0">
                <a:latin typeface="Arial Narrow" panose="020B0606020202030204" pitchFamily="34" charset="0"/>
              </a:rPr>
              <a:t>requerer produção de provas</a:t>
            </a:r>
          </a:p>
          <a:p>
            <a:pPr marL="0" indent="0" algn="just">
              <a:buNone/>
            </a:pPr>
            <a:r>
              <a:rPr lang="pt-BR" dirty="0"/>
              <a:t>VALOR DA CAUSA: vide </a:t>
            </a:r>
            <a:r>
              <a:rPr lang="pt-BR" sz="1800" dirty="0">
                <a:latin typeface="Arial Narrow" panose="020B0606020202030204" pitchFamily="34" charset="0"/>
              </a:rPr>
              <a:t>regra geral – VIDE ART. 292 CPC</a:t>
            </a:r>
          </a:p>
        </p:txBody>
      </p:sp>
    </p:spTree>
    <p:extLst>
      <p:ext uri="{BB962C8B-B14F-4D97-AF65-F5344CB8AC3E}">
        <p14:creationId xmlns:p14="http://schemas.microsoft.com/office/powerpoint/2010/main" val="21065383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71221DF-7A45-4246-B3B9-CBC01A451C63}"/>
              </a:ext>
            </a:extLst>
          </p:cNvPr>
          <p:cNvSpPr>
            <a:spLocks noGrp="1"/>
          </p:cNvSpPr>
          <p:nvPr>
            <p:ph idx="1"/>
          </p:nvPr>
        </p:nvSpPr>
        <p:spPr>
          <a:xfrm>
            <a:off x="0" y="0"/>
            <a:ext cx="9143999" cy="6858000"/>
          </a:xfrm>
        </p:spPr>
        <p:txBody>
          <a:bodyPr>
            <a:noAutofit/>
          </a:bodyPr>
          <a:lstStyle/>
          <a:p>
            <a:pPr marL="0" indent="0" algn="ctr">
              <a:buNone/>
            </a:pPr>
            <a:r>
              <a:rPr lang="pt-BR" sz="1500" dirty="0">
                <a:highlight>
                  <a:srgbClr val="FFFFFF"/>
                </a:highlight>
                <a:latin typeface="Avenir Next LT Pro" panose="020B0504020202020204" pitchFamily="34" charset="0"/>
              </a:rPr>
              <a:t>SENTENÇA resumida proc. 1025125-52.2019.8.26.0562</a:t>
            </a:r>
          </a:p>
          <a:p>
            <a:pPr marL="0" indent="0" algn="just">
              <a:buNone/>
            </a:pPr>
            <a:r>
              <a:rPr lang="pt-BR" sz="1500" dirty="0">
                <a:highlight>
                  <a:srgbClr val="FFFFFF"/>
                </a:highlight>
                <a:latin typeface="Avenir Next LT Pro" panose="020B0504020202020204" pitchFamily="34" charset="0"/>
              </a:rPr>
              <a:t>	</a:t>
            </a:r>
            <a:r>
              <a:rPr lang="pt-BR" sz="1600" dirty="0">
                <a:highlight>
                  <a:srgbClr val="FFFFFF"/>
                </a:highlight>
                <a:latin typeface="Avenir Next LT Pro" panose="020B0504020202020204" pitchFamily="34" charset="0"/>
              </a:rPr>
              <a:t>Vistos. Cuida-se de </a:t>
            </a:r>
            <a:r>
              <a:rPr lang="pt-BR" sz="1600" b="1" dirty="0">
                <a:highlight>
                  <a:srgbClr val="FFFFFF"/>
                </a:highlight>
                <a:latin typeface="Avenir Next LT Pro" panose="020B0504020202020204" pitchFamily="34" charset="0"/>
              </a:rPr>
              <a:t>ação indenizatória</a:t>
            </a:r>
            <a:r>
              <a:rPr lang="pt-BR" sz="1600" dirty="0">
                <a:highlight>
                  <a:srgbClr val="FFFFFF"/>
                </a:highlight>
                <a:latin typeface="Avenir Next LT Pro" panose="020B0504020202020204" pitchFamily="34" charset="0"/>
              </a:rPr>
              <a:t> </a:t>
            </a:r>
            <a:r>
              <a:rPr lang="pt-BR" sz="1600" b="1" dirty="0">
                <a:highlight>
                  <a:srgbClr val="FFFFFF"/>
                </a:highlight>
                <a:latin typeface="Avenir Next LT Pro" panose="020B0504020202020204" pitchFamily="34" charset="0"/>
              </a:rPr>
              <a:t>movida por EDSON</a:t>
            </a:r>
            <a:r>
              <a:rPr lang="pt-BR" sz="1600" dirty="0">
                <a:highlight>
                  <a:srgbClr val="FFFFFF"/>
                </a:highlight>
                <a:latin typeface="Avenir Next LT Pro" panose="020B0504020202020204" pitchFamily="34" charset="0"/>
              </a:rPr>
              <a:t> </a:t>
            </a:r>
            <a:r>
              <a:rPr lang="pt-BR" sz="1600" u="sng" dirty="0">
                <a:highlight>
                  <a:srgbClr val="FFFFFF"/>
                </a:highlight>
                <a:latin typeface="Avenir Next LT Pro" panose="020B0504020202020204" pitchFamily="34" charset="0"/>
              </a:rPr>
              <a:t>contra</a:t>
            </a:r>
            <a:r>
              <a:rPr lang="pt-BR" sz="1600" dirty="0">
                <a:highlight>
                  <a:srgbClr val="FFFFFF"/>
                </a:highlight>
                <a:latin typeface="Avenir Next LT Pro" panose="020B0504020202020204" pitchFamily="34" charset="0"/>
              </a:rPr>
              <a:t> </a:t>
            </a:r>
            <a:r>
              <a:rPr lang="pt-BR" sz="1600" b="1" dirty="0">
                <a:highlight>
                  <a:srgbClr val="FFFFFF"/>
                </a:highlight>
                <a:latin typeface="Avenir Next LT Pro" panose="020B0504020202020204" pitchFamily="34" charset="0"/>
              </a:rPr>
              <a:t>JOSIAS</a:t>
            </a:r>
            <a:r>
              <a:rPr lang="pt-BR" sz="1600" dirty="0">
                <a:highlight>
                  <a:srgbClr val="FFFFFF"/>
                </a:highlight>
                <a:latin typeface="Avenir Next LT Pro" panose="020B0504020202020204" pitchFamily="34" charset="0"/>
              </a:rPr>
              <a:t>. Basicamente, afirmam que residem no mesmo condomínio e que vem sendo </a:t>
            </a:r>
            <a:r>
              <a:rPr lang="pt-BR" sz="1600" u="sng" dirty="0">
                <a:highlight>
                  <a:srgbClr val="FFFFFF"/>
                </a:highlight>
                <a:latin typeface="Avenir Next LT Pro" panose="020B0504020202020204" pitchFamily="34" charset="0"/>
              </a:rPr>
              <a:t>vítimas de acusações, ameaças</a:t>
            </a:r>
            <a:r>
              <a:rPr lang="pt-BR" sz="1600" dirty="0">
                <a:highlight>
                  <a:srgbClr val="FFFFFF"/>
                </a:highlight>
                <a:latin typeface="Avenir Next LT Pro" panose="020B0504020202020204" pitchFamily="34" charset="0"/>
              </a:rPr>
              <a:t> e injúrias praticadas pelo Requerido e pretendem ser indenizados pelos danos morais. Com a inicial </a:t>
            </a:r>
            <a:r>
              <a:rPr lang="pt-BR" sz="1600" b="1" dirty="0">
                <a:highlight>
                  <a:srgbClr val="FFFFFF"/>
                </a:highlight>
                <a:latin typeface="Avenir Next LT Pro" panose="020B0504020202020204" pitchFamily="34" charset="0"/>
              </a:rPr>
              <a:t>vieram os documentos</a:t>
            </a:r>
            <a:r>
              <a:rPr lang="pt-BR" sz="1600" dirty="0">
                <a:highlight>
                  <a:srgbClr val="FFFFFF"/>
                </a:highlight>
                <a:latin typeface="Avenir Next LT Pro" panose="020B0504020202020204" pitchFamily="34" charset="0"/>
              </a:rPr>
              <a:t> .... </a:t>
            </a:r>
            <a:r>
              <a:rPr lang="pt-BR" sz="1600" u="sng" dirty="0">
                <a:highlight>
                  <a:srgbClr val="FFFFFF"/>
                </a:highlight>
                <a:latin typeface="Avenir Next LT Pro" panose="020B0504020202020204" pitchFamily="34" charset="0"/>
              </a:rPr>
              <a:t>Regularmente citado</a:t>
            </a:r>
            <a:r>
              <a:rPr lang="pt-BR" sz="1600" dirty="0">
                <a:highlight>
                  <a:srgbClr val="FFFFFF"/>
                </a:highlight>
                <a:latin typeface="Avenir Next LT Pro" panose="020B0504020202020204" pitchFamily="34" charset="0"/>
              </a:rPr>
              <a:t>, o Requerido </a:t>
            </a:r>
            <a:r>
              <a:rPr lang="pt-BR" sz="1600" b="1" dirty="0">
                <a:highlight>
                  <a:srgbClr val="FFFFFF"/>
                </a:highlight>
                <a:latin typeface="Avenir Next LT Pro" panose="020B0504020202020204" pitchFamily="34" charset="0"/>
              </a:rPr>
              <a:t>apresentou sua contestação </a:t>
            </a:r>
            <a:r>
              <a:rPr lang="pt-BR" sz="1600" u="sng" dirty="0">
                <a:highlight>
                  <a:srgbClr val="FFFFFF"/>
                </a:highlight>
                <a:latin typeface="Avenir Next LT Pro" panose="020B0504020202020204" pitchFamily="34" charset="0"/>
              </a:rPr>
              <a:t>arguindo preliminares</a:t>
            </a:r>
            <a:r>
              <a:rPr lang="pt-BR" sz="1600" dirty="0">
                <a:highlight>
                  <a:srgbClr val="FFFFFF"/>
                </a:highlight>
                <a:latin typeface="Avenir Next LT Pro" panose="020B0504020202020204" pitchFamily="34" charset="0"/>
              </a:rPr>
              <a:t>. No </a:t>
            </a:r>
            <a:r>
              <a:rPr lang="pt-BR" sz="1600" b="1" dirty="0">
                <a:highlight>
                  <a:srgbClr val="FFFFFF"/>
                </a:highlight>
                <a:latin typeface="Avenir Next LT Pro" panose="020B0504020202020204" pitchFamily="34" charset="0"/>
              </a:rPr>
              <a:t>mesmo ato</a:t>
            </a:r>
            <a:r>
              <a:rPr lang="pt-BR" sz="1600" dirty="0">
                <a:highlight>
                  <a:srgbClr val="FFFFFF"/>
                </a:highlight>
                <a:latin typeface="Avenir Next LT Pro" panose="020B0504020202020204" pitchFamily="34" charset="0"/>
              </a:rPr>
              <a:t>, aliás, formulou </a:t>
            </a:r>
            <a:r>
              <a:rPr lang="pt-BR" sz="1600" b="1" u="sng" dirty="0">
                <a:highlight>
                  <a:srgbClr val="FFFFFF"/>
                </a:highlight>
                <a:latin typeface="Avenir Next LT Pro" panose="020B0504020202020204" pitchFamily="34" charset="0"/>
              </a:rPr>
              <a:t>pedido reconvencional</a:t>
            </a:r>
            <a:r>
              <a:rPr lang="pt-BR" sz="1600" dirty="0">
                <a:highlight>
                  <a:srgbClr val="FFFFFF"/>
                </a:highlight>
                <a:latin typeface="Avenir Next LT Pro" panose="020B0504020202020204" pitchFamily="34" charset="0"/>
              </a:rPr>
              <a:t> por entender que foi submetido à constrangimento em razão de condutas praticadas pelos Requerentes, entendendo ser merecedor de indenização por danos morais. ... A reconvenção foi distribuída ... Há réplica ... Os Requerentes Reconvindos apresentaram ainda contestação à reconvenção. As partes especificaram provas. </a:t>
            </a:r>
            <a:r>
              <a:rPr lang="pt-BR" sz="1600" u="sng" dirty="0">
                <a:highlight>
                  <a:srgbClr val="FFFFFF"/>
                </a:highlight>
                <a:latin typeface="Avenir Next LT Pro" panose="020B0504020202020204" pitchFamily="34" charset="0"/>
              </a:rPr>
              <a:t>O processo foi saneado</a:t>
            </a:r>
            <a:r>
              <a:rPr lang="pt-BR" sz="1600" dirty="0">
                <a:highlight>
                  <a:srgbClr val="FFFFFF"/>
                </a:highlight>
                <a:latin typeface="Avenir Next LT Pro" panose="020B0504020202020204" pitchFamily="34" charset="0"/>
              </a:rPr>
              <a:t> ... Em audiência de instrução .., foi colhida a prova oral.</a:t>
            </a:r>
          </a:p>
          <a:p>
            <a:pPr marL="0" indent="0" algn="just">
              <a:buNone/>
            </a:pPr>
            <a:r>
              <a:rPr lang="pt-BR" sz="1600" dirty="0">
                <a:highlight>
                  <a:srgbClr val="FFFFFF"/>
                </a:highlight>
                <a:latin typeface="Avenir Next LT Pro" panose="020B0504020202020204" pitchFamily="34" charset="0"/>
              </a:rPr>
              <a:t>	É o relatório. Encerrada a instrução, passo desde já ao julgamento da lide. O Requerido teria lhes ofendido, acusado e ameaçado ... passado a ofender moralmente Edson, com os seguintes adjetivos: "puto", "seu </a:t>
            </a:r>
            <a:r>
              <a:rPr lang="pt-BR" sz="1600" dirty="0" err="1">
                <a:highlight>
                  <a:srgbClr val="FFFFFF"/>
                </a:highlight>
                <a:latin typeface="Avenir Next LT Pro" panose="020B0504020202020204" pitchFamily="34" charset="0"/>
              </a:rPr>
              <a:t>viado</a:t>
            </a:r>
            <a:r>
              <a:rPr lang="pt-BR" sz="1600" dirty="0">
                <a:highlight>
                  <a:srgbClr val="FFFFFF"/>
                </a:highlight>
                <a:latin typeface="Avenir Next LT Pro" panose="020B0504020202020204" pitchFamily="34" charset="0"/>
              </a:rPr>
              <a:t>", "filho da puta" (sic), isto em alto tom de voz... Assim, há prova robusta de que de fato o Requerido ofendeu o Requerente.</a:t>
            </a:r>
          </a:p>
          <a:p>
            <a:pPr marL="0" indent="0" algn="just">
              <a:buNone/>
            </a:pPr>
            <a:r>
              <a:rPr lang="pt-BR" sz="1600" dirty="0">
                <a:highlight>
                  <a:srgbClr val="FFFFFF"/>
                </a:highlight>
                <a:latin typeface="Avenir Next LT Pro" panose="020B0504020202020204" pitchFamily="34" charset="0"/>
              </a:rPr>
              <a:t>	Confira-se, em caso semelhante: TJSP  Apelação 1006823-68.2018.8.26.0704</a:t>
            </a:r>
          </a:p>
          <a:p>
            <a:pPr marL="0" indent="0" algn="just">
              <a:buNone/>
            </a:pPr>
            <a:r>
              <a:rPr lang="pt-BR" sz="1600" dirty="0">
                <a:highlight>
                  <a:srgbClr val="FFFFFF"/>
                </a:highlight>
                <a:latin typeface="Avenir Next LT Pro" panose="020B0504020202020204" pitchFamily="34" charset="0"/>
              </a:rPr>
              <a:t>	Não há como se reconhecer que o Requerente Reconvindo tenha praticado qualquer ato ilícito capaz de gerar direito à indenização em favor do Requerido Reconvinte, tratando-se de mero exercício regular do direito.</a:t>
            </a:r>
          </a:p>
          <a:p>
            <a:pPr marL="0" indent="0" algn="just">
              <a:buNone/>
            </a:pPr>
            <a:r>
              <a:rPr lang="pt-BR" sz="1600" dirty="0">
                <a:highlight>
                  <a:srgbClr val="FFFFFF"/>
                </a:highlight>
                <a:latin typeface="Avenir Next LT Pro" panose="020B0504020202020204" pitchFamily="34" charset="0"/>
              </a:rPr>
              <a:t>	Pelo exposto, JULGO PARCIALMENTE PROCEDENTE o pedido movido pelo Requerente e faço para condenar o Requerido a indeniza-lo pelos danos morais que lhe causou, com o pagamento da quantia de R$ 5.000,00.... No mais, JULGO IMPROCEDENTE o pedido movido pelo autor-reconvinte e, por outro lado, julgo extinto o processo em ambos os casos com resolução do mérito, nos termos do artigo 487, I, do CPC. </a:t>
            </a:r>
            <a:r>
              <a:rPr lang="pt-BR" sz="1600" b="1" dirty="0">
                <a:highlight>
                  <a:srgbClr val="FFFFFF"/>
                </a:highlight>
                <a:latin typeface="Avenir Next LT Pro" panose="020B0504020202020204" pitchFamily="34" charset="0"/>
              </a:rPr>
              <a:t>Pela sucumbência</a:t>
            </a:r>
            <a:r>
              <a:rPr lang="pt-BR" sz="1600" dirty="0">
                <a:highlight>
                  <a:srgbClr val="FFFFFF"/>
                </a:highlight>
                <a:latin typeface="Avenir Next LT Pro" panose="020B0504020202020204" pitchFamily="34" charset="0"/>
              </a:rPr>
              <a:t> na AÇÃO PRINCIPAL arbitrados em 10% sobre o valor atualizado do pedido indenizatório... Pela SUCUMBÊNCIA NA AÇÃO RECONVENÇÃO, arcará Requerente Reconvinte com o pagamento das custas e despesas processuais arbitrados em 10% sobre o valor atualizado da reconvenção... PRI.</a:t>
            </a:r>
          </a:p>
        </p:txBody>
      </p:sp>
    </p:spTree>
    <p:extLst>
      <p:ext uri="{BB962C8B-B14F-4D97-AF65-F5344CB8AC3E}">
        <p14:creationId xmlns:p14="http://schemas.microsoft.com/office/powerpoint/2010/main" val="17002583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294845F-4356-40A5-8A9B-DA4A23F9DD1B}"/>
              </a:ext>
            </a:extLst>
          </p:cNvPr>
          <p:cNvSpPr>
            <a:spLocks noGrp="1"/>
          </p:cNvSpPr>
          <p:nvPr>
            <p:ph idx="1"/>
          </p:nvPr>
        </p:nvSpPr>
        <p:spPr>
          <a:xfrm>
            <a:off x="67112" y="94891"/>
            <a:ext cx="8999250" cy="5979879"/>
          </a:xfrm>
        </p:spPr>
        <p:txBody>
          <a:bodyPr>
            <a:normAutofit fontScale="25000" lnSpcReduction="20000"/>
          </a:bodyPr>
          <a:lstStyle/>
          <a:p>
            <a:pPr marL="0" indent="0">
              <a:buNone/>
            </a:pPr>
            <a:endParaRPr lang="pt-BR" dirty="0"/>
          </a:p>
          <a:p>
            <a:pPr marL="0" indent="0">
              <a:buNone/>
            </a:pPr>
            <a:r>
              <a:rPr lang="pt-BR" dirty="0"/>
              <a:t>---</a:t>
            </a:r>
          </a:p>
          <a:p>
            <a:pPr marL="0" indent="0">
              <a:buNone/>
            </a:pPr>
            <a:r>
              <a:rPr lang="pt-BR" dirty="0"/>
              <a:t>-</a:t>
            </a:r>
          </a:p>
          <a:p>
            <a:pPr marL="0" indent="0">
              <a:buNone/>
            </a:pPr>
            <a:r>
              <a:rPr lang="pt-BR" dirty="0"/>
              <a:t>-</a:t>
            </a:r>
          </a:p>
          <a:p>
            <a:pPr marL="0" indent="0">
              <a:buNone/>
            </a:pPr>
            <a:r>
              <a:rPr lang="pt-BR" dirty="0"/>
              <a:t>-</a:t>
            </a:r>
          </a:p>
          <a:p>
            <a:pPr marL="0" indent="0">
              <a:buNone/>
            </a:pPr>
            <a:endParaRPr lang="pt-BR" dirty="0"/>
          </a:p>
          <a:p>
            <a:pPr marL="0" indent="0">
              <a:buNone/>
            </a:pPr>
            <a:endParaRPr lang="pt-BR" dirty="0"/>
          </a:p>
          <a:p>
            <a:pPr marL="0" indent="0">
              <a:buNone/>
            </a:pPr>
            <a:endParaRPr lang="pt-BR" dirty="0"/>
          </a:p>
          <a:p>
            <a:pPr marL="0" indent="0">
              <a:buNone/>
            </a:pPr>
            <a:endParaRPr lang="pt-BR" dirty="0"/>
          </a:p>
          <a:p>
            <a:pPr marL="0" indent="0">
              <a:buNone/>
            </a:pPr>
            <a:endParaRPr lang="pt-BR" dirty="0"/>
          </a:p>
          <a:p>
            <a:pPr marL="0" indent="0">
              <a:buNone/>
            </a:pPr>
            <a:endParaRPr lang="pt-BR" dirty="0"/>
          </a:p>
          <a:p>
            <a:pPr marL="0" indent="0">
              <a:buNone/>
            </a:pPr>
            <a:endParaRPr lang="pt-BR" dirty="0"/>
          </a:p>
          <a:p>
            <a:pPr marL="0" indent="0">
              <a:buNone/>
            </a:pPr>
            <a:endParaRPr lang="pt-BR" dirty="0"/>
          </a:p>
          <a:p>
            <a:pPr marL="0" indent="0">
              <a:buNone/>
            </a:pPr>
            <a:endParaRPr lang="pt-BR" dirty="0"/>
          </a:p>
          <a:p>
            <a:pPr marL="0" indent="0">
              <a:buNone/>
            </a:pPr>
            <a:endParaRPr lang="pt-BR" dirty="0"/>
          </a:p>
          <a:p>
            <a:pPr marL="0" indent="0">
              <a:buNone/>
            </a:pPr>
            <a:endParaRPr lang="pt-BR" dirty="0"/>
          </a:p>
          <a:p>
            <a:pPr marL="0" indent="0">
              <a:buNone/>
            </a:pPr>
            <a:endParaRPr lang="pt-BR" dirty="0"/>
          </a:p>
          <a:p>
            <a:pPr marL="0" indent="0">
              <a:buNone/>
            </a:pPr>
            <a:r>
              <a:rPr lang="pt-BR" dirty="0"/>
              <a:t>C</a:t>
            </a:r>
          </a:p>
          <a:p>
            <a:pPr marL="0" indent="0">
              <a:buNone/>
            </a:pPr>
            <a:r>
              <a:rPr lang="pt-BR" dirty="0"/>
              <a:t>G</a:t>
            </a:r>
          </a:p>
          <a:p>
            <a:pPr marL="0" indent="0">
              <a:buNone/>
            </a:pPr>
            <a:r>
              <a:rPr lang="pt-BR" dirty="0"/>
              <a:t>G</a:t>
            </a:r>
          </a:p>
          <a:p>
            <a:pPr marL="0" indent="0">
              <a:buNone/>
            </a:pPr>
            <a:r>
              <a:rPr lang="pt-BR" dirty="0"/>
              <a:t>G</a:t>
            </a:r>
          </a:p>
          <a:p>
            <a:pPr marL="0" indent="0">
              <a:buNone/>
            </a:pPr>
            <a:r>
              <a:rPr lang="pt-BR" dirty="0" err="1"/>
              <a:t>Gg</a:t>
            </a:r>
            <a:endParaRPr lang="pt-BR" dirty="0"/>
          </a:p>
          <a:p>
            <a:pPr marL="0" indent="0">
              <a:buNone/>
            </a:pPr>
            <a:r>
              <a:rPr lang="pt-BR" dirty="0"/>
              <a:t>G</a:t>
            </a:r>
          </a:p>
          <a:p>
            <a:pPr marL="0" indent="0">
              <a:buNone/>
            </a:pPr>
            <a:r>
              <a:rPr lang="pt-BR" dirty="0"/>
              <a:t>G</a:t>
            </a:r>
          </a:p>
          <a:p>
            <a:pPr marL="0" indent="0">
              <a:buNone/>
            </a:pPr>
            <a:r>
              <a:rPr lang="pt-BR" dirty="0"/>
              <a:t>G</a:t>
            </a:r>
          </a:p>
          <a:p>
            <a:pPr marL="0" indent="0">
              <a:buNone/>
            </a:pPr>
            <a:r>
              <a:rPr lang="pt-BR" dirty="0"/>
              <a:t>G</a:t>
            </a:r>
          </a:p>
          <a:p>
            <a:pPr marL="0" indent="0">
              <a:buNone/>
            </a:pPr>
            <a:endParaRPr lang="pt-BR" dirty="0"/>
          </a:p>
          <a:p>
            <a:pPr marL="0" indent="0">
              <a:buNone/>
            </a:pPr>
            <a:r>
              <a:rPr lang="pt-BR" dirty="0"/>
              <a:t>G</a:t>
            </a:r>
          </a:p>
          <a:p>
            <a:pPr marL="0" indent="0">
              <a:buNone/>
            </a:pPr>
            <a:r>
              <a:rPr lang="pt-BR" dirty="0"/>
              <a:t>G</a:t>
            </a:r>
          </a:p>
          <a:p>
            <a:pPr marL="0" indent="0">
              <a:buNone/>
            </a:pPr>
            <a:endParaRPr lang="pt-BR" dirty="0"/>
          </a:p>
          <a:p>
            <a:pPr marL="0" indent="0">
              <a:buNone/>
            </a:pPr>
            <a:endParaRPr lang="pt-BR" dirty="0"/>
          </a:p>
          <a:p>
            <a:pPr marL="0" indent="0">
              <a:buNone/>
            </a:pPr>
            <a:r>
              <a:rPr lang="pt-BR" sz="6000" i="1" dirty="0"/>
              <a:t>EXEMPLO: Fato: "O imóvel foi desocupado antes do ajuizamento da ação. "Direito: "Assim, não há que se falar em despejo por falta de pagamento.“ – art. 345 não gera revelia quando 1 réu contesta (o réu que não contesta pode se beneficiar em caso de litisconsórcio passivo).</a:t>
            </a:r>
          </a:p>
        </p:txBody>
      </p:sp>
      <p:graphicFrame>
        <p:nvGraphicFramePr>
          <p:cNvPr id="2" name="Tabela 1">
            <a:extLst>
              <a:ext uri="{FF2B5EF4-FFF2-40B4-BE49-F238E27FC236}">
                <a16:creationId xmlns:a16="http://schemas.microsoft.com/office/drawing/2014/main" id="{0ADFF587-A3A7-F9A4-15F9-AA7C3AAA8061}"/>
              </a:ext>
            </a:extLst>
          </p:cNvPr>
          <p:cNvGraphicFramePr>
            <a:graphicFrameLocks noGrp="1"/>
          </p:cNvGraphicFramePr>
          <p:nvPr/>
        </p:nvGraphicFramePr>
        <p:xfrm>
          <a:off x="0" y="-70469"/>
          <a:ext cx="9144000" cy="614524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73692681"/>
                    </a:ext>
                  </a:extLst>
                </a:gridCol>
                <a:gridCol w="4572000">
                  <a:extLst>
                    <a:ext uri="{9D8B030D-6E8A-4147-A177-3AD203B41FA5}">
                      <a16:colId xmlns:a16="http://schemas.microsoft.com/office/drawing/2014/main" val="577911144"/>
                    </a:ext>
                  </a:extLst>
                </a:gridCol>
              </a:tblGrid>
              <a:tr h="956262">
                <a:tc>
                  <a:txBody>
                    <a:bodyPr/>
                    <a:lstStyle/>
                    <a:p>
                      <a:pPr algn="ctr"/>
                      <a:r>
                        <a:rPr lang="pt-BR" dirty="0"/>
                        <a:t>FATO (GERA REVELIA)</a:t>
                      </a:r>
                    </a:p>
                    <a:p>
                      <a:pPr algn="ctr"/>
                      <a:r>
                        <a:rPr lang="pt-BR" dirty="0"/>
                        <a:t>São os acontecimentos, os eventos, as circunstâncias concretas que deram origem ao conflito (art. 373 CPC)</a:t>
                      </a:r>
                    </a:p>
                  </a:txBody>
                  <a:tcPr/>
                </a:tc>
                <a:tc>
                  <a:txBody>
                    <a:bodyPr/>
                    <a:lstStyle/>
                    <a:p>
                      <a:pPr algn="ctr"/>
                      <a:r>
                        <a:rPr lang="pt-BR" dirty="0"/>
                        <a:t>DIREITO (NÃO GERA REVELIA)</a:t>
                      </a:r>
                    </a:p>
                    <a:p>
                      <a:pPr algn="ctr"/>
                      <a:r>
                        <a:rPr lang="pt-BR" dirty="0"/>
                        <a:t>Refere-se à interpretação, aplicação ou existência de normas jurídicas, direitos, princípios e regras que regem o caso.</a:t>
                      </a:r>
                    </a:p>
                  </a:txBody>
                  <a:tcPr/>
                </a:tc>
                <a:extLst>
                  <a:ext uri="{0D108BD9-81ED-4DB2-BD59-A6C34878D82A}">
                    <a16:rowId xmlns:a16="http://schemas.microsoft.com/office/drawing/2014/main" val="2675168268"/>
                  </a:ext>
                </a:extLst>
              </a:tr>
              <a:tr h="514910">
                <a:tc>
                  <a:txBody>
                    <a:bodyPr/>
                    <a:lstStyle/>
                    <a:p>
                      <a:r>
                        <a:rPr lang="pt-BR" dirty="0"/>
                        <a:t>Negar a paternidade e requer exame de DNA</a:t>
                      </a:r>
                    </a:p>
                  </a:txBody>
                  <a:tcPr/>
                </a:tc>
                <a:tc>
                  <a:txBody>
                    <a:bodyPr/>
                    <a:lstStyle/>
                    <a:p>
                      <a:r>
                        <a:rPr lang="pt-BR" dirty="0"/>
                        <a:t>O Plano de saúde alega que a cirurgia não está prevista no rol da ANS</a:t>
                      </a:r>
                    </a:p>
                  </a:txBody>
                  <a:tcPr/>
                </a:tc>
                <a:extLst>
                  <a:ext uri="{0D108BD9-81ED-4DB2-BD59-A6C34878D82A}">
                    <a16:rowId xmlns:a16="http://schemas.microsoft.com/office/drawing/2014/main" val="4258451754"/>
                  </a:ext>
                </a:extLst>
              </a:tr>
              <a:tr h="514910">
                <a:tc>
                  <a:txBody>
                    <a:bodyPr/>
                    <a:lstStyle/>
                    <a:p>
                      <a:r>
                        <a:rPr lang="pt-BR" dirty="0"/>
                        <a:t>a autora não cumpriu critérios clínicos exigidos para o procedimento</a:t>
                      </a:r>
                    </a:p>
                  </a:txBody>
                  <a:tcPr/>
                </a:tc>
                <a:tc>
                  <a:txBody>
                    <a:bodyPr/>
                    <a:lstStyle/>
                    <a:p>
                      <a:r>
                        <a:rPr lang="pt-BR" dirty="0"/>
                        <a:t>Prescrição</a:t>
                      </a:r>
                    </a:p>
                  </a:txBody>
                  <a:tcPr/>
                </a:tc>
                <a:extLst>
                  <a:ext uri="{0D108BD9-81ED-4DB2-BD59-A6C34878D82A}">
                    <a16:rowId xmlns:a16="http://schemas.microsoft.com/office/drawing/2014/main" val="151878497"/>
                  </a:ext>
                </a:extLst>
              </a:tr>
              <a:tr h="424376">
                <a:tc>
                  <a:txBody>
                    <a:bodyPr/>
                    <a:lstStyle/>
                    <a:p>
                      <a:r>
                        <a:rPr lang="pt-BR" dirty="0"/>
                        <a:t>Pagamento: Réu efetuou pagamentos</a:t>
                      </a:r>
                    </a:p>
                  </a:txBody>
                  <a:tcPr/>
                </a:tc>
                <a:tc>
                  <a:txBody>
                    <a:bodyPr/>
                    <a:lstStyle/>
                    <a:p>
                      <a:r>
                        <a:rPr lang="pt-BR" dirty="0"/>
                        <a:t>A petição inicial inepta</a:t>
                      </a:r>
                    </a:p>
                  </a:txBody>
                  <a:tcPr/>
                </a:tc>
                <a:extLst>
                  <a:ext uri="{0D108BD9-81ED-4DB2-BD59-A6C34878D82A}">
                    <a16:rowId xmlns:a16="http://schemas.microsoft.com/office/drawing/2014/main" val="4246405821"/>
                  </a:ext>
                </a:extLst>
              </a:tr>
              <a:tr h="514910">
                <a:tc>
                  <a:txBody>
                    <a:bodyPr/>
                    <a:lstStyle/>
                    <a:p>
                      <a:r>
                        <a:rPr lang="pt-BR" dirty="0"/>
                        <a:t>esbulho ou turbação nas ações possessórias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Requisitos legais para liminar</a:t>
                      </a:r>
                    </a:p>
                  </a:txBody>
                  <a:tcPr/>
                </a:tc>
                <a:extLst>
                  <a:ext uri="{0D108BD9-81ED-4DB2-BD59-A6C34878D82A}">
                    <a16:rowId xmlns:a16="http://schemas.microsoft.com/office/drawing/2014/main" val="1000233217"/>
                  </a:ext>
                </a:extLst>
              </a:tr>
              <a:tr h="424376">
                <a:tc>
                  <a:txBody>
                    <a:bodyPr/>
                    <a:lstStyle/>
                    <a:p>
                      <a:r>
                        <a:rPr lang="pt-BR" dirty="0"/>
                        <a:t>Inexistência de relação contratual</a:t>
                      </a:r>
                    </a:p>
                  </a:txBody>
                  <a:tcPr/>
                </a:tc>
                <a:tc>
                  <a:txBody>
                    <a:bodyPr/>
                    <a:lstStyle/>
                    <a:p>
                      <a:r>
                        <a:rPr lang="pt-BR" dirty="0"/>
                        <a:t>Abusividade de cláusulas contratuais</a:t>
                      </a:r>
                    </a:p>
                  </a:txBody>
                  <a:tcPr/>
                </a:tc>
                <a:extLst>
                  <a:ext uri="{0D108BD9-81ED-4DB2-BD59-A6C34878D82A}">
                    <a16:rowId xmlns:a16="http://schemas.microsoft.com/office/drawing/2014/main" val="1453057226"/>
                  </a:ext>
                </a:extLst>
              </a:tr>
              <a:tr h="424376">
                <a:tc>
                  <a:txBody>
                    <a:bodyPr/>
                    <a:lstStyle/>
                    <a:p>
                      <a:r>
                        <a:rPr lang="pt-BR" dirty="0"/>
                        <a:t>(In)existência de </a:t>
                      </a:r>
                      <a:r>
                        <a:rPr lang="pt-BR" b="1" dirty="0"/>
                        <a:t>ato ilícito</a:t>
                      </a:r>
                      <a:endParaRPr lang="pt-BR" dirty="0"/>
                    </a:p>
                  </a:txBody>
                  <a:tcPr/>
                </a:tc>
                <a:tc>
                  <a:txBody>
                    <a:bodyPr/>
                    <a:lstStyle/>
                    <a:p>
                      <a:r>
                        <a:rPr lang="pt-BR" dirty="0"/>
                        <a:t>Capacidade jurídica para propor a ação</a:t>
                      </a:r>
                    </a:p>
                  </a:txBody>
                  <a:tcPr/>
                </a:tc>
                <a:extLst>
                  <a:ext uri="{0D108BD9-81ED-4DB2-BD59-A6C34878D82A}">
                    <a16:rowId xmlns:a16="http://schemas.microsoft.com/office/drawing/2014/main" val="3948840665"/>
                  </a:ext>
                </a:extLst>
              </a:tr>
              <a:tr h="424376">
                <a:tc>
                  <a:txBody>
                    <a:bodyPr/>
                    <a:lstStyle/>
                    <a:p>
                      <a:r>
                        <a:rPr lang="pt-BR" dirty="0"/>
                        <a:t>Prova da titularidade do direito</a:t>
                      </a:r>
                    </a:p>
                  </a:txBody>
                  <a:tcPr/>
                </a:tc>
                <a:tc>
                  <a:txBody>
                    <a:bodyPr/>
                    <a:lstStyle/>
                    <a:p>
                      <a:r>
                        <a:rPr lang="pt-BR" dirty="0"/>
                        <a:t>Legitimidade ativa ou passiva</a:t>
                      </a:r>
                    </a:p>
                  </a:txBody>
                  <a:tcPr/>
                </a:tc>
                <a:extLst>
                  <a:ext uri="{0D108BD9-81ED-4DB2-BD59-A6C34878D82A}">
                    <a16:rowId xmlns:a16="http://schemas.microsoft.com/office/drawing/2014/main" val="3831935915"/>
                  </a:ext>
                </a:extLst>
              </a:tr>
              <a:tr h="424376">
                <a:tc>
                  <a:txBody>
                    <a:bodyPr/>
                    <a:lstStyle/>
                    <a:p>
                      <a:r>
                        <a:rPr lang="pt-BR" dirty="0"/>
                        <a:t>Danos morais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i="1" dirty="0"/>
                        <a:t>Quantum</a:t>
                      </a:r>
                      <a:r>
                        <a:rPr lang="pt-BR" dirty="0"/>
                        <a:t> nas ações indenizatórias</a:t>
                      </a:r>
                    </a:p>
                  </a:txBody>
                  <a:tcPr/>
                </a:tc>
                <a:extLst>
                  <a:ext uri="{0D108BD9-81ED-4DB2-BD59-A6C34878D82A}">
                    <a16:rowId xmlns:a16="http://schemas.microsoft.com/office/drawing/2014/main" val="1710112995"/>
                  </a:ext>
                </a:extLst>
              </a:tr>
              <a:tr h="735586">
                <a:tc>
                  <a:txBody>
                    <a:bodyPr/>
                    <a:lstStyle/>
                    <a:p>
                      <a:r>
                        <a:rPr lang="pt-BR" dirty="0"/>
                        <a:t>Documento falso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O pedido do autor não tem fundamento jurídico: o contrato prevê tolerância para atraso de até 10 dias sem multa.</a:t>
                      </a:r>
                    </a:p>
                  </a:txBody>
                  <a:tcPr/>
                </a:tc>
                <a:extLst>
                  <a:ext uri="{0D108BD9-81ED-4DB2-BD59-A6C34878D82A}">
                    <a16:rowId xmlns:a16="http://schemas.microsoft.com/office/drawing/2014/main" val="3897515824"/>
                  </a:ext>
                </a:extLst>
              </a:tr>
            </a:tbl>
          </a:graphicData>
        </a:graphic>
      </p:graphicFrame>
    </p:spTree>
    <p:extLst>
      <p:ext uri="{BB962C8B-B14F-4D97-AF65-F5344CB8AC3E}">
        <p14:creationId xmlns:p14="http://schemas.microsoft.com/office/powerpoint/2010/main" val="26012340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71221DF-7A45-4246-B3B9-CBC01A451C63}"/>
              </a:ext>
            </a:extLst>
          </p:cNvPr>
          <p:cNvSpPr>
            <a:spLocks noGrp="1"/>
          </p:cNvSpPr>
          <p:nvPr>
            <p:ph idx="1"/>
          </p:nvPr>
        </p:nvSpPr>
        <p:spPr>
          <a:xfrm>
            <a:off x="0" y="75501"/>
            <a:ext cx="9143999" cy="6782498"/>
          </a:xfrm>
          <a:solidFill>
            <a:schemeClr val="bg2"/>
          </a:solidFill>
        </p:spPr>
        <p:txBody>
          <a:bodyPr>
            <a:normAutofit/>
          </a:bodyPr>
          <a:lstStyle/>
          <a:p>
            <a:pPr marL="0" indent="0" algn="ctr">
              <a:buNone/>
            </a:pPr>
            <a:r>
              <a:rPr lang="pt-BR" b="1" dirty="0">
                <a:highlight>
                  <a:srgbClr val="FFFFFF"/>
                </a:highlight>
              </a:rPr>
              <a:t>PRESUNÇÃO RELATIVA </a:t>
            </a:r>
            <a:r>
              <a:rPr lang="pt-BR" b="1" i="1" dirty="0">
                <a:highlight>
                  <a:srgbClr val="FFFFFF"/>
                </a:highlight>
              </a:rPr>
              <a:t>JURIS TANTUM</a:t>
            </a:r>
            <a:endParaRPr lang="pt-BR" b="1" dirty="0">
              <a:highlight>
                <a:srgbClr val="FFFFFF"/>
              </a:highlight>
            </a:endParaRPr>
          </a:p>
          <a:p>
            <a:pPr marL="0" indent="0" algn="just">
              <a:buNone/>
            </a:pPr>
            <a:r>
              <a:rPr lang="pt-BR" sz="2000" dirty="0">
                <a:highlight>
                  <a:srgbClr val="FFFFFF"/>
                </a:highlight>
              </a:rPr>
              <a:t>	Art. 345. </a:t>
            </a:r>
            <a:r>
              <a:rPr lang="pt-BR" sz="2000" u="sng" dirty="0">
                <a:highlight>
                  <a:srgbClr val="FFFFFF"/>
                </a:highlight>
              </a:rPr>
              <a:t>A revelia</a:t>
            </a:r>
            <a:r>
              <a:rPr lang="pt-BR" sz="2000" dirty="0">
                <a:highlight>
                  <a:srgbClr val="FFFFFF"/>
                </a:highlight>
              </a:rPr>
              <a:t> </a:t>
            </a:r>
            <a:r>
              <a:rPr lang="pt-BR" sz="2000" b="1" u="sng" dirty="0">
                <a:highlight>
                  <a:srgbClr val="FFFFFF"/>
                </a:highlight>
              </a:rPr>
              <a:t>NÃO PRODUZ O EFEITO </a:t>
            </a:r>
            <a:r>
              <a:rPr lang="pt-BR" sz="2000" dirty="0">
                <a:highlight>
                  <a:srgbClr val="FFFFFF"/>
                </a:highlight>
              </a:rPr>
              <a:t>mencionado no art. 344 se:</a:t>
            </a:r>
          </a:p>
          <a:p>
            <a:pPr marL="0" indent="0" algn="just">
              <a:buNone/>
            </a:pPr>
            <a:r>
              <a:rPr lang="pt-BR" sz="2000" dirty="0">
                <a:highlight>
                  <a:srgbClr val="FFFFFF"/>
                </a:highlight>
              </a:rPr>
              <a:t>	I - </a:t>
            </a:r>
            <a:r>
              <a:rPr lang="pt-BR" sz="2000" u="sng" dirty="0">
                <a:highlight>
                  <a:srgbClr val="FFFFFF"/>
                </a:highlight>
              </a:rPr>
              <a:t>havendo </a:t>
            </a:r>
            <a:r>
              <a:rPr lang="pt-BR" sz="2000" b="1" u="sng" dirty="0">
                <a:highlight>
                  <a:srgbClr val="FFFFFF"/>
                </a:highlight>
              </a:rPr>
              <a:t>pluralidade de réus</a:t>
            </a:r>
            <a:r>
              <a:rPr lang="pt-BR" sz="2000" dirty="0">
                <a:highlight>
                  <a:srgbClr val="FFFFFF"/>
                </a:highlight>
              </a:rPr>
              <a:t>, algum deles </a:t>
            </a:r>
            <a:r>
              <a:rPr lang="pt-BR" sz="2000" b="1" u="sng" dirty="0">
                <a:highlight>
                  <a:srgbClr val="FFFFFF"/>
                </a:highlight>
              </a:rPr>
              <a:t>contestar</a:t>
            </a:r>
            <a:r>
              <a:rPr lang="pt-BR" sz="2000" dirty="0">
                <a:highlight>
                  <a:srgbClr val="FFFFFF"/>
                </a:highlight>
              </a:rPr>
              <a:t> a ação;</a:t>
            </a:r>
          </a:p>
          <a:p>
            <a:pPr marL="0" indent="0" algn="just">
              <a:buNone/>
            </a:pPr>
            <a:r>
              <a:rPr lang="pt-BR" sz="2000" dirty="0">
                <a:highlight>
                  <a:srgbClr val="FFFFFF"/>
                </a:highlight>
              </a:rPr>
              <a:t>	II - o litígio versar sobre </a:t>
            </a:r>
            <a:r>
              <a:rPr lang="pt-BR" sz="2000" b="1" u="sng" dirty="0">
                <a:highlight>
                  <a:srgbClr val="FFFFFF"/>
                </a:highlight>
              </a:rPr>
              <a:t>direitos indisponíveis</a:t>
            </a:r>
            <a:r>
              <a:rPr lang="pt-BR" sz="2000" dirty="0">
                <a:highlight>
                  <a:srgbClr val="FFFFFF"/>
                </a:highlight>
              </a:rPr>
              <a:t>;</a:t>
            </a:r>
          </a:p>
          <a:p>
            <a:pPr marL="0" indent="0" algn="just">
              <a:buNone/>
            </a:pPr>
            <a:r>
              <a:rPr lang="pt-BR" sz="2000" dirty="0">
                <a:highlight>
                  <a:srgbClr val="FFFFFF"/>
                </a:highlight>
              </a:rPr>
              <a:t>	III - a petição inicial não estiver acompanhada de </a:t>
            </a:r>
            <a:r>
              <a:rPr lang="pt-BR" sz="2000" b="1" u="sng" dirty="0">
                <a:highlight>
                  <a:srgbClr val="FFFFFF"/>
                </a:highlight>
              </a:rPr>
              <a:t>instrumento que a lei considere indispensável à prova</a:t>
            </a:r>
            <a:r>
              <a:rPr lang="pt-BR" sz="2000" dirty="0">
                <a:highlight>
                  <a:srgbClr val="FFFFFF"/>
                </a:highlight>
              </a:rPr>
              <a:t> do ato </a:t>
            </a:r>
            <a:r>
              <a:rPr lang="pt-BR" sz="2000" i="1" dirty="0">
                <a:highlight>
                  <a:srgbClr val="FFFFFF"/>
                </a:highlight>
              </a:rPr>
              <a:t>(vide art. 406 CPC)</a:t>
            </a:r>
            <a:r>
              <a:rPr lang="pt-BR" sz="2000" dirty="0">
                <a:highlight>
                  <a:srgbClr val="FFFFFF"/>
                </a:highlight>
              </a:rPr>
              <a:t>;</a:t>
            </a:r>
          </a:p>
          <a:p>
            <a:pPr marL="0" indent="0" algn="just">
              <a:buNone/>
            </a:pPr>
            <a:r>
              <a:rPr lang="pt-BR" sz="2000" dirty="0">
                <a:highlight>
                  <a:srgbClr val="FFFFFF"/>
                </a:highlight>
              </a:rPr>
              <a:t>	IV - as alegações de fato formuladas pelo autor </a:t>
            </a:r>
            <a:r>
              <a:rPr lang="pt-BR" sz="2000" b="1" u="sng" dirty="0">
                <a:highlight>
                  <a:srgbClr val="FFFFFF"/>
                </a:highlight>
              </a:rPr>
              <a:t>forem inverossímeis ou estiverem em contradição </a:t>
            </a:r>
            <a:r>
              <a:rPr lang="pt-BR" sz="2000" dirty="0">
                <a:highlight>
                  <a:srgbClr val="FFFFFF"/>
                </a:highlight>
              </a:rPr>
              <a:t>com prova constante dos autos.</a:t>
            </a:r>
          </a:p>
          <a:p>
            <a:pPr marL="0" indent="0" algn="just">
              <a:buNone/>
            </a:pPr>
            <a:r>
              <a:rPr lang="pt-BR" dirty="0">
                <a:highlight>
                  <a:srgbClr val="FFFFFF"/>
                </a:highlight>
              </a:rPr>
              <a:t>	</a:t>
            </a:r>
            <a:r>
              <a:rPr lang="pt-BR" sz="1600" i="1" dirty="0">
                <a:highlight>
                  <a:srgbClr val="FFFFFF"/>
                </a:highlight>
                <a:latin typeface="Abadi Extra Light" panose="020B0204020104020204" pitchFamily="34" charset="0"/>
              </a:rPr>
              <a:t>DICA: revelia não é presunção absoluta; não deixar de comprovar os fatos alegados!</a:t>
            </a:r>
          </a:p>
          <a:p>
            <a:pPr marL="0" indent="0" algn="just">
              <a:buNone/>
            </a:pPr>
            <a:endParaRPr lang="pt-BR" dirty="0"/>
          </a:p>
        </p:txBody>
      </p:sp>
      <p:graphicFrame>
        <p:nvGraphicFramePr>
          <p:cNvPr id="2" name="Objeto 1">
            <a:extLst>
              <a:ext uri="{FF2B5EF4-FFF2-40B4-BE49-F238E27FC236}">
                <a16:creationId xmlns:a16="http://schemas.microsoft.com/office/drawing/2014/main" id="{E2336561-1882-9CFA-E3A1-A4375FCBCDC9}"/>
              </a:ext>
            </a:extLst>
          </p:cNvPr>
          <p:cNvGraphicFramePr>
            <a:graphicFrameLocks noChangeAspect="1"/>
          </p:cNvGraphicFramePr>
          <p:nvPr>
            <p:extLst>
              <p:ext uri="{D42A27DB-BD31-4B8C-83A1-F6EECF244321}">
                <p14:modId xmlns:p14="http://schemas.microsoft.com/office/powerpoint/2010/main" val="2360849942"/>
              </p:ext>
            </p:extLst>
          </p:nvPr>
        </p:nvGraphicFramePr>
        <p:xfrm>
          <a:off x="3075464" y="3582100"/>
          <a:ext cx="5977202" cy="2449584"/>
        </p:xfrm>
        <a:graphic>
          <a:graphicData uri="http://schemas.openxmlformats.org/presentationml/2006/ole">
            <mc:AlternateContent xmlns:mc="http://schemas.openxmlformats.org/markup-compatibility/2006">
              <mc:Choice xmlns:v="urn:schemas-microsoft-com:vml" Requires="v">
                <p:oleObj name="Bitmap Image" r:id="rId2" imgW="9494640" imgH="1882080" progId="PBrush">
                  <p:embed/>
                </p:oleObj>
              </mc:Choice>
              <mc:Fallback>
                <p:oleObj name="Bitmap Image" r:id="rId2" imgW="9494640" imgH="1882080" progId="PBrush">
                  <p:embed/>
                  <p:pic>
                    <p:nvPicPr>
                      <p:cNvPr id="2" name="Objeto 1">
                        <a:extLst>
                          <a:ext uri="{FF2B5EF4-FFF2-40B4-BE49-F238E27FC236}">
                            <a16:creationId xmlns:a16="http://schemas.microsoft.com/office/drawing/2014/main" id="{E2336561-1882-9CFA-E3A1-A4375FCBCDC9}"/>
                          </a:ext>
                        </a:extLst>
                      </p:cNvPr>
                      <p:cNvPicPr/>
                      <p:nvPr/>
                    </p:nvPicPr>
                    <p:blipFill>
                      <a:blip r:embed="rId3"/>
                      <a:stretch>
                        <a:fillRect/>
                      </a:stretch>
                    </p:blipFill>
                    <p:spPr>
                      <a:xfrm>
                        <a:off x="3075464" y="3582100"/>
                        <a:ext cx="5977202" cy="2449584"/>
                      </a:xfrm>
                      <a:prstGeom prst="rect">
                        <a:avLst/>
                      </a:prstGeom>
                    </p:spPr>
                  </p:pic>
                </p:oleObj>
              </mc:Fallback>
            </mc:AlternateContent>
          </a:graphicData>
        </a:graphic>
      </p:graphicFrame>
      <p:graphicFrame>
        <p:nvGraphicFramePr>
          <p:cNvPr id="5" name="Objeto 4">
            <a:extLst>
              <a:ext uri="{FF2B5EF4-FFF2-40B4-BE49-F238E27FC236}">
                <a16:creationId xmlns:a16="http://schemas.microsoft.com/office/drawing/2014/main" id="{4627578E-1468-61BC-81B9-1B3C4515A744}"/>
              </a:ext>
            </a:extLst>
          </p:cNvPr>
          <p:cNvGraphicFramePr>
            <a:graphicFrameLocks noChangeAspect="1"/>
          </p:cNvGraphicFramePr>
          <p:nvPr>
            <p:extLst>
              <p:ext uri="{D42A27DB-BD31-4B8C-83A1-F6EECF244321}">
                <p14:modId xmlns:p14="http://schemas.microsoft.com/office/powerpoint/2010/main" val="1516072811"/>
              </p:ext>
            </p:extLst>
          </p:nvPr>
        </p:nvGraphicFramePr>
        <p:xfrm>
          <a:off x="3171039" y="5909898"/>
          <a:ext cx="5632304" cy="948102"/>
        </p:xfrm>
        <a:graphic>
          <a:graphicData uri="http://schemas.openxmlformats.org/presentationml/2006/ole">
            <mc:AlternateContent xmlns:mc="http://schemas.openxmlformats.org/markup-compatibility/2006">
              <mc:Choice xmlns:v="urn:schemas-microsoft-com:vml" Requires="v">
                <p:oleObj name="Bitmap Image" r:id="rId4" imgW="8260200" imgH="586800" progId="PBrush">
                  <p:embed/>
                </p:oleObj>
              </mc:Choice>
              <mc:Fallback>
                <p:oleObj name="Bitmap Image" r:id="rId4" imgW="8260200" imgH="586800" progId="PBrush">
                  <p:embed/>
                  <p:pic>
                    <p:nvPicPr>
                      <p:cNvPr id="5" name="Objeto 4">
                        <a:extLst>
                          <a:ext uri="{FF2B5EF4-FFF2-40B4-BE49-F238E27FC236}">
                            <a16:creationId xmlns:a16="http://schemas.microsoft.com/office/drawing/2014/main" id="{4627578E-1468-61BC-81B9-1B3C4515A744}"/>
                          </a:ext>
                        </a:extLst>
                      </p:cNvPr>
                      <p:cNvPicPr/>
                      <p:nvPr/>
                    </p:nvPicPr>
                    <p:blipFill>
                      <a:blip r:embed="rId5"/>
                      <a:stretch>
                        <a:fillRect/>
                      </a:stretch>
                    </p:blipFill>
                    <p:spPr>
                      <a:xfrm>
                        <a:off x="3171039" y="5909898"/>
                        <a:ext cx="5632304" cy="948102"/>
                      </a:xfrm>
                      <a:prstGeom prst="rect">
                        <a:avLst/>
                      </a:prstGeom>
                    </p:spPr>
                  </p:pic>
                </p:oleObj>
              </mc:Fallback>
            </mc:AlternateContent>
          </a:graphicData>
        </a:graphic>
      </p:graphicFrame>
      <p:graphicFrame>
        <p:nvGraphicFramePr>
          <p:cNvPr id="4" name="Objeto 3">
            <a:extLst>
              <a:ext uri="{FF2B5EF4-FFF2-40B4-BE49-F238E27FC236}">
                <a16:creationId xmlns:a16="http://schemas.microsoft.com/office/drawing/2014/main" id="{4594C83B-0B23-D674-ED66-1577E64DD333}"/>
              </a:ext>
            </a:extLst>
          </p:cNvPr>
          <p:cNvGraphicFramePr>
            <a:graphicFrameLocks noChangeAspect="1"/>
          </p:cNvGraphicFramePr>
          <p:nvPr>
            <p:extLst>
              <p:ext uri="{D42A27DB-BD31-4B8C-83A1-F6EECF244321}">
                <p14:modId xmlns:p14="http://schemas.microsoft.com/office/powerpoint/2010/main" val="2569805945"/>
              </p:ext>
            </p:extLst>
          </p:nvPr>
        </p:nvGraphicFramePr>
        <p:xfrm>
          <a:off x="155276" y="4093826"/>
          <a:ext cx="2386585" cy="2080471"/>
        </p:xfrm>
        <a:graphic>
          <a:graphicData uri="http://schemas.openxmlformats.org/presentationml/2006/ole">
            <mc:AlternateContent xmlns:mc="http://schemas.openxmlformats.org/markup-compatibility/2006">
              <mc:Choice xmlns:v="urn:schemas-microsoft-com:vml" Requires="v">
                <p:oleObj name="Bitmap Image" r:id="rId6" imgW="6126480" imgH="1973520" progId="PBrush">
                  <p:embed/>
                </p:oleObj>
              </mc:Choice>
              <mc:Fallback>
                <p:oleObj name="Bitmap Image" r:id="rId6" imgW="6126480" imgH="1973520" progId="PBrush">
                  <p:embed/>
                  <p:pic>
                    <p:nvPicPr>
                      <p:cNvPr id="4" name="Objeto 3">
                        <a:extLst>
                          <a:ext uri="{FF2B5EF4-FFF2-40B4-BE49-F238E27FC236}">
                            <a16:creationId xmlns:a16="http://schemas.microsoft.com/office/drawing/2014/main" id="{4594C83B-0B23-D674-ED66-1577E64DD333}"/>
                          </a:ext>
                        </a:extLst>
                      </p:cNvPr>
                      <p:cNvPicPr/>
                      <p:nvPr/>
                    </p:nvPicPr>
                    <p:blipFill>
                      <a:blip r:embed="rId7"/>
                      <a:stretch>
                        <a:fillRect/>
                      </a:stretch>
                    </p:blipFill>
                    <p:spPr>
                      <a:xfrm>
                        <a:off x="155276" y="4093826"/>
                        <a:ext cx="2386585" cy="2080471"/>
                      </a:xfrm>
                      <a:prstGeom prst="rect">
                        <a:avLst/>
                      </a:prstGeom>
                      <a:solidFill>
                        <a:schemeClr val="accent1">
                          <a:lumMod val="20000"/>
                          <a:lumOff val="80000"/>
                        </a:schemeClr>
                      </a:solidFill>
                    </p:spPr>
                  </p:pic>
                </p:oleObj>
              </mc:Fallback>
            </mc:AlternateContent>
          </a:graphicData>
        </a:graphic>
      </p:graphicFrame>
    </p:spTree>
    <p:extLst>
      <p:ext uri="{BB962C8B-B14F-4D97-AF65-F5344CB8AC3E}">
        <p14:creationId xmlns:p14="http://schemas.microsoft.com/office/powerpoint/2010/main" val="6811914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71221DF-7A45-4246-B3B9-CBC01A451C63}"/>
              </a:ext>
            </a:extLst>
          </p:cNvPr>
          <p:cNvSpPr>
            <a:spLocks noGrp="1"/>
          </p:cNvSpPr>
          <p:nvPr>
            <p:ph idx="1"/>
          </p:nvPr>
        </p:nvSpPr>
        <p:spPr>
          <a:xfrm>
            <a:off x="0" y="100668"/>
            <a:ext cx="9143999" cy="6757331"/>
          </a:xfrm>
        </p:spPr>
        <p:txBody>
          <a:bodyPr>
            <a:normAutofit fontScale="92500" lnSpcReduction="10000"/>
          </a:bodyPr>
          <a:lstStyle/>
          <a:p>
            <a:pPr marL="0" indent="0" algn="just">
              <a:buNone/>
            </a:pPr>
            <a:r>
              <a:rPr lang="pt-BR" dirty="0">
                <a:highlight>
                  <a:srgbClr val="FFFFFF"/>
                </a:highlight>
              </a:rPr>
              <a:t>	SENTENÇA TJSP 0006481-62.2022.8.26.0016. </a:t>
            </a:r>
          </a:p>
          <a:p>
            <a:pPr marL="0" indent="0" algn="just">
              <a:buNone/>
            </a:pPr>
            <a:r>
              <a:rPr lang="pt-BR" dirty="0">
                <a:highlight>
                  <a:srgbClr val="FFFFFF"/>
                </a:highlight>
              </a:rPr>
              <a:t>	Relatório dispensável (Lei 9.099/95).</a:t>
            </a:r>
          </a:p>
          <a:p>
            <a:pPr marL="0" indent="0" algn="just">
              <a:buNone/>
            </a:pPr>
            <a:r>
              <a:rPr lang="pt-BR" dirty="0">
                <a:highlight>
                  <a:srgbClr val="FFFFFF"/>
                </a:highlight>
              </a:rPr>
              <a:t>	A presente ação é improcedente. A requerida, devidamente citada para os termos da ação e para apresentar a defesa que, porventura tivesse, quedou-se inerte, apesar de cientificada da implicação que tal ato causaria. </a:t>
            </a:r>
            <a:r>
              <a:rPr lang="pt-BR" b="1" dirty="0">
                <a:highlight>
                  <a:srgbClr val="FFFFFF"/>
                </a:highlight>
              </a:rPr>
              <a:t>Não</a:t>
            </a:r>
            <a:r>
              <a:rPr lang="pt-BR" dirty="0">
                <a:highlight>
                  <a:srgbClr val="FFFFFF"/>
                </a:highlight>
              </a:rPr>
              <a:t> </a:t>
            </a:r>
            <a:r>
              <a:rPr lang="pt-BR" b="1" dirty="0">
                <a:highlight>
                  <a:srgbClr val="FFFFFF"/>
                </a:highlight>
              </a:rPr>
              <a:t>compareceu ao ato por mera opção</a:t>
            </a:r>
            <a:r>
              <a:rPr lang="pt-BR" dirty="0">
                <a:highlight>
                  <a:srgbClr val="FFFFFF"/>
                </a:highlight>
              </a:rPr>
              <a:t>. Assim, tornou-se </a:t>
            </a:r>
            <a:r>
              <a:rPr lang="pt-BR" b="1" dirty="0">
                <a:highlight>
                  <a:srgbClr val="FFFFFF"/>
                </a:highlight>
              </a:rPr>
              <a:t>revel</a:t>
            </a:r>
            <a:r>
              <a:rPr lang="pt-BR" dirty="0">
                <a:highlight>
                  <a:srgbClr val="FFFFFF"/>
                </a:highlight>
              </a:rPr>
              <a:t> e, como se sabe, a revelia tem o condão de tornar incontroversos os fatos articulados pelo autor. Todavia, esta regra não é absoluta, cabendo ao Juiz analisar, caso a caso, a credibilidade da versão apresentada pelo requerente e determinar, se necessário, a colheita de provas. Na hipótese dos autos isto não se faz necessário... </a:t>
            </a:r>
            <a:r>
              <a:rPr lang="pt-BR" u="sng" dirty="0">
                <a:highlight>
                  <a:srgbClr val="FFFFFF"/>
                </a:highlight>
              </a:rPr>
              <a:t>Ocorre que a viagem não aconteceu por que a esposa do autor estava grávida</a:t>
            </a:r>
            <a:r>
              <a:rPr lang="pt-BR" dirty="0">
                <a:highlight>
                  <a:srgbClr val="FFFFFF"/>
                </a:highlight>
              </a:rPr>
              <a:t>. Ora, pelo que consta da inicial, não houve falha na prestação de serviço por parte da requerida... </a:t>
            </a:r>
          </a:p>
          <a:p>
            <a:pPr marL="0" indent="0" algn="just">
              <a:buNone/>
            </a:pPr>
            <a:r>
              <a:rPr lang="pt-BR" dirty="0">
                <a:highlight>
                  <a:srgbClr val="FFFFFF"/>
                </a:highlight>
              </a:rPr>
              <a:t>	Diante do exposto, JULGO IMPROCEDENTE o pedido inicial e declaro o feito EXTINTO, com fundamento no artigo 487, inciso I, do CPC. Não há verbas de sucumbência, nos termos do artigo 54, da Lei 9.099/95.</a:t>
            </a:r>
          </a:p>
        </p:txBody>
      </p:sp>
    </p:spTree>
    <p:extLst>
      <p:ext uri="{BB962C8B-B14F-4D97-AF65-F5344CB8AC3E}">
        <p14:creationId xmlns:p14="http://schemas.microsoft.com/office/powerpoint/2010/main" val="16503374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71221DF-7A45-4246-B3B9-CBC01A451C63}"/>
              </a:ext>
            </a:extLst>
          </p:cNvPr>
          <p:cNvSpPr>
            <a:spLocks noGrp="1"/>
          </p:cNvSpPr>
          <p:nvPr>
            <p:ph idx="1"/>
          </p:nvPr>
        </p:nvSpPr>
        <p:spPr>
          <a:xfrm>
            <a:off x="0" y="135923"/>
            <a:ext cx="9143999" cy="6722075"/>
          </a:xfrm>
        </p:spPr>
        <p:txBody>
          <a:bodyPr>
            <a:normAutofit fontScale="77500" lnSpcReduction="20000"/>
          </a:bodyPr>
          <a:lstStyle/>
          <a:p>
            <a:pPr marL="0" indent="0" algn="ctr">
              <a:buNone/>
            </a:pPr>
            <a:r>
              <a:rPr lang="pt-BR" sz="3600" b="1" u="sng" dirty="0">
                <a:highlight>
                  <a:srgbClr val="FFFFFF"/>
                </a:highlight>
              </a:rPr>
              <a:t>DA REVELIA</a:t>
            </a:r>
          </a:p>
          <a:p>
            <a:pPr marL="0" indent="0" algn="just">
              <a:buNone/>
            </a:pPr>
            <a:r>
              <a:rPr lang="pt-BR" dirty="0">
                <a:highlight>
                  <a:srgbClr val="FFFFFF"/>
                </a:highlight>
              </a:rPr>
              <a:t> 	Art. 344. </a:t>
            </a:r>
            <a:r>
              <a:rPr lang="pt-BR" u="sng" dirty="0">
                <a:highlight>
                  <a:srgbClr val="FFFFFF"/>
                </a:highlight>
              </a:rPr>
              <a:t>Se o réu não contestar a ação</a:t>
            </a:r>
            <a:r>
              <a:rPr lang="pt-BR" dirty="0">
                <a:highlight>
                  <a:srgbClr val="FFFFFF"/>
                </a:highlight>
              </a:rPr>
              <a:t>, será considerado </a:t>
            </a:r>
            <a:r>
              <a:rPr lang="pt-BR" b="1" u="sng" dirty="0">
                <a:highlight>
                  <a:srgbClr val="FFFFFF"/>
                </a:highlight>
              </a:rPr>
              <a:t>REVEL</a:t>
            </a:r>
            <a:r>
              <a:rPr lang="pt-BR" dirty="0">
                <a:highlight>
                  <a:srgbClr val="FFFFFF"/>
                </a:highlight>
              </a:rPr>
              <a:t> e presumir-se-ão verdadeiras as </a:t>
            </a:r>
            <a:r>
              <a:rPr lang="pt-BR" b="1" u="sng" dirty="0">
                <a:highlight>
                  <a:srgbClr val="FFFFFF"/>
                </a:highlight>
              </a:rPr>
              <a:t>ALEGAÇÕES DE FATO</a:t>
            </a:r>
            <a:r>
              <a:rPr lang="pt-BR" dirty="0">
                <a:highlight>
                  <a:srgbClr val="FFFFFF"/>
                </a:highlight>
              </a:rPr>
              <a:t> formuladas pelo autor.</a:t>
            </a:r>
          </a:p>
          <a:p>
            <a:pPr marL="0" indent="0" algn="just">
              <a:buNone/>
            </a:pPr>
            <a:endParaRPr lang="pt-BR" dirty="0">
              <a:highlight>
                <a:srgbClr val="FFFFFF"/>
              </a:highlight>
            </a:endParaRPr>
          </a:p>
          <a:p>
            <a:pPr marL="0" indent="0" algn="ctr">
              <a:buNone/>
            </a:pPr>
            <a:r>
              <a:rPr lang="pt-BR" sz="2300" b="0" i="0" dirty="0">
                <a:effectLst/>
                <a:highlight>
                  <a:srgbClr val="FFFFFF"/>
                </a:highlight>
                <a:latin typeface="Open Sans" panose="020B0606030504020204" pitchFamily="34" charset="0"/>
              </a:rPr>
              <a:t>“a revelia é um </a:t>
            </a:r>
            <a:r>
              <a:rPr lang="pt-BR" sz="2300" b="1" i="0" u="sng" dirty="0">
                <a:effectLst/>
                <a:highlight>
                  <a:srgbClr val="FFFFFF"/>
                </a:highlight>
                <a:latin typeface="Open Sans" panose="020B0606030504020204" pitchFamily="34" charset="0"/>
              </a:rPr>
              <a:t>estado de fato</a:t>
            </a:r>
            <a:r>
              <a:rPr lang="pt-BR" sz="2300" b="0" i="0" dirty="0">
                <a:effectLst/>
                <a:highlight>
                  <a:srgbClr val="FFFFFF"/>
                </a:highlight>
                <a:latin typeface="Open Sans" panose="020B0606030504020204" pitchFamily="34" charset="0"/>
              </a:rPr>
              <a:t> gerado pela ausência jurídica de contestação”</a:t>
            </a:r>
            <a:endParaRPr lang="pt-BR" dirty="0">
              <a:highlight>
                <a:srgbClr val="FFFFFF"/>
              </a:highlight>
              <a:latin typeface="Open Sans" panose="020B0606030504020204" pitchFamily="34" charset="0"/>
            </a:endParaRPr>
          </a:p>
          <a:p>
            <a:pPr marL="0" indent="0" algn="just">
              <a:buNone/>
            </a:pPr>
            <a:endParaRPr lang="pt-BR" sz="2600" dirty="0">
              <a:highlight>
                <a:srgbClr val="FFFFFF"/>
              </a:highlight>
            </a:endParaRPr>
          </a:p>
          <a:p>
            <a:pPr marL="0" indent="0" algn="just">
              <a:buNone/>
            </a:pPr>
            <a:r>
              <a:rPr lang="pt-BR" sz="2600" dirty="0">
                <a:highlight>
                  <a:srgbClr val="FFFFFF"/>
                </a:highlight>
              </a:rPr>
              <a:t>        Revel </a:t>
            </a:r>
            <a:r>
              <a:rPr lang="pt-BR" sz="2200" dirty="0">
                <a:highlight>
                  <a:srgbClr val="FFFFFF"/>
                </a:highlight>
              </a:rPr>
              <a:t>= </a:t>
            </a:r>
            <a:r>
              <a:rPr lang="pt-BR" sz="2200" u="sng" dirty="0">
                <a:highlight>
                  <a:srgbClr val="FFFFFF"/>
                </a:highlight>
              </a:rPr>
              <a:t>presunção relativa</a:t>
            </a:r>
            <a:r>
              <a:rPr lang="pt-BR" sz="2200" dirty="0">
                <a:highlight>
                  <a:srgbClr val="FFFFFF"/>
                </a:highlight>
              </a:rPr>
              <a:t> de veracidade de fatos (</a:t>
            </a:r>
            <a:r>
              <a:rPr lang="pt-BR" sz="2200" b="1" dirty="0">
                <a:highlight>
                  <a:srgbClr val="FFFFFF"/>
                </a:highlight>
              </a:rPr>
              <a:t>e não direito</a:t>
            </a:r>
            <a:r>
              <a:rPr lang="pt-BR" sz="2200" dirty="0">
                <a:highlight>
                  <a:srgbClr val="FFFFFF"/>
                </a:highlight>
              </a:rPr>
              <a:t>);</a:t>
            </a:r>
          </a:p>
          <a:p>
            <a:pPr marL="0" indent="0" algn="just">
              <a:buNone/>
            </a:pPr>
            <a:r>
              <a:rPr lang="pt-BR" dirty="0">
                <a:highlight>
                  <a:srgbClr val="FFFFFF"/>
                </a:highlight>
                <a:latin typeface="Open Sans" panose="020B0606030504020204" pitchFamily="34" charset="0"/>
              </a:rPr>
              <a:t>      ATENTE: </a:t>
            </a:r>
            <a:r>
              <a:rPr lang="pt-BR" sz="2200" dirty="0">
                <a:highlight>
                  <a:srgbClr val="FFFFFF"/>
                </a:highlight>
                <a:latin typeface="Open Sans" panose="020B0606030504020204" pitchFamily="34" charset="0"/>
              </a:rPr>
              <a:t>mesmo com a revelia, o autor pode (deve) produzir provas!</a:t>
            </a:r>
            <a:r>
              <a:rPr lang="pt-BR" sz="2200" i="1" dirty="0">
                <a:highlight>
                  <a:srgbClr val="FFFFFF"/>
                </a:highlight>
              </a:rPr>
              <a:t> </a:t>
            </a:r>
            <a:endParaRPr lang="pt-BR" sz="2200" dirty="0">
              <a:highlight>
                <a:srgbClr val="FFFFFF"/>
              </a:highlight>
              <a:latin typeface="Open Sans" panose="020B0606030504020204" pitchFamily="34" charset="0"/>
            </a:endParaRPr>
          </a:p>
          <a:p>
            <a:pPr marL="0" indent="0">
              <a:buNone/>
            </a:pPr>
            <a:endParaRPr lang="pt-BR" dirty="0">
              <a:highlight>
                <a:srgbClr val="FFFFFF"/>
              </a:highlight>
            </a:endParaRPr>
          </a:p>
          <a:p>
            <a:pPr marL="0" indent="0" algn="ctr">
              <a:buNone/>
            </a:pPr>
            <a:r>
              <a:rPr lang="pt-BR" dirty="0">
                <a:highlight>
                  <a:srgbClr val="FFFFFF"/>
                </a:highlight>
              </a:rPr>
              <a:t>MATÉRIA CONTROVERSAS NOS PROCESSOS: </a:t>
            </a:r>
          </a:p>
          <a:p>
            <a:pPr marL="0" indent="0" algn="just">
              <a:buNone/>
            </a:pPr>
            <a:r>
              <a:rPr lang="pt-BR" dirty="0">
                <a:highlight>
                  <a:srgbClr val="FFFFFF"/>
                </a:highlight>
              </a:rPr>
              <a:t>“DE DIREITO”: </a:t>
            </a:r>
            <a:r>
              <a:rPr lang="pt-BR" dirty="0">
                <a:highlight>
                  <a:srgbClr val="FFFFFF"/>
                </a:highlight>
                <a:latin typeface="Abadi Extra Light" panose="020B0204020104020204" pitchFamily="34" charset="0"/>
              </a:rPr>
              <a:t>“quantum indenizatório”; “tem direito ao direito ao divórcio”</a:t>
            </a:r>
          </a:p>
          <a:p>
            <a:pPr marL="0" indent="0" algn="just">
              <a:buNone/>
            </a:pPr>
            <a:r>
              <a:rPr lang="pt-BR" dirty="0">
                <a:highlight>
                  <a:srgbClr val="FFFFFF"/>
                </a:highlight>
              </a:rPr>
              <a:t>“DE FATO”: </a:t>
            </a:r>
            <a:r>
              <a:rPr lang="pt-BR" dirty="0">
                <a:highlight>
                  <a:srgbClr val="FFFFFF"/>
                </a:highlight>
                <a:latin typeface="Abadi Extra Light" panose="020B0204020104020204" pitchFamily="34" charset="0"/>
              </a:rPr>
              <a:t>“passou no farol vermelho?”; “ofendeu?”, “pagou”</a:t>
            </a:r>
          </a:p>
          <a:p>
            <a:pPr marL="0" indent="0">
              <a:buNone/>
            </a:pPr>
            <a:endParaRPr lang="pt-BR" dirty="0"/>
          </a:p>
          <a:p>
            <a:pPr marL="0" indent="0" algn="just">
              <a:buNone/>
            </a:pPr>
            <a:r>
              <a:rPr lang="pt-BR" dirty="0"/>
              <a:t>	EXEMPLOS: </a:t>
            </a:r>
          </a:p>
          <a:p>
            <a:pPr marL="0" indent="0" algn="just">
              <a:buNone/>
            </a:pPr>
            <a:r>
              <a:rPr lang="pt-BR" dirty="0"/>
              <a:t>	1- uma ação por danos morais será julgada procedente em caso de revelia? NÃO. OBS: o </a:t>
            </a:r>
            <a:r>
              <a:rPr lang="pt-BR" i="1" dirty="0"/>
              <a:t>quantum </a:t>
            </a:r>
            <a:r>
              <a:rPr lang="pt-BR" dirty="0"/>
              <a:t>da indenização pertence ao juiz (</a:t>
            </a:r>
            <a:r>
              <a:rPr lang="pt-BR" b="1" i="1" dirty="0"/>
              <a:t>quantum é matéria de direito</a:t>
            </a:r>
            <a:r>
              <a:rPr lang="pt-BR" dirty="0"/>
              <a:t>)!</a:t>
            </a:r>
          </a:p>
          <a:p>
            <a:pPr marL="0" indent="0" algn="just">
              <a:buNone/>
            </a:pPr>
            <a:r>
              <a:rPr lang="pt-BR" dirty="0"/>
              <a:t>	</a:t>
            </a:r>
            <a:r>
              <a:rPr lang="pt-BR" sz="2600" dirty="0"/>
              <a:t>2. negativação de nome com diversos apontamentos! (matéria de direito)</a:t>
            </a:r>
          </a:p>
        </p:txBody>
      </p:sp>
    </p:spTree>
    <p:extLst>
      <p:ext uri="{BB962C8B-B14F-4D97-AF65-F5344CB8AC3E}">
        <p14:creationId xmlns:p14="http://schemas.microsoft.com/office/powerpoint/2010/main" val="17797142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71221DF-7A45-4246-B3B9-CBC01A451C63}"/>
              </a:ext>
            </a:extLst>
          </p:cNvPr>
          <p:cNvSpPr>
            <a:spLocks noGrp="1"/>
          </p:cNvSpPr>
          <p:nvPr>
            <p:ph idx="1"/>
          </p:nvPr>
        </p:nvSpPr>
        <p:spPr>
          <a:xfrm>
            <a:off x="0" y="75501"/>
            <a:ext cx="9143999" cy="6782498"/>
          </a:xfrm>
        </p:spPr>
        <p:txBody>
          <a:bodyPr>
            <a:normAutofit fontScale="70000" lnSpcReduction="20000"/>
          </a:bodyPr>
          <a:lstStyle/>
          <a:p>
            <a:pPr marL="0" indent="0" algn="just">
              <a:buNone/>
            </a:pPr>
            <a:r>
              <a:rPr lang="pt-BR" b="1" dirty="0"/>
              <a:t>PRAZOS PARA O REVEL: </a:t>
            </a:r>
            <a:r>
              <a:rPr lang="pt-BR" dirty="0"/>
              <a:t>Art. 346. </a:t>
            </a:r>
            <a:r>
              <a:rPr lang="pt-BR" u="sng" dirty="0"/>
              <a:t>Os prazos</a:t>
            </a:r>
            <a:r>
              <a:rPr lang="pt-BR" dirty="0"/>
              <a:t> contra o </a:t>
            </a:r>
            <a:r>
              <a:rPr lang="pt-BR" b="1" u="sng" dirty="0"/>
              <a:t>revel</a:t>
            </a:r>
            <a:r>
              <a:rPr lang="pt-BR" dirty="0"/>
              <a:t> que não tenha patrono nos autos fluirão da </a:t>
            </a:r>
            <a:r>
              <a:rPr lang="pt-BR" b="1" u="sng" dirty="0">
                <a:highlight>
                  <a:srgbClr val="FFFF00"/>
                </a:highlight>
              </a:rPr>
              <a:t>DATA DE PUBLICAÇÃO</a:t>
            </a:r>
            <a:r>
              <a:rPr lang="pt-BR" dirty="0"/>
              <a:t> do ato decisório no órgão oficial.</a:t>
            </a:r>
          </a:p>
          <a:p>
            <a:pPr marL="0" indent="0" algn="just">
              <a:buNone/>
            </a:pPr>
            <a:r>
              <a:rPr lang="pt-BR" b="1" dirty="0"/>
              <a:t>INTERVENÇÃO DO REVEL: </a:t>
            </a:r>
            <a:r>
              <a:rPr lang="pt-BR" dirty="0"/>
              <a:t>Parágrafo único. O </a:t>
            </a:r>
            <a:r>
              <a:rPr lang="pt-BR" u="sng" dirty="0"/>
              <a:t>revel</a:t>
            </a:r>
            <a:r>
              <a:rPr lang="pt-BR" dirty="0"/>
              <a:t> </a:t>
            </a:r>
            <a:r>
              <a:rPr lang="pt-BR" b="1" u="sng" dirty="0"/>
              <a:t>poderá intervir</a:t>
            </a:r>
            <a:r>
              <a:rPr lang="pt-BR" dirty="0"/>
              <a:t> no processo em </a:t>
            </a:r>
            <a:r>
              <a:rPr lang="pt-BR" b="1" u="sng" dirty="0">
                <a:highlight>
                  <a:srgbClr val="FFFF00"/>
                </a:highlight>
              </a:rPr>
              <a:t>qualquer fase</a:t>
            </a:r>
            <a:r>
              <a:rPr lang="pt-BR" dirty="0"/>
              <a:t>, recebendo-o no </a:t>
            </a:r>
            <a:r>
              <a:rPr lang="pt-BR" u="sng" dirty="0"/>
              <a:t>estado em que se encontrar</a:t>
            </a:r>
            <a:r>
              <a:rPr lang="pt-BR" dirty="0"/>
              <a:t>.</a:t>
            </a:r>
          </a:p>
          <a:p>
            <a:pPr marL="0" indent="0" algn="just">
              <a:buNone/>
            </a:pPr>
            <a:endParaRPr lang="pt-BR" sz="1100" dirty="0"/>
          </a:p>
          <a:p>
            <a:pPr marL="0" indent="0" algn="ctr">
              <a:buNone/>
            </a:pPr>
            <a:r>
              <a:rPr lang="pt-BR" dirty="0"/>
              <a:t>DAS PROVIDÊNCIAS PRELIMINARES  E DO SANEAMENTO</a:t>
            </a:r>
          </a:p>
          <a:p>
            <a:pPr marL="0" indent="0" algn="just">
              <a:buNone/>
            </a:pPr>
            <a:r>
              <a:rPr lang="pt-BR" dirty="0"/>
              <a:t> 	Art. 347. </a:t>
            </a:r>
            <a:r>
              <a:rPr lang="pt-BR" u="sng" dirty="0">
                <a:highlight>
                  <a:srgbClr val="FFFF00"/>
                </a:highlight>
              </a:rPr>
              <a:t>Findo o prazo para a contestação</a:t>
            </a:r>
            <a:r>
              <a:rPr lang="pt-BR" dirty="0"/>
              <a:t>, o juiz tomará, conforme o caso, as </a:t>
            </a:r>
            <a:r>
              <a:rPr lang="pt-BR" b="1" u="sng" dirty="0"/>
              <a:t>PROVIDÊNCIAS PRELIMINARES </a:t>
            </a:r>
            <a:r>
              <a:rPr lang="pt-BR" dirty="0"/>
              <a:t>constantes das seções deste Capítulo.</a:t>
            </a:r>
          </a:p>
          <a:p>
            <a:pPr marL="0" indent="0" algn="just">
              <a:buNone/>
            </a:pPr>
            <a:r>
              <a:rPr lang="pt-BR" dirty="0"/>
              <a:t>-Início a fase de saneamento do processo -Análise de matérias de ordem pública</a:t>
            </a:r>
          </a:p>
          <a:p>
            <a:pPr marL="0" indent="0" algn="just">
              <a:buNone/>
            </a:pPr>
            <a:r>
              <a:rPr lang="pt-BR" dirty="0"/>
              <a:t>-Deve sanar (eventuais) vícios (sanáveis)  -</a:t>
            </a:r>
            <a:r>
              <a:rPr lang="pt-BR" b="1" u="sng" dirty="0"/>
              <a:t>Ou</a:t>
            </a:r>
            <a:r>
              <a:rPr lang="pt-BR" dirty="0"/>
              <a:t> Extinguir o feito	</a:t>
            </a:r>
          </a:p>
          <a:p>
            <a:pPr marL="0" indent="0" algn="ctr">
              <a:buNone/>
            </a:pPr>
            <a:endParaRPr lang="pt-BR" sz="1100" b="1" u="sng" dirty="0">
              <a:highlight>
                <a:srgbClr val="FFFFFF"/>
              </a:highlight>
            </a:endParaRPr>
          </a:p>
          <a:p>
            <a:pPr marL="0" indent="0" algn="ctr">
              <a:buNone/>
            </a:pPr>
            <a:r>
              <a:rPr lang="pt-BR" b="1" u="sng" dirty="0">
                <a:highlight>
                  <a:srgbClr val="FFFFFF"/>
                </a:highlight>
              </a:rPr>
              <a:t>DA NÃO</a:t>
            </a:r>
            <a:r>
              <a:rPr lang="pt-BR" dirty="0">
                <a:highlight>
                  <a:srgbClr val="FFFFFF"/>
                </a:highlight>
              </a:rPr>
              <a:t> INCIDÊNCIA DOS </a:t>
            </a:r>
            <a:r>
              <a:rPr lang="pt-BR" b="1" u="sng" dirty="0">
                <a:highlight>
                  <a:srgbClr val="FFFFFF"/>
                </a:highlight>
              </a:rPr>
              <a:t>EFEITOS DA REVELIA</a:t>
            </a:r>
          </a:p>
          <a:p>
            <a:pPr marL="0" indent="0" algn="just">
              <a:buNone/>
            </a:pPr>
            <a:r>
              <a:rPr lang="pt-BR" dirty="0">
                <a:highlight>
                  <a:srgbClr val="FFFFFF"/>
                </a:highlight>
              </a:rPr>
              <a:t> 	Art. 348. </a:t>
            </a:r>
            <a:r>
              <a:rPr lang="pt-BR" u="sng" dirty="0">
                <a:highlight>
                  <a:srgbClr val="FFFFFF"/>
                </a:highlight>
              </a:rPr>
              <a:t>Se o réu não contestar a ação</a:t>
            </a:r>
            <a:r>
              <a:rPr lang="pt-BR" dirty="0">
                <a:highlight>
                  <a:srgbClr val="FFFFFF"/>
                </a:highlight>
              </a:rPr>
              <a:t>, o juiz, verificando a inocorrência do efeito da revelia previsto no art. 344, </a:t>
            </a:r>
            <a:r>
              <a:rPr lang="pt-BR" b="1" dirty="0">
                <a:highlight>
                  <a:srgbClr val="FFFFFF"/>
                </a:highlight>
              </a:rPr>
              <a:t>ordenará que o </a:t>
            </a:r>
            <a:r>
              <a:rPr lang="pt-BR" b="1" u="sng" dirty="0">
                <a:highlight>
                  <a:srgbClr val="FFFFFF"/>
                </a:highlight>
              </a:rPr>
              <a:t>autor especifique as provas</a:t>
            </a:r>
            <a:r>
              <a:rPr lang="pt-BR" u="sng" dirty="0">
                <a:highlight>
                  <a:srgbClr val="FFFFFF"/>
                </a:highlight>
              </a:rPr>
              <a:t> </a:t>
            </a:r>
            <a:r>
              <a:rPr lang="pt-BR" b="1" u="sng" dirty="0">
                <a:highlight>
                  <a:srgbClr val="FFFFFF"/>
                </a:highlight>
              </a:rPr>
              <a:t>que pretenda produzir</a:t>
            </a:r>
            <a:r>
              <a:rPr lang="pt-BR" dirty="0">
                <a:highlight>
                  <a:srgbClr val="FFFFFF"/>
                </a:highlight>
              </a:rPr>
              <a:t>, se ainda não as tiver indicado. </a:t>
            </a:r>
            <a:r>
              <a:rPr lang="pt-BR" sz="1500" dirty="0">
                <a:highlight>
                  <a:srgbClr val="FFFFFF"/>
                </a:highlight>
                <a:latin typeface="Bahnschrift" panose="020B0502040204020203" pitchFamily="34" charset="0"/>
                <a:cs typeface="Aparajita" panose="02020603050405020304" pitchFamily="18" charset="0"/>
              </a:rPr>
              <a:t>Art. 373. O ônus da prova incumbe: I - ao autor, quanto ao fato constitutivo de seu direito; II - ao réu, quanto à existência de fato impeditivo, modificativo ou extintivo do direito do autor.</a:t>
            </a:r>
          </a:p>
          <a:p>
            <a:pPr marL="0" indent="0" algn="just">
              <a:buNone/>
            </a:pPr>
            <a:r>
              <a:rPr lang="pt-BR" b="1" i="1" dirty="0">
                <a:highlight>
                  <a:srgbClr val="FFFFFF"/>
                </a:highlight>
              </a:rPr>
              <a:t>REVEL “ATRASADINHO”... </a:t>
            </a:r>
            <a:r>
              <a:rPr lang="pt-BR" dirty="0">
                <a:highlight>
                  <a:srgbClr val="FFFFFF"/>
                </a:highlight>
              </a:rPr>
              <a:t>Art. 349. </a:t>
            </a:r>
            <a:r>
              <a:rPr lang="pt-BR" b="1" dirty="0">
                <a:highlight>
                  <a:srgbClr val="FFFFFF"/>
                </a:highlight>
              </a:rPr>
              <a:t>Ao réu revel </a:t>
            </a:r>
            <a:r>
              <a:rPr lang="pt-BR" b="1" u="sng" dirty="0">
                <a:highlight>
                  <a:srgbClr val="FFFFFF"/>
                </a:highlight>
              </a:rPr>
              <a:t>será lícita</a:t>
            </a:r>
            <a:r>
              <a:rPr lang="pt-BR" b="1" dirty="0">
                <a:highlight>
                  <a:srgbClr val="FFFFFF"/>
                </a:highlight>
              </a:rPr>
              <a:t> a produção de provas</a:t>
            </a:r>
            <a:r>
              <a:rPr lang="pt-BR" dirty="0">
                <a:highlight>
                  <a:srgbClr val="FFFFFF"/>
                </a:highlight>
              </a:rPr>
              <a:t>, contrapostas às alegações do autor, </a:t>
            </a:r>
            <a:r>
              <a:rPr lang="pt-BR" b="1" u="sng" dirty="0">
                <a:highlight>
                  <a:srgbClr val="FFFFFF"/>
                </a:highlight>
              </a:rPr>
              <a:t>desde</a:t>
            </a:r>
            <a:r>
              <a:rPr lang="pt-BR" b="1" dirty="0">
                <a:highlight>
                  <a:srgbClr val="FFFFFF"/>
                </a:highlight>
              </a:rPr>
              <a:t> que </a:t>
            </a:r>
            <a:r>
              <a:rPr lang="pt-BR" b="1" u="sng" dirty="0">
                <a:highlight>
                  <a:srgbClr val="FFFFFF"/>
                </a:highlight>
              </a:rPr>
              <a:t>se faça representar nos autos a tempo</a:t>
            </a:r>
            <a:r>
              <a:rPr lang="pt-BR" b="1" dirty="0">
                <a:highlight>
                  <a:srgbClr val="FFFFFF"/>
                </a:highlight>
              </a:rPr>
              <a:t> de praticar os atos processuais indispensáveis a essa produção</a:t>
            </a:r>
            <a:r>
              <a:rPr lang="pt-BR" dirty="0">
                <a:highlight>
                  <a:srgbClr val="FFFFFF"/>
                </a:highlight>
              </a:rPr>
              <a:t>.</a:t>
            </a:r>
          </a:p>
          <a:p>
            <a:pPr marL="0" indent="0" algn="just">
              <a:buNone/>
            </a:pPr>
            <a:r>
              <a:rPr lang="pt-BR" dirty="0">
                <a:highlight>
                  <a:srgbClr val="FFFFFF"/>
                </a:highlight>
              </a:rPr>
              <a:t>	</a:t>
            </a:r>
            <a:r>
              <a:rPr lang="pt-BR" b="1" dirty="0">
                <a:highlight>
                  <a:srgbClr val="FFFFFF"/>
                </a:highlight>
              </a:rPr>
              <a:t>QUESTIONAMENTOS</a:t>
            </a:r>
            <a:r>
              <a:rPr lang="pt-BR" dirty="0">
                <a:highlight>
                  <a:srgbClr val="FFFFFF"/>
                </a:highlight>
              </a:rPr>
              <a:t>:  Revel pode apelar?   Pode participar de eventual prova pericial???  </a:t>
            </a:r>
            <a:r>
              <a:rPr lang="pt-BR" dirty="0" err="1">
                <a:highlight>
                  <a:srgbClr val="FFFFFF"/>
                </a:highlight>
              </a:rPr>
              <a:t>SIMMMMM</a:t>
            </a:r>
            <a:r>
              <a:rPr lang="pt-BR" dirty="0">
                <a:highlight>
                  <a:srgbClr val="FFFFFF"/>
                </a:highlight>
              </a:rPr>
              <a:t>!!!!</a:t>
            </a:r>
          </a:p>
        </p:txBody>
      </p:sp>
    </p:spTree>
    <p:extLst>
      <p:ext uri="{BB962C8B-B14F-4D97-AF65-F5344CB8AC3E}">
        <p14:creationId xmlns:p14="http://schemas.microsoft.com/office/powerpoint/2010/main" val="345624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19F04-6C36-C1BC-F1D4-4DC3201B4D3E}"/>
            </a:ext>
          </a:extLst>
        </p:cNvPr>
        <p:cNvGrpSpPr/>
        <p:nvPr/>
      </p:nvGrpSpPr>
      <p:grpSpPr>
        <a:xfrm>
          <a:off x="0" y="0"/>
          <a:ext cx="0" cy="0"/>
          <a:chOff x="0" y="0"/>
          <a:chExt cx="0" cy="0"/>
        </a:xfrm>
      </p:grpSpPr>
      <p:sp>
        <p:nvSpPr>
          <p:cNvPr id="121" name="Espaço Reservado para Conteúdo 2_12">
            <a:extLst>
              <a:ext uri="{FF2B5EF4-FFF2-40B4-BE49-F238E27FC236}">
                <a16:creationId xmlns:a16="http://schemas.microsoft.com/office/drawing/2014/main" id="{737EED9C-C45B-8A7E-3621-C09FD37A9104}"/>
              </a:ext>
            </a:extLst>
          </p:cNvPr>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641"/>
              </a:spcBef>
              <a:tabLst>
                <a:tab pos="0" algn="l"/>
              </a:tabLst>
            </a:pPr>
            <a:r>
              <a:rPr lang="pt-BR" sz="3200" b="0" strike="noStrike" spc="-1" dirty="0">
                <a:latin typeface="Arial"/>
              </a:rPr>
              <a:t>2- curador especial tem  prazo dobrado?-</a:t>
            </a:r>
          </a:p>
        </p:txBody>
      </p:sp>
    </p:spTree>
    <p:extLst>
      <p:ext uri="{BB962C8B-B14F-4D97-AF65-F5344CB8AC3E}">
        <p14:creationId xmlns:p14="http://schemas.microsoft.com/office/powerpoint/2010/main" val="24448776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71221DF-7A45-4246-B3B9-CBC01A451C63}"/>
              </a:ext>
            </a:extLst>
          </p:cNvPr>
          <p:cNvSpPr>
            <a:spLocks noGrp="1"/>
          </p:cNvSpPr>
          <p:nvPr>
            <p:ph idx="1"/>
          </p:nvPr>
        </p:nvSpPr>
        <p:spPr>
          <a:xfrm>
            <a:off x="1" y="70338"/>
            <a:ext cx="9144000" cy="6787661"/>
          </a:xfrm>
        </p:spPr>
        <p:txBody>
          <a:bodyPr>
            <a:normAutofit fontScale="70000" lnSpcReduction="20000"/>
          </a:bodyPr>
          <a:lstStyle/>
          <a:p>
            <a:pPr marL="0" indent="0" algn="just">
              <a:buNone/>
            </a:pPr>
            <a:r>
              <a:rPr lang="pt-BR" b="1" dirty="0"/>
              <a:t>ATRIBUIÇÃO DO RÉU</a:t>
            </a:r>
            <a:r>
              <a:rPr lang="pt-BR" sz="2400" dirty="0"/>
              <a:t>: DO FATO IMPEDITIVO, MODIFICATIVO OU EXTINTIVO DO DIREITO DO AUTOR:  </a:t>
            </a:r>
            <a:r>
              <a:rPr lang="pt-BR" sz="1600" b="0" i="1" dirty="0">
                <a:effectLst/>
                <a:latin typeface="Arial" panose="020B0604020202020204" pitchFamily="34" charset="0"/>
              </a:rPr>
              <a:t>Art. 373. O ônus da prova incumbe: II - ao réu, quanto à existência de fato impeditivo, modificativo ou extintivo do direito do autor.</a:t>
            </a:r>
            <a:endParaRPr lang="pt-BR" sz="2400" i="1" dirty="0"/>
          </a:p>
          <a:p>
            <a:pPr marL="0" indent="0" algn="just">
              <a:buNone/>
            </a:pPr>
            <a:r>
              <a:rPr lang="pt-BR" sz="2400" dirty="0"/>
              <a:t>	</a:t>
            </a:r>
            <a:r>
              <a:rPr lang="pt-BR" dirty="0"/>
              <a:t>Art. 350. Se o réu alegar fato impeditivo, </a:t>
            </a:r>
            <a:r>
              <a:rPr lang="pt-BR" u="sng" dirty="0"/>
              <a:t>modificativo</a:t>
            </a:r>
            <a:r>
              <a:rPr lang="pt-BR" dirty="0"/>
              <a:t> ou extintivo do direito do autor, este será ouvido no prazo de 15 dias, </a:t>
            </a:r>
            <a:r>
              <a:rPr lang="pt-BR" b="1" dirty="0"/>
              <a:t>permitindo-lhe o juiz a produção de prova</a:t>
            </a:r>
            <a:r>
              <a:rPr lang="pt-BR" dirty="0"/>
              <a:t>.</a:t>
            </a:r>
          </a:p>
          <a:p>
            <a:pPr marL="0" indent="0" algn="just">
              <a:buNone/>
            </a:pPr>
            <a:endParaRPr lang="pt-BR" dirty="0"/>
          </a:p>
          <a:p>
            <a:pPr marL="0" indent="0" algn="just">
              <a:buNone/>
            </a:pPr>
            <a:r>
              <a:rPr lang="pt-BR" b="1" dirty="0">
                <a:highlight>
                  <a:srgbClr val="FFFFFF"/>
                </a:highlight>
              </a:rPr>
              <a:t>RÉPLICA: </a:t>
            </a:r>
            <a:r>
              <a:rPr lang="pt-BR" dirty="0">
                <a:highlight>
                  <a:srgbClr val="FFFFFF"/>
                </a:highlight>
              </a:rPr>
              <a:t>Art. 351. Se o réu alegar qualquer das matérias </a:t>
            </a:r>
            <a:r>
              <a:rPr lang="pt-BR" b="1" dirty="0">
                <a:highlight>
                  <a:srgbClr val="FFFFFF"/>
                </a:highlight>
              </a:rPr>
              <a:t>ENUMERADAS</a:t>
            </a:r>
            <a:r>
              <a:rPr lang="pt-BR" dirty="0">
                <a:highlight>
                  <a:srgbClr val="FFFFFF"/>
                </a:highlight>
              </a:rPr>
              <a:t> no art. 337, o juiz </a:t>
            </a:r>
            <a:r>
              <a:rPr lang="pt-BR" b="1" dirty="0">
                <a:highlight>
                  <a:srgbClr val="FFFFFF"/>
                </a:highlight>
              </a:rPr>
              <a:t>determinará a oitiva </a:t>
            </a:r>
            <a:r>
              <a:rPr lang="pt-BR" dirty="0">
                <a:highlight>
                  <a:srgbClr val="FFFFFF"/>
                </a:highlight>
              </a:rPr>
              <a:t>do autor no prazo de 15 dias, </a:t>
            </a:r>
            <a:r>
              <a:rPr lang="pt-BR" b="1" u="sng" dirty="0">
                <a:highlight>
                  <a:srgbClr val="FFFFFF"/>
                </a:highlight>
              </a:rPr>
              <a:t>permitindo-lhe a produção de prova</a:t>
            </a:r>
            <a:r>
              <a:rPr lang="pt-BR" dirty="0">
                <a:highlight>
                  <a:srgbClr val="FFFFFF"/>
                </a:highlight>
              </a:rPr>
              <a:t>. MATÉRIA DE ORDEM PRELIMINAR – ART. 337</a:t>
            </a:r>
          </a:p>
          <a:p>
            <a:pPr marL="0" indent="0" algn="just">
              <a:buNone/>
            </a:pPr>
            <a:r>
              <a:rPr lang="pt-BR" dirty="0">
                <a:highlight>
                  <a:srgbClr val="FFFFFF"/>
                </a:highlight>
              </a:rPr>
              <a:t>     SE NECESSÁRIO, HAVERÁ TRÉPLICA = réu se manifestar sobre a réplica!</a:t>
            </a:r>
          </a:p>
          <a:p>
            <a:pPr marL="0" indent="0" algn="just">
              <a:buNone/>
            </a:pPr>
            <a:endParaRPr lang="pt-BR" sz="600" dirty="0">
              <a:highlight>
                <a:srgbClr val="FFFFFF"/>
              </a:highlight>
            </a:endParaRPr>
          </a:p>
          <a:p>
            <a:pPr marL="0" indent="0" algn="just">
              <a:buNone/>
            </a:pPr>
            <a:r>
              <a:rPr lang="pt-BR" b="1" dirty="0">
                <a:highlight>
                  <a:srgbClr val="FFFFFF"/>
                </a:highlight>
              </a:rPr>
              <a:t>CORREÇÃO DE IRREGULARIDADES SANÁVEIS</a:t>
            </a:r>
          </a:p>
          <a:p>
            <a:pPr marL="0" indent="0" algn="just">
              <a:buNone/>
            </a:pPr>
            <a:r>
              <a:rPr lang="pt-BR" b="1" dirty="0">
                <a:highlight>
                  <a:srgbClr val="FFFFFF"/>
                </a:highlight>
              </a:rPr>
              <a:t>     </a:t>
            </a:r>
            <a:r>
              <a:rPr lang="pt-BR" dirty="0">
                <a:highlight>
                  <a:srgbClr val="FFFFFF"/>
                </a:highlight>
              </a:rPr>
              <a:t>Art. 352. Verificando a existência de irregularidades ou de vícios sanáveis, o juiz determinará sua correção em prazo nunca superior a 30 (trinta) dias. </a:t>
            </a:r>
          </a:p>
          <a:p>
            <a:pPr marL="0" indent="0" algn="just">
              <a:buNone/>
            </a:pPr>
            <a:endParaRPr lang="pt-BR" sz="2600" dirty="0">
              <a:highlight>
                <a:srgbClr val="FFFFFF"/>
              </a:highlight>
              <a:latin typeface="Abadi Extra Light" panose="020B0204020104020204" pitchFamily="34" charset="0"/>
            </a:endParaRPr>
          </a:p>
          <a:p>
            <a:pPr marL="0" indent="0" algn="just">
              <a:buNone/>
            </a:pPr>
            <a:r>
              <a:rPr lang="pt-BR" sz="2600" dirty="0">
                <a:highlight>
                  <a:srgbClr val="FFFFFF"/>
                </a:highlight>
                <a:latin typeface="Abadi Extra Light" panose="020B0204020104020204" pitchFamily="34" charset="0"/>
              </a:rPr>
              <a:t>Principio da Primazia do julgamento do mérito e, se possível, conceder prazo para regularização. Exemplo: juntada procuração, juntar guia de custas, certidão etc.</a:t>
            </a:r>
            <a:endParaRPr lang="pt-BR" sz="2600" dirty="0">
              <a:highlight>
                <a:srgbClr val="FFFFFF"/>
              </a:highlight>
            </a:endParaRPr>
          </a:p>
          <a:p>
            <a:pPr marL="0" indent="0" algn="just">
              <a:buNone/>
            </a:pPr>
            <a:endParaRPr lang="pt-BR" sz="2600" b="1" dirty="0">
              <a:solidFill>
                <a:srgbClr val="FF0000"/>
              </a:solidFill>
              <a:highlight>
                <a:srgbClr val="FFFFFF"/>
              </a:highlight>
            </a:endParaRPr>
          </a:p>
          <a:p>
            <a:pPr marL="0" indent="0" algn="just">
              <a:buNone/>
            </a:pPr>
            <a:r>
              <a:rPr lang="pt-BR" sz="2500" b="1" dirty="0">
                <a:solidFill>
                  <a:srgbClr val="FF0000"/>
                </a:solidFill>
                <a:highlight>
                  <a:srgbClr val="FFFFFF"/>
                </a:highlight>
              </a:rPr>
              <a:t>PROVIDÊNCIAS PRELIMINARES</a:t>
            </a:r>
            <a:r>
              <a:rPr lang="pt-BR" sz="2500" b="1" dirty="0">
                <a:highlight>
                  <a:srgbClr val="FFFFFF"/>
                </a:highlight>
              </a:rPr>
              <a:t>: </a:t>
            </a:r>
            <a:r>
              <a:rPr lang="pt-BR" dirty="0">
                <a:highlight>
                  <a:srgbClr val="FFFFFF"/>
                </a:highlight>
              </a:rPr>
              <a:t>Art. 353. Cumpridas as providências preliminares ou não havendo necessidade delas, o juiz proferirá julgamento conforme o estado do processo...</a:t>
            </a:r>
          </a:p>
          <a:p>
            <a:pPr marL="0" indent="0" algn="just">
              <a:buNone/>
            </a:pPr>
            <a:endParaRPr lang="pt-BR" dirty="0">
              <a:highlight>
                <a:srgbClr val="FFFFFF"/>
              </a:highlight>
            </a:endParaRPr>
          </a:p>
          <a:p>
            <a:pPr marL="0" indent="0" algn="just">
              <a:buNone/>
            </a:pPr>
            <a:r>
              <a:rPr lang="pt-BR" dirty="0">
                <a:highlight>
                  <a:srgbClr val="FFFFFF"/>
                </a:highlight>
              </a:rPr>
              <a:t>	PEDIDO CONTRAPOSTO: Juizado Especial</a:t>
            </a:r>
          </a:p>
        </p:txBody>
      </p:sp>
    </p:spTree>
    <p:extLst>
      <p:ext uri="{BB962C8B-B14F-4D97-AF65-F5344CB8AC3E}">
        <p14:creationId xmlns:p14="http://schemas.microsoft.com/office/powerpoint/2010/main" val="38716266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71221DF-7A45-4246-B3B9-CBC01A451C63}"/>
              </a:ext>
            </a:extLst>
          </p:cNvPr>
          <p:cNvSpPr>
            <a:spLocks noGrp="1"/>
          </p:cNvSpPr>
          <p:nvPr>
            <p:ph idx="1"/>
          </p:nvPr>
        </p:nvSpPr>
        <p:spPr>
          <a:xfrm>
            <a:off x="1" y="0"/>
            <a:ext cx="9144000" cy="6858000"/>
          </a:xfrm>
        </p:spPr>
        <p:txBody>
          <a:bodyPr>
            <a:normAutofit/>
          </a:bodyPr>
          <a:lstStyle/>
          <a:p>
            <a:pPr marL="0" indent="0" algn="just">
              <a:buNone/>
            </a:pPr>
            <a:r>
              <a:rPr lang="pt-BR" b="1" dirty="0"/>
              <a:t>MODELO MANDADO DE CITAÇÃO</a:t>
            </a:r>
          </a:p>
          <a:p>
            <a:pPr marL="0" indent="0" algn="ctr">
              <a:buNone/>
            </a:pPr>
            <a:r>
              <a:rPr lang="pt-BR" b="1" dirty="0"/>
              <a:t>ATENTE:</a:t>
            </a:r>
          </a:p>
          <a:p>
            <a:pPr marL="0" indent="0" algn="just">
              <a:buNone/>
            </a:pPr>
            <a:r>
              <a:rPr lang="pt-BR" b="1" dirty="0"/>
              <a:t>1-FINALIDADE     2-PRAZO   3-VEDADO ART. 340 CPC</a:t>
            </a:r>
          </a:p>
          <a:p>
            <a:pPr marL="0" indent="0" algn="just">
              <a:buNone/>
            </a:pPr>
            <a:endParaRPr lang="pt-BR" dirty="0"/>
          </a:p>
        </p:txBody>
      </p:sp>
      <p:graphicFrame>
        <p:nvGraphicFramePr>
          <p:cNvPr id="2" name="Objeto 1">
            <a:extLst>
              <a:ext uri="{FF2B5EF4-FFF2-40B4-BE49-F238E27FC236}">
                <a16:creationId xmlns:a16="http://schemas.microsoft.com/office/drawing/2014/main" id="{067C1401-119F-4152-81C1-BE83083D5AA0}"/>
              </a:ext>
            </a:extLst>
          </p:cNvPr>
          <p:cNvGraphicFramePr>
            <a:graphicFrameLocks noChangeAspect="1"/>
          </p:cNvGraphicFramePr>
          <p:nvPr>
            <p:extLst>
              <p:ext uri="{D42A27DB-BD31-4B8C-83A1-F6EECF244321}">
                <p14:modId xmlns:p14="http://schemas.microsoft.com/office/powerpoint/2010/main" val="3199112495"/>
              </p:ext>
            </p:extLst>
          </p:nvPr>
        </p:nvGraphicFramePr>
        <p:xfrm>
          <a:off x="277812" y="1719743"/>
          <a:ext cx="8588375" cy="4995644"/>
        </p:xfrm>
        <a:graphic>
          <a:graphicData uri="http://schemas.openxmlformats.org/presentationml/2006/ole">
            <mc:AlternateContent xmlns:mc="http://schemas.openxmlformats.org/markup-compatibility/2006">
              <mc:Choice xmlns:v="urn:schemas-microsoft-com:vml" Requires="v">
                <p:oleObj name="Bitmap Image" r:id="rId2" imgW="8587800" imgH="2301120" progId="PBrush">
                  <p:embed/>
                </p:oleObj>
              </mc:Choice>
              <mc:Fallback>
                <p:oleObj name="Bitmap Image" r:id="rId2" imgW="8587800" imgH="2301120" progId="PBrush">
                  <p:embed/>
                  <p:pic>
                    <p:nvPicPr>
                      <p:cNvPr id="2" name="Objeto 1">
                        <a:extLst>
                          <a:ext uri="{FF2B5EF4-FFF2-40B4-BE49-F238E27FC236}">
                            <a16:creationId xmlns:a16="http://schemas.microsoft.com/office/drawing/2014/main" id="{067C1401-119F-4152-81C1-BE83083D5AA0}"/>
                          </a:ext>
                        </a:extLst>
                      </p:cNvPr>
                      <p:cNvPicPr/>
                      <p:nvPr/>
                    </p:nvPicPr>
                    <p:blipFill>
                      <a:blip r:embed="rId3"/>
                      <a:stretch>
                        <a:fillRect/>
                      </a:stretch>
                    </p:blipFill>
                    <p:spPr>
                      <a:xfrm>
                        <a:off x="277812" y="1719743"/>
                        <a:ext cx="8588375" cy="4995644"/>
                      </a:xfrm>
                      <a:prstGeom prst="rect">
                        <a:avLst/>
                      </a:prstGeom>
                    </p:spPr>
                  </p:pic>
                </p:oleObj>
              </mc:Fallback>
            </mc:AlternateContent>
          </a:graphicData>
        </a:graphic>
      </p:graphicFrame>
      <p:cxnSp>
        <p:nvCxnSpPr>
          <p:cNvPr id="5" name="Conector reto 4">
            <a:extLst>
              <a:ext uri="{FF2B5EF4-FFF2-40B4-BE49-F238E27FC236}">
                <a16:creationId xmlns:a16="http://schemas.microsoft.com/office/drawing/2014/main" id="{5C991886-1C11-DCAB-ACED-C0705F708A22}"/>
              </a:ext>
            </a:extLst>
          </p:cNvPr>
          <p:cNvCxnSpPr/>
          <p:nvPr/>
        </p:nvCxnSpPr>
        <p:spPr>
          <a:xfrm>
            <a:off x="4311941" y="3204594"/>
            <a:ext cx="1191237"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 name="Conector reto 5">
            <a:extLst>
              <a:ext uri="{FF2B5EF4-FFF2-40B4-BE49-F238E27FC236}">
                <a16:creationId xmlns:a16="http://schemas.microsoft.com/office/drawing/2014/main" id="{2195BCCC-2613-34C4-5377-259048997DB1}"/>
              </a:ext>
            </a:extLst>
          </p:cNvPr>
          <p:cNvCxnSpPr/>
          <p:nvPr/>
        </p:nvCxnSpPr>
        <p:spPr>
          <a:xfrm>
            <a:off x="7232708" y="2232869"/>
            <a:ext cx="1191237"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Conector reto 6">
            <a:extLst>
              <a:ext uri="{FF2B5EF4-FFF2-40B4-BE49-F238E27FC236}">
                <a16:creationId xmlns:a16="http://schemas.microsoft.com/office/drawing/2014/main" id="{2610DFEB-B6A2-8505-0F2D-EE74DC88BAB6}"/>
              </a:ext>
            </a:extLst>
          </p:cNvPr>
          <p:cNvCxnSpPr>
            <a:cxnSpLocks/>
          </p:cNvCxnSpPr>
          <p:nvPr/>
        </p:nvCxnSpPr>
        <p:spPr>
          <a:xfrm>
            <a:off x="3180826" y="2652319"/>
            <a:ext cx="191968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1513ECC8-DB81-63B1-F5AD-F7AC7D182CB8}"/>
              </a:ext>
            </a:extLst>
          </p:cNvPr>
          <p:cNvCxnSpPr/>
          <p:nvPr/>
        </p:nvCxnSpPr>
        <p:spPr>
          <a:xfrm>
            <a:off x="1461082" y="3600275"/>
            <a:ext cx="1191237"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DBAC9E6C-8F32-92F8-E781-1FB649FFDB40}"/>
              </a:ext>
            </a:extLst>
          </p:cNvPr>
          <p:cNvCxnSpPr>
            <a:cxnSpLocks/>
          </p:cNvCxnSpPr>
          <p:nvPr/>
        </p:nvCxnSpPr>
        <p:spPr>
          <a:xfrm>
            <a:off x="6217640" y="3600275"/>
            <a:ext cx="147506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Conector reto 11">
            <a:extLst>
              <a:ext uri="{FF2B5EF4-FFF2-40B4-BE49-F238E27FC236}">
                <a16:creationId xmlns:a16="http://schemas.microsoft.com/office/drawing/2014/main" id="{090EA5CD-3E87-400A-B134-8C103970453F}"/>
              </a:ext>
            </a:extLst>
          </p:cNvPr>
          <p:cNvCxnSpPr>
            <a:cxnSpLocks/>
          </p:cNvCxnSpPr>
          <p:nvPr/>
        </p:nvCxnSpPr>
        <p:spPr>
          <a:xfrm>
            <a:off x="2736209" y="4447563"/>
            <a:ext cx="157573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Conector reto 13">
            <a:extLst>
              <a:ext uri="{FF2B5EF4-FFF2-40B4-BE49-F238E27FC236}">
                <a16:creationId xmlns:a16="http://schemas.microsoft.com/office/drawing/2014/main" id="{1CAD779D-3E19-A3B1-4556-3E6A9ACA1B3C}"/>
              </a:ext>
            </a:extLst>
          </p:cNvPr>
          <p:cNvCxnSpPr/>
          <p:nvPr/>
        </p:nvCxnSpPr>
        <p:spPr>
          <a:xfrm>
            <a:off x="4598564" y="5294851"/>
            <a:ext cx="1191237"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Conector reto 14">
            <a:extLst>
              <a:ext uri="{FF2B5EF4-FFF2-40B4-BE49-F238E27FC236}">
                <a16:creationId xmlns:a16="http://schemas.microsoft.com/office/drawing/2014/main" id="{24021BDE-E424-C03D-76EE-143BDD3EB4F3}"/>
              </a:ext>
            </a:extLst>
          </p:cNvPr>
          <p:cNvCxnSpPr>
            <a:cxnSpLocks/>
          </p:cNvCxnSpPr>
          <p:nvPr/>
        </p:nvCxnSpPr>
        <p:spPr>
          <a:xfrm>
            <a:off x="7097086" y="6091805"/>
            <a:ext cx="161956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Conector reto 17">
            <a:extLst>
              <a:ext uri="{FF2B5EF4-FFF2-40B4-BE49-F238E27FC236}">
                <a16:creationId xmlns:a16="http://schemas.microsoft.com/office/drawing/2014/main" id="{C50C23E2-6329-1848-2DC4-1B47B3131A3D}"/>
              </a:ext>
            </a:extLst>
          </p:cNvPr>
          <p:cNvCxnSpPr/>
          <p:nvPr/>
        </p:nvCxnSpPr>
        <p:spPr>
          <a:xfrm>
            <a:off x="2100043" y="6511255"/>
            <a:ext cx="1191237"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82277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F24F4-5893-0A38-9F53-65C46E986A97}"/>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1F662817-3B3A-C2BA-7DD2-1210A9E9B49E}"/>
              </a:ext>
            </a:extLst>
          </p:cNvPr>
          <p:cNvSpPr>
            <a:spLocks noGrp="1"/>
          </p:cNvSpPr>
          <p:nvPr>
            <p:ph type="subTitle" idx="1"/>
          </p:nvPr>
        </p:nvSpPr>
        <p:spPr>
          <a:xfrm>
            <a:off x="1" y="81280"/>
            <a:ext cx="9143999" cy="6776720"/>
          </a:xfrm>
        </p:spPr>
        <p:txBody>
          <a:bodyPr>
            <a:normAutofit fontScale="70000" lnSpcReduction="20000"/>
          </a:bodyPr>
          <a:lstStyle/>
          <a:p>
            <a:pPr>
              <a:lnSpc>
                <a:spcPct val="107000"/>
              </a:lnSpc>
              <a:spcAft>
                <a:spcPts val="600"/>
              </a:spcAft>
            </a:pPr>
            <a:r>
              <a:rPr lang="pt-BR" sz="3000" b="1" spc="-1" dirty="0">
                <a:solidFill>
                  <a:srgbClr val="000000"/>
                </a:solidFill>
                <a:highlight>
                  <a:srgbClr val="FFFFFF"/>
                </a:highlight>
                <a:ea typeface="DejaVu Sans"/>
              </a:rPr>
              <a:t>ESTRUTURA DA CONTESTAÇÃO</a:t>
            </a:r>
          </a:p>
          <a:p>
            <a:pPr algn="just">
              <a:lnSpc>
                <a:spcPct val="107000"/>
              </a:lnSpc>
              <a:spcAft>
                <a:spcPts val="600"/>
              </a:spcAft>
            </a:pPr>
            <a:r>
              <a:rPr lang="pt-BR" sz="3000" b="1" spc="-1" dirty="0">
                <a:solidFill>
                  <a:srgbClr val="000000"/>
                </a:solidFill>
                <a:highlight>
                  <a:srgbClr val="FFFFFF"/>
                </a:highlight>
                <a:ea typeface="DejaVu Sans"/>
              </a:rPr>
              <a:t>ENDEREÇAMENTO</a:t>
            </a:r>
            <a:r>
              <a:rPr lang="pt-BR" sz="3000" spc="-1" dirty="0">
                <a:solidFill>
                  <a:srgbClr val="000000"/>
                </a:solidFill>
                <a:highlight>
                  <a:srgbClr val="FFFFFF"/>
                </a:highlight>
                <a:ea typeface="DejaVu Sans"/>
              </a:rPr>
              <a:t> </a:t>
            </a:r>
            <a:r>
              <a:rPr lang="pt-BR" spc="-1" dirty="0">
                <a:solidFill>
                  <a:srgbClr val="000000"/>
                </a:solidFill>
                <a:highlight>
                  <a:srgbClr val="FFFFFF"/>
                </a:highlight>
                <a:latin typeface="Avenir Next LT Pro" panose="020B0504020202020204" pitchFamily="34" charset="0"/>
              </a:rPr>
              <a:t>juiz da causa</a:t>
            </a:r>
          </a:p>
          <a:p>
            <a:pPr algn="just">
              <a:lnSpc>
                <a:spcPct val="107000"/>
              </a:lnSpc>
              <a:spcAft>
                <a:spcPts val="600"/>
              </a:spcAft>
            </a:pPr>
            <a:r>
              <a:rPr lang="pt-BR" sz="3000" b="1" spc="-1" dirty="0">
                <a:solidFill>
                  <a:srgbClr val="000000"/>
                </a:solidFill>
                <a:highlight>
                  <a:srgbClr val="FFFFFF"/>
                </a:highlight>
                <a:ea typeface="DejaVu Sans"/>
              </a:rPr>
              <a:t>QUALIFICAÇÃO COMPLETA DO RÉU </a:t>
            </a:r>
            <a:r>
              <a:rPr lang="pt-BR" sz="3000" spc="-1" dirty="0">
                <a:solidFill>
                  <a:srgbClr val="000000"/>
                </a:solidFill>
                <a:highlight>
                  <a:srgbClr val="FFFFFF"/>
                </a:highlight>
                <a:ea typeface="DejaVu Sans"/>
              </a:rPr>
              <a:t>(procuração réu) </a:t>
            </a:r>
            <a:r>
              <a:rPr lang="pt-BR" spc="-1" dirty="0">
                <a:solidFill>
                  <a:srgbClr val="000000"/>
                </a:solidFill>
                <a:highlight>
                  <a:srgbClr val="FFFFFF"/>
                </a:highlight>
                <a:latin typeface="Avenir Next LT Pro" panose="020B0504020202020204" pitchFamily="34" charset="0"/>
                <a:ea typeface="DejaVu Sans"/>
              </a:rPr>
              <a:t>+  </a:t>
            </a:r>
            <a:r>
              <a:rPr lang="pt-BR" sz="3000" spc="-1" dirty="0">
                <a:solidFill>
                  <a:srgbClr val="000000"/>
                </a:solidFill>
                <a:highlight>
                  <a:srgbClr val="FFFFFF"/>
                </a:highlight>
                <a:ea typeface="DejaVu Sans"/>
              </a:rPr>
              <a:t>ADVOGADO </a:t>
            </a:r>
            <a:r>
              <a:rPr lang="pt-BR" spc="-1" dirty="0">
                <a:solidFill>
                  <a:srgbClr val="000000"/>
                </a:solidFill>
                <a:highlight>
                  <a:srgbClr val="FFFFFF"/>
                </a:highlight>
                <a:latin typeface="Avenir Next LT Pro" panose="020B0504020202020204" pitchFamily="34" charset="0"/>
              </a:rPr>
              <a:t>(nome, OAB/UF, e-mail e endereço)</a:t>
            </a:r>
          </a:p>
          <a:p>
            <a:pPr algn="just">
              <a:lnSpc>
                <a:spcPct val="107000"/>
              </a:lnSpc>
              <a:spcAft>
                <a:spcPts val="600"/>
              </a:spcAft>
            </a:pPr>
            <a:r>
              <a:rPr lang="pt-BR" sz="3000" b="1" spc="-1" dirty="0">
                <a:solidFill>
                  <a:srgbClr val="000000"/>
                </a:solidFill>
                <a:highlight>
                  <a:srgbClr val="FFFFFF"/>
                </a:highlight>
                <a:ea typeface="DejaVu Sans"/>
              </a:rPr>
              <a:t>FUNDAMENTO DA CONTESTAÇÃO</a:t>
            </a:r>
            <a:r>
              <a:rPr lang="pt-BR" sz="3000" spc="-1" dirty="0">
                <a:solidFill>
                  <a:srgbClr val="000000"/>
                </a:solidFill>
                <a:highlight>
                  <a:srgbClr val="FFFFFF"/>
                </a:highlight>
                <a:ea typeface="DejaVu Sans"/>
              </a:rPr>
              <a:t> art. 335 e ss. do CPC, TERMO TÉCNICO “apresentar” CONTESTAÇÃO</a:t>
            </a:r>
          </a:p>
          <a:p>
            <a:pPr algn="just">
              <a:lnSpc>
                <a:spcPct val="107000"/>
              </a:lnSpc>
              <a:spcAft>
                <a:spcPts val="600"/>
              </a:spcAft>
            </a:pPr>
            <a:r>
              <a:rPr lang="pt-BR" sz="3000" b="1" spc="-1" dirty="0">
                <a:solidFill>
                  <a:srgbClr val="000000"/>
                </a:solidFill>
                <a:highlight>
                  <a:srgbClr val="FFFFFF"/>
                </a:highlight>
                <a:ea typeface="DejaVu Sans"/>
              </a:rPr>
              <a:t>FATOS</a:t>
            </a:r>
            <a:r>
              <a:rPr lang="pt-BR" sz="3000" spc="-1" dirty="0">
                <a:solidFill>
                  <a:srgbClr val="000000"/>
                </a:solidFill>
                <a:highlight>
                  <a:srgbClr val="FFFFFF"/>
                </a:highlight>
                <a:ea typeface="DejaVu Sans"/>
              </a:rPr>
              <a:t> </a:t>
            </a:r>
            <a:r>
              <a:rPr lang="pt-BR" spc="-1" dirty="0">
                <a:solidFill>
                  <a:srgbClr val="000000"/>
                </a:solidFill>
                <a:highlight>
                  <a:srgbClr val="FFFFFF"/>
                </a:highlight>
                <a:latin typeface="Avenir Next LT Pro" panose="020B0504020202020204" pitchFamily="34" charset="0"/>
              </a:rPr>
              <a:t>(fatos resumidos, dicas: “alegada dívida”, “suposto crédito”)</a:t>
            </a:r>
          </a:p>
          <a:p>
            <a:pPr algn="just">
              <a:lnSpc>
                <a:spcPct val="107000"/>
              </a:lnSpc>
              <a:spcAft>
                <a:spcPts val="600"/>
              </a:spcAft>
            </a:pPr>
            <a:r>
              <a:rPr lang="pt-BR" sz="3000" b="1" spc="-1" dirty="0">
                <a:solidFill>
                  <a:srgbClr val="000000"/>
                </a:solidFill>
                <a:ea typeface="DejaVu Sans"/>
              </a:rPr>
              <a:t>PRELIMINARES</a:t>
            </a:r>
            <a:r>
              <a:rPr lang="pt-BR" sz="3000" spc="-1" dirty="0">
                <a:solidFill>
                  <a:srgbClr val="000000"/>
                </a:solidFill>
                <a:ea typeface="DejaVu Sans"/>
              </a:rPr>
              <a:t> – art. 377 </a:t>
            </a:r>
            <a:r>
              <a:rPr lang="pt-BR" spc="-1" dirty="0">
                <a:solidFill>
                  <a:srgbClr val="000000"/>
                </a:solidFill>
                <a:latin typeface="Avenir Next LT Pro" panose="020B0504020202020204" pitchFamily="34" charset="0"/>
                <a:ea typeface="DejaVu Sans"/>
              </a:rPr>
              <a:t>(peremptória ou dilatórias)</a:t>
            </a:r>
          </a:p>
          <a:p>
            <a:pPr algn="just">
              <a:lnSpc>
                <a:spcPct val="107000"/>
              </a:lnSpc>
              <a:spcAft>
                <a:spcPts val="600"/>
              </a:spcAft>
            </a:pPr>
            <a:r>
              <a:rPr lang="pt-BR" sz="3000" b="1" spc="-1" dirty="0">
                <a:solidFill>
                  <a:srgbClr val="000000"/>
                </a:solidFill>
                <a:ea typeface="DejaVu Sans"/>
              </a:rPr>
              <a:t>PREJUDICIAL DE MÉRITO PRESCRIÇÃO E DECADÊNCIA </a:t>
            </a:r>
            <a:r>
              <a:rPr lang="pt-BR" sz="3000" spc="-1" dirty="0">
                <a:solidFill>
                  <a:srgbClr val="000000"/>
                </a:solidFill>
                <a:ea typeface="DejaVu Sans"/>
              </a:rPr>
              <a:t>– TEXTO: </a:t>
            </a:r>
            <a:r>
              <a:rPr lang="pt-BR" spc="-1" dirty="0">
                <a:solidFill>
                  <a:srgbClr val="000000"/>
                </a:solidFill>
                <a:latin typeface="Avenir Next LT Pro" panose="020B0504020202020204" pitchFamily="34" charset="0"/>
                <a:ea typeface="DejaVu Sans"/>
              </a:rPr>
              <a:t>“conforme artigo ... do Código Civil a pretensão do autor está prescrita porque ..., portanto, requer a </a:t>
            </a:r>
            <a:r>
              <a:rPr lang="pt-BR" spc="-1" dirty="0">
                <a:solidFill>
                  <a:srgbClr val="FF0000"/>
                </a:solidFill>
                <a:latin typeface="Avenir Next LT Pro" panose="020B0504020202020204" pitchFamily="34" charset="0"/>
                <a:ea typeface="DejaVu Sans"/>
              </a:rPr>
              <a:t>extinção</a:t>
            </a:r>
            <a:r>
              <a:rPr lang="pt-BR" spc="-1" dirty="0">
                <a:solidFill>
                  <a:srgbClr val="000000"/>
                </a:solidFill>
                <a:latin typeface="Avenir Next LT Pro" panose="020B0504020202020204" pitchFamily="34" charset="0"/>
                <a:ea typeface="DejaVu Sans"/>
              </a:rPr>
              <a:t> do processo com resolução de mérito conforme artigo 487, II, do Código de Processo Civil”</a:t>
            </a:r>
            <a:endParaRPr lang="pt-BR" sz="3000" spc="-1" dirty="0">
              <a:solidFill>
                <a:srgbClr val="000000"/>
              </a:solidFill>
              <a:ea typeface="DejaVu Sans"/>
            </a:endParaRPr>
          </a:p>
          <a:p>
            <a:pPr algn="just">
              <a:lnSpc>
                <a:spcPct val="107000"/>
              </a:lnSpc>
              <a:spcAft>
                <a:spcPts val="600"/>
              </a:spcAft>
            </a:pPr>
            <a:r>
              <a:rPr lang="pt-BR" sz="3000" b="1" spc="-1" dirty="0">
                <a:solidFill>
                  <a:srgbClr val="000000"/>
                </a:solidFill>
                <a:ea typeface="DejaVu Sans"/>
              </a:rPr>
              <a:t>MÉRITO</a:t>
            </a:r>
            <a:r>
              <a:rPr lang="pt-BR" sz="3000" spc="-1" dirty="0">
                <a:solidFill>
                  <a:srgbClr val="000000"/>
                </a:solidFill>
                <a:ea typeface="DejaVu Sans"/>
              </a:rPr>
              <a:t> </a:t>
            </a:r>
            <a:r>
              <a:rPr lang="pt-BR" spc="-1" dirty="0">
                <a:solidFill>
                  <a:srgbClr val="000000"/>
                </a:solidFill>
                <a:latin typeface="Avenir Next LT Pro" panose="020B0504020202020204" pitchFamily="34" charset="0"/>
                <a:ea typeface="DejaVu Sans"/>
              </a:rPr>
              <a:t>(direito material CC, que leva a improcedência)</a:t>
            </a:r>
          </a:p>
          <a:p>
            <a:pPr algn="just">
              <a:lnSpc>
                <a:spcPct val="107000"/>
              </a:lnSpc>
              <a:spcAft>
                <a:spcPts val="600"/>
              </a:spcAft>
            </a:pPr>
            <a:r>
              <a:rPr lang="pt-BR" sz="3000" b="1" spc="-1" dirty="0">
                <a:solidFill>
                  <a:srgbClr val="000000"/>
                </a:solidFill>
                <a:ea typeface="DejaVu Sans"/>
              </a:rPr>
              <a:t>QUESTÕES ESPECIAIS</a:t>
            </a:r>
            <a:r>
              <a:rPr lang="pt-BR" sz="3000" spc="-1" dirty="0">
                <a:solidFill>
                  <a:srgbClr val="000000"/>
                </a:solidFill>
                <a:ea typeface="DejaVu Sans"/>
              </a:rPr>
              <a:t>: </a:t>
            </a:r>
            <a:r>
              <a:rPr lang="pt-BR" spc="-1" dirty="0">
                <a:solidFill>
                  <a:srgbClr val="000000"/>
                </a:solidFill>
                <a:latin typeface="Avenir Next LT Pro" panose="020B0504020202020204" pitchFamily="34" charset="0"/>
              </a:rPr>
              <a:t>denunciação da lide; chamamento ao processo; pedido contraposto ou RECONVENÇÃO (SE HOUVER) – Gratuidade em favor do réu – Pedido revogação liminar – direcionar para 3º - itens especiais: multa processual, falta de documento essencial, pedido de gratuidade em favor do réu etc.</a:t>
            </a:r>
          </a:p>
          <a:p>
            <a:pPr algn="just">
              <a:lnSpc>
                <a:spcPct val="107000"/>
              </a:lnSpc>
              <a:spcAft>
                <a:spcPts val="600"/>
              </a:spcAft>
            </a:pPr>
            <a:r>
              <a:rPr lang="pt-BR" sz="3000" b="1" spc="-1" dirty="0">
                <a:solidFill>
                  <a:srgbClr val="000000"/>
                </a:solidFill>
                <a:ea typeface="DejaVu Sans"/>
              </a:rPr>
              <a:t>PEDIDO</a:t>
            </a:r>
            <a:r>
              <a:rPr lang="pt-BR" sz="3000" spc="-1" dirty="0">
                <a:solidFill>
                  <a:srgbClr val="000000"/>
                </a:solidFill>
                <a:ea typeface="DejaVu Sans"/>
              </a:rPr>
              <a:t>: </a:t>
            </a:r>
            <a:r>
              <a:rPr lang="pt-BR" spc="-1" dirty="0">
                <a:solidFill>
                  <a:srgbClr val="000000"/>
                </a:solidFill>
                <a:latin typeface="Avenir Next LT Pro" panose="020B0504020202020204" pitchFamily="34" charset="0"/>
              </a:rPr>
              <a:t>extinção da causa ou a regularização; no mérito, improcedência; questão incidental denunciação da lide ou chamamento ao processo; produção de provas e sucumbência.</a:t>
            </a:r>
          </a:p>
          <a:p>
            <a:pPr algn="just">
              <a:lnSpc>
                <a:spcPct val="107000"/>
              </a:lnSpc>
              <a:spcAft>
                <a:spcPts val="600"/>
              </a:spcAft>
            </a:pPr>
            <a:r>
              <a:rPr lang="pt-BR" b="1" spc="-1" dirty="0">
                <a:solidFill>
                  <a:srgbClr val="000000"/>
                </a:solidFill>
                <a:latin typeface="Avenir Next LT Pro" panose="020B0504020202020204" pitchFamily="34" charset="0"/>
              </a:rPr>
              <a:t>PROVAS (protesto pela produção de todos os meios de provas admitidas)</a:t>
            </a:r>
          </a:p>
          <a:p>
            <a:pPr algn="just">
              <a:lnSpc>
                <a:spcPct val="107000"/>
              </a:lnSpc>
              <a:spcAft>
                <a:spcPts val="600"/>
              </a:spcAft>
            </a:pPr>
            <a:r>
              <a:rPr lang="pt-BR" b="1" spc="-1" dirty="0">
                <a:solidFill>
                  <a:srgbClr val="000000"/>
                </a:solidFill>
                <a:latin typeface="Avenir Next LT Pro" panose="020B0504020202020204" pitchFamily="34" charset="0"/>
              </a:rPr>
              <a:t>ENCERRAMENTO</a:t>
            </a:r>
          </a:p>
        </p:txBody>
      </p:sp>
    </p:spTree>
    <p:extLst>
      <p:ext uri="{BB962C8B-B14F-4D97-AF65-F5344CB8AC3E}">
        <p14:creationId xmlns:p14="http://schemas.microsoft.com/office/powerpoint/2010/main" val="42076015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55000" lnSpcReduction="20000"/>
          </a:bodyPr>
          <a:lstStyle/>
          <a:p>
            <a:pPr algn="ctr">
              <a:lnSpc>
                <a:spcPct val="100000"/>
              </a:lnSpc>
              <a:spcBef>
                <a:spcPts val="641"/>
              </a:spcBef>
              <a:tabLst>
                <a:tab pos="0" algn="l"/>
              </a:tabLst>
            </a:pPr>
            <a:r>
              <a:rPr lang="pt-BR" sz="3200" b="1" spc="-1" dirty="0">
                <a:solidFill>
                  <a:srgbClr val="000000"/>
                </a:solidFill>
                <a:latin typeface="Calibri"/>
                <a:ea typeface="DejaVu Sans"/>
              </a:rPr>
              <a:t>OAB – SEGUNDA FASE 2019</a:t>
            </a:r>
          </a:p>
          <a:p>
            <a:pPr algn="just">
              <a:lnSpc>
                <a:spcPct val="100000"/>
              </a:lnSpc>
              <a:spcBef>
                <a:spcPts val="641"/>
              </a:spcBef>
              <a:tabLst>
                <a:tab pos="0" algn="l"/>
              </a:tabLst>
            </a:pPr>
            <a:r>
              <a:rPr lang="pt-BR" sz="3200" spc="-1" dirty="0">
                <a:solidFill>
                  <a:srgbClr val="000000"/>
                </a:solidFill>
                <a:latin typeface="Calibri"/>
                <a:ea typeface="DejaVu Sans"/>
              </a:rPr>
              <a:t>		Julia dirigia seu veículo na Rua ..., na cidade do Rio de Janeiro, quando sofreu uma batida, na qual também se envolveu o veículo de Marcos. O acidente lhe gerou danos materiais estimados em R$ 40.000,00, equivalentes ao conserto de seu automóvel. Marcos, por sua vez, também teve parte de seu carro destruído, gastando R$ 30.000,00 para o conserto. </a:t>
            </a:r>
          </a:p>
          <a:p>
            <a:pPr algn="just">
              <a:lnSpc>
                <a:spcPct val="100000"/>
              </a:lnSpc>
              <a:spcBef>
                <a:spcPts val="641"/>
              </a:spcBef>
              <a:tabLst>
                <a:tab pos="0" algn="l"/>
              </a:tabLst>
            </a:pPr>
            <a:r>
              <a:rPr lang="pt-BR" sz="3200" spc="-1" dirty="0">
                <a:solidFill>
                  <a:srgbClr val="000000"/>
                </a:solidFill>
                <a:latin typeface="Calibri"/>
                <a:ea typeface="DejaVu Sans"/>
              </a:rPr>
              <a:t>		Diante do ocorrido, Julia pagou as custas pertinentes e ajuizou ação condenatória em face de Marcos, autuada sob o nº ... e distribuída para a 8ª Vara Cível da Comarca da Capital do Estado do Rio de Janeiro, com o objetivo de obter indenização pelo valor equivalente ao conserto de seu automóvel, alegando que Marcos teria sido responsável pelo acidente, por dirigir acima da velocidade permitida.</a:t>
            </a:r>
          </a:p>
          <a:p>
            <a:pPr algn="just">
              <a:lnSpc>
                <a:spcPct val="100000"/>
              </a:lnSpc>
              <a:spcBef>
                <a:spcPts val="641"/>
              </a:spcBef>
              <a:tabLst>
                <a:tab pos="0" algn="l"/>
              </a:tabLst>
            </a:pPr>
            <a:r>
              <a:rPr lang="pt-BR" sz="3200" spc="-1" dirty="0">
                <a:solidFill>
                  <a:srgbClr val="000000"/>
                </a:solidFill>
                <a:latin typeface="Calibri"/>
                <a:ea typeface="DejaVu Sans"/>
              </a:rPr>
              <a:t>		 Julia informou, em sua petição inicial, que não tinha interesse na designação de audiência de conciliação, inclusive porque já havia feito contato extrajudicial com Marcos, sem obter êxito nas negociações. Julia deu à causa o valor de R$ 1.000,00.</a:t>
            </a:r>
          </a:p>
          <a:p>
            <a:pPr algn="just">
              <a:lnSpc>
                <a:spcPct val="100000"/>
              </a:lnSpc>
              <a:spcBef>
                <a:spcPts val="641"/>
              </a:spcBef>
              <a:tabLst>
                <a:tab pos="0" algn="l"/>
              </a:tabLst>
            </a:pPr>
            <a:r>
              <a:rPr lang="pt-BR" sz="3200" spc="-1" dirty="0">
                <a:solidFill>
                  <a:srgbClr val="000000"/>
                </a:solidFill>
                <a:latin typeface="Calibri"/>
                <a:ea typeface="DejaVu Sans"/>
              </a:rPr>
              <a:t>		</a:t>
            </a:r>
            <a:r>
              <a:rPr lang="pt-BR" sz="3200" b="1" spc="-1" dirty="0">
                <a:solidFill>
                  <a:srgbClr val="000000"/>
                </a:solidFill>
                <a:latin typeface="Calibri"/>
                <a:ea typeface="DejaVu Sans"/>
              </a:rPr>
              <a:t>Marcos recebeu a carta de citação</a:t>
            </a:r>
            <a:r>
              <a:rPr lang="pt-BR" sz="3200" spc="-1" dirty="0">
                <a:solidFill>
                  <a:srgbClr val="000000"/>
                </a:solidFill>
                <a:latin typeface="Calibri"/>
                <a:ea typeface="DejaVu Sans"/>
              </a:rPr>
              <a:t> do processo pelo correio, no qual fora dispensada a audiência inicial de conciliação, e procurou um advogado para representar seus interesses, dado que entende que a responsabilidade pelo acidente foi de Julia, que estava dirigindo embriagada, como atestou o boletim de ocorrência, e que ultrapassou o sinal vermelho. </a:t>
            </a:r>
          </a:p>
          <a:p>
            <a:pPr algn="just">
              <a:lnSpc>
                <a:spcPct val="100000"/>
              </a:lnSpc>
              <a:spcBef>
                <a:spcPts val="641"/>
              </a:spcBef>
              <a:tabLst>
                <a:tab pos="0" algn="l"/>
              </a:tabLst>
            </a:pPr>
            <a:r>
              <a:rPr lang="pt-BR" sz="3200" spc="-1" dirty="0">
                <a:solidFill>
                  <a:srgbClr val="000000"/>
                </a:solidFill>
                <a:latin typeface="Calibri"/>
                <a:ea typeface="DejaVu Sans"/>
              </a:rPr>
              <a:t>		Entende que, no pior cenário, ambos concorreram para o acidente, porque, apesar de estar 5% acima do limite de velocidade, Julia teve maior responsabilidade, pelos motivos expostos. Aproveitando a oportunidade, </a:t>
            </a:r>
            <a:r>
              <a:rPr lang="pt-BR" sz="3200" b="1" spc="-1" dirty="0">
                <a:solidFill>
                  <a:srgbClr val="000000"/>
                </a:solidFill>
                <a:latin typeface="Calibri"/>
                <a:ea typeface="DejaVu Sans"/>
              </a:rPr>
              <a:t>Marcos pretende obter de Julia indenização em valor equivalente</a:t>
            </a:r>
            <a:r>
              <a:rPr lang="pt-BR" sz="3200" spc="-1" dirty="0">
                <a:solidFill>
                  <a:srgbClr val="000000"/>
                </a:solidFill>
                <a:latin typeface="Calibri"/>
                <a:ea typeface="DejaVu Sans"/>
              </a:rPr>
              <a:t> ao que dispendeu pelo conserto do veículo. Marcos não tem interesse na realização de conciliação. </a:t>
            </a:r>
          </a:p>
          <a:p>
            <a:pPr algn="just">
              <a:lnSpc>
                <a:spcPct val="100000"/>
              </a:lnSpc>
              <a:spcBef>
                <a:spcPts val="641"/>
              </a:spcBef>
              <a:tabLst>
                <a:tab pos="0" algn="l"/>
              </a:tabLst>
            </a:pPr>
            <a:r>
              <a:rPr lang="pt-BR" sz="3200" spc="-1" dirty="0">
                <a:solidFill>
                  <a:srgbClr val="000000"/>
                </a:solidFill>
                <a:latin typeface="Calibri"/>
                <a:ea typeface="DejaVu Sans"/>
              </a:rPr>
              <a:t> 	Na qualidade de advogado(a) de Marcos, elabore a peça processual cabível para defender seus interesses, indicando seus requisitos e fundamentos, nos termos da legislação vigente. Considere que o aviso de recebimento da carta de citação de Marcos foi juntado aos </a:t>
            </a:r>
            <a:r>
              <a:rPr lang="pt-BR" sz="3200" b="1" spc="-1" dirty="0">
                <a:solidFill>
                  <a:srgbClr val="000000"/>
                </a:solidFill>
                <a:latin typeface="Calibri"/>
                <a:ea typeface="DejaVu Sans"/>
              </a:rPr>
              <a:t>autos no dia 04/02/2019 (segunda-feira)</a:t>
            </a:r>
            <a:r>
              <a:rPr lang="pt-BR" sz="3200" spc="-1" dirty="0">
                <a:solidFill>
                  <a:srgbClr val="000000"/>
                </a:solidFill>
                <a:latin typeface="Calibri"/>
                <a:ea typeface="DejaVu Sans"/>
              </a:rPr>
              <a:t>, e que não há feriados no mês de fevereiro.</a:t>
            </a:r>
          </a:p>
          <a:p>
            <a:pPr algn="just">
              <a:lnSpc>
                <a:spcPct val="100000"/>
              </a:lnSpc>
              <a:spcBef>
                <a:spcPts val="641"/>
              </a:spcBef>
              <a:tabLst>
                <a:tab pos="0" algn="l"/>
              </a:tabLst>
            </a:pPr>
            <a:r>
              <a:rPr lang="pt-BR" sz="3200" spc="-1" dirty="0">
                <a:solidFill>
                  <a:srgbClr val="000000"/>
                </a:solidFill>
                <a:latin typeface="Calibri"/>
                <a:ea typeface="DejaVu Sans"/>
              </a:rPr>
              <a:t>		</a:t>
            </a:r>
            <a:r>
              <a:rPr lang="pt-BR" sz="3200" spc="-1" dirty="0">
                <a:solidFill>
                  <a:srgbClr val="000000"/>
                </a:solidFill>
                <a:highlight>
                  <a:srgbClr val="FFFF00"/>
                </a:highlight>
                <a:latin typeface="Calibri"/>
                <a:ea typeface="DejaVu Sans"/>
              </a:rPr>
              <a:t>IDENTIFIQUE PEÇA E CARACTERÍSTICAS?</a:t>
            </a:r>
            <a:r>
              <a:rPr lang="pt-BR" sz="3200" spc="-1" dirty="0">
                <a:solidFill>
                  <a:srgbClr val="000000"/>
                </a:solidFill>
                <a:latin typeface="Calibri"/>
                <a:ea typeface="DejaVu Sans"/>
              </a:rPr>
              <a:t> </a:t>
            </a:r>
          </a:p>
        </p:txBody>
      </p:sp>
    </p:spTree>
    <p:extLst>
      <p:ext uri="{BB962C8B-B14F-4D97-AF65-F5344CB8AC3E}">
        <p14:creationId xmlns:p14="http://schemas.microsoft.com/office/powerpoint/2010/main" val="28857385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62500" lnSpcReduction="20000"/>
          </a:bodyPr>
          <a:lstStyle/>
          <a:p>
            <a:pPr algn="ctr">
              <a:lnSpc>
                <a:spcPct val="100000"/>
              </a:lnSpc>
              <a:spcBef>
                <a:spcPts val="641"/>
              </a:spcBef>
              <a:tabLst>
                <a:tab pos="0" algn="l"/>
              </a:tabLst>
            </a:pPr>
            <a:r>
              <a:rPr lang="pt-BR" sz="3200" b="1" spc="-1" dirty="0">
                <a:solidFill>
                  <a:srgbClr val="000000"/>
                </a:solidFill>
                <a:latin typeface="Calibri"/>
                <a:ea typeface="DejaVu Sans"/>
              </a:rPr>
              <a:t>GABARITO</a:t>
            </a:r>
          </a:p>
          <a:p>
            <a:pPr algn="just">
              <a:lnSpc>
                <a:spcPct val="100000"/>
              </a:lnSpc>
              <a:spcBef>
                <a:spcPts val="641"/>
              </a:spcBef>
              <a:tabLst>
                <a:tab pos="0" algn="l"/>
              </a:tabLst>
            </a:pPr>
            <a:endParaRPr lang="pt-BR" sz="3200" spc="-1" dirty="0">
              <a:solidFill>
                <a:srgbClr val="000000"/>
              </a:solidFill>
              <a:latin typeface="Calibri"/>
              <a:ea typeface="DejaVu Sans"/>
            </a:endParaRPr>
          </a:p>
          <a:p>
            <a:pPr algn="just">
              <a:lnSpc>
                <a:spcPct val="100000"/>
              </a:lnSpc>
              <a:spcBef>
                <a:spcPts val="641"/>
              </a:spcBef>
              <a:tabLst>
                <a:tab pos="0" algn="l"/>
              </a:tabLst>
            </a:pPr>
            <a:r>
              <a:rPr lang="pt-BR" sz="3200" spc="-1" dirty="0">
                <a:solidFill>
                  <a:srgbClr val="000000"/>
                </a:solidFill>
                <a:latin typeface="Calibri"/>
                <a:ea typeface="DejaVu Sans"/>
              </a:rPr>
              <a:t>PEÇA: Contestação com reconvenção </a:t>
            </a:r>
          </a:p>
          <a:p>
            <a:pPr algn="just">
              <a:lnSpc>
                <a:spcPct val="100000"/>
              </a:lnSpc>
              <a:spcBef>
                <a:spcPts val="641"/>
              </a:spcBef>
              <a:tabLst>
                <a:tab pos="0" algn="l"/>
              </a:tabLst>
            </a:pPr>
            <a:r>
              <a:rPr lang="pt-BR" sz="3200" spc="-1" dirty="0">
                <a:solidFill>
                  <a:srgbClr val="000000"/>
                </a:solidFill>
                <a:latin typeface="Calibri"/>
                <a:ea typeface="DejaVu Sans"/>
              </a:rPr>
              <a:t>FUNDAMENTO (art. 335, 343 e CPC </a:t>
            </a:r>
          </a:p>
          <a:p>
            <a:pPr algn="just">
              <a:lnSpc>
                <a:spcPct val="100000"/>
              </a:lnSpc>
              <a:spcBef>
                <a:spcPts val="641"/>
              </a:spcBef>
              <a:tabLst>
                <a:tab pos="0" algn="l"/>
              </a:tabLst>
            </a:pPr>
            <a:r>
              <a:rPr lang="pt-BR" sz="3200" spc="-1" dirty="0">
                <a:solidFill>
                  <a:srgbClr val="000000"/>
                </a:solidFill>
                <a:latin typeface="Calibri"/>
                <a:ea typeface="DejaVu Sans"/>
              </a:rPr>
              <a:t>PRAZO: 15 dias úteis (art. 219 do CPC) a partir da juntada do AR relativo à carta de citação (art. 335 e art. 231, inciso I, ambos do CPC) ou seja, até 25/02/2019.</a:t>
            </a:r>
          </a:p>
          <a:p>
            <a:pPr algn="just">
              <a:lnSpc>
                <a:spcPct val="100000"/>
              </a:lnSpc>
              <a:spcBef>
                <a:spcPts val="641"/>
              </a:spcBef>
              <a:tabLst>
                <a:tab pos="0" algn="l"/>
              </a:tabLst>
            </a:pPr>
            <a:r>
              <a:rPr lang="pt-BR" sz="3200" spc="-1" dirty="0">
                <a:solidFill>
                  <a:srgbClr val="000000"/>
                </a:solidFill>
                <a:latin typeface="Calibri"/>
                <a:ea typeface="DejaVu Sans"/>
              </a:rPr>
              <a:t>JUÍZO COMPETENTE: 8ª Vara Cível da Comarca da Capital do Estado do Rio de Janeiro.</a:t>
            </a:r>
          </a:p>
          <a:p>
            <a:pPr algn="just">
              <a:lnSpc>
                <a:spcPct val="100000"/>
              </a:lnSpc>
              <a:spcBef>
                <a:spcPts val="641"/>
              </a:spcBef>
              <a:tabLst>
                <a:tab pos="0" algn="l"/>
              </a:tabLst>
            </a:pPr>
            <a:r>
              <a:rPr lang="pt-BR" sz="3200" spc="-1" dirty="0">
                <a:solidFill>
                  <a:srgbClr val="000000"/>
                </a:solidFill>
                <a:latin typeface="Calibri"/>
                <a:ea typeface="DejaVu Sans"/>
              </a:rPr>
              <a:t>MATÉRIA DE DEFESA: </a:t>
            </a:r>
          </a:p>
          <a:p>
            <a:pPr algn="just">
              <a:lnSpc>
                <a:spcPct val="100000"/>
              </a:lnSpc>
              <a:spcBef>
                <a:spcPts val="641"/>
              </a:spcBef>
              <a:tabLst>
                <a:tab pos="0" algn="l"/>
              </a:tabLst>
            </a:pPr>
            <a:r>
              <a:rPr lang="pt-BR" sz="3200" spc="-1" dirty="0">
                <a:solidFill>
                  <a:srgbClr val="000000"/>
                </a:solidFill>
                <a:latin typeface="Calibri"/>
                <a:ea typeface="DejaVu Sans"/>
              </a:rPr>
              <a:t>		</a:t>
            </a:r>
            <a:r>
              <a:rPr lang="pt-BR" sz="3200" b="1" spc="-1" dirty="0">
                <a:solidFill>
                  <a:srgbClr val="000000"/>
                </a:solidFill>
                <a:latin typeface="Calibri"/>
                <a:ea typeface="DejaVu Sans"/>
              </a:rPr>
              <a:t>preliminar</a:t>
            </a:r>
            <a:r>
              <a:rPr lang="pt-BR" sz="3200" spc="-1" dirty="0">
                <a:solidFill>
                  <a:srgbClr val="000000"/>
                </a:solidFill>
                <a:latin typeface="Calibri"/>
                <a:ea typeface="DejaVu Sans"/>
              </a:rPr>
              <a:t>: incorreção do valor da causa, que deve corresponder ao proveito econômico pretendido por Julia, nos termos do art. 292, inciso V, do CPC (ou seja, R$ 40.000,00).</a:t>
            </a:r>
          </a:p>
          <a:p>
            <a:pPr algn="just">
              <a:lnSpc>
                <a:spcPct val="100000"/>
              </a:lnSpc>
              <a:spcBef>
                <a:spcPts val="641"/>
              </a:spcBef>
              <a:tabLst>
                <a:tab pos="0" algn="l"/>
              </a:tabLst>
            </a:pPr>
            <a:r>
              <a:rPr lang="pt-BR" sz="3200" spc="-1" dirty="0">
                <a:solidFill>
                  <a:srgbClr val="000000"/>
                </a:solidFill>
                <a:latin typeface="Calibri"/>
                <a:ea typeface="DejaVu Sans"/>
              </a:rPr>
              <a:t>		</a:t>
            </a:r>
            <a:r>
              <a:rPr lang="pt-BR" sz="3200" b="1" spc="-1" dirty="0">
                <a:solidFill>
                  <a:srgbClr val="000000"/>
                </a:solidFill>
                <a:latin typeface="Calibri"/>
                <a:ea typeface="DejaVu Sans"/>
              </a:rPr>
              <a:t>mérito</a:t>
            </a:r>
            <a:r>
              <a:rPr lang="pt-BR" sz="3200" spc="-1" dirty="0">
                <a:solidFill>
                  <a:srgbClr val="000000"/>
                </a:solidFill>
                <a:latin typeface="Calibri"/>
                <a:ea typeface="DejaVu Sans"/>
              </a:rPr>
              <a:t>: indicar como os fatos ocorreram, defendendo a ausência de responsabilidade pelo acidente, porque não praticou ilícito (art. 927 e art. 186 do Código Civil), imputando à Julia a responsabilidade exclusiva pelo acidente. Subsidiariamente, deve defender a responsabilidade concorrente de Julia (art. 945 do CC).</a:t>
            </a:r>
          </a:p>
          <a:p>
            <a:pPr algn="just">
              <a:lnSpc>
                <a:spcPct val="100000"/>
              </a:lnSpc>
              <a:spcBef>
                <a:spcPts val="641"/>
              </a:spcBef>
              <a:tabLst>
                <a:tab pos="0" algn="l"/>
              </a:tabLst>
            </a:pPr>
            <a:r>
              <a:rPr lang="pt-BR" sz="3200" spc="-1" dirty="0">
                <a:solidFill>
                  <a:srgbClr val="000000"/>
                </a:solidFill>
                <a:latin typeface="Calibri"/>
                <a:ea typeface="DejaVu Sans"/>
              </a:rPr>
              <a:t>		Reconvenção: deverá reiterar a responsabilidade de Julia, e demonstrar os prejuízos sofridos com o conserto de seu veículo, comprovando-o com notas fiscais e comprovantes de pagamento dos R$ 30.000,00, para comprovar a extensão do dano (Art. 944 do Código Civil). </a:t>
            </a:r>
          </a:p>
          <a:p>
            <a:pPr algn="just">
              <a:lnSpc>
                <a:spcPct val="100000"/>
              </a:lnSpc>
              <a:spcBef>
                <a:spcPts val="641"/>
              </a:spcBef>
              <a:tabLst>
                <a:tab pos="0" algn="l"/>
              </a:tabLst>
            </a:pPr>
            <a:r>
              <a:rPr lang="pt-BR" sz="3200" spc="-1" dirty="0">
                <a:solidFill>
                  <a:srgbClr val="000000"/>
                </a:solidFill>
                <a:latin typeface="Calibri"/>
                <a:ea typeface="DejaVu Sans"/>
              </a:rPr>
              <a:t>		NÃO ESQUECER: improcedência do pedido de Julia, ou subsidiariamente, o reconhecimento de culpa concorrente, reduzindo-se o valor da indenização. Deve requerer também a procedência do pedido reconvencional.</a:t>
            </a:r>
          </a:p>
        </p:txBody>
      </p:sp>
    </p:spTree>
    <p:extLst>
      <p:ext uri="{BB962C8B-B14F-4D97-AF65-F5344CB8AC3E}">
        <p14:creationId xmlns:p14="http://schemas.microsoft.com/office/powerpoint/2010/main" val="22087593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7000"/>
              </a:lnSpc>
              <a:spcAft>
                <a:spcPts val="800"/>
              </a:spcAft>
            </a:pPr>
            <a:r>
              <a:rPr lang="pt-BR" sz="2400" spc="-1" dirty="0">
                <a:solidFill>
                  <a:srgbClr val="000000"/>
                </a:solidFill>
                <a:latin typeface="Calibri"/>
                <a:ea typeface="DejaVu Sans"/>
              </a:rPr>
              <a:t>25- </a:t>
            </a:r>
            <a:r>
              <a:rPr lang="pt-BR" sz="1100" b="0" strike="noStrike" spc="-1" dirty="0">
                <a:latin typeface="Arial"/>
              </a:rPr>
              <a:t>FGV -  </a:t>
            </a:r>
            <a:r>
              <a:rPr lang="pt-BR" sz="2200" b="0" strike="noStrike" spc="-1" dirty="0">
                <a:latin typeface="Arial"/>
              </a:rPr>
              <a:t>No </a:t>
            </a:r>
            <a:r>
              <a:rPr lang="pt-BR" sz="2200" b="1" strike="noStrike" spc="-1" dirty="0">
                <a:latin typeface="Arial"/>
              </a:rPr>
              <a:t>procedimento comum</a:t>
            </a:r>
            <a:r>
              <a:rPr lang="pt-BR" sz="2200" b="0" strike="noStrike" spc="-1" dirty="0">
                <a:latin typeface="Arial"/>
              </a:rPr>
              <a:t>, a via pela qual o réu pode manifestar </a:t>
            </a:r>
            <a:r>
              <a:rPr lang="pt-BR" sz="2200" b="1" strike="noStrike" spc="-1" dirty="0">
                <a:highlight>
                  <a:srgbClr val="FFFF00"/>
                </a:highlight>
                <a:latin typeface="Arial"/>
              </a:rPr>
              <a:t>pretensão própria</a:t>
            </a:r>
            <a:r>
              <a:rPr lang="pt-BR" sz="2200" b="0" strike="noStrike" spc="-1" dirty="0">
                <a:latin typeface="Arial"/>
              </a:rPr>
              <a:t>, </a:t>
            </a:r>
            <a:r>
              <a:rPr lang="pt-BR" sz="2200" b="1" strike="noStrike" spc="-1" dirty="0">
                <a:highlight>
                  <a:srgbClr val="00FF00"/>
                </a:highlight>
                <a:latin typeface="Arial"/>
              </a:rPr>
              <a:t>CONEXA</a:t>
            </a:r>
            <a:r>
              <a:rPr lang="pt-BR" sz="2200" b="0" strike="noStrike" spc="-1" dirty="0">
                <a:latin typeface="Arial"/>
              </a:rPr>
              <a:t> com a ação principal ou com o fundamento da defesa, é:</a:t>
            </a:r>
          </a:p>
          <a:p>
            <a:pPr algn="just">
              <a:lnSpc>
                <a:spcPct val="107000"/>
              </a:lnSpc>
              <a:spcAft>
                <a:spcPts val="800"/>
              </a:spcAft>
            </a:pPr>
            <a:r>
              <a:rPr lang="pt-BR" sz="2200" b="0" strike="noStrike" spc="-1" dirty="0">
                <a:latin typeface="Arial"/>
              </a:rPr>
              <a:t>A- exceção;</a:t>
            </a:r>
          </a:p>
          <a:p>
            <a:pPr algn="just">
              <a:lnSpc>
                <a:spcPct val="107000"/>
              </a:lnSpc>
              <a:spcAft>
                <a:spcPts val="800"/>
              </a:spcAft>
            </a:pPr>
            <a:r>
              <a:rPr lang="pt-BR" sz="2200" b="0" strike="noStrike" spc="-1" dirty="0">
                <a:latin typeface="Arial"/>
              </a:rPr>
              <a:t>B- </a:t>
            </a:r>
            <a:r>
              <a:rPr lang="pt-BR" sz="2200" b="0" strike="noStrike" spc="-1" dirty="0">
                <a:highlight>
                  <a:srgbClr val="FFFF00"/>
                </a:highlight>
                <a:latin typeface="Arial"/>
              </a:rPr>
              <a:t>reconvenção</a:t>
            </a:r>
            <a:r>
              <a:rPr lang="pt-BR" sz="2200" b="0" strike="noStrike" spc="-1" dirty="0">
                <a:latin typeface="Arial"/>
              </a:rPr>
              <a:t>,</a:t>
            </a:r>
          </a:p>
          <a:p>
            <a:pPr algn="just">
              <a:lnSpc>
                <a:spcPct val="107000"/>
              </a:lnSpc>
              <a:spcAft>
                <a:spcPts val="800"/>
              </a:spcAft>
            </a:pPr>
            <a:r>
              <a:rPr lang="pt-BR" sz="2200" b="0" strike="noStrike" spc="-1" dirty="0">
                <a:latin typeface="Arial"/>
              </a:rPr>
              <a:t>C- </a:t>
            </a:r>
            <a:r>
              <a:rPr lang="pt-BR" sz="2200" b="0" i="1" strike="noStrike" spc="-1" dirty="0">
                <a:latin typeface="Arial"/>
              </a:rPr>
              <a:t>querela </a:t>
            </a:r>
            <a:r>
              <a:rPr lang="pt-BR" sz="2200" b="0" i="1" strike="noStrike" spc="-1" dirty="0" err="1">
                <a:latin typeface="Arial"/>
              </a:rPr>
              <a:t>nullitatis</a:t>
            </a:r>
            <a:r>
              <a:rPr lang="pt-BR" sz="2200" i="1" spc="-1" dirty="0">
                <a:latin typeface="Arial"/>
              </a:rPr>
              <a:t>;</a:t>
            </a:r>
            <a:endParaRPr lang="pt-BR" sz="2200" b="0" strike="noStrike" spc="-1" dirty="0">
              <a:latin typeface="Arial"/>
            </a:endParaRPr>
          </a:p>
          <a:p>
            <a:pPr algn="just">
              <a:lnSpc>
                <a:spcPct val="107000"/>
              </a:lnSpc>
              <a:spcAft>
                <a:spcPts val="800"/>
              </a:spcAft>
            </a:pPr>
            <a:r>
              <a:rPr lang="pt-BR" sz="2200" b="0" strike="noStrike" spc="-1" dirty="0">
                <a:latin typeface="Arial"/>
              </a:rPr>
              <a:t>D- impugnação ao cumprimento de sentença.</a:t>
            </a:r>
          </a:p>
          <a:p>
            <a:pPr algn="just">
              <a:lnSpc>
                <a:spcPct val="107000"/>
              </a:lnSpc>
              <a:spcAft>
                <a:spcPts val="800"/>
              </a:spcAft>
            </a:pPr>
            <a:r>
              <a:rPr lang="pt-BR" sz="2200" b="0" strike="noStrike" spc="-1" dirty="0">
                <a:latin typeface="Arial"/>
              </a:rPr>
              <a:t>E- embargos.</a:t>
            </a:r>
          </a:p>
          <a:p>
            <a:pPr algn="just">
              <a:lnSpc>
                <a:spcPct val="107000"/>
              </a:lnSpc>
              <a:spcAft>
                <a:spcPts val="800"/>
              </a:spcAft>
            </a:pPr>
            <a:r>
              <a:rPr lang="pt-BR" sz="2200" spc="-1" dirty="0">
                <a:latin typeface="Arial"/>
              </a:rPr>
              <a:t>DICA: Art. 343. Na contestação, é lícito ao réu propor reconvenção para manifestar pretensão própria, conexa com a ação principal ou com o fundamento da defesa.</a:t>
            </a:r>
          </a:p>
          <a:p>
            <a:pPr algn="just">
              <a:lnSpc>
                <a:spcPct val="107000"/>
              </a:lnSpc>
              <a:spcAft>
                <a:spcPts val="800"/>
              </a:spcAft>
            </a:pPr>
            <a:endParaRPr lang="pt-BR" sz="2200" b="0" strike="noStrike" spc="-1" dirty="0">
              <a:latin typeface="Arial"/>
            </a:endParaRPr>
          </a:p>
          <a:p>
            <a:pPr algn="just">
              <a:lnSpc>
                <a:spcPct val="107000"/>
              </a:lnSpc>
              <a:spcAft>
                <a:spcPts val="800"/>
              </a:spcAft>
            </a:pPr>
            <a:endParaRPr lang="pt-BR" sz="2000" spc="-1" dirty="0">
              <a:solidFill>
                <a:srgbClr val="000000"/>
              </a:solidFill>
              <a:latin typeface="Calibri"/>
              <a:ea typeface="DejaVu Sans"/>
            </a:endParaRPr>
          </a:p>
          <a:p>
            <a:pPr algn="just">
              <a:lnSpc>
                <a:spcPct val="107000"/>
              </a:lnSpc>
              <a:spcAft>
                <a:spcPts val="800"/>
              </a:spcAft>
            </a:pPr>
            <a:endParaRPr lang="pt-BR" sz="2200" b="0" strike="noStrike" spc="-1" dirty="0">
              <a:latin typeface="Arial"/>
            </a:endParaRPr>
          </a:p>
          <a:p>
            <a:pPr algn="just">
              <a:lnSpc>
                <a:spcPct val="107000"/>
              </a:lnSpc>
              <a:spcAft>
                <a:spcPts val="800"/>
              </a:spcAft>
            </a:pPr>
            <a:endParaRPr lang="pt-BR" sz="2200" spc="-1" dirty="0">
              <a:latin typeface="Arial"/>
            </a:endParaRPr>
          </a:p>
          <a:p>
            <a:pPr algn="just">
              <a:lnSpc>
                <a:spcPct val="107000"/>
              </a:lnSpc>
              <a:spcAft>
                <a:spcPts val="800"/>
              </a:spcAft>
            </a:pPr>
            <a:endParaRPr lang="pt-BR" sz="2200" b="0" strike="noStrike" spc="-1" dirty="0">
              <a:latin typeface="Arial"/>
            </a:endParaRPr>
          </a:p>
        </p:txBody>
      </p:sp>
    </p:spTree>
    <p:extLst>
      <p:ext uri="{BB962C8B-B14F-4D97-AF65-F5344CB8AC3E}">
        <p14:creationId xmlns:p14="http://schemas.microsoft.com/office/powerpoint/2010/main" val="2419203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7000"/>
              </a:lnSpc>
              <a:spcAft>
                <a:spcPts val="800"/>
              </a:spcAft>
            </a:pPr>
            <a:r>
              <a:rPr lang="pt-BR" sz="2400" spc="-1" dirty="0">
                <a:solidFill>
                  <a:srgbClr val="000000"/>
                </a:solidFill>
                <a:latin typeface="Calibri"/>
                <a:ea typeface="DejaVu Sans"/>
              </a:rPr>
              <a:t>26- </a:t>
            </a:r>
            <a:r>
              <a:rPr lang="pt-BR" sz="1100" spc="-1" dirty="0">
                <a:solidFill>
                  <a:srgbClr val="000000"/>
                </a:solidFill>
                <a:latin typeface="Calibri"/>
                <a:ea typeface="DejaVu Sans"/>
              </a:rPr>
              <a:t> Avança .</a:t>
            </a:r>
            <a:r>
              <a:rPr lang="pt-BR" spc="-1" dirty="0">
                <a:solidFill>
                  <a:srgbClr val="000000"/>
                </a:solidFill>
                <a:latin typeface="Calibri"/>
                <a:ea typeface="DejaVu Sans"/>
              </a:rPr>
              <a:t>	No que se refere ao instituto da </a:t>
            </a:r>
            <a:r>
              <a:rPr lang="pt-BR" b="1" spc="-1" dirty="0">
                <a:solidFill>
                  <a:srgbClr val="000000"/>
                </a:solidFill>
                <a:latin typeface="Calibri"/>
                <a:ea typeface="DejaVu Sans"/>
              </a:rPr>
              <a:t>revelia</a:t>
            </a:r>
            <a:r>
              <a:rPr lang="pt-BR" spc="-1" dirty="0">
                <a:solidFill>
                  <a:srgbClr val="000000"/>
                </a:solidFill>
                <a:latin typeface="Calibri"/>
                <a:ea typeface="DejaVu Sans"/>
              </a:rPr>
              <a:t>, analise os itens a seguir e, ao final, assinale a alternativa </a:t>
            </a:r>
            <a:r>
              <a:rPr lang="pt-BR" b="1" spc="-1" dirty="0">
                <a:solidFill>
                  <a:srgbClr val="000000"/>
                </a:solidFill>
                <a:latin typeface="Calibri"/>
                <a:ea typeface="DejaVu Sans"/>
              </a:rPr>
              <a:t>correta</a:t>
            </a:r>
            <a:r>
              <a:rPr lang="pt-BR" spc="-1" dirty="0">
                <a:solidFill>
                  <a:srgbClr val="000000"/>
                </a:solidFill>
                <a:latin typeface="Calibri"/>
                <a:ea typeface="DejaVu Sans"/>
              </a:rPr>
              <a:t>:</a:t>
            </a:r>
          </a:p>
          <a:p>
            <a:pPr algn="just">
              <a:lnSpc>
                <a:spcPct val="107000"/>
              </a:lnSpc>
              <a:spcAft>
                <a:spcPts val="800"/>
              </a:spcAft>
            </a:pPr>
            <a:r>
              <a:rPr lang="pt-BR" spc="-1" dirty="0">
                <a:solidFill>
                  <a:srgbClr val="000000"/>
                </a:solidFill>
                <a:latin typeface="Calibri"/>
                <a:ea typeface="DejaVu Sans"/>
              </a:rPr>
              <a:t>	I – A presunção de veracidade decorrente da revelia </a:t>
            </a:r>
            <a:r>
              <a:rPr lang="pt-BR" b="1" spc="-1" dirty="0">
                <a:solidFill>
                  <a:srgbClr val="000000"/>
                </a:solidFill>
                <a:highlight>
                  <a:srgbClr val="FFFF00"/>
                </a:highlight>
                <a:latin typeface="Calibri"/>
                <a:ea typeface="DejaVu Sans"/>
              </a:rPr>
              <a:t>não</a:t>
            </a:r>
            <a:r>
              <a:rPr lang="pt-BR" spc="-1" dirty="0">
                <a:solidFill>
                  <a:srgbClr val="000000"/>
                </a:solidFill>
                <a:latin typeface="Calibri"/>
                <a:ea typeface="DejaVu Sans"/>
              </a:rPr>
              <a:t> admite prova em contrário. </a:t>
            </a:r>
          </a:p>
          <a:p>
            <a:pPr algn="just">
              <a:lnSpc>
                <a:spcPct val="107000"/>
              </a:lnSpc>
              <a:spcAft>
                <a:spcPts val="800"/>
              </a:spcAft>
            </a:pPr>
            <a:r>
              <a:rPr lang="pt-BR" spc="-1" dirty="0">
                <a:solidFill>
                  <a:srgbClr val="000000"/>
                </a:solidFill>
                <a:latin typeface="Calibri"/>
                <a:ea typeface="DejaVu Sans"/>
              </a:rPr>
              <a:t>	II – Os prazos contra o revel que não tenha patrono nos autos fluirão da data de </a:t>
            </a:r>
            <a:r>
              <a:rPr lang="pt-BR" spc="-1" dirty="0">
                <a:solidFill>
                  <a:srgbClr val="000000"/>
                </a:solidFill>
                <a:highlight>
                  <a:srgbClr val="FFFF00"/>
                </a:highlight>
                <a:latin typeface="Calibri"/>
                <a:ea typeface="DejaVu Sans"/>
              </a:rPr>
              <a:t>publicação do ato decisório no órgão oficial</a:t>
            </a:r>
            <a:r>
              <a:rPr lang="pt-BR" spc="-1" dirty="0">
                <a:solidFill>
                  <a:srgbClr val="000000"/>
                </a:solidFill>
                <a:latin typeface="Calibri"/>
                <a:ea typeface="DejaVu Sans"/>
              </a:rPr>
              <a:t>. </a:t>
            </a:r>
          </a:p>
          <a:p>
            <a:pPr algn="just">
              <a:lnSpc>
                <a:spcPct val="107000"/>
              </a:lnSpc>
              <a:spcAft>
                <a:spcPts val="800"/>
              </a:spcAft>
            </a:pPr>
            <a:r>
              <a:rPr lang="pt-BR" spc="-1" dirty="0">
                <a:solidFill>
                  <a:srgbClr val="000000"/>
                </a:solidFill>
                <a:latin typeface="Calibri"/>
                <a:ea typeface="DejaVu Sans"/>
              </a:rPr>
              <a:t>	III – O revel pode intervir no feito em qualquer fase do processo, sendo-lhe, no entanto, </a:t>
            </a:r>
            <a:r>
              <a:rPr lang="pt-BR" spc="-1" dirty="0">
                <a:solidFill>
                  <a:srgbClr val="000000"/>
                </a:solidFill>
                <a:highlight>
                  <a:srgbClr val="FFFF00"/>
                </a:highlight>
                <a:latin typeface="Calibri"/>
                <a:ea typeface="DejaVu Sans"/>
              </a:rPr>
              <a:t>vedada</a:t>
            </a:r>
            <a:r>
              <a:rPr lang="pt-BR" spc="-1" dirty="0">
                <a:solidFill>
                  <a:srgbClr val="000000"/>
                </a:solidFill>
                <a:latin typeface="Calibri"/>
                <a:ea typeface="DejaVu Sans"/>
              </a:rPr>
              <a:t> a produção probatória.</a:t>
            </a:r>
          </a:p>
          <a:p>
            <a:pPr algn="just">
              <a:lnSpc>
                <a:spcPct val="107000"/>
              </a:lnSpc>
              <a:spcAft>
                <a:spcPts val="800"/>
              </a:spcAft>
            </a:pPr>
            <a:r>
              <a:rPr lang="pt-BR" spc="-1" dirty="0">
                <a:solidFill>
                  <a:srgbClr val="000000"/>
                </a:solidFill>
                <a:latin typeface="Calibri"/>
                <a:ea typeface="DejaVu Sans"/>
              </a:rPr>
              <a:t>	A- Apenas o item I é verdadeiro,</a:t>
            </a:r>
          </a:p>
          <a:p>
            <a:pPr algn="just">
              <a:lnSpc>
                <a:spcPct val="107000"/>
              </a:lnSpc>
              <a:spcAft>
                <a:spcPts val="800"/>
              </a:spcAft>
            </a:pPr>
            <a:r>
              <a:rPr lang="pt-BR" spc="-1" dirty="0">
                <a:solidFill>
                  <a:srgbClr val="000000"/>
                </a:solidFill>
                <a:latin typeface="Calibri"/>
                <a:ea typeface="DejaVu Sans"/>
              </a:rPr>
              <a:t>	</a:t>
            </a:r>
            <a:r>
              <a:rPr lang="pt-BR" spc="-1" dirty="0">
                <a:solidFill>
                  <a:srgbClr val="000000"/>
                </a:solidFill>
                <a:highlight>
                  <a:srgbClr val="FFFF00"/>
                </a:highlight>
                <a:latin typeface="Calibri"/>
                <a:ea typeface="DejaVu Sans"/>
              </a:rPr>
              <a:t>B- Apenas o item II é verdadeiro,</a:t>
            </a:r>
          </a:p>
          <a:p>
            <a:pPr algn="just">
              <a:lnSpc>
                <a:spcPct val="107000"/>
              </a:lnSpc>
              <a:spcAft>
                <a:spcPts val="800"/>
              </a:spcAft>
            </a:pPr>
            <a:r>
              <a:rPr lang="pt-BR" spc="-1" dirty="0">
                <a:solidFill>
                  <a:srgbClr val="000000"/>
                </a:solidFill>
                <a:latin typeface="Calibri"/>
                <a:ea typeface="DejaVu Sans"/>
              </a:rPr>
              <a:t>	C- Apenas o item III é verdadeiro,</a:t>
            </a:r>
          </a:p>
          <a:p>
            <a:pPr algn="just">
              <a:lnSpc>
                <a:spcPct val="107000"/>
              </a:lnSpc>
              <a:spcAft>
                <a:spcPts val="800"/>
              </a:spcAft>
            </a:pPr>
            <a:r>
              <a:rPr lang="pt-BR" spc="-1" dirty="0">
                <a:solidFill>
                  <a:srgbClr val="000000"/>
                </a:solidFill>
                <a:latin typeface="Calibri"/>
                <a:ea typeface="DejaVu Sans"/>
              </a:rPr>
              <a:t>	D- Apenas os itens I e III são verdadeiros,</a:t>
            </a:r>
          </a:p>
          <a:p>
            <a:pPr algn="just">
              <a:lnSpc>
                <a:spcPct val="107000"/>
              </a:lnSpc>
              <a:spcAft>
                <a:spcPts val="800"/>
              </a:spcAft>
            </a:pPr>
            <a:r>
              <a:rPr lang="pt-BR" spc="-1" dirty="0">
                <a:solidFill>
                  <a:srgbClr val="000000"/>
                </a:solidFill>
                <a:latin typeface="Calibri"/>
                <a:ea typeface="DejaVu Sans"/>
              </a:rPr>
              <a:t>	E- Todos os itens são verdadeiros,</a:t>
            </a:r>
          </a:p>
          <a:p>
            <a:pPr algn="just">
              <a:lnSpc>
                <a:spcPct val="107000"/>
              </a:lnSpc>
              <a:spcAft>
                <a:spcPts val="800"/>
              </a:spcAft>
            </a:pPr>
            <a:endParaRPr lang="pt-BR" sz="1200" b="0" strike="noStrike" spc="-1" dirty="0">
              <a:solidFill>
                <a:srgbClr val="000000"/>
              </a:solidFill>
              <a:latin typeface="Calibri"/>
            </a:endParaRPr>
          </a:p>
          <a:p>
            <a:pPr algn="just">
              <a:lnSpc>
                <a:spcPct val="107000"/>
              </a:lnSpc>
              <a:spcAft>
                <a:spcPts val="800"/>
              </a:spcAft>
            </a:pPr>
            <a:r>
              <a:rPr lang="pt-BR" sz="1200" b="0" strike="noStrike" spc="-1" dirty="0">
                <a:solidFill>
                  <a:srgbClr val="000000"/>
                </a:solidFill>
                <a:highlight>
                  <a:srgbClr val="00FF00"/>
                </a:highlight>
                <a:latin typeface="Calibri"/>
              </a:rPr>
              <a:t>DICAS:</a:t>
            </a:r>
            <a:r>
              <a:rPr lang="pt-BR" sz="1200" spc="-1" dirty="0">
                <a:solidFill>
                  <a:srgbClr val="000000"/>
                </a:solidFill>
                <a:highlight>
                  <a:srgbClr val="00FF00"/>
                </a:highlight>
                <a:latin typeface="Arial"/>
              </a:rPr>
              <a:t>  </a:t>
            </a:r>
            <a:r>
              <a:rPr lang="pt-BR" sz="1200" b="0" i="0" dirty="0">
                <a:solidFill>
                  <a:srgbClr val="000000"/>
                </a:solidFill>
                <a:effectLst/>
                <a:latin typeface="Arial" panose="020B0604020202020204" pitchFamily="34" charset="0"/>
              </a:rPr>
              <a:t>Art. 344. Se o réu não contestar a ação, será considerado revel e </a:t>
            </a:r>
            <a:r>
              <a:rPr lang="pt-BR" sz="1200" b="1" i="0" u="sng" dirty="0">
                <a:solidFill>
                  <a:srgbClr val="000000"/>
                </a:solidFill>
                <a:effectLst/>
                <a:latin typeface="Arial" panose="020B0604020202020204" pitchFamily="34" charset="0"/>
              </a:rPr>
              <a:t>presumir-se-ão</a:t>
            </a:r>
            <a:r>
              <a:rPr lang="pt-BR" sz="1200" b="0" i="0" dirty="0">
                <a:solidFill>
                  <a:srgbClr val="000000"/>
                </a:solidFill>
                <a:effectLst/>
                <a:latin typeface="Arial" panose="020B0604020202020204" pitchFamily="34" charset="0"/>
              </a:rPr>
              <a:t> verdadeiras as alegações de fato formuladas pelo autor. </a:t>
            </a:r>
            <a:r>
              <a:rPr lang="pt-BR" sz="1200" spc="-1" dirty="0">
                <a:solidFill>
                  <a:srgbClr val="000000"/>
                </a:solidFill>
                <a:latin typeface="Arial" panose="020B0604020202020204" pitchFamily="34" charset="0"/>
              </a:rPr>
              <a:t>Art. 346. Os prazos contra o revel que não tenha patrono nos autos </a:t>
            </a:r>
            <a:r>
              <a:rPr lang="pt-BR" sz="1200" b="1" u="sng" spc="-1" dirty="0">
                <a:solidFill>
                  <a:srgbClr val="000000"/>
                </a:solidFill>
                <a:latin typeface="Arial" panose="020B0604020202020204" pitchFamily="34" charset="0"/>
              </a:rPr>
              <a:t>fluirão</a:t>
            </a:r>
            <a:r>
              <a:rPr lang="pt-BR" sz="1200" spc="-1" dirty="0">
                <a:solidFill>
                  <a:srgbClr val="000000"/>
                </a:solidFill>
                <a:latin typeface="Arial" panose="020B0604020202020204" pitchFamily="34" charset="0"/>
              </a:rPr>
              <a:t> da data de publicação do ato decisório no órgão oficial.  Parágrafo único. O revel poderá intervir no processo em qualquer fase, </a:t>
            </a:r>
            <a:r>
              <a:rPr lang="pt-BR" sz="1200" b="1" u="sng" spc="-1" dirty="0">
                <a:solidFill>
                  <a:srgbClr val="000000"/>
                </a:solidFill>
                <a:latin typeface="Arial" panose="020B0604020202020204" pitchFamily="34" charset="0"/>
              </a:rPr>
              <a:t>recebendo-o no estado</a:t>
            </a:r>
            <a:r>
              <a:rPr lang="pt-BR" sz="1200" spc="-1" dirty="0">
                <a:solidFill>
                  <a:srgbClr val="000000"/>
                </a:solidFill>
                <a:latin typeface="Arial" panose="020B0604020202020204" pitchFamily="34" charset="0"/>
              </a:rPr>
              <a:t> em que se encontrar. 346,pu: O revel poderá intervir no processo em qualquer fase, recebendo-o no estado em que se encontrar.</a:t>
            </a:r>
          </a:p>
          <a:p>
            <a:pPr algn="just">
              <a:lnSpc>
                <a:spcPct val="107000"/>
              </a:lnSpc>
              <a:spcAft>
                <a:spcPts val="800"/>
              </a:spcAft>
            </a:pPr>
            <a:endParaRPr lang="pt-BR" sz="1200" i="0" spc="-1" dirty="0">
              <a:solidFill>
                <a:srgbClr val="000000"/>
              </a:solidFill>
              <a:effectLst/>
              <a:latin typeface="Arial" panose="020B0604020202020204" pitchFamily="34" charset="0"/>
            </a:endParaRPr>
          </a:p>
          <a:p>
            <a:pPr algn="just">
              <a:lnSpc>
                <a:spcPct val="107000"/>
              </a:lnSpc>
              <a:spcAft>
                <a:spcPts val="800"/>
              </a:spcAft>
            </a:pPr>
            <a:endParaRPr lang="pt-BR" sz="1200" i="0" spc="-1" dirty="0">
              <a:solidFill>
                <a:srgbClr val="000000"/>
              </a:solidFill>
              <a:effectLst/>
              <a:latin typeface="Arial" panose="020B0604020202020204" pitchFamily="34" charset="0"/>
            </a:endParaRPr>
          </a:p>
          <a:p>
            <a:pPr algn="just">
              <a:lnSpc>
                <a:spcPct val="107000"/>
              </a:lnSpc>
              <a:spcAft>
                <a:spcPts val="800"/>
              </a:spcAft>
            </a:pPr>
            <a:endParaRPr lang="pt-BR" sz="2400" b="0" strike="noStrike" spc="-1" dirty="0">
              <a:solidFill>
                <a:srgbClr val="000000"/>
              </a:solidFill>
              <a:latin typeface="Calibri"/>
            </a:endParaRPr>
          </a:p>
        </p:txBody>
      </p:sp>
    </p:spTree>
    <p:extLst>
      <p:ext uri="{BB962C8B-B14F-4D97-AF65-F5344CB8AC3E}">
        <p14:creationId xmlns:p14="http://schemas.microsoft.com/office/powerpoint/2010/main" val="3835542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7000"/>
              </a:lnSpc>
              <a:spcAft>
                <a:spcPts val="800"/>
              </a:spcAft>
            </a:pPr>
            <a:r>
              <a:rPr lang="pt-BR" sz="2400" spc="-1" dirty="0">
                <a:solidFill>
                  <a:srgbClr val="000000"/>
                </a:solidFill>
                <a:latin typeface="Calibri"/>
                <a:ea typeface="DejaVu Sans"/>
              </a:rPr>
              <a:t>27- </a:t>
            </a:r>
            <a:r>
              <a:rPr lang="pt-BR" sz="1100" spc="-1" dirty="0">
                <a:solidFill>
                  <a:srgbClr val="000000"/>
                </a:solidFill>
                <a:latin typeface="Calibri"/>
                <a:ea typeface="DejaVu Sans"/>
              </a:rPr>
              <a:t> FGV -  </a:t>
            </a:r>
            <a:r>
              <a:rPr lang="pt-BR" sz="2400" spc="-1" dirty="0">
                <a:solidFill>
                  <a:srgbClr val="000000"/>
                </a:solidFill>
                <a:latin typeface="Calibri"/>
                <a:ea typeface="DejaVu Sans"/>
              </a:rPr>
              <a:t>Sobre a revelia, é correto afirmar que:</a:t>
            </a:r>
          </a:p>
          <a:p>
            <a:pPr algn="just">
              <a:lnSpc>
                <a:spcPct val="107000"/>
              </a:lnSpc>
              <a:spcAft>
                <a:spcPts val="800"/>
              </a:spcAft>
            </a:pPr>
            <a:r>
              <a:rPr lang="pt-BR" sz="2400" spc="-1" dirty="0">
                <a:solidFill>
                  <a:srgbClr val="000000"/>
                </a:solidFill>
                <a:latin typeface="Calibri"/>
                <a:ea typeface="DejaVu Sans"/>
              </a:rPr>
              <a:t>	A- será decretada se o réu não contestar a ação, </a:t>
            </a:r>
            <a:r>
              <a:rPr lang="pt-BR" sz="2400" u="sng" spc="-1" dirty="0">
                <a:solidFill>
                  <a:srgbClr val="000000"/>
                </a:solidFill>
                <a:latin typeface="Calibri"/>
                <a:ea typeface="DejaVu Sans"/>
              </a:rPr>
              <a:t>embora</a:t>
            </a:r>
            <a:r>
              <a:rPr lang="pt-BR" sz="2400" spc="-1" dirty="0">
                <a:solidFill>
                  <a:srgbClr val="000000"/>
                </a:solidFill>
                <a:latin typeface="Calibri"/>
                <a:ea typeface="DejaVu Sans"/>
              </a:rPr>
              <a:t> possa ser relevada caso a peça defensiva seja apresentada no quinquídio </a:t>
            </a:r>
            <a:r>
              <a:rPr lang="pt-BR" sz="2400" b="1" u="sng" spc="-1" dirty="0">
                <a:solidFill>
                  <a:srgbClr val="000000"/>
                </a:solidFill>
                <a:latin typeface="Calibri"/>
                <a:ea typeface="DejaVu Sans"/>
              </a:rPr>
              <a:t>subsequente</a:t>
            </a:r>
            <a:r>
              <a:rPr lang="pt-BR" sz="2400" spc="-1" dirty="0">
                <a:solidFill>
                  <a:srgbClr val="000000"/>
                </a:solidFill>
                <a:latin typeface="Calibri"/>
                <a:ea typeface="DejaVu Sans"/>
              </a:rPr>
              <a:t> ao decurso do prazo legal,</a:t>
            </a:r>
          </a:p>
          <a:p>
            <a:pPr algn="just">
              <a:lnSpc>
                <a:spcPct val="107000"/>
              </a:lnSpc>
              <a:spcAft>
                <a:spcPts val="800"/>
              </a:spcAft>
            </a:pPr>
            <a:r>
              <a:rPr lang="pt-BR" sz="2400" spc="-1" dirty="0">
                <a:solidFill>
                  <a:srgbClr val="000000"/>
                </a:solidFill>
                <a:latin typeface="Calibri"/>
                <a:ea typeface="DejaVu Sans"/>
              </a:rPr>
              <a:t>	</a:t>
            </a:r>
            <a:r>
              <a:rPr lang="pt-BR" sz="2400" spc="-1" dirty="0">
                <a:solidFill>
                  <a:srgbClr val="000000"/>
                </a:solidFill>
                <a:highlight>
                  <a:srgbClr val="FFFF00"/>
                </a:highlight>
                <a:latin typeface="Calibri"/>
                <a:ea typeface="DejaVu Sans"/>
              </a:rPr>
              <a:t>B- </a:t>
            </a:r>
            <a:r>
              <a:rPr lang="pt-BR" sz="2400" u="sng" spc="-1" dirty="0">
                <a:solidFill>
                  <a:srgbClr val="000000"/>
                </a:solidFill>
                <a:highlight>
                  <a:srgbClr val="FFFF00"/>
                </a:highlight>
                <a:latin typeface="Calibri"/>
                <a:ea typeface="DejaVu Sans"/>
              </a:rPr>
              <a:t>não levará à presunção de veracidade</a:t>
            </a:r>
            <a:r>
              <a:rPr lang="pt-BR" sz="2400" spc="-1" dirty="0">
                <a:solidFill>
                  <a:srgbClr val="000000"/>
                </a:solidFill>
                <a:highlight>
                  <a:srgbClr val="FFFF00"/>
                </a:highlight>
                <a:latin typeface="Calibri"/>
                <a:ea typeface="DejaVu Sans"/>
              </a:rPr>
              <a:t> das alegações de fato constantes da inicial, se o litígio versar sobre </a:t>
            </a:r>
            <a:r>
              <a:rPr lang="pt-BR" sz="2400" b="1" u="sng" spc="-1" dirty="0">
                <a:solidFill>
                  <a:srgbClr val="000000"/>
                </a:solidFill>
                <a:highlight>
                  <a:srgbClr val="FFFF00"/>
                </a:highlight>
                <a:latin typeface="Calibri"/>
                <a:ea typeface="DejaVu Sans"/>
              </a:rPr>
              <a:t>direitos indisponíveis,</a:t>
            </a:r>
            <a:endParaRPr lang="pt-BR" sz="2400" spc="-1" dirty="0">
              <a:solidFill>
                <a:srgbClr val="000000"/>
              </a:solidFill>
              <a:highlight>
                <a:srgbClr val="FFFF00"/>
              </a:highlight>
              <a:latin typeface="Calibri"/>
              <a:ea typeface="DejaVu Sans"/>
            </a:endParaRPr>
          </a:p>
          <a:p>
            <a:pPr algn="just">
              <a:lnSpc>
                <a:spcPct val="107000"/>
              </a:lnSpc>
              <a:spcAft>
                <a:spcPts val="800"/>
              </a:spcAft>
            </a:pPr>
            <a:r>
              <a:rPr lang="pt-BR" sz="2400" spc="-1" dirty="0">
                <a:solidFill>
                  <a:srgbClr val="000000"/>
                </a:solidFill>
                <a:latin typeface="Calibri"/>
                <a:ea typeface="DejaVu Sans"/>
              </a:rPr>
              <a:t>	C- </a:t>
            </a:r>
            <a:r>
              <a:rPr lang="pt-BR" sz="2400" b="1" u="sng" spc="-1" dirty="0">
                <a:solidFill>
                  <a:srgbClr val="000000"/>
                </a:solidFill>
                <a:latin typeface="Calibri"/>
                <a:ea typeface="DejaVu Sans"/>
              </a:rPr>
              <a:t>obrigará</a:t>
            </a:r>
            <a:r>
              <a:rPr lang="pt-BR" sz="2400" spc="-1" dirty="0">
                <a:solidFill>
                  <a:srgbClr val="000000"/>
                </a:solidFill>
                <a:latin typeface="Calibri"/>
                <a:ea typeface="DejaVu Sans"/>
              </a:rPr>
              <a:t> o juiz a acolher o pedido formulado pela parte autora, em razão da presunção de veracidade das alegações de fato constantes da inicial,</a:t>
            </a:r>
          </a:p>
          <a:p>
            <a:pPr algn="just">
              <a:lnSpc>
                <a:spcPct val="107000"/>
              </a:lnSpc>
              <a:spcAft>
                <a:spcPts val="800"/>
              </a:spcAft>
            </a:pPr>
            <a:r>
              <a:rPr lang="pt-BR" sz="2400" spc="-1" dirty="0">
                <a:solidFill>
                  <a:srgbClr val="000000"/>
                </a:solidFill>
                <a:latin typeface="Calibri"/>
                <a:ea typeface="DejaVu Sans"/>
              </a:rPr>
              <a:t>	D- </a:t>
            </a:r>
            <a:r>
              <a:rPr lang="pt-BR" sz="2400" b="1" u="sng" spc="-1" dirty="0">
                <a:solidFill>
                  <a:srgbClr val="000000"/>
                </a:solidFill>
                <a:latin typeface="Calibri"/>
                <a:ea typeface="DejaVu Sans"/>
              </a:rPr>
              <a:t>impedirá</a:t>
            </a:r>
            <a:r>
              <a:rPr lang="pt-BR" sz="2400" spc="-1" dirty="0">
                <a:solidFill>
                  <a:srgbClr val="000000"/>
                </a:solidFill>
                <a:latin typeface="Calibri"/>
                <a:ea typeface="DejaVu Sans"/>
              </a:rPr>
              <a:t>, após a sua decretação pelo juiz, que </a:t>
            </a:r>
            <a:r>
              <a:rPr lang="pt-BR" sz="2400" u="sng" spc="-1" dirty="0">
                <a:solidFill>
                  <a:srgbClr val="000000"/>
                </a:solidFill>
                <a:latin typeface="Calibri"/>
                <a:ea typeface="DejaVu Sans"/>
              </a:rPr>
              <a:t>o réu revel intervenha no processo,</a:t>
            </a:r>
          </a:p>
          <a:p>
            <a:pPr algn="just">
              <a:lnSpc>
                <a:spcPct val="107000"/>
              </a:lnSpc>
              <a:spcAft>
                <a:spcPts val="800"/>
              </a:spcAft>
            </a:pPr>
            <a:r>
              <a:rPr lang="pt-BR" sz="2400" spc="-1" dirty="0">
                <a:solidFill>
                  <a:srgbClr val="000000"/>
                </a:solidFill>
                <a:latin typeface="Calibri"/>
                <a:ea typeface="DejaVu Sans"/>
              </a:rPr>
              <a:t>	E- impedirá que o juiz reconheça algum vício de </a:t>
            </a:r>
            <a:r>
              <a:rPr lang="pt-BR" sz="2400" b="1" u="sng" spc="-1" dirty="0">
                <a:solidFill>
                  <a:srgbClr val="000000"/>
                </a:solidFill>
                <a:latin typeface="Calibri"/>
                <a:ea typeface="DejaVu Sans"/>
              </a:rPr>
              <a:t>ordem pública</a:t>
            </a:r>
            <a:r>
              <a:rPr lang="pt-BR" sz="2400" spc="-1" dirty="0">
                <a:solidFill>
                  <a:srgbClr val="000000"/>
                </a:solidFill>
                <a:latin typeface="Calibri"/>
                <a:ea typeface="DejaVu Sans"/>
              </a:rPr>
              <a:t>, como a carência de ação,</a:t>
            </a:r>
          </a:p>
          <a:p>
            <a:pPr algn="just">
              <a:lnSpc>
                <a:spcPct val="107000"/>
              </a:lnSpc>
              <a:spcAft>
                <a:spcPts val="800"/>
              </a:spcAft>
            </a:pPr>
            <a:endParaRPr lang="pt-BR" sz="2200" b="0" strike="noStrike" spc="-1" dirty="0">
              <a:latin typeface="Arial"/>
            </a:endParaRPr>
          </a:p>
        </p:txBody>
      </p:sp>
    </p:spTree>
    <p:extLst>
      <p:ext uri="{BB962C8B-B14F-4D97-AF65-F5344CB8AC3E}">
        <p14:creationId xmlns:p14="http://schemas.microsoft.com/office/powerpoint/2010/main" val="18728489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7000"/>
              </a:lnSpc>
              <a:spcAft>
                <a:spcPts val="800"/>
              </a:spcAft>
            </a:pPr>
            <a:r>
              <a:rPr lang="pt-BR" spc="-1" dirty="0">
                <a:solidFill>
                  <a:srgbClr val="000000"/>
                </a:solidFill>
                <a:latin typeface="Calibri"/>
                <a:ea typeface="DejaVu Sans"/>
              </a:rPr>
              <a:t>28-  </a:t>
            </a:r>
            <a:r>
              <a:rPr lang="pt-BR" sz="800" spc="-1" dirty="0">
                <a:solidFill>
                  <a:srgbClr val="000000"/>
                </a:solidFill>
                <a:latin typeface="Calibri"/>
                <a:ea typeface="DejaVu Sans"/>
              </a:rPr>
              <a:t>OAB-ADP-2024. </a:t>
            </a:r>
            <a:r>
              <a:rPr lang="pt-BR" spc="-1" dirty="0">
                <a:solidFill>
                  <a:srgbClr val="000000"/>
                </a:solidFill>
                <a:latin typeface="Calibri"/>
                <a:ea typeface="DejaVu Sans"/>
              </a:rPr>
              <a:t>Ana Carolina procurou você, como advogado(a), para elaborar sua defesa em demanda pelo procedimento comum movida por Eduardo perante Vara Cível com o objetivo de obter indenização em virtude de suposto inadimplemento de Ana Carolina, qual seja, ter entregado uma quantidade de soja menor do que a que fora acordada contratualmente.  Nessa reunião, Ana Carolina relatou que a indenização não era devida, porque ela havia entregado a quantidade de soja prevista no contrato. Ana Carolina relatou ainda que, na realidade, Eduardo não tinha realizado o pagamento integral previsto em contrato. Sobre a demanda movida por Eduardo visando ao pagamento da quantia que lhe é devida, assinale a opção que apresenta a medida cabível que você, na condição de advogado(a) de Ana Carolina, indicou.</a:t>
            </a:r>
          </a:p>
          <a:p>
            <a:pPr algn="just">
              <a:lnSpc>
                <a:spcPct val="107000"/>
              </a:lnSpc>
              <a:spcAft>
                <a:spcPts val="800"/>
              </a:spcAft>
            </a:pPr>
            <a:r>
              <a:rPr lang="pt-BR" spc="-1" dirty="0">
                <a:solidFill>
                  <a:srgbClr val="000000"/>
                </a:solidFill>
                <a:latin typeface="Calibri"/>
                <a:ea typeface="DejaVu Sans"/>
              </a:rPr>
              <a:t>A- Ana Carolina terá que ajuizar uma nova demanda autônoma visando ao pagamento da quantia devida por Eduardo,</a:t>
            </a:r>
          </a:p>
          <a:p>
            <a:pPr algn="just">
              <a:lnSpc>
                <a:spcPct val="107000"/>
              </a:lnSpc>
              <a:spcAft>
                <a:spcPts val="800"/>
              </a:spcAft>
            </a:pPr>
            <a:r>
              <a:rPr lang="pt-BR" spc="-1" dirty="0">
                <a:solidFill>
                  <a:srgbClr val="000000"/>
                </a:solidFill>
                <a:latin typeface="Calibri"/>
                <a:ea typeface="DejaVu Sans"/>
              </a:rPr>
              <a:t>B- Ana Carolina poderá apresentar reconvenção para cobrar a quantia que lhe é devida por Eduardo, sendo que essa medida deverá ser formulada na contestação,</a:t>
            </a:r>
          </a:p>
          <a:p>
            <a:pPr algn="just">
              <a:lnSpc>
                <a:spcPct val="107000"/>
              </a:lnSpc>
              <a:spcAft>
                <a:spcPts val="800"/>
              </a:spcAft>
            </a:pPr>
            <a:r>
              <a:rPr lang="pt-BR" spc="-1" dirty="0">
                <a:solidFill>
                  <a:srgbClr val="000000"/>
                </a:solidFill>
                <a:latin typeface="Calibri"/>
                <a:ea typeface="DejaVu Sans"/>
              </a:rPr>
              <a:t>C- Ana Carolina poderá apresentar reconvenção para cobrar a quantia que lhe é devida por Eduardo, sendo que essa medida deverá ser formulada obrigatoriamente em petição apartada da contestação,</a:t>
            </a:r>
          </a:p>
          <a:p>
            <a:pPr algn="just">
              <a:lnSpc>
                <a:spcPct val="107000"/>
              </a:lnSpc>
              <a:spcAft>
                <a:spcPts val="800"/>
              </a:spcAft>
            </a:pPr>
            <a:r>
              <a:rPr lang="pt-BR" spc="-1" dirty="0">
                <a:solidFill>
                  <a:srgbClr val="000000"/>
                </a:solidFill>
                <a:latin typeface="Calibri"/>
                <a:ea typeface="DejaVu Sans"/>
              </a:rPr>
              <a:t>D- Ana Carolina poderá formular pedido contraposto para cobrar a quantia que lhe é devida por Eduardo, sendo que essa medida deverá ser formulada em petição apartada da contestação,</a:t>
            </a:r>
          </a:p>
        </p:txBody>
      </p:sp>
    </p:spTree>
    <p:extLst>
      <p:ext uri="{BB962C8B-B14F-4D97-AF65-F5344CB8AC3E}">
        <p14:creationId xmlns:p14="http://schemas.microsoft.com/office/powerpoint/2010/main" val="1006257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spaço Reservado para Conteúdo 2_12"/>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7000"/>
              </a:lnSpc>
              <a:spcAft>
                <a:spcPts val="800"/>
              </a:spcAft>
            </a:pPr>
            <a:r>
              <a:rPr lang="pt-BR" spc="-1" dirty="0">
                <a:solidFill>
                  <a:srgbClr val="000000"/>
                </a:solidFill>
                <a:latin typeface="Calibri"/>
                <a:ea typeface="DejaVu Sans"/>
              </a:rPr>
              <a:t>29- </a:t>
            </a:r>
            <a:r>
              <a:rPr lang="pt-BR" sz="1100" spc="-1" dirty="0">
                <a:solidFill>
                  <a:srgbClr val="000000"/>
                </a:solidFill>
                <a:latin typeface="Calibri"/>
                <a:ea typeface="DejaVu Sans"/>
              </a:rPr>
              <a:t>VUNESP - </a:t>
            </a:r>
            <a:r>
              <a:rPr lang="pt-BR" spc="-1" dirty="0">
                <a:solidFill>
                  <a:srgbClr val="000000"/>
                </a:solidFill>
                <a:latin typeface="Calibri"/>
                <a:ea typeface="DejaVu Sans"/>
              </a:rPr>
              <a:t>Adriano, ao desviar de um </a:t>
            </a:r>
            <a:r>
              <a:rPr lang="pt-BR" b="1" spc="-1" dirty="0">
                <a:solidFill>
                  <a:srgbClr val="000000"/>
                </a:solidFill>
                <a:latin typeface="Calibri"/>
                <a:ea typeface="DejaVu Sans"/>
              </a:rPr>
              <a:t>buraco no asfalto com seu veículo</a:t>
            </a:r>
            <a:r>
              <a:rPr lang="pt-BR" spc="-1" dirty="0">
                <a:solidFill>
                  <a:srgbClr val="000000"/>
                </a:solidFill>
                <a:latin typeface="Calibri"/>
                <a:ea typeface="DejaVu Sans"/>
              </a:rPr>
              <a:t>, colidiu com o carro de André, que estava estacionado na mesma rua. Inconformado, André decidiu propor ação de reparação de </a:t>
            </a:r>
            <a:r>
              <a:rPr lang="pt-BR" spc="-1" dirty="0">
                <a:solidFill>
                  <a:srgbClr val="FF0000"/>
                </a:solidFill>
                <a:latin typeface="Calibri"/>
                <a:ea typeface="DejaVu Sans"/>
              </a:rPr>
              <a:t>danos morais</a:t>
            </a:r>
            <a:r>
              <a:rPr lang="pt-BR" spc="-1" dirty="0">
                <a:solidFill>
                  <a:srgbClr val="000000"/>
                </a:solidFill>
                <a:latin typeface="Calibri"/>
                <a:ea typeface="DejaVu Sans"/>
              </a:rPr>
              <a:t> em face de Adriano, </a:t>
            </a:r>
            <a:r>
              <a:rPr lang="pt-BR" b="1" spc="-1" dirty="0">
                <a:solidFill>
                  <a:srgbClr val="000000"/>
                </a:solidFill>
                <a:highlight>
                  <a:srgbClr val="FFFF00"/>
                </a:highlight>
                <a:latin typeface="Calibri"/>
                <a:ea typeface="DejaVu Sans"/>
              </a:rPr>
              <a:t>REQUERENDO A QUANTIA DE R$ 50.000,00 </a:t>
            </a:r>
            <a:r>
              <a:rPr lang="pt-BR" spc="-1" dirty="0">
                <a:solidFill>
                  <a:srgbClr val="000000"/>
                </a:solidFill>
                <a:latin typeface="Calibri"/>
                <a:ea typeface="DejaVu Sans"/>
              </a:rPr>
              <a:t>(cinquenta mil reais). Adriano foi devidamente citado, mas, </a:t>
            </a:r>
            <a:r>
              <a:rPr lang="pt-BR" b="1" u="sng" spc="-1" dirty="0">
                <a:solidFill>
                  <a:srgbClr val="000000"/>
                </a:solidFill>
                <a:latin typeface="Calibri"/>
                <a:ea typeface="DejaVu Sans"/>
              </a:rPr>
              <a:t>entendendo absurdo o pedido, não apresentou contestação</a:t>
            </a:r>
            <a:r>
              <a:rPr lang="pt-BR" spc="-1" dirty="0">
                <a:solidFill>
                  <a:srgbClr val="000000"/>
                </a:solidFill>
                <a:latin typeface="Calibri"/>
                <a:ea typeface="DejaVu Sans"/>
              </a:rPr>
              <a:t>.</a:t>
            </a:r>
          </a:p>
          <a:p>
            <a:pPr algn="just">
              <a:lnSpc>
                <a:spcPct val="107000"/>
              </a:lnSpc>
              <a:spcAft>
                <a:spcPts val="800"/>
              </a:spcAft>
            </a:pPr>
            <a:r>
              <a:rPr lang="pt-BR" spc="-1" dirty="0">
                <a:solidFill>
                  <a:srgbClr val="000000"/>
                </a:solidFill>
                <a:latin typeface="Calibri"/>
                <a:ea typeface="DejaVu Sans"/>
              </a:rPr>
              <a:t>	Diante da situação hipotética, considerando o entendimento dos tribunais superiores, Adriano:</a:t>
            </a:r>
          </a:p>
          <a:p>
            <a:pPr algn="just">
              <a:lnSpc>
                <a:spcPct val="107000"/>
              </a:lnSpc>
              <a:spcAft>
                <a:spcPts val="800"/>
              </a:spcAft>
            </a:pPr>
            <a:r>
              <a:rPr lang="pt-BR" spc="-1" dirty="0">
                <a:solidFill>
                  <a:srgbClr val="000000"/>
                </a:solidFill>
                <a:latin typeface="Calibri"/>
                <a:ea typeface="DejaVu Sans"/>
              </a:rPr>
              <a:t>	A- é revel e, por isso, o juiz deverá julgar procedente a ação e </a:t>
            </a:r>
            <a:r>
              <a:rPr lang="pt-BR" u="sng" spc="-1" dirty="0">
                <a:solidFill>
                  <a:srgbClr val="000000"/>
                </a:solidFill>
                <a:latin typeface="Calibri"/>
                <a:ea typeface="DejaVu Sans"/>
              </a:rPr>
              <a:t>condená-lo</a:t>
            </a:r>
            <a:r>
              <a:rPr lang="pt-BR" spc="-1" dirty="0">
                <a:solidFill>
                  <a:srgbClr val="000000"/>
                </a:solidFill>
                <a:latin typeface="Calibri"/>
                <a:ea typeface="DejaVu Sans"/>
              </a:rPr>
              <a:t> ao pagamento </a:t>
            </a:r>
            <a:r>
              <a:rPr lang="pt-BR" b="1" u="sng" spc="-1" dirty="0">
                <a:solidFill>
                  <a:srgbClr val="000000"/>
                </a:solidFill>
                <a:latin typeface="Calibri"/>
                <a:ea typeface="DejaVu Sans"/>
              </a:rPr>
              <a:t>do valor requerido por André</a:t>
            </a:r>
            <a:r>
              <a:rPr lang="pt-BR" spc="-1" dirty="0">
                <a:solidFill>
                  <a:srgbClr val="000000"/>
                </a:solidFill>
                <a:latin typeface="Calibri"/>
                <a:ea typeface="DejaVu Sans"/>
              </a:rPr>
              <a:t>.</a:t>
            </a:r>
          </a:p>
          <a:p>
            <a:pPr algn="just">
              <a:lnSpc>
                <a:spcPct val="107000"/>
              </a:lnSpc>
              <a:spcAft>
                <a:spcPts val="800"/>
              </a:spcAft>
            </a:pPr>
            <a:r>
              <a:rPr lang="pt-BR" spc="-1" dirty="0">
                <a:solidFill>
                  <a:srgbClr val="000000"/>
                </a:solidFill>
                <a:latin typeface="Calibri"/>
                <a:ea typeface="DejaVu Sans"/>
              </a:rPr>
              <a:t>	B - é revel, mas a revelia </a:t>
            </a:r>
            <a:r>
              <a:rPr lang="pt-BR" b="1" u="sng" spc="-1" dirty="0">
                <a:solidFill>
                  <a:srgbClr val="000000"/>
                </a:solidFill>
                <a:latin typeface="Calibri"/>
                <a:ea typeface="DejaVu Sans"/>
              </a:rPr>
              <a:t>não irá produzir</a:t>
            </a:r>
            <a:r>
              <a:rPr lang="pt-BR" spc="-1" dirty="0">
                <a:solidFill>
                  <a:srgbClr val="000000"/>
                </a:solidFill>
                <a:latin typeface="Calibri"/>
                <a:ea typeface="DejaVu Sans"/>
              </a:rPr>
              <a:t> o efeito de presunção de veracidade dos fatos alegados por André, uma vez que a ação trata sobre </a:t>
            </a:r>
            <a:r>
              <a:rPr lang="pt-BR" u="sng" spc="-1" dirty="0">
                <a:solidFill>
                  <a:srgbClr val="000000"/>
                </a:solidFill>
                <a:latin typeface="Calibri"/>
                <a:ea typeface="DejaVu Sans"/>
              </a:rPr>
              <a:t>direitos indisponíveis</a:t>
            </a:r>
            <a:r>
              <a:rPr lang="pt-BR" spc="-1" dirty="0">
                <a:solidFill>
                  <a:srgbClr val="000000"/>
                </a:solidFill>
                <a:latin typeface="Calibri"/>
                <a:ea typeface="DejaVu Sans"/>
              </a:rPr>
              <a:t>.</a:t>
            </a:r>
          </a:p>
          <a:p>
            <a:pPr algn="just">
              <a:lnSpc>
                <a:spcPct val="107000"/>
              </a:lnSpc>
              <a:spcAft>
                <a:spcPts val="800"/>
              </a:spcAft>
            </a:pPr>
            <a:r>
              <a:rPr lang="pt-BR" spc="-1" dirty="0">
                <a:solidFill>
                  <a:srgbClr val="000000"/>
                </a:solidFill>
                <a:highlight>
                  <a:srgbClr val="FFFF00"/>
                </a:highlight>
                <a:latin typeface="Calibri"/>
                <a:ea typeface="DejaVu Sans"/>
              </a:rPr>
              <a:t>	C - é revel e, por isso, deve-se presumir a veracidade quanto aos danos narrados na petição inicial, no entanto, a presunção de veracidade </a:t>
            </a:r>
            <a:r>
              <a:rPr lang="pt-BR" b="1" spc="-1" dirty="0">
                <a:solidFill>
                  <a:srgbClr val="000000"/>
                </a:solidFill>
                <a:highlight>
                  <a:srgbClr val="FFFF00"/>
                </a:highlight>
                <a:latin typeface="Calibri"/>
                <a:ea typeface="DejaVu Sans"/>
              </a:rPr>
              <a:t>não alcança a definição do </a:t>
            </a:r>
            <a:r>
              <a:rPr lang="pt-BR" b="1" i="1" u="sng" spc="-1" dirty="0">
                <a:solidFill>
                  <a:srgbClr val="000000"/>
                </a:solidFill>
                <a:highlight>
                  <a:srgbClr val="FFFF00"/>
                </a:highlight>
                <a:latin typeface="Calibri"/>
                <a:ea typeface="DejaVu Sans"/>
              </a:rPr>
              <a:t>quantum</a:t>
            </a:r>
            <a:r>
              <a:rPr lang="pt-BR" b="1" spc="-1" dirty="0">
                <a:solidFill>
                  <a:srgbClr val="000000"/>
                </a:solidFill>
                <a:highlight>
                  <a:srgbClr val="FFFF00"/>
                </a:highlight>
                <a:latin typeface="Calibri"/>
                <a:ea typeface="DejaVu Sans"/>
              </a:rPr>
              <a:t> </a:t>
            </a:r>
            <a:r>
              <a:rPr lang="pt-BR" spc="-1" dirty="0">
                <a:solidFill>
                  <a:srgbClr val="000000"/>
                </a:solidFill>
                <a:highlight>
                  <a:srgbClr val="FFFF00"/>
                </a:highlight>
                <a:latin typeface="Calibri"/>
                <a:ea typeface="DejaVu Sans"/>
              </a:rPr>
              <a:t>indenizatório indicado pelo autor,</a:t>
            </a:r>
          </a:p>
          <a:p>
            <a:pPr algn="just">
              <a:lnSpc>
                <a:spcPct val="107000"/>
              </a:lnSpc>
              <a:spcAft>
                <a:spcPts val="800"/>
              </a:spcAft>
            </a:pPr>
            <a:r>
              <a:rPr lang="pt-BR" spc="-1" dirty="0">
                <a:solidFill>
                  <a:srgbClr val="000000"/>
                </a:solidFill>
                <a:latin typeface="Calibri"/>
                <a:ea typeface="DejaVu Sans"/>
              </a:rPr>
              <a:t>	D - não é revel, considerando se tratar de direitos indisponíveis;</a:t>
            </a:r>
          </a:p>
          <a:p>
            <a:pPr algn="just">
              <a:lnSpc>
                <a:spcPct val="107000"/>
              </a:lnSpc>
              <a:spcAft>
                <a:spcPts val="800"/>
              </a:spcAft>
            </a:pPr>
            <a:r>
              <a:rPr lang="pt-BR" spc="-1" dirty="0">
                <a:solidFill>
                  <a:srgbClr val="000000"/>
                </a:solidFill>
                <a:latin typeface="Calibri"/>
                <a:ea typeface="DejaVu Sans"/>
              </a:rPr>
              <a:t>	E - não é revel, uma vez que por entender absurdo o pedido, entende que as </a:t>
            </a:r>
            <a:r>
              <a:rPr lang="pt-BR" spc="-1" dirty="0" err="1">
                <a:solidFill>
                  <a:srgbClr val="000000"/>
                </a:solidFill>
                <a:latin typeface="Calibri"/>
                <a:ea typeface="DejaVu Sans"/>
              </a:rPr>
              <a:t>alegações</a:t>
            </a:r>
            <a:r>
              <a:rPr lang="pt-BR" spc="-1" dirty="0">
                <a:solidFill>
                  <a:srgbClr val="000000"/>
                </a:solidFill>
                <a:latin typeface="Calibri"/>
                <a:ea typeface="DejaVu Sans"/>
              </a:rPr>
              <a:t> de fato formuladas pelo autor são inverossímeis;</a:t>
            </a:r>
          </a:p>
        </p:txBody>
      </p:sp>
    </p:spTree>
    <p:extLst>
      <p:ext uri="{BB962C8B-B14F-4D97-AF65-F5344CB8AC3E}">
        <p14:creationId xmlns:p14="http://schemas.microsoft.com/office/powerpoint/2010/main" val="3004341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5331</TotalTime>
  <Words>34247</Words>
  <Application>Microsoft Office PowerPoint</Application>
  <PresentationFormat>Apresentação na tela (4:3)</PresentationFormat>
  <Paragraphs>1871</Paragraphs>
  <Slides>211</Slides>
  <Notes>15</Notes>
  <HiddenSlides>0</HiddenSlides>
  <MMClips>0</MMClips>
  <ScaleCrop>false</ScaleCrop>
  <HeadingPairs>
    <vt:vector size="8" baseType="variant">
      <vt:variant>
        <vt:lpstr>Fontes usadas</vt:lpstr>
      </vt:variant>
      <vt:variant>
        <vt:i4>34</vt:i4>
      </vt:variant>
      <vt:variant>
        <vt:lpstr>Tema</vt:lpstr>
      </vt:variant>
      <vt:variant>
        <vt:i4>2</vt:i4>
      </vt:variant>
      <vt:variant>
        <vt:lpstr>Servidores OLE inseridos</vt:lpstr>
      </vt:variant>
      <vt:variant>
        <vt:i4>1</vt:i4>
      </vt:variant>
      <vt:variant>
        <vt:lpstr>Títulos de slides</vt:lpstr>
      </vt:variant>
      <vt:variant>
        <vt:i4>211</vt:i4>
      </vt:variant>
    </vt:vector>
  </HeadingPairs>
  <TitlesOfParts>
    <vt:vector size="248" baseType="lpstr">
      <vt:lpstr>Batang</vt:lpstr>
      <vt:lpstr>Abadi</vt:lpstr>
      <vt:lpstr>Abadi Extra Light</vt:lpstr>
      <vt:lpstr>ADLaM Display</vt:lpstr>
      <vt:lpstr>Agency FB</vt:lpstr>
      <vt:lpstr>Aharoni</vt:lpstr>
      <vt:lpstr>Aldhabi</vt:lpstr>
      <vt:lpstr>Amasis MT Pro Light</vt:lpstr>
      <vt:lpstr>Amasis MT Pro Medium</vt:lpstr>
      <vt:lpstr>Amiri</vt:lpstr>
      <vt:lpstr>Aparajita</vt:lpstr>
      <vt:lpstr>Arial</vt:lpstr>
      <vt:lpstr>Arial Narrow</vt:lpstr>
      <vt:lpstr>Avenir Next LT Pro</vt:lpstr>
      <vt:lpstr>Baguet Script</vt:lpstr>
      <vt:lpstr>Bahnschrift</vt:lpstr>
      <vt:lpstr>Bahnschrift SemiLight SemiConde</vt:lpstr>
      <vt:lpstr>Bell MT</vt:lpstr>
      <vt:lpstr>Biome Light</vt:lpstr>
      <vt:lpstr>Bodoni MT Condensed</vt:lpstr>
      <vt:lpstr>Book Antiqua</vt:lpstr>
      <vt:lpstr>Bradley Hand ITC</vt:lpstr>
      <vt:lpstr>Brush Script MT</vt:lpstr>
      <vt:lpstr>Calibri</vt:lpstr>
      <vt:lpstr>Calisto MT</vt:lpstr>
      <vt:lpstr>Candara Light</vt:lpstr>
      <vt:lpstr>DejaVu Sans</vt:lpstr>
      <vt:lpstr>inherit</vt:lpstr>
      <vt:lpstr>MinionPro-Bold</vt:lpstr>
      <vt:lpstr>MinionPro-Regular</vt:lpstr>
      <vt:lpstr>Open Sans</vt:lpstr>
      <vt:lpstr>Symbol</vt:lpstr>
      <vt:lpstr>Times New Roman</vt:lpstr>
      <vt:lpstr>Wingdings</vt:lpstr>
      <vt:lpstr>Office Theme</vt:lpstr>
      <vt:lpstr>Office Theme</vt:lpstr>
      <vt:lpstr>Bitmap Image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RECONVENÇÃO  art. 343     REVELIA art. 344    DAS PROVIDÊNCIAS PRELIMINARES   Art. 347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 JULIO</dc:title>
  <dc:subject/>
  <dc:creator>PALAS</dc:creator>
  <dc:description/>
  <cp:lastModifiedBy>Julio Augusto Lopes</cp:lastModifiedBy>
  <cp:revision>680</cp:revision>
  <dcterms:created xsi:type="dcterms:W3CDTF">2020-08-07T16:47:54Z</dcterms:created>
  <dcterms:modified xsi:type="dcterms:W3CDTF">2026-03-20T19:58:11Z</dcterms:modified>
  <dc:language>pt-BR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vt:i4>
  </property>
  <property fmtid="{D5CDD505-2E9C-101B-9397-08002B2CF9AE}" pid="3" name="PresentationFormat">
    <vt:lpwstr>Apresentação na tela (4:3)</vt:lpwstr>
  </property>
  <property fmtid="{D5CDD505-2E9C-101B-9397-08002B2CF9AE}" pid="4" name="Slides">
    <vt:i4>25</vt:i4>
  </property>
</Properties>
</file>