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303" r:id="rId5"/>
    <p:sldId id="263" r:id="rId6"/>
    <p:sldId id="305" r:id="rId7"/>
    <p:sldId id="264" r:id="rId8"/>
    <p:sldId id="265" r:id="rId9"/>
    <p:sldId id="268" r:id="rId10"/>
    <p:sldId id="267" r:id="rId11"/>
    <p:sldId id="275" r:id="rId12"/>
    <p:sldId id="277" r:id="rId13"/>
    <p:sldId id="283" r:id="rId14"/>
    <p:sldId id="280" r:id="rId15"/>
    <p:sldId id="282" r:id="rId16"/>
    <p:sldId id="286" r:id="rId17"/>
    <p:sldId id="287" r:id="rId18"/>
    <p:sldId id="293" r:id="rId19"/>
    <p:sldId id="270" r:id="rId20"/>
    <p:sldId id="290" r:id="rId21"/>
    <p:sldId id="291" r:id="rId22"/>
    <p:sldId id="292" r:id="rId23"/>
    <p:sldId id="298" r:id="rId24"/>
    <p:sldId id="289" r:id="rId25"/>
    <p:sldId id="412" r:id="rId26"/>
    <p:sldId id="411" r:id="rId2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o Augusto Lopes" initials="JAL" lastIdx="1" clrIdx="0">
    <p:extLst>
      <p:ext uri="{19B8F6BF-5375-455C-9EA6-DF929625EA0E}">
        <p15:presenceInfo xmlns:p15="http://schemas.microsoft.com/office/powerpoint/2012/main" userId="Julio Augusto Lop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70" d="100"/>
          <a:sy n="70" d="100"/>
        </p:scale>
        <p:origin x="5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0F998-368E-4DA0-82F0-9AAA33586E9C}"/>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4BD87E64-D90C-4911-AE10-F40E79193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6A887C9-3031-4F3C-BB30-1380323C1CF0}"/>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5" name="Espaço Reservado para Rodapé 4">
            <a:extLst>
              <a:ext uri="{FF2B5EF4-FFF2-40B4-BE49-F238E27FC236}">
                <a16:creationId xmlns:a16="http://schemas.microsoft.com/office/drawing/2014/main" id="{BEA7EE08-D911-4E64-9109-DDECACDDCA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1CB1E05-459F-4C3E-9C7C-488A985799DF}"/>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1402019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7851B6-0B33-4CEB-9647-718D1DE9FE8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C0E0FC21-5D45-42F8-A42D-189CE68ED9F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7A15D87-C229-4A59-A7AE-D8EED36342D3}"/>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5" name="Espaço Reservado para Rodapé 4">
            <a:extLst>
              <a:ext uri="{FF2B5EF4-FFF2-40B4-BE49-F238E27FC236}">
                <a16:creationId xmlns:a16="http://schemas.microsoft.com/office/drawing/2014/main" id="{53682ED7-8742-4209-B7B7-05BDBAABDC1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72ACD0D-DB70-44B3-80DB-A9E88A20E165}"/>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82492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B6EAB8B-2EF9-452E-8AEC-978B0F8C66F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9935CF7-0A90-49C2-B3F5-D6321052DA2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87300D7-824D-482B-B324-EE93CBEF1407}"/>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5" name="Espaço Reservado para Rodapé 4">
            <a:extLst>
              <a:ext uri="{FF2B5EF4-FFF2-40B4-BE49-F238E27FC236}">
                <a16:creationId xmlns:a16="http://schemas.microsoft.com/office/drawing/2014/main" id="{CF191E75-9F4E-4AD3-A24D-D527258E357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078A559-B1EC-4920-84DA-DDD74D42A270}"/>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898469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6CE5C-B3D5-4943-8B02-FE61B4B4DB3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E370B3B3-9DEA-472E-BCA5-C4F1ABDC198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13F598-C45F-4EEA-8374-FA9744481582}"/>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5" name="Espaço Reservado para Rodapé 4">
            <a:extLst>
              <a:ext uri="{FF2B5EF4-FFF2-40B4-BE49-F238E27FC236}">
                <a16:creationId xmlns:a16="http://schemas.microsoft.com/office/drawing/2014/main" id="{AA2FBCE1-AECD-47DB-BE9B-3A881783590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92806CF-E41D-4A2E-9496-8FBEB168437C}"/>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2666834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0544F-4E63-4AFC-A1E5-A301051B687C}"/>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040DE30-6C10-43C8-B249-F8F18BAE3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BDEB061A-E543-4175-B23E-316E22C7839B}"/>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5" name="Espaço Reservado para Rodapé 4">
            <a:extLst>
              <a:ext uri="{FF2B5EF4-FFF2-40B4-BE49-F238E27FC236}">
                <a16:creationId xmlns:a16="http://schemas.microsoft.com/office/drawing/2014/main" id="{DD519C3F-F980-4D59-9346-BA80634E62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EFD7F54-CE2C-4D18-B078-A888C2044F46}"/>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3456227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48798-0208-48E8-9513-869EB4C44FF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AEF75B0-E9A5-4DC8-8FAD-DC19A8432B27}"/>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F53C373-5E16-493F-8588-F3EE67CF6F7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9DD63E24-D16A-4E08-ADE5-B16A9178A50A}"/>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6" name="Espaço Reservado para Rodapé 5">
            <a:extLst>
              <a:ext uri="{FF2B5EF4-FFF2-40B4-BE49-F238E27FC236}">
                <a16:creationId xmlns:a16="http://schemas.microsoft.com/office/drawing/2014/main" id="{8A4F2D28-C7A9-4A1F-B960-78D8F9D0EFB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3E58A03-0F5D-488D-8983-3D7639B4C3E7}"/>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54421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8FA00-F8F8-43A8-BB43-1E617CB73059}"/>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6FC6D23-E1A8-4BF8-BE70-C4FD2089A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80C4C5F-3F99-4D96-90A4-E55534969B1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AB1905F-36DF-48F2-8FE0-6AF398F64D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FE7B635-4FF4-4DB5-B44C-4ADC396A530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E953632C-1A6D-4499-A487-4AD757B5F440}"/>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8" name="Espaço Reservado para Rodapé 7">
            <a:extLst>
              <a:ext uri="{FF2B5EF4-FFF2-40B4-BE49-F238E27FC236}">
                <a16:creationId xmlns:a16="http://schemas.microsoft.com/office/drawing/2014/main" id="{01149E73-9E25-409F-9680-D71335E06D7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F97CE635-9BE5-4F17-B05F-34FB4B7A2734}"/>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1488085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647B7-561B-4BE2-9859-13BA6EA03D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0C78F52-2677-4847-9149-B7AAEFD47D0C}"/>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4" name="Espaço Reservado para Rodapé 3">
            <a:extLst>
              <a:ext uri="{FF2B5EF4-FFF2-40B4-BE49-F238E27FC236}">
                <a16:creationId xmlns:a16="http://schemas.microsoft.com/office/drawing/2014/main" id="{4C619661-9766-4659-9395-539718427AA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685D5D66-08AB-4231-A28B-5634DAF80510}"/>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19486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B9528BC-95A0-4E96-9545-B5F1AD7D59F1}"/>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3" name="Espaço Reservado para Rodapé 2">
            <a:extLst>
              <a:ext uri="{FF2B5EF4-FFF2-40B4-BE49-F238E27FC236}">
                <a16:creationId xmlns:a16="http://schemas.microsoft.com/office/drawing/2014/main" id="{1D272808-4CF4-47D1-B572-2DBAE6323DB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F847579-398E-40B0-809F-11AE85530C2F}"/>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4138784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357D2-5017-4291-9011-4A8949624C9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32A7E2D2-BE3B-493A-A48B-993CE1021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3B16EEFD-5B8B-4928-9B69-7B8B2C05C1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F50AD7A-80F4-4C34-B474-33AD4BDA7C3D}"/>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6" name="Espaço Reservado para Rodapé 5">
            <a:extLst>
              <a:ext uri="{FF2B5EF4-FFF2-40B4-BE49-F238E27FC236}">
                <a16:creationId xmlns:a16="http://schemas.microsoft.com/office/drawing/2014/main" id="{E8508A97-2131-4346-BDB6-14C443074CE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EF27957-48F6-48AC-95E5-EDB37A5F87A1}"/>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175843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DAC99-E22D-4D43-9C1B-04BFA3F7203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F6D2E307-0AB5-4B7E-B88A-FF98F7F3D3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D889514-3BC5-4649-8B68-F711459CA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87BC3B2-F366-489B-95C7-2BAB396B67CE}"/>
              </a:ext>
            </a:extLst>
          </p:cNvPr>
          <p:cNvSpPr>
            <a:spLocks noGrp="1"/>
          </p:cNvSpPr>
          <p:nvPr>
            <p:ph type="dt" sz="half" idx="10"/>
          </p:nvPr>
        </p:nvSpPr>
        <p:spPr/>
        <p:txBody>
          <a:bodyPr/>
          <a:lstStyle/>
          <a:p>
            <a:fld id="{EF2FD5F1-BD22-4526-9344-DC3D824F43BC}" type="datetimeFigureOut">
              <a:rPr lang="pt-BR" smtClean="0"/>
              <a:t>17/03/2026</a:t>
            </a:fld>
            <a:endParaRPr lang="pt-BR"/>
          </a:p>
        </p:txBody>
      </p:sp>
      <p:sp>
        <p:nvSpPr>
          <p:cNvPr id="6" name="Espaço Reservado para Rodapé 5">
            <a:extLst>
              <a:ext uri="{FF2B5EF4-FFF2-40B4-BE49-F238E27FC236}">
                <a16:creationId xmlns:a16="http://schemas.microsoft.com/office/drawing/2014/main" id="{D564D6C7-A5D5-4766-80C6-02BF011B697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487EA76-15C6-46C4-988E-C8EFB6A4F6D9}"/>
              </a:ext>
            </a:extLst>
          </p:cNvPr>
          <p:cNvSpPr>
            <a:spLocks noGrp="1"/>
          </p:cNvSpPr>
          <p:nvPr>
            <p:ph type="sldNum" sz="quarter" idx="12"/>
          </p:nvPr>
        </p:nvSpPr>
        <p:spPr/>
        <p:txBody>
          <a:bodyPr/>
          <a:lstStyle/>
          <a:p>
            <a:fld id="{FB42876E-B50F-4445-92F9-50E6A75FAFF2}" type="slidenum">
              <a:rPr lang="pt-BR" smtClean="0"/>
              <a:t>‹nº›</a:t>
            </a:fld>
            <a:endParaRPr lang="pt-BR"/>
          </a:p>
        </p:txBody>
      </p:sp>
    </p:spTree>
    <p:extLst>
      <p:ext uri="{BB962C8B-B14F-4D97-AF65-F5344CB8AC3E}">
        <p14:creationId xmlns:p14="http://schemas.microsoft.com/office/powerpoint/2010/main" val="4223007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B6CEDA4-64EE-45FF-9201-12D84EDDD6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8EA628C1-629A-4E19-ADA9-B178CA09C1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C356C87-16D3-4A98-8DB3-E7CC8D2DAA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FD5F1-BD22-4526-9344-DC3D824F43BC}" type="datetimeFigureOut">
              <a:rPr lang="pt-BR" smtClean="0"/>
              <a:t>17/03/2026</a:t>
            </a:fld>
            <a:endParaRPr lang="pt-BR"/>
          </a:p>
        </p:txBody>
      </p:sp>
      <p:sp>
        <p:nvSpPr>
          <p:cNvPr id="5" name="Espaço Reservado para Rodapé 4">
            <a:extLst>
              <a:ext uri="{FF2B5EF4-FFF2-40B4-BE49-F238E27FC236}">
                <a16:creationId xmlns:a16="http://schemas.microsoft.com/office/drawing/2014/main" id="{D6D7810A-E0B7-443D-94AD-A37AA0245E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635A7AC9-978C-4939-ABCB-20C670277D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42876E-B50F-4445-92F9-50E6A75FAFF2}" type="slidenum">
              <a:rPr lang="pt-BR" smtClean="0"/>
              <a:t>‹nº›</a:t>
            </a:fld>
            <a:endParaRPr lang="pt-BR"/>
          </a:p>
        </p:txBody>
      </p:sp>
    </p:spTree>
    <p:extLst>
      <p:ext uri="{BB962C8B-B14F-4D97-AF65-F5344CB8AC3E}">
        <p14:creationId xmlns:p14="http://schemas.microsoft.com/office/powerpoint/2010/main" val="229006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jsp.jus.br/Conciliacao"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676048-A1A2-4EDE-82FD-593B268891D9}"/>
              </a:ext>
            </a:extLst>
          </p:cNvPr>
          <p:cNvSpPr>
            <a:spLocks noGrp="1"/>
          </p:cNvSpPr>
          <p:nvPr>
            <p:ph type="ctrTitle"/>
          </p:nvPr>
        </p:nvSpPr>
        <p:spPr>
          <a:xfrm>
            <a:off x="109057" y="260060"/>
            <a:ext cx="12082943" cy="1560352"/>
          </a:xfrm>
        </p:spPr>
        <p:txBody>
          <a:bodyPr>
            <a:normAutofit fontScale="90000"/>
          </a:bodyPr>
          <a:lstStyle/>
          <a:p>
            <a:r>
              <a:rPr lang="pt-BR" b="1" dirty="0">
                <a:solidFill>
                  <a:srgbClr val="FF0000"/>
                </a:solidFill>
              </a:rPr>
              <a:t>DO JUIZ E DOS AUXILIARES DA JUSTIÇA</a:t>
            </a:r>
            <a:br>
              <a:rPr lang="pt-BR" b="1" dirty="0">
                <a:solidFill>
                  <a:srgbClr val="FF0000"/>
                </a:solidFill>
              </a:rPr>
            </a:br>
            <a:r>
              <a:rPr lang="pt-BR" b="1" dirty="0">
                <a:solidFill>
                  <a:srgbClr val="FF0000"/>
                </a:solidFill>
              </a:rPr>
              <a:t>IMPEDIMENTO E SUSPEIÇÃO</a:t>
            </a:r>
          </a:p>
        </p:txBody>
      </p:sp>
      <p:sp>
        <p:nvSpPr>
          <p:cNvPr id="3" name="Subtítulo 2">
            <a:extLst>
              <a:ext uri="{FF2B5EF4-FFF2-40B4-BE49-F238E27FC236}">
                <a16:creationId xmlns:a16="http://schemas.microsoft.com/office/drawing/2014/main" id="{AC3949D1-4E5A-4171-8469-1D4BD16C720C}"/>
              </a:ext>
            </a:extLst>
          </p:cNvPr>
          <p:cNvSpPr>
            <a:spLocks noGrp="1"/>
          </p:cNvSpPr>
          <p:nvPr>
            <p:ph type="subTitle" idx="1"/>
          </p:nvPr>
        </p:nvSpPr>
        <p:spPr>
          <a:xfrm>
            <a:off x="1524000" y="3602037"/>
            <a:ext cx="9144000" cy="2907819"/>
          </a:xfrm>
        </p:spPr>
        <p:txBody>
          <a:bodyPr>
            <a:normAutofit fontScale="92500" lnSpcReduction="10000"/>
          </a:bodyPr>
          <a:lstStyle/>
          <a:p>
            <a:endParaRPr lang="pt-BR" dirty="0"/>
          </a:p>
          <a:p>
            <a:endParaRPr lang="pt-BR" dirty="0"/>
          </a:p>
          <a:p>
            <a:endParaRPr lang="pt-BR" dirty="0"/>
          </a:p>
          <a:p>
            <a:endParaRPr lang="pt-BR" dirty="0"/>
          </a:p>
          <a:p>
            <a:endParaRPr lang="pt-BR" dirty="0"/>
          </a:p>
          <a:p>
            <a:endParaRPr lang="pt-BR" dirty="0"/>
          </a:p>
          <a:p>
            <a:r>
              <a:rPr lang="pt-BR" dirty="0"/>
              <a:t>2026-1</a:t>
            </a:r>
          </a:p>
        </p:txBody>
      </p:sp>
      <p:pic>
        <p:nvPicPr>
          <p:cNvPr id="1026" name="Picture 2" descr="Uma testemunha, um advogado e um juiz para colorir e imprimir">
            <a:extLst>
              <a:ext uri="{FF2B5EF4-FFF2-40B4-BE49-F238E27FC236}">
                <a16:creationId xmlns:a16="http://schemas.microsoft.com/office/drawing/2014/main" id="{C1561C78-8EFF-40F4-95CE-CFD09F2964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2715" y="2152979"/>
            <a:ext cx="3766570" cy="313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855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E2BBE62-E586-692B-02AF-7514BFEF1F94}"/>
              </a:ext>
            </a:extLst>
          </p:cNvPr>
          <p:cNvPicPr>
            <a:picLocks noChangeAspect="1"/>
          </p:cNvPicPr>
          <p:nvPr/>
        </p:nvPicPr>
        <p:blipFill>
          <a:blip r:embed="rId2"/>
          <a:stretch>
            <a:fillRect/>
          </a:stretch>
        </p:blipFill>
        <p:spPr>
          <a:xfrm>
            <a:off x="1417320" y="3072383"/>
            <a:ext cx="10774680" cy="3785615"/>
          </a:xfrm>
          <a:prstGeom prst="rect">
            <a:avLst/>
          </a:prstGeom>
        </p:spPr>
      </p:pic>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7999"/>
          </a:xfrm>
        </p:spPr>
        <p:txBody>
          <a:bodyPr>
            <a:normAutofit fontScale="62500" lnSpcReduction="20000"/>
          </a:bodyPr>
          <a:lstStyle/>
          <a:p>
            <a:pPr marL="0" indent="0" algn="ctr">
              <a:buNone/>
            </a:pPr>
            <a:r>
              <a:rPr lang="pt-BR" b="1" dirty="0"/>
              <a:t>DOS CONCILIADORES E MEDIADORES JUDICIAIS </a:t>
            </a:r>
            <a:r>
              <a:rPr lang="pt-BR" dirty="0"/>
              <a:t>- Meios alternativos  SOLUÇÃO DE CONFLITOS</a:t>
            </a:r>
          </a:p>
          <a:p>
            <a:pPr marL="0" indent="0" algn="just">
              <a:buNone/>
            </a:pPr>
            <a:r>
              <a:rPr lang="pt-BR" dirty="0"/>
              <a:t>ART. 319 (Emenda à inicial) - Art. 334, § 8º </a:t>
            </a:r>
            <a:r>
              <a:rPr lang="pt-BR" u="sng" dirty="0"/>
              <a:t>O não comparecimento injustificado</a:t>
            </a:r>
            <a:r>
              <a:rPr lang="pt-BR" dirty="0"/>
              <a:t> do autor ou do réu à audiência de conciliação é considerado </a:t>
            </a:r>
            <a:r>
              <a:rPr lang="pt-BR" b="1" dirty="0"/>
              <a:t>ato atentatório à dignidade da justiça</a:t>
            </a:r>
            <a:r>
              <a:rPr lang="pt-BR" dirty="0"/>
              <a:t> e será sancionado com </a:t>
            </a:r>
            <a:r>
              <a:rPr lang="pt-BR" b="1" u="sng" dirty="0"/>
              <a:t>MULTA</a:t>
            </a:r>
            <a:r>
              <a:rPr lang="pt-BR" u="sng" dirty="0"/>
              <a:t> de até </a:t>
            </a:r>
            <a:r>
              <a:rPr lang="pt-BR" b="1" u="sng" dirty="0"/>
              <a:t>dois por cento </a:t>
            </a:r>
            <a:r>
              <a:rPr lang="pt-BR" dirty="0"/>
              <a:t>da vantagem econômica pretendida ou do valor da causa, </a:t>
            </a:r>
            <a:r>
              <a:rPr lang="pt-BR" b="1" u="sng" dirty="0"/>
              <a:t>revertida</a:t>
            </a:r>
            <a:r>
              <a:rPr lang="pt-BR" u="sng" dirty="0"/>
              <a:t> em favor da União ou do Estado</a:t>
            </a:r>
            <a:r>
              <a:rPr lang="pt-BR" dirty="0"/>
              <a:t>.</a:t>
            </a:r>
          </a:p>
          <a:p>
            <a:pPr marL="0" indent="0" algn="just">
              <a:buNone/>
            </a:pPr>
            <a:r>
              <a:rPr lang="pt-BR" dirty="0"/>
              <a:t> </a:t>
            </a:r>
            <a:r>
              <a:rPr lang="pt-BR" dirty="0">
                <a:latin typeface="Bahnschrift" panose="020B0502040204020203" pitchFamily="34" charset="0"/>
              </a:rPr>
              <a:t>Art. 165: </a:t>
            </a:r>
            <a:r>
              <a:rPr lang="pt-BR" dirty="0"/>
              <a:t>CEJUSC Solicitação de Conciliação </a:t>
            </a:r>
            <a:r>
              <a:rPr lang="pt-BR" dirty="0" err="1"/>
              <a:t>Pré</a:t>
            </a:r>
            <a:r>
              <a:rPr lang="pt-BR" dirty="0"/>
              <a:t>-Processual </a:t>
            </a:r>
            <a:r>
              <a:rPr lang="pt-BR" sz="2400" dirty="0">
                <a:hlinkClick r:id="rId3">
                  <a:extLst>
                    <a:ext uri="{A12FA001-AC4F-418D-AE19-62706E023703}">
                      <ahyp:hlinkClr xmlns:ahyp="http://schemas.microsoft.com/office/drawing/2018/hyperlinkcolor" val="tx"/>
                    </a:ext>
                  </a:extLst>
                </a:hlinkClick>
              </a:rPr>
              <a:t>https://www.tjsp.jus.br/Conciliacao</a:t>
            </a:r>
            <a:r>
              <a:rPr lang="pt-BR" sz="2400" dirty="0"/>
              <a:t>  (Os tribunais devem criar Centros Judiciários de Solução de Conflitos (</a:t>
            </a:r>
            <a:r>
              <a:rPr lang="pt-BR" sz="2400" dirty="0" err="1"/>
              <a:t>CEJUSCs</a:t>
            </a:r>
            <a:r>
              <a:rPr lang="pt-BR" sz="2400" dirty="0"/>
              <a:t>) para realizar audiências de conciliação e mediação, incentivando que as próprias partes resolvam o conflito por acordo - autocomposição).</a:t>
            </a:r>
          </a:p>
          <a:p>
            <a:pPr marL="0" indent="0" algn="just">
              <a:buNone/>
            </a:pPr>
            <a:r>
              <a:rPr lang="pt-BR" sz="2400" b="1" dirty="0"/>
              <a:t>CONCILIAÇÃO</a:t>
            </a:r>
            <a:r>
              <a:rPr lang="pt-BR" sz="2400" dirty="0"/>
              <a:t>: Usada quando </a:t>
            </a:r>
            <a:r>
              <a:rPr lang="pt-BR" sz="2400" b="1" dirty="0"/>
              <a:t>não existe vínculo anterior entre as partes. </a:t>
            </a:r>
            <a:r>
              <a:rPr lang="pt-BR" sz="2400" dirty="0"/>
              <a:t>O conciliador pode sugerir soluções para resolver o conflito. Não pode pressionar ou constranger as partes a aceitar acordo.✅ Exemplo: Um cliente compra uma TV que veio com defeito e processa a loja. Na audiência, o conciliador sugere: troca da TV ou devolução do dinheiro. As partes aceitam e fazem acordo.</a:t>
            </a:r>
          </a:p>
          <a:p>
            <a:pPr marL="0" indent="0" algn="just">
              <a:buNone/>
            </a:pPr>
            <a:r>
              <a:rPr lang="pt-BR" sz="2400" b="1" dirty="0"/>
              <a:t>MEDIAÇÃO</a:t>
            </a:r>
            <a:r>
              <a:rPr lang="pt-BR" sz="2400" dirty="0"/>
              <a:t>: Usada quando </a:t>
            </a:r>
            <a:r>
              <a:rPr lang="pt-BR" sz="2400" b="1" dirty="0"/>
              <a:t>existe vínculo anterior entre as partes</a:t>
            </a:r>
            <a:r>
              <a:rPr lang="pt-BR" sz="2400" dirty="0"/>
              <a:t>. O mediador não sugere solução; ele facilita o diálogo para que as próprias partes encontrem o acordo.✅ Exemplo: Dois irmãos discutem judicialmente a divisão de uma herança. O mediador conduz a conversa para que eles compreendam os interesses de cada um e eles mesmos chegam a um acordo. Trata-se de uma relação continuada (família, sociedade, vizinhança etc.).</a:t>
            </a:r>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r>
              <a:rPr lang="pt-BR" sz="1600" b="1" dirty="0"/>
              <a:t>www.tjsp.jus.br/Conciliacao/Nucleo/Instituicoes</a:t>
            </a:r>
            <a:endParaRPr lang="pt-BR" sz="1600" dirty="0"/>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endParaRPr lang="pt-BR" sz="2400" dirty="0"/>
          </a:p>
          <a:p>
            <a:pPr marL="0" indent="0" algn="just">
              <a:buNone/>
            </a:pPr>
            <a:r>
              <a:rPr lang="pt-BR" sz="2400" dirty="0"/>
              <a:t>-</a:t>
            </a:r>
          </a:p>
        </p:txBody>
      </p:sp>
      <p:pic>
        <p:nvPicPr>
          <p:cNvPr id="5" name="Imagem 4">
            <a:extLst>
              <a:ext uri="{FF2B5EF4-FFF2-40B4-BE49-F238E27FC236}">
                <a16:creationId xmlns:a16="http://schemas.microsoft.com/office/drawing/2014/main" id="{BCB4E168-AC86-9133-391D-22CB5C92861E}"/>
              </a:ext>
            </a:extLst>
          </p:cNvPr>
          <p:cNvPicPr>
            <a:picLocks noChangeAspect="1"/>
          </p:cNvPicPr>
          <p:nvPr/>
        </p:nvPicPr>
        <p:blipFill>
          <a:blip r:embed="rId4"/>
          <a:stretch>
            <a:fillRect/>
          </a:stretch>
        </p:blipFill>
        <p:spPr>
          <a:xfrm>
            <a:off x="9213626" y="3693204"/>
            <a:ext cx="1390844" cy="276264"/>
          </a:xfrm>
          <a:prstGeom prst="rect">
            <a:avLst/>
          </a:prstGeom>
          <a:ln w="57150">
            <a:solidFill>
              <a:srgbClr val="FF0000"/>
            </a:solidFill>
          </a:ln>
        </p:spPr>
      </p:pic>
    </p:spTree>
    <p:extLst>
      <p:ext uri="{BB962C8B-B14F-4D97-AF65-F5344CB8AC3E}">
        <p14:creationId xmlns:p14="http://schemas.microsoft.com/office/powerpoint/2010/main" val="3287751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7999"/>
          </a:xfrm>
        </p:spPr>
        <p:txBody>
          <a:bodyPr>
            <a:normAutofit fontScale="85000" lnSpcReduction="20000"/>
          </a:bodyPr>
          <a:lstStyle/>
          <a:p>
            <a:pPr marL="0" indent="0" algn="ctr">
              <a:buNone/>
            </a:pPr>
            <a:r>
              <a:rPr lang="pt-BR" b="1" dirty="0"/>
              <a:t>DO MINISTÉRIO PÚBLICO</a:t>
            </a:r>
          </a:p>
          <a:p>
            <a:pPr marL="0" indent="0" algn="just">
              <a:buNone/>
            </a:pPr>
            <a:r>
              <a:rPr lang="pt-BR" sz="1900" i="1" dirty="0"/>
              <a:t>ATRIBUIÇÃO CONSTITUCIONAL ART. 127 CF: ART. 177. O MINISTÉRIO PÚBLICO EXERCERÁ O DIREITO DE AÇÃO EM CONFORMIDADE COM SUAS ATRIBUIÇÕES CONSTITUCIONAIS.</a:t>
            </a:r>
          </a:p>
          <a:p>
            <a:pPr marL="0" indent="0" algn="just">
              <a:buNone/>
            </a:pPr>
            <a:r>
              <a:rPr lang="pt-BR" sz="1900" i="1" dirty="0"/>
              <a:t>	Art. 176. O Ministério Público atuará na defesa da ordem jurídica, do regime democrático e dos interesses e direitos sociais e individuais indisponíveis. </a:t>
            </a:r>
          </a:p>
          <a:p>
            <a:pPr marL="0" indent="0" algn="just">
              <a:buNone/>
            </a:pPr>
            <a:r>
              <a:rPr lang="pt-BR" sz="1900" i="1" dirty="0"/>
              <a:t>  	</a:t>
            </a:r>
            <a:r>
              <a:rPr lang="pt-BR" sz="1900" b="1" i="1" dirty="0"/>
              <a:t>Art. 178. </a:t>
            </a:r>
            <a:r>
              <a:rPr lang="pt-BR" sz="1900" i="1" dirty="0"/>
              <a:t>O Ministério Público será intimado para, no prazo de 30 dias, intervir COMO FISCAL DA ORDEM JURÍDICA nas hipóteses previstas em lei ou na Constituição Federal e nos processos que envolvam:</a:t>
            </a:r>
          </a:p>
          <a:p>
            <a:pPr marL="0" indent="0" algn="just">
              <a:buNone/>
            </a:pPr>
            <a:r>
              <a:rPr lang="pt-BR" sz="1900" i="1" dirty="0"/>
              <a:t>	</a:t>
            </a:r>
            <a:r>
              <a:rPr lang="pt-BR" sz="1900" b="1" i="1" dirty="0"/>
              <a:t>I - interesse público ou social;		</a:t>
            </a:r>
          </a:p>
          <a:p>
            <a:pPr marL="0" indent="0" algn="just">
              <a:buNone/>
            </a:pPr>
            <a:r>
              <a:rPr lang="pt-BR" sz="1900" b="1" i="1" dirty="0"/>
              <a:t>	II - interesse de incapaz (VER ARTS. 3º e 4º CC);</a:t>
            </a:r>
          </a:p>
          <a:p>
            <a:pPr marL="0" indent="0" algn="just">
              <a:buNone/>
            </a:pPr>
            <a:r>
              <a:rPr lang="pt-BR" sz="1900" b="1" i="1" dirty="0"/>
              <a:t>	III - litígios coletivos pela posse de terra rural ou urbana.</a:t>
            </a:r>
          </a:p>
          <a:p>
            <a:pPr marL="0" indent="0" algn="just">
              <a:buNone/>
            </a:pPr>
            <a:r>
              <a:rPr lang="pt-BR" sz="1900" b="1" i="1" dirty="0"/>
              <a:t>	P.Ú.</a:t>
            </a:r>
            <a:r>
              <a:rPr lang="pt-BR" sz="1900" i="1" dirty="0"/>
              <a:t>. A participação da Fazenda Pública não configura, por si só, hipótese de intervenção do Ministério Público.</a:t>
            </a:r>
          </a:p>
          <a:p>
            <a:pPr marL="0" indent="0" algn="just">
              <a:buNone/>
            </a:pPr>
            <a:r>
              <a:rPr lang="pt-BR" sz="1900" b="1" i="1" dirty="0">
                <a:solidFill>
                  <a:srgbClr val="FF0000"/>
                </a:solidFill>
              </a:rPr>
              <a:t>EXEMPLOS</a:t>
            </a:r>
            <a:r>
              <a:rPr lang="pt-BR" sz="1900" i="1" dirty="0"/>
              <a:t>: ação alimentos, defesa do meio ambiente, infância e juventude, extinção de fundação, investigação de paternidade, interdição etc.</a:t>
            </a:r>
          </a:p>
          <a:p>
            <a:pPr marL="0" indent="0" algn="just">
              <a:buNone/>
            </a:pPr>
            <a:r>
              <a:rPr lang="pt-BR" sz="1900" i="1" dirty="0"/>
              <a:t>	Art. 179. Nos casos de intervenção como fiscal da ordem jurídica, o Ministério Público: I - terá vista dos autos </a:t>
            </a:r>
            <a:r>
              <a:rPr lang="pt-BR" sz="1900" b="1" i="1" dirty="0"/>
              <a:t>DEPOIS</a:t>
            </a:r>
            <a:r>
              <a:rPr lang="pt-BR" sz="1900" i="1" dirty="0"/>
              <a:t> das partes, sendo intimado de todos os atos do processo; II - poderá produzir provas, requerer as medidas processuais pertinentes e recorrer.</a:t>
            </a:r>
          </a:p>
          <a:p>
            <a:pPr marL="0" indent="0" algn="just">
              <a:buNone/>
            </a:pPr>
            <a:endParaRPr lang="pt-BR" sz="1300" b="1" dirty="0"/>
          </a:p>
          <a:p>
            <a:pPr marL="0" indent="0" algn="just">
              <a:buNone/>
            </a:pPr>
            <a:r>
              <a:rPr lang="pt-BR" sz="2400" b="1" dirty="0"/>
              <a:t>PRAZO DOBRADO: </a:t>
            </a:r>
            <a:r>
              <a:rPr lang="pt-BR" sz="2000" b="1" i="1" dirty="0"/>
              <a:t> </a:t>
            </a:r>
            <a:r>
              <a:rPr lang="pt-BR" sz="2000" i="1" dirty="0"/>
              <a:t>Art. 180. O Ministério Público </a:t>
            </a:r>
            <a:r>
              <a:rPr lang="pt-BR" sz="2000" b="1" i="1" u="sng" dirty="0"/>
              <a:t>gozará de prazo em dobro</a:t>
            </a:r>
            <a:r>
              <a:rPr lang="pt-BR" sz="2000" i="1" dirty="0"/>
              <a:t> </a:t>
            </a:r>
          </a:p>
          <a:p>
            <a:pPr marL="0" indent="0" algn="just">
              <a:buNone/>
            </a:pPr>
            <a:endParaRPr lang="pt-BR" sz="1300" b="1" i="1" dirty="0"/>
          </a:p>
          <a:p>
            <a:pPr marL="0" indent="0" algn="just">
              <a:buNone/>
            </a:pPr>
            <a:r>
              <a:rPr lang="pt-BR" sz="2000" b="1" dirty="0"/>
              <a:t>LEGITIMIDADE EXTRAORDINÁRIA (SUBSTITUTO PROCESSUAL): </a:t>
            </a:r>
            <a:r>
              <a:rPr lang="pt-BR" sz="2000" b="1" u="sng" dirty="0"/>
              <a:t>SÚMULA Nº 594 STJ</a:t>
            </a:r>
            <a:r>
              <a:rPr lang="pt-BR" sz="2000" dirty="0"/>
              <a:t>: “O </a:t>
            </a:r>
            <a:r>
              <a:rPr lang="pt-BR" sz="2000" b="1" dirty="0"/>
              <a:t>Ministério Público tem legitimidade ativa para ajuizar ação de alimentos em proveito de criança ou adolescente </a:t>
            </a:r>
            <a:r>
              <a:rPr lang="pt-BR" sz="2000" b="1" u="sng" dirty="0"/>
              <a:t>independentemente do exercício do poder familiar dos pais</a:t>
            </a:r>
            <a:r>
              <a:rPr lang="pt-BR" sz="2000" dirty="0"/>
              <a:t>, ou do fato de o menor se encontrar nas </a:t>
            </a:r>
            <a:r>
              <a:rPr lang="pt-BR" sz="2000" b="1" u="sng" dirty="0"/>
              <a:t>SITUAÇÕES DE RISCO</a:t>
            </a:r>
            <a:r>
              <a:rPr lang="pt-BR" sz="2000" dirty="0"/>
              <a:t> descritas no art. 98 do Estatuto da Criança e do Adolescente, ou de quaisquer outros questionamentos acerca da existência ou eficiência da Defensoria Pública na comarca.”</a:t>
            </a:r>
          </a:p>
          <a:p>
            <a:pPr marL="0" indent="0" algn="just">
              <a:buNone/>
            </a:pPr>
            <a:endParaRPr lang="pt-BR" sz="1900" i="1" dirty="0"/>
          </a:p>
          <a:p>
            <a:pPr marL="0" indent="0" algn="just">
              <a:buNone/>
            </a:pPr>
            <a:r>
              <a:rPr lang="pt-BR" sz="1900" i="1" dirty="0"/>
              <a:t>-</a:t>
            </a:r>
          </a:p>
          <a:p>
            <a:pPr marL="0" indent="0" algn="just">
              <a:buNone/>
            </a:pPr>
            <a:r>
              <a:rPr lang="pt-BR" sz="1900" i="1" dirty="0"/>
              <a:t>					</a:t>
            </a:r>
            <a:r>
              <a:rPr lang="pt-BR" sz="1900" b="1" i="1" dirty="0"/>
              <a:t>PRÁTICA</a:t>
            </a:r>
            <a:r>
              <a:rPr lang="pt-BR" sz="1900" i="1" dirty="0"/>
              <a:t>:</a:t>
            </a:r>
          </a:p>
        </p:txBody>
      </p:sp>
      <p:pic>
        <p:nvPicPr>
          <p:cNvPr id="4" name="Imagem 3">
            <a:extLst>
              <a:ext uri="{FF2B5EF4-FFF2-40B4-BE49-F238E27FC236}">
                <a16:creationId xmlns:a16="http://schemas.microsoft.com/office/drawing/2014/main" id="{4B963477-3EE7-9A56-3209-E76326CA27F9}"/>
              </a:ext>
            </a:extLst>
          </p:cNvPr>
          <p:cNvPicPr>
            <a:picLocks noChangeAspect="1"/>
          </p:cNvPicPr>
          <p:nvPr/>
        </p:nvPicPr>
        <p:blipFill>
          <a:blip r:embed="rId2"/>
          <a:stretch>
            <a:fillRect/>
          </a:stretch>
        </p:blipFill>
        <p:spPr>
          <a:xfrm>
            <a:off x="6436202" y="5702071"/>
            <a:ext cx="5063608" cy="909041"/>
          </a:xfrm>
          <a:prstGeom prst="rect">
            <a:avLst/>
          </a:prstGeom>
        </p:spPr>
      </p:pic>
    </p:spTree>
    <p:extLst>
      <p:ext uri="{BB962C8B-B14F-4D97-AF65-F5344CB8AC3E}">
        <p14:creationId xmlns:p14="http://schemas.microsoft.com/office/powerpoint/2010/main" val="1254530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fontScale="92500" lnSpcReduction="20000"/>
          </a:bodyPr>
          <a:lstStyle/>
          <a:p>
            <a:pPr marL="0" indent="0" algn="ctr">
              <a:buNone/>
            </a:pPr>
            <a:r>
              <a:rPr lang="pt-BR" b="1" dirty="0"/>
              <a:t>DA ADVOCACIA PÚBLICA</a:t>
            </a:r>
          </a:p>
          <a:p>
            <a:pPr marL="0" indent="0" algn="just">
              <a:buNone/>
            </a:pPr>
            <a:r>
              <a:rPr lang="pt-BR" b="1" dirty="0"/>
              <a:t>ADVOGADO DA FAZENDA PÚBLICA É CHAMADO DE “PROCURADOR”</a:t>
            </a:r>
          </a:p>
          <a:p>
            <a:pPr marL="0" indent="0" algn="just">
              <a:buNone/>
            </a:pPr>
            <a:r>
              <a:rPr lang="pt-BR" b="1" dirty="0"/>
              <a:t>	</a:t>
            </a:r>
            <a:r>
              <a:rPr lang="pt-BR" dirty="0"/>
              <a:t>Art. 182. </a:t>
            </a:r>
            <a:r>
              <a:rPr lang="pt-BR" b="1" u="sng" dirty="0"/>
              <a:t>Incumbe à Advocacia Pública</a:t>
            </a:r>
            <a:r>
              <a:rPr lang="pt-BR" dirty="0"/>
              <a:t>, na forma da lei, </a:t>
            </a:r>
            <a:r>
              <a:rPr lang="pt-BR" b="1" u="sng" dirty="0"/>
              <a:t>defender e promover os interesses públicos</a:t>
            </a:r>
            <a:r>
              <a:rPr lang="pt-BR" b="1" dirty="0"/>
              <a:t> da União, dos Estados, do Distrito Federal e dos Municípios</a:t>
            </a:r>
            <a:r>
              <a:rPr lang="pt-BR" dirty="0"/>
              <a:t>, </a:t>
            </a:r>
            <a:r>
              <a:rPr lang="pt-BR" i="1" dirty="0"/>
              <a:t>por meio da representação judicial, em todos os âmbitos federativos, das pessoas jurídicas de direito público que integram a administração direta e indireta.</a:t>
            </a:r>
          </a:p>
          <a:p>
            <a:pPr marL="0" indent="0" algn="just">
              <a:buNone/>
            </a:pPr>
            <a:r>
              <a:rPr lang="pt-BR" b="1" dirty="0"/>
              <a:t>PRAZO DOBRADO</a:t>
            </a:r>
            <a:r>
              <a:rPr lang="pt-BR" sz="1100" b="1" dirty="0"/>
              <a:t> :</a:t>
            </a:r>
            <a:r>
              <a:rPr lang="pt-BR" sz="1100" i="1" dirty="0"/>
              <a:t>	</a:t>
            </a:r>
            <a:r>
              <a:rPr lang="pt-BR" i="1" dirty="0"/>
              <a:t>Art. 183. A União, os Estados, o Distrito Federal, os Municípios e suas respectivas autarquias e fundações de direito público </a:t>
            </a:r>
            <a:r>
              <a:rPr lang="pt-BR" b="1" i="1" u="sng" dirty="0"/>
              <a:t>gozarão de prazo em dobro</a:t>
            </a:r>
          </a:p>
          <a:p>
            <a:pPr marL="0" indent="0" algn="ctr">
              <a:buNone/>
            </a:pPr>
            <a:endParaRPr lang="pt-BR" b="1" dirty="0"/>
          </a:p>
          <a:p>
            <a:pPr marL="0" indent="0" algn="ctr">
              <a:buNone/>
            </a:pPr>
            <a:r>
              <a:rPr lang="pt-BR" b="1" dirty="0"/>
              <a:t>DEFENSORIA PÚBLICA - art. 134 da CF/88</a:t>
            </a:r>
          </a:p>
          <a:p>
            <a:pPr marL="0" indent="0" algn="just">
              <a:buNone/>
            </a:pPr>
            <a:r>
              <a:rPr lang="pt-BR" dirty="0"/>
              <a:t> 	Art. 185. A Defensoria Pública exercerá a </a:t>
            </a:r>
            <a:r>
              <a:rPr lang="pt-BR" b="1" dirty="0"/>
              <a:t>orientação jurídica, a promoção dos direitos humanos e a defesa dos direitos individuais e coletivos dos NECESSITADOS</a:t>
            </a:r>
            <a:r>
              <a:rPr lang="pt-BR" dirty="0"/>
              <a:t>, em todos os graus, de forma </a:t>
            </a:r>
            <a:r>
              <a:rPr lang="pt-BR" b="1" dirty="0"/>
              <a:t>integral e gratuita</a:t>
            </a:r>
            <a:r>
              <a:rPr lang="pt-BR" dirty="0"/>
              <a:t>.</a:t>
            </a:r>
          </a:p>
          <a:p>
            <a:pPr marL="0" indent="0" algn="just">
              <a:buNone/>
            </a:pPr>
            <a:r>
              <a:rPr lang="pt-BR" dirty="0"/>
              <a:t> 	</a:t>
            </a:r>
            <a:r>
              <a:rPr lang="pt-BR" sz="2400" dirty="0"/>
              <a:t>Art. 186. A Defensoria Pública gozará de </a:t>
            </a:r>
            <a:r>
              <a:rPr lang="pt-BR" sz="2400" b="1" dirty="0"/>
              <a:t>prazo em dobro</a:t>
            </a:r>
            <a:r>
              <a:rPr lang="pt-BR" sz="2400" dirty="0"/>
              <a:t> (</a:t>
            </a:r>
            <a:r>
              <a:rPr lang="pt-BR" dirty="0"/>
              <a:t>DICA: </a:t>
            </a:r>
            <a:r>
              <a:rPr lang="pt-BR" b="1" dirty="0"/>
              <a:t>PRAZO DOBRADO NÃO SE APLICA AO ADVOGADO DATIVO).</a:t>
            </a:r>
            <a:endParaRPr lang="pt-BR" dirty="0"/>
          </a:p>
          <a:p>
            <a:pPr marL="0" indent="0" algn="just">
              <a:buNone/>
            </a:pPr>
            <a:endParaRPr lang="pt-BR" dirty="0"/>
          </a:p>
          <a:p>
            <a:pPr marL="0" indent="0" algn="just">
              <a:buNone/>
            </a:pPr>
            <a:r>
              <a:rPr lang="pt-BR" b="1" i="1" dirty="0"/>
              <a:t>CURIOSIDADE</a:t>
            </a:r>
            <a:r>
              <a:rPr lang="pt-BR" i="1" dirty="0"/>
              <a:t>: Tema 1.074 Repercussão Geral: “É inconstitucional a exigência de inscrição do Defensor Público nos quadros da Ordem dos Advogados do Brasil.” RE 1240999/SP</a:t>
            </a:r>
          </a:p>
          <a:p>
            <a:pPr marL="0" indent="0" algn="just">
              <a:buNone/>
            </a:pPr>
            <a:endParaRPr lang="pt-BR" i="1" dirty="0"/>
          </a:p>
        </p:txBody>
      </p:sp>
    </p:spTree>
    <p:extLst>
      <p:ext uri="{BB962C8B-B14F-4D97-AF65-F5344CB8AC3E}">
        <p14:creationId xmlns:p14="http://schemas.microsoft.com/office/powerpoint/2010/main" val="191209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lstStyle/>
          <a:p>
            <a:pPr marL="0" indent="0" algn="just">
              <a:buNone/>
            </a:pPr>
            <a:endParaRPr lang="pt-BR" dirty="0"/>
          </a:p>
          <a:p>
            <a:pPr marL="0" indent="0" algn="just">
              <a:buNone/>
            </a:pPr>
            <a:endParaRPr lang="pt-BR" dirty="0"/>
          </a:p>
        </p:txBody>
      </p:sp>
      <p:graphicFrame>
        <p:nvGraphicFramePr>
          <p:cNvPr id="2" name="Tabela 3">
            <a:extLst>
              <a:ext uri="{FF2B5EF4-FFF2-40B4-BE49-F238E27FC236}">
                <a16:creationId xmlns:a16="http://schemas.microsoft.com/office/drawing/2014/main" id="{C895AC4A-0723-48E1-9EDC-DAEF57574134}"/>
              </a:ext>
            </a:extLst>
          </p:cNvPr>
          <p:cNvGraphicFramePr>
            <a:graphicFrameLocks noGrp="1"/>
          </p:cNvGraphicFramePr>
          <p:nvPr>
            <p:extLst>
              <p:ext uri="{D42A27DB-BD31-4B8C-83A1-F6EECF244321}">
                <p14:modId xmlns:p14="http://schemas.microsoft.com/office/powerpoint/2010/main" val="1535285961"/>
              </p:ext>
            </p:extLst>
          </p:nvPr>
        </p:nvGraphicFramePr>
        <p:xfrm>
          <a:off x="0" y="913640"/>
          <a:ext cx="12192000" cy="594436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33917810"/>
                    </a:ext>
                  </a:extLst>
                </a:gridCol>
                <a:gridCol w="6096000">
                  <a:extLst>
                    <a:ext uri="{9D8B030D-6E8A-4147-A177-3AD203B41FA5}">
                      <a16:colId xmlns:a16="http://schemas.microsoft.com/office/drawing/2014/main" val="2634100974"/>
                    </a:ext>
                  </a:extLst>
                </a:gridCol>
              </a:tblGrid>
              <a:tr h="446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highlight>
                            <a:srgbClr val="00FF00"/>
                          </a:highlight>
                        </a:rPr>
                        <a:t>PETIÇÃO PRÓPRIA (com provas) DE  IMPEDIMENTO</a:t>
                      </a:r>
                      <a:endParaRPr lang="pt-B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dirty="0">
                          <a:highlight>
                            <a:srgbClr val="00FF00"/>
                          </a:highlight>
                        </a:rPr>
                        <a:t>PETIÇÃO PRÓPRIA (com provas) INCIDENTE DE  SUSPEIÇÃO</a:t>
                      </a:r>
                      <a:endParaRPr lang="pt-BR" dirty="0"/>
                    </a:p>
                  </a:txBody>
                  <a:tcPr/>
                </a:tc>
                <a:extLst>
                  <a:ext uri="{0D108BD9-81ED-4DB2-BD59-A6C34878D82A}">
                    <a16:rowId xmlns:a16="http://schemas.microsoft.com/office/drawing/2014/main" val="3702872022"/>
                  </a:ext>
                </a:extLst>
              </a:tr>
              <a:tr h="960994">
                <a:tc>
                  <a:txBody>
                    <a:bodyPr/>
                    <a:lstStyle/>
                    <a:p>
                      <a:pPr algn="just"/>
                      <a:r>
                        <a:rPr lang="pt-BR" sz="2500" b="1" i="0" kern="1200" dirty="0">
                          <a:solidFill>
                            <a:schemeClr val="dk1"/>
                          </a:solidFill>
                          <a:effectLst/>
                          <a:latin typeface="+mn-lt"/>
                          <a:ea typeface="+mn-ea"/>
                          <a:cs typeface="+mn-cs"/>
                        </a:rPr>
                        <a:t>ligação </a:t>
                      </a:r>
                      <a:r>
                        <a:rPr lang="pt-BR" sz="2500" b="1" i="0" u="sng" kern="1200" dirty="0">
                          <a:solidFill>
                            <a:srgbClr val="FF0000"/>
                          </a:solidFill>
                          <a:effectLst/>
                          <a:latin typeface="+mn-lt"/>
                          <a:ea typeface="+mn-ea"/>
                          <a:cs typeface="+mn-cs"/>
                        </a:rPr>
                        <a:t>DIRETA</a:t>
                      </a:r>
                      <a:r>
                        <a:rPr lang="pt-BR" sz="2500" b="1" i="0" kern="1200" dirty="0">
                          <a:solidFill>
                            <a:schemeClr val="dk1"/>
                          </a:solidFill>
                          <a:effectLst/>
                          <a:latin typeface="+mn-lt"/>
                          <a:ea typeface="+mn-ea"/>
                          <a:cs typeface="+mn-cs"/>
                        </a:rPr>
                        <a:t> </a:t>
                      </a:r>
                      <a:r>
                        <a:rPr lang="pt-BR" sz="2500" b="0" i="0" kern="1200" dirty="0">
                          <a:solidFill>
                            <a:schemeClr val="dk1"/>
                          </a:solidFill>
                          <a:effectLst/>
                          <a:latin typeface="+mn-lt"/>
                          <a:ea typeface="+mn-ea"/>
                          <a:cs typeface="+mn-cs"/>
                        </a:rPr>
                        <a:t>do juiz com pessoas que tomam assento no processo. </a:t>
                      </a:r>
                      <a:r>
                        <a:rPr lang="pt-BR" sz="2500" b="1" i="0" kern="1200" dirty="0">
                          <a:solidFill>
                            <a:schemeClr val="dk1"/>
                          </a:solidFill>
                          <a:effectLst/>
                          <a:latin typeface="+mn-lt"/>
                          <a:ea typeface="+mn-ea"/>
                          <a:cs typeface="+mn-cs"/>
                        </a:rPr>
                        <a:t>É GRAVÍSSIMO.</a:t>
                      </a:r>
                      <a:endParaRPr lang="pt-BR" sz="2000" b="1"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500" b="1" i="0" kern="1200" dirty="0">
                          <a:solidFill>
                            <a:schemeClr val="dk1"/>
                          </a:solidFill>
                          <a:effectLst/>
                          <a:latin typeface="+mn-lt"/>
                          <a:ea typeface="+mn-ea"/>
                          <a:cs typeface="+mn-cs"/>
                        </a:rPr>
                        <a:t>ligação </a:t>
                      </a:r>
                      <a:r>
                        <a:rPr lang="pt-BR" sz="2500" b="1" i="0" u="sng" kern="1200" dirty="0">
                          <a:solidFill>
                            <a:srgbClr val="FF0000"/>
                          </a:solidFill>
                          <a:effectLst/>
                          <a:latin typeface="+mn-lt"/>
                          <a:ea typeface="+mn-ea"/>
                          <a:cs typeface="+mn-cs"/>
                        </a:rPr>
                        <a:t>INDIRETA</a:t>
                      </a:r>
                      <a:r>
                        <a:rPr lang="pt-BR" sz="2500" b="1" i="0" kern="1200" dirty="0">
                          <a:solidFill>
                            <a:schemeClr val="dk1"/>
                          </a:solidFill>
                          <a:effectLst/>
                          <a:latin typeface="+mn-lt"/>
                          <a:ea typeface="+mn-ea"/>
                          <a:cs typeface="+mn-cs"/>
                        </a:rPr>
                        <a:t> </a:t>
                      </a:r>
                      <a:r>
                        <a:rPr lang="pt-BR" sz="2500" b="0" i="0" kern="1200" dirty="0">
                          <a:solidFill>
                            <a:schemeClr val="dk1"/>
                          </a:solidFill>
                          <a:effectLst/>
                          <a:latin typeface="+mn-lt"/>
                          <a:ea typeface="+mn-ea"/>
                          <a:cs typeface="+mn-cs"/>
                        </a:rPr>
                        <a:t>do juiz com pessoas que tomam assento no processo. </a:t>
                      </a:r>
                      <a:r>
                        <a:rPr lang="pt-BR" sz="2500" b="1" i="0" kern="1200" dirty="0">
                          <a:solidFill>
                            <a:schemeClr val="dk1"/>
                          </a:solidFill>
                          <a:effectLst/>
                          <a:latin typeface="+mn-lt"/>
                          <a:ea typeface="+mn-ea"/>
                          <a:cs typeface="+mn-cs"/>
                        </a:rPr>
                        <a:t>É GRAVE</a:t>
                      </a:r>
                      <a:r>
                        <a:rPr lang="pt-BR" sz="2500" b="0" i="0" kern="1200" dirty="0">
                          <a:solidFill>
                            <a:schemeClr val="dk1"/>
                          </a:solidFill>
                          <a:effectLst/>
                          <a:latin typeface="+mn-lt"/>
                          <a:ea typeface="+mn-ea"/>
                          <a:cs typeface="+mn-cs"/>
                        </a:rPr>
                        <a:t>.</a:t>
                      </a:r>
                      <a:endParaRPr lang="pt-BR" sz="2500" dirty="0"/>
                    </a:p>
                  </a:txBody>
                  <a:tcPr/>
                </a:tc>
                <a:extLst>
                  <a:ext uri="{0D108BD9-81ED-4DB2-BD59-A6C34878D82A}">
                    <a16:rowId xmlns:a16="http://schemas.microsoft.com/office/drawing/2014/main" val="3972641054"/>
                  </a:ext>
                </a:extLst>
              </a:tr>
              <a:tr h="165228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t-BR" sz="2500" dirty="0"/>
                        <a:t>aspectos </a:t>
                      </a:r>
                      <a:r>
                        <a:rPr lang="pt-BR" sz="2500" b="1" u="sng" dirty="0"/>
                        <a:t>OBJETIVOS</a:t>
                      </a:r>
                      <a:r>
                        <a:rPr lang="pt-BR" sz="2500" dirty="0"/>
                        <a:t> do relacionamento (atuou como mandatário, perito, MP no processo; parte parente até o terceiro grau etc. </a:t>
                      </a:r>
                    </a:p>
                  </a:txBody>
                  <a:tcPr/>
                </a:tc>
                <a:tc>
                  <a:txBody>
                    <a:bodyPr/>
                    <a:lstStyle/>
                    <a:p>
                      <a:pPr algn="just"/>
                      <a:r>
                        <a:rPr lang="pt-BR" sz="2500" b="0" i="0" kern="1200" dirty="0">
                          <a:solidFill>
                            <a:schemeClr val="dk1"/>
                          </a:solidFill>
                          <a:effectLst/>
                          <a:latin typeface="+mn-lt"/>
                          <a:ea typeface="+mn-ea"/>
                          <a:cs typeface="+mn-cs"/>
                        </a:rPr>
                        <a:t>ÍNDOLE PESSOAL: </a:t>
                      </a:r>
                      <a:r>
                        <a:rPr lang="pt-BR" sz="2500" dirty="0"/>
                        <a:t>aspectos </a:t>
                      </a:r>
                      <a:r>
                        <a:rPr lang="pt-BR" sz="2500" b="1" u="sng" dirty="0"/>
                        <a:t>SUBJETIVOS</a:t>
                      </a:r>
                      <a:r>
                        <a:rPr lang="pt-BR" sz="2500" dirty="0"/>
                        <a:t> do relacionamento (amizade íntima, animosidade, receber presentes.. </a:t>
                      </a:r>
                    </a:p>
                  </a:txBody>
                  <a:tcPr/>
                </a:tc>
                <a:extLst>
                  <a:ext uri="{0D108BD9-81ED-4DB2-BD59-A6C34878D82A}">
                    <a16:rowId xmlns:a16="http://schemas.microsoft.com/office/drawing/2014/main" val="889326540"/>
                  </a:ext>
                </a:extLst>
              </a:tr>
              <a:tr h="5935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500" b="1" dirty="0"/>
                        <a:t>PROVA DOCUMENTAL – “OBJETIVO”</a:t>
                      </a:r>
                    </a:p>
                  </a:txBody>
                  <a:tcPr/>
                </a:tc>
                <a:tc>
                  <a:txBody>
                    <a:bodyPr/>
                    <a:lstStyle/>
                    <a:p>
                      <a:r>
                        <a:rPr lang="pt-BR" sz="2500" b="1" dirty="0"/>
                        <a:t>PROVA ORAL – “SUBJETIVO”</a:t>
                      </a:r>
                    </a:p>
                  </a:txBody>
                  <a:tcPr/>
                </a:tc>
                <a:extLst>
                  <a:ext uri="{0D108BD9-81ED-4DB2-BD59-A6C34878D82A}">
                    <a16:rowId xmlns:a16="http://schemas.microsoft.com/office/drawing/2014/main" val="1052898691"/>
                  </a:ext>
                </a:extLst>
              </a:tr>
              <a:tr h="1262591">
                <a:tc>
                  <a:txBody>
                    <a:bodyPr/>
                    <a:lstStyle/>
                    <a:p>
                      <a:pPr algn="just"/>
                      <a:r>
                        <a:rPr lang="pt-BR" sz="2500" b="1" dirty="0"/>
                        <a:t>PRAZO</a:t>
                      </a:r>
                      <a:r>
                        <a:rPr lang="pt-BR" sz="2500" dirty="0"/>
                        <a:t>: pode ser alegada em qualquer tempo e grau de jurisdição (não </a:t>
                      </a:r>
                      <a:r>
                        <a:rPr lang="pt-BR" sz="2500" dirty="0" err="1"/>
                        <a:t>preclue</a:t>
                      </a:r>
                      <a:r>
                        <a:rPr lang="pt-BR" sz="2500" dirty="0"/>
                        <a:t>). </a:t>
                      </a:r>
                      <a:r>
                        <a:rPr lang="pt-BR" sz="2500" b="1" dirty="0"/>
                        <a:t>Extrapola o processo</a:t>
                      </a:r>
                      <a:r>
                        <a:rPr lang="pt-BR" sz="2500" dirty="0"/>
                        <a:t>, vide ação rescisória 966, II CPC</a:t>
                      </a:r>
                    </a:p>
                  </a:txBody>
                  <a:tcPr/>
                </a:tc>
                <a:tc>
                  <a:txBody>
                    <a:bodyPr/>
                    <a:lstStyle/>
                    <a:p>
                      <a:r>
                        <a:rPr lang="pt-BR" sz="2500" b="1" dirty="0"/>
                        <a:t>PRAZO</a:t>
                      </a:r>
                      <a:r>
                        <a:rPr lang="pt-BR" sz="2500" dirty="0"/>
                        <a:t>: 15 DIAS APÓS CIÊNCIA DO FATO – PENA DE </a:t>
                      </a:r>
                      <a:r>
                        <a:rPr lang="pt-BR" sz="2500" dirty="0">
                          <a:solidFill>
                            <a:schemeClr val="tx1"/>
                          </a:solidFill>
                        </a:rPr>
                        <a:t>PRECLUSÃO</a:t>
                      </a:r>
                    </a:p>
                    <a:p>
                      <a:r>
                        <a:rPr lang="pt-BR" sz="2500" b="1" dirty="0">
                          <a:solidFill>
                            <a:schemeClr val="tx1"/>
                          </a:solidFill>
                        </a:rPr>
                        <a:t>NÃO EXTRAPOLA O PROCESSO</a:t>
                      </a:r>
                      <a:endParaRPr lang="pt-BR" sz="2500" dirty="0">
                        <a:solidFill>
                          <a:schemeClr val="tx1"/>
                        </a:solidFill>
                      </a:endParaRPr>
                    </a:p>
                  </a:txBody>
                  <a:tcPr/>
                </a:tc>
                <a:extLst>
                  <a:ext uri="{0D108BD9-81ED-4DB2-BD59-A6C34878D82A}">
                    <a16:rowId xmlns:a16="http://schemas.microsoft.com/office/drawing/2014/main" val="736100926"/>
                  </a:ext>
                </a:extLst>
              </a:tr>
              <a:tr h="1028779">
                <a:tc>
                  <a:txBody>
                    <a:bodyPr/>
                    <a:lstStyle/>
                    <a:p>
                      <a:r>
                        <a:rPr lang="pt-BR" sz="2000" b="0" i="0" kern="1200" dirty="0">
                          <a:solidFill>
                            <a:schemeClr val="dk1"/>
                          </a:solidFill>
                          <a:effectLst/>
                          <a:latin typeface="+mn-lt"/>
                          <a:ea typeface="+mn-ea"/>
                          <a:cs typeface="+mn-cs"/>
                        </a:rPr>
                        <a:t>(</a:t>
                      </a:r>
                      <a:r>
                        <a:rPr lang="pt-BR" sz="2000" b="1" u="sng" dirty="0"/>
                        <a:t>são atos nulos</a:t>
                      </a:r>
                      <a:r>
                        <a:rPr lang="pt-BR" sz="2000" dirty="0"/>
                        <a:t> e </a:t>
                      </a:r>
                      <a:r>
                        <a:rPr lang="pt-BR" sz="2000" b="1" u="sng" dirty="0"/>
                        <a:t>ensejam ação rescisória</a:t>
                      </a:r>
                      <a:r>
                        <a:rPr lang="pt-BR" sz="2000" dirty="0"/>
                        <a:t>, ainda que ele tenha conduzido o processo de forma equânime, </a:t>
                      </a:r>
                      <a:r>
                        <a:rPr lang="pt-BR" sz="2000" dirty="0" err="1"/>
                        <a:t>i.e</a:t>
                      </a:r>
                      <a:r>
                        <a:rPr lang="pt-BR" sz="2000" dirty="0"/>
                        <a:t>, não precisa provar o prejuízo)</a:t>
                      </a:r>
                    </a:p>
                  </a:txBody>
                  <a:tcPr/>
                </a:tc>
                <a:tc>
                  <a:txBody>
                    <a:bodyPr/>
                    <a:lstStyle/>
                    <a:p>
                      <a:r>
                        <a:rPr lang="pt-BR" sz="2500" i="1" dirty="0"/>
                        <a:t>interesse do juiz é menos intenso do que nos casos de impedimento</a:t>
                      </a:r>
                      <a:endParaRPr lang="pt-BR" sz="2500" dirty="0"/>
                    </a:p>
                  </a:txBody>
                  <a:tcPr/>
                </a:tc>
                <a:extLst>
                  <a:ext uri="{0D108BD9-81ED-4DB2-BD59-A6C34878D82A}">
                    <a16:rowId xmlns:a16="http://schemas.microsoft.com/office/drawing/2014/main" val="636001376"/>
                  </a:ext>
                </a:extLst>
              </a:tr>
            </a:tbl>
          </a:graphicData>
        </a:graphic>
      </p:graphicFrame>
      <p:sp>
        <p:nvSpPr>
          <p:cNvPr id="5" name="CaixaDeTexto 4">
            <a:extLst>
              <a:ext uri="{FF2B5EF4-FFF2-40B4-BE49-F238E27FC236}">
                <a16:creationId xmlns:a16="http://schemas.microsoft.com/office/drawing/2014/main" id="{443053E5-7ABB-45CB-8B93-9E14E16A453C}"/>
              </a:ext>
            </a:extLst>
          </p:cNvPr>
          <p:cNvSpPr txBox="1"/>
          <p:nvPr/>
        </p:nvSpPr>
        <p:spPr>
          <a:xfrm>
            <a:off x="-98403" y="31246"/>
            <a:ext cx="12192000" cy="369332"/>
          </a:xfrm>
          <a:prstGeom prst="rect">
            <a:avLst/>
          </a:prstGeom>
          <a:noFill/>
        </p:spPr>
        <p:txBody>
          <a:bodyPr wrap="square">
            <a:spAutoFit/>
          </a:bodyPr>
          <a:lstStyle/>
          <a:p>
            <a:pPr algn="ctr"/>
            <a:r>
              <a:rPr lang="pt-BR" b="1" dirty="0"/>
              <a:t>INCIDENTE DE IMPEDIMENTO OU SUSPEIÇÃO – “ </a:t>
            </a:r>
            <a:r>
              <a:rPr lang="pt-BR" dirty="0"/>
              <a:t>juiz tem o dever de ofício de abster-se, mas em alguns casos...”</a:t>
            </a:r>
          </a:p>
        </p:txBody>
      </p:sp>
      <p:pic>
        <p:nvPicPr>
          <p:cNvPr id="6" name="Imagem 5">
            <a:extLst>
              <a:ext uri="{FF2B5EF4-FFF2-40B4-BE49-F238E27FC236}">
                <a16:creationId xmlns:a16="http://schemas.microsoft.com/office/drawing/2014/main" id="{E9ABA89D-C0BC-6A20-24B3-DF0B6D8471AF}"/>
              </a:ext>
            </a:extLst>
          </p:cNvPr>
          <p:cNvPicPr>
            <a:picLocks noChangeAspect="1"/>
          </p:cNvPicPr>
          <p:nvPr/>
        </p:nvPicPr>
        <p:blipFill>
          <a:blip r:embed="rId2"/>
          <a:stretch>
            <a:fillRect/>
          </a:stretch>
        </p:blipFill>
        <p:spPr>
          <a:xfrm>
            <a:off x="1806012" y="400578"/>
            <a:ext cx="8383170" cy="523948"/>
          </a:xfrm>
          <a:prstGeom prst="rect">
            <a:avLst/>
          </a:prstGeom>
        </p:spPr>
      </p:pic>
    </p:spTree>
    <p:extLst>
      <p:ext uri="{BB962C8B-B14F-4D97-AF65-F5344CB8AC3E}">
        <p14:creationId xmlns:p14="http://schemas.microsoft.com/office/powerpoint/2010/main" val="2897641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33E54-A170-A53B-E624-045D017DC232}"/>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7170598-99FA-7AE8-654D-97242374A4CE}"/>
              </a:ext>
            </a:extLst>
          </p:cNvPr>
          <p:cNvSpPr>
            <a:spLocks noGrp="1"/>
          </p:cNvSpPr>
          <p:nvPr>
            <p:ph idx="1"/>
          </p:nvPr>
        </p:nvSpPr>
        <p:spPr>
          <a:xfrm>
            <a:off x="0" y="92279"/>
            <a:ext cx="12192000" cy="6765719"/>
          </a:xfrm>
        </p:spPr>
        <p:txBody>
          <a:bodyPr numCol="2">
            <a:normAutofit fontScale="55000" lnSpcReduction="20000"/>
          </a:bodyPr>
          <a:lstStyle/>
          <a:p>
            <a:pPr marL="0" indent="0" algn="ctr">
              <a:buNone/>
            </a:pPr>
            <a:r>
              <a:rPr lang="pt-BR" sz="4300" dirty="0">
                <a:latin typeface="Abadi Extra Light" panose="020B0204020104020204" pitchFamily="34" charset="0"/>
                <a:cs typeface="Aharoni" panose="02010803020104030203" pitchFamily="2" charset="-79"/>
              </a:rPr>
              <a:t>SUSPEIÇÃO</a:t>
            </a:r>
            <a:endParaRPr lang="pt-BR" dirty="0">
              <a:latin typeface="Abadi Extra Light" panose="020B0204020104020204" pitchFamily="34" charset="0"/>
              <a:cs typeface="Aharoni" panose="02010803020104030203" pitchFamily="2" charset="-79"/>
            </a:endParaRPr>
          </a:p>
          <a:p>
            <a:pPr marL="0" indent="0" algn="just">
              <a:buNone/>
            </a:pPr>
            <a:r>
              <a:rPr lang="pt-BR" dirty="0">
                <a:latin typeface="Abadi Extra Light" panose="020B0204020104020204" pitchFamily="34" charset="0"/>
                <a:cs typeface="Aharoni" panose="02010803020104030203" pitchFamily="2" charset="-79"/>
              </a:rPr>
              <a:t>	Art. 145. Há </a:t>
            </a:r>
            <a:r>
              <a:rPr lang="pt-BR" b="1" dirty="0">
                <a:latin typeface="Abadi Extra Light" panose="020B0204020104020204" pitchFamily="34" charset="0"/>
                <a:cs typeface="Aharoni" panose="02010803020104030203" pitchFamily="2" charset="-79"/>
              </a:rPr>
              <a:t>SUSPEIÇÃO</a:t>
            </a:r>
            <a:r>
              <a:rPr lang="pt-BR" dirty="0">
                <a:latin typeface="Abadi Extra Light" panose="020B0204020104020204" pitchFamily="34" charset="0"/>
                <a:cs typeface="Aharoni" panose="02010803020104030203" pitchFamily="2" charset="-79"/>
              </a:rPr>
              <a:t> do juiz:</a:t>
            </a:r>
          </a:p>
          <a:p>
            <a:pPr marL="0" indent="0" algn="just">
              <a:buNone/>
            </a:pPr>
            <a:r>
              <a:rPr lang="pt-BR" dirty="0">
                <a:latin typeface="Abadi Extra Light" panose="020B0204020104020204" pitchFamily="34" charset="0"/>
                <a:cs typeface="Aharoni" panose="02010803020104030203" pitchFamily="2" charset="-79"/>
              </a:rPr>
              <a:t>I - </a:t>
            </a:r>
            <a:r>
              <a:rPr lang="pt-BR" b="1" dirty="0">
                <a:latin typeface="Abadi Extra Light" panose="020B0204020104020204" pitchFamily="34" charset="0"/>
                <a:cs typeface="Aharoni" panose="02010803020104030203" pitchFamily="2" charset="-79"/>
              </a:rPr>
              <a:t>amigo</a:t>
            </a:r>
            <a:r>
              <a:rPr lang="pt-BR" dirty="0">
                <a:latin typeface="Abadi Extra Light" panose="020B0204020104020204" pitchFamily="34" charset="0"/>
                <a:cs typeface="Aharoni" panose="02010803020104030203" pitchFamily="2" charset="-79"/>
              </a:rPr>
              <a:t> íntimo ou inimigo de qualquer das partes ou de seus advogados;</a:t>
            </a:r>
          </a:p>
          <a:p>
            <a:pPr marL="0" indent="0" algn="just">
              <a:buNone/>
            </a:pPr>
            <a:r>
              <a:rPr lang="pt-BR" dirty="0">
                <a:latin typeface="Abadi Extra Light" panose="020B0204020104020204" pitchFamily="34" charset="0"/>
                <a:cs typeface="Aharoni" panose="02010803020104030203" pitchFamily="2" charset="-79"/>
              </a:rPr>
              <a:t>II - que receber </a:t>
            </a:r>
            <a:r>
              <a:rPr lang="pt-BR" b="1" dirty="0">
                <a:latin typeface="Abadi Extra Light" panose="020B0204020104020204" pitchFamily="34" charset="0"/>
                <a:cs typeface="Aharoni" panose="02010803020104030203" pitchFamily="2" charset="-79"/>
              </a:rPr>
              <a:t>presentes</a:t>
            </a:r>
            <a:r>
              <a:rPr lang="pt-BR" dirty="0">
                <a:latin typeface="Abadi Extra Light" panose="020B0204020104020204" pitchFamily="34" charset="0"/>
                <a:cs typeface="Aharoni" panose="02010803020104030203" pitchFamily="2" charset="-79"/>
              </a:rPr>
              <a:t> de pessoas que tiverem interesse na causa antes ou depois de iniciado o processo, que aconselhar alguma das partes acerca do objeto da causa ou que subministrar meios para atender às despesas do litígio;</a:t>
            </a:r>
          </a:p>
          <a:p>
            <a:pPr marL="0" indent="0" algn="just">
              <a:buNone/>
            </a:pPr>
            <a:r>
              <a:rPr lang="pt-BR" dirty="0">
                <a:latin typeface="Abadi Extra Light" panose="020B0204020104020204" pitchFamily="34" charset="0"/>
                <a:cs typeface="Aharoni" panose="02010803020104030203" pitchFamily="2" charset="-79"/>
              </a:rPr>
              <a:t>III - quando qualquer das partes for sua </a:t>
            </a:r>
            <a:r>
              <a:rPr lang="pt-BR" b="1" dirty="0">
                <a:latin typeface="Abadi Extra Light" panose="020B0204020104020204" pitchFamily="34" charset="0"/>
                <a:cs typeface="Aharoni" panose="02010803020104030203" pitchFamily="2" charset="-79"/>
              </a:rPr>
              <a:t>credora</a:t>
            </a:r>
            <a:r>
              <a:rPr lang="pt-BR" dirty="0">
                <a:latin typeface="Abadi Extra Light" panose="020B0204020104020204" pitchFamily="34" charset="0"/>
                <a:cs typeface="Aharoni" panose="02010803020104030203" pitchFamily="2" charset="-79"/>
              </a:rPr>
              <a:t> ou </a:t>
            </a:r>
            <a:r>
              <a:rPr lang="pt-BR" b="1" dirty="0">
                <a:latin typeface="Abadi Extra Light" panose="020B0204020104020204" pitchFamily="34" charset="0"/>
                <a:cs typeface="Aharoni" panose="02010803020104030203" pitchFamily="2" charset="-79"/>
              </a:rPr>
              <a:t>devedora</a:t>
            </a:r>
            <a:r>
              <a:rPr lang="pt-BR" dirty="0">
                <a:latin typeface="Abadi Extra Light" panose="020B0204020104020204" pitchFamily="34" charset="0"/>
                <a:cs typeface="Aharoni" panose="02010803020104030203" pitchFamily="2" charset="-79"/>
              </a:rPr>
              <a:t>, de seu cônjuge ou companheiro ou de parentes destes, em linha reta até o </a:t>
            </a:r>
            <a:r>
              <a:rPr lang="pt-BR" u="sng" dirty="0">
                <a:latin typeface="Abadi Extra Light" panose="020B0204020104020204" pitchFamily="34" charset="0"/>
                <a:cs typeface="Aharoni" panose="02010803020104030203" pitchFamily="2" charset="-79"/>
              </a:rPr>
              <a:t>terceiro grau</a:t>
            </a:r>
            <a:r>
              <a:rPr lang="pt-BR" dirty="0">
                <a:latin typeface="Abadi Extra Light" panose="020B0204020104020204" pitchFamily="34" charset="0"/>
                <a:cs typeface="Aharoni" panose="02010803020104030203" pitchFamily="2" charset="-79"/>
              </a:rPr>
              <a:t>, inclusive;</a:t>
            </a:r>
          </a:p>
          <a:p>
            <a:pPr marL="0" indent="0" algn="just">
              <a:buNone/>
            </a:pPr>
            <a:r>
              <a:rPr lang="pt-BR" dirty="0">
                <a:latin typeface="Abadi Extra Light" panose="020B0204020104020204" pitchFamily="34" charset="0"/>
                <a:cs typeface="Aharoni" panose="02010803020104030203" pitchFamily="2" charset="-79"/>
              </a:rPr>
              <a:t>IV - </a:t>
            </a:r>
            <a:r>
              <a:rPr lang="pt-BR" b="1" dirty="0">
                <a:latin typeface="Abadi Extra Light" panose="020B0204020104020204" pitchFamily="34" charset="0"/>
                <a:cs typeface="Aharoni" panose="02010803020104030203" pitchFamily="2" charset="-79"/>
              </a:rPr>
              <a:t>interessado</a:t>
            </a:r>
            <a:r>
              <a:rPr lang="pt-BR" dirty="0">
                <a:latin typeface="Abadi Extra Light" panose="020B0204020104020204" pitchFamily="34" charset="0"/>
                <a:cs typeface="Aharoni" panose="02010803020104030203" pitchFamily="2" charset="-79"/>
              </a:rPr>
              <a:t> no julgamento do processo em favor de qualquer das partes.</a:t>
            </a:r>
          </a:p>
          <a:p>
            <a:pPr marL="0" indent="0" algn="just">
              <a:buNone/>
            </a:pPr>
            <a:r>
              <a:rPr lang="pt-BR" dirty="0">
                <a:latin typeface="Abadi Extra Light" panose="020B0204020104020204" pitchFamily="34" charset="0"/>
                <a:cs typeface="Aharoni" panose="02010803020104030203" pitchFamily="2" charset="-79"/>
              </a:rPr>
              <a:t>	§ 1º Poderá o juiz declarar-se suspeito por motivo de foro íntimo, </a:t>
            </a:r>
            <a:r>
              <a:rPr lang="pt-BR" i="1" dirty="0">
                <a:latin typeface="Abadi Extra Light" panose="020B0204020104020204" pitchFamily="34" charset="0"/>
                <a:cs typeface="Aharoni" panose="02010803020104030203" pitchFamily="2" charset="-79"/>
              </a:rPr>
              <a:t>sem necessidade</a:t>
            </a:r>
            <a:r>
              <a:rPr lang="pt-BR" dirty="0">
                <a:latin typeface="Abadi Extra Light" panose="020B0204020104020204" pitchFamily="34" charset="0"/>
                <a:cs typeface="Aharoni" panose="02010803020104030203" pitchFamily="2" charset="-79"/>
              </a:rPr>
              <a:t> de declarar suas razões.</a:t>
            </a:r>
          </a:p>
          <a:p>
            <a:pPr marL="0" indent="0" algn="just">
              <a:buNone/>
            </a:pPr>
            <a:endParaRPr lang="pt-BR" dirty="0">
              <a:latin typeface="Abadi Extra Light" panose="020B0204020104020204" pitchFamily="34" charset="0"/>
              <a:cs typeface="Aharoni" panose="02010803020104030203" pitchFamily="2" charset="-79"/>
            </a:endParaRPr>
          </a:p>
          <a:p>
            <a:pPr marL="0" indent="0" algn="just">
              <a:buNone/>
            </a:pPr>
            <a:endParaRPr lang="pt-BR" dirty="0">
              <a:latin typeface="Abadi Extra Light" panose="020B0204020104020204" pitchFamily="34" charset="0"/>
              <a:cs typeface="Aharoni" panose="02010803020104030203" pitchFamily="2" charset="-79"/>
            </a:endParaRPr>
          </a:p>
          <a:p>
            <a:pPr marL="0" indent="0" algn="just">
              <a:buNone/>
            </a:pPr>
            <a:r>
              <a:rPr lang="pt-BR" dirty="0">
                <a:latin typeface="Abadi Extra Light" panose="020B0204020104020204" pitchFamily="34" charset="0"/>
                <a:cs typeface="Aharoni" panose="02010803020104030203" pitchFamily="2" charset="-79"/>
              </a:rPr>
              <a:t>	§ 2º Será </a:t>
            </a:r>
            <a:r>
              <a:rPr lang="pt-BR" dirty="0">
                <a:highlight>
                  <a:srgbClr val="FFFF00"/>
                </a:highlight>
                <a:latin typeface="Abadi Extra Light" panose="020B0204020104020204" pitchFamily="34" charset="0"/>
                <a:cs typeface="Aharoni" panose="02010803020104030203" pitchFamily="2" charset="-79"/>
              </a:rPr>
              <a:t>ILEGÍTIMA</a:t>
            </a:r>
            <a:r>
              <a:rPr lang="pt-BR" dirty="0">
                <a:latin typeface="Abadi Extra Light" panose="020B0204020104020204" pitchFamily="34" charset="0"/>
                <a:cs typeface="Aharoni" panose="02010803020104030203" pitchFamily="2" charset="-79"/>
              </a:rPr>
              <a:t> a alegação de suspeição quando:</a:t>
            </a:r>
          </a:p>
          <a:p>
            <a:pPr marL="0" indent="0" algn="just">
              <a:buNone/>
            </a:pPr>
            <a:r>
              <a:rPr lang="pt-BR" dirty="0">
                <a:latin typeface="Abadi Extra Light" panose="020B0204020104020204" pitchFamily="34" charset="0"/>
                <a:cs typeface="Aharoni" panose="02010803020104030203" pitchFamily="2" charset="-79"/>
              </a:rPr>
              <a:t>I - houver sido provocada por quem a alega;</a:t>
            </a:r>
          </a:p>
          <a:p>
            <a:pPr marL="0" indent="0" algn="just">
              <a:buNone/>
            </a:pPr>
            <a:r>
              <a:rPr lang="pt-BR" dirty="0">
                <a:latin typeface="Abadi Extra Light" panose="020B0204020104020204" pitchFamily="34" charset="0"/>
                <a:cs typeface="Aharoni" panose="02010803020104030203" pitchFamily="2" charset="-79"/>
              </a:rPr>
              <a:t>II - a parte que a alega houver praticado ato que signifique manifesta aceitação do arguido</a:t>
            </a:r>
            <a:r>
              <a:rPr lang="pt-BR" dirty="0">
                <a:latin typeface="Aharoni" panose="02010803020104030203" pitchFamily="2" charset="-79"/>
                <a:cs typeface="Aharoni" panose="02010803020104030203" pitchFamily="2" charset="-79"/>
              </a:rPr>
              <a:t>.</a:t>
            </a:r>
          </a:p>
          <a:p>
            <a:pPr marL="0" indent="0" algn="just">
              <a:buNone/>
            </a:pPr>
            <a:endParaRPr lang="pt-BR" dirty="0">
              <a:latin typeface="Aharoni" panose="02010803020104030203" pitchFamily="2" charset="-79"/>
              <a:cs typeface="Aharoni" panose="02010803020104030203" pitchFamily="2" charset="-79"/>
            </a:endParaRPr>
          </a:p>
          <a:p>
            <a:pPr marL="0" indent="0" algn="just">
              <a:buNone/>
            </a:pPr>
            <a:endParaRPr lang="pt-BR" dirty="0">
              <a:latin typeface="Aharoni" panose="02010803020104030203" pitchFamily="2" charset="-79"/>
              <a:cs typeface="Aharoni" panose="02010803020104030203" pitchFamily="2" charset="-79"/>
            </a:endParaRPr>
          </a:p>
          <a:p>
            <a:pPr marL="0" indent="0" algn="just">
              <a:buNone/>
            </a:pPr>
            <a:endParaRPr lang="pt-BR" dirty="0">
              <a:latin typeface="Aharoni" panose="02010803020104030203" pitchFamily="2" charset="-79"/>
              <a:cs typeface="Aharoni" panose="02010803020104030203" pitchFamily="2" charset="-79"/>
            </a:endParaRPr>
          </a:p>
          <a:p>
            <a:pPr marL="0" indent="0" algn="just">
              <a:buNone/>
            </a:pPr>
            <a:endParaRPr lang="pt-BR" dirty="0">
              <a:latin typeface="Aharoni" panose="02010803020104030203" pitchFamily="2" charset="-79"/>
              <a:cs typeface="Aharoni" panose="02010803020104030203" pitchFamily="2" charset="-79"/>
            </a:endParaRP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ctr">
              <a:buNone/>
            </a:pPr>
            <a:r>
              <a:rPr lang="pt-BR" sz="4600" dirty="0"/>
              <a:t>IMPEDIMENTO</a:t>
            </a:r>
            <a:endParaRPr lang="pt-BR" sz="2900" dirty="0"/>
          </a:p>
          <a:p>
            <a:pPr marL="0" indent="0" algn="just">
              <a:buNone/>
            </a:pPr>
            <a:r>
              <a:rPr lang="pt-BR" dirty="0"/>
              <a:t>ART. 144. HÁ </a:t>
            </a:r>
            <a:r>
              <a:rPr lang="pt-BR" b="1" dirty="0"/>
              <a:t>IMPEDIMENTO</a:t>
            </a:r>
            <a:r>
              <a:rPr lang="pt-BR" dirty="0"/>
              <a:t> DO JUIZ, SENDO-LHE VEDADO EXERCER SUAS FUNÇÕES NO PROCESSO:</a:t>
            </a:r>
          </a:p>
          <a:p>
            <a:pPr marL="0" indent="0" algn="just">
              <a:buNone/>
            </a:pPr>
            <a:r>
              <a:rPr lang="pt-BR" dirty="0"/>
              <a:t>I - EM QUE INTERVEIO COMO </a:t>
            </a:r>
            <a:r>
              <a:rPr lang="pt-BR" b="1" dirty="0"/>
              <a:t>MANDATÁRIO</a:t>
            </a:r>
            <a:r>
              <a:rPr lang="pt-BR" dirty="0"/>
              <a:t> DA PARTE, </a:t>
            </a:r>
            <a:r>
              <a:rPr lang="pt-BR" b="1" dirty="0"/>
              <a:t>OFICIOU</a:t>
            </a:r>
            <a:r>
              <a:rPr lang="pt-BR" dirty="0"/>
              <a:t> COMO PERITO, FUNCIONOU COMO MEMBRO DO MINISTÉRIO PÚBLICO OU PRESTOU DEPOIMENTO COMO TESTEMUNHA;</a:t>
            </a:r>
          </a:p>
          <a:p>
            <a:pPr marL="0" indent="0" algn="just">
              <a:buNone/>
            </a:pPr>
            <a:r>
              <a:rPr lang="pt-BR" dirty="0"/>
              <a:t>II - DE QUE </a:t>
            </a:r>
            <a:r>
              <a:rPr lang="pt-BR" b="1" dirty="0"/>
              <a:t>CONHECEU</a:t>
            </a:r>
            <a:r>
              <a:rPr lang="pt-BR" dirty="0"/>
              <a:t> EM OUTRO GRAU DE JURISDIÇÃO, TENDO PROFERIDO DECISÃO;</a:t>
            </a:r>
          </a:p>
          <a:p>
            <a:pPr marL="0" indent="0" algn="just">
              <a:buNone/>
            </a:pPr>
            <a:r>
              <a:rPr lang="pt-BR" dirty="0"/>
              <a:t>III - QUANDO NELE ESTIVER </a:t>
            </a:r>
            <a:r>
              <a:rPr lang="pt-BR" b="1" dirty="0"/>
              <a:t>POSTULANDO</a:t>
            </a:r>
            <a:r>
              <a:rPr lang="pt-BR" dirty="0"/>
              <a:t>, COMO DEFENSOR PÚBLICO, ADVOGADO OU MEMBRO DO MINISTÉRIO PÚBLICO, SEU </a:t>
            </a:r>
            <a:r>
              <a:rPr lang="pt-BR" b="1" dirty="0"/>
              <a:t>CÔNJUGE</a:t>
            </a:r>
            <a:r>
              <a:rPr lang="pt-BR" dirty="0"/>
              <a:t> OU COMPANHEIRO, OU QUALQUER PARENTE, CONSANGUÍNEO OU AFIM, EM LINHA RETA OU COLATERAL, ATÉ O </a:t>
            </a:r>
            <a:r>
              <a:rPr lang="pt-BR" b="1" u="sng" dirty="0"/>
              <a:t>TERCEIRO GRAU</a:t>
            </a:r>
            <a:r>
              <a:rPr lang="pt-BR" dirty="0"/>
              <a:t>, INCLUSIVE;</a:t>
            </a:r>
          </a:p>
          <a:p>
            <a:pPr marL="0" indent="0" algn="just">
              <a:buNone/>
            </a:pPr>
            <a:r>
              <a:rPr lang="pt-BR" dirty="0"/>
              <a:t>IV - QUANDO FOR </a:t>
            </a:r>
            <a:r>
              <a:rPr lang="pt-BR" b="1" dirty="0"/>
              <a:t>PARTE</a:t>
            </a:r>
            <a:r>
              <a:rPr lang="pt-BR" dirty="0"/>
              <a:t> NO PROCESSO ELE PRÓPRIO, SEU CÔNJUGE OU COMPANHEIRO, OU PARENTE, CONSANGUÍNEO OU AFIM, EM LINHA RETA OU COLATERAL, ATÉ O TERCEIRO GRAU, INCLUSIVE;</a:t>
            </a:r>
          </a:p>
          <a:p>
            <a:pPr marL="0" indent="0" algn="just">
              <a:buNone/>
            </a:pPr>
            <a:r>
              <a:rPr lang="pt-BR" dirty="0"/>
              <a:t>V - QUANDO FOR </a:t>
            </a:r>
            <a:r>
              <a:rPr lang="pt-BR" b="1" dirty="0"/>
              <a:t>SÓCIO</a:t>
            </a:r>
            <a:r>
              <a:rPr lang="pt-BR" dirty="0"/>
              <a:t> OU MEMBRO DE DIREÇÃO OU DE ADMINISTRAÇÃO DE PESSOA JURÍDICA PARTE NO PROCESSO;</a:t>
            </a:r>
          </a:p>
          <a:p>
            <a:pPr marL="0" indent="0" algn="just">
              <a:buNone/>
            </a:pPr>
            <a:r>
              <a:rPr lang="pt-BR" dirty="0"/>
              <a:t>VI - QUANDO FOR </a:t>
            </a:r>
            <a:r>
              <a:rPr lang="pt-BR" b="1" dirty="0"/>
              <a:t>HERDEIRO PRESUNTIVO </a:t>
            </a:r>
            <a:r>
              <a:rPr lang="pt-BR" dirty="0"/>
              <a:t>(herdeiro), DONATÁRIO (favorecido) OU EMPREGADOR DE QUALQUER DAS PARTES;</a:t>
            </a:r>
          </a:p>
          <a:p>
            <a:pPr marL="0" indent="0" algn="just">
              <a:buNone/>
            </a:pPr>
            <a:r>
              <a:rPr lang="pt-BR" dirty="0"/>
              <a:t>VII - EM QUE FIGURE COMO PARTE </a:t>
            </a:r>
            <a:r>
              <a:rPr lang="pt-BR" b="1" dirty="0"/>
              <a:t>INSTITUIÇÃO DE ENSINO</a:t>
            </a:r>
            <a:r>
              <a:rPr lang="pt-BR" dirty="0"/>
              <a:t> COM A QUAL TENHA RELAÇÃO DE EMPREGO OU DECORRENTE DE CONTRATO DE PRESTAÇÃO DE SERVIÇOS;</a:t>
            </a:r>
          </a:p>
          <a:p>
            <a:pPr marL="0" indent="0" algn="just">
              <a:buNone/>
            </a:pPr>
            <a:r>
              <a:rPr lang="pt-BR" dirty="0"/>
              <a:t>VIII - EM QUE FIGURE COMO PARTE </a:t>
            </a:r>
            <a:r>
              <a:rPr lang="pt-BR" b="1" dirty="0"/>
              <a:t>CLIENTE</a:t>
            </a:r>
            <a:r>
              <a:rPr lang="pt-BR" dirty="0"/>
              <a:t> DO ESCRITÓRIO DE ADVOCACIA DE SEU </a:t>
            </a:r>
            <a:r>
              <a:rPr lang="pt-BR" b="1" dirty="0"/>
              <a:t>CÔNJUGE</a:t>
            </a:r>
            <a:r>
              <a:rPr lang="pt-BR" dirty="0"/>
              <a:t>, COMPANHEIRO OU PARENTE, CONSANGUÍNEO OU AFIM, EM LINHA RETA OU COLATERAL, ATÉ O TERCEIRO GRAU, INCLUSIVE, MESMO QUE PATROCINADO POR ADVOGADO DE OUTRO ESCRITÓRIO;</a:t>
            </a:r>
          </a:p>
          <a:p>
            <a:pPr marL="0" indent="0" algn="just">
              <a:buNone/>
            </a:pPr>
            <a:r>
              <a:rPr lang="pt-BR" dirty="0"/>
              <a:t>IX - QUANDO </a:t>
            </a:r>
            <a:r>
              <a:rPr lang="pt-BR" b="1" u="sng" dirty="0"/>
              <a:t>PROMOVER AÇÃO CONTRA A PARTE OU SEU ADVOGADO</a:t>
            </a:r>
            <a:r>
              <a:rPr lang="pt-BR" dirty="0"/>
              <a:t>.</a:t>
            </a:r>
          </a:p>
          <a:p>
            <a:pPr marL="0" indent="0" algn="just">
              <a:buNone/>
            </a:pPr>
            <a:r>
              <a:rPr lang="pt-BR" b="1" dirty="0"/>
              <a:t>É VEDADA A CRIAÇÃO DE FATO SUPERVENIENTE A FIM DE CARACTERIZAR IMPEDIMENTO DO JUIZ.</a:t>
            </a:r>
            <a:endParaRPr lang="pt-BR" dirty="0"/>
          </a:p>
        </p:txBody>
      </p:sp>
    </p:spTree>
    <p:extLst>
      <p:ext uri="{BB962C8B-B14F-4D97-AF65-F5344CB8AC3E}">
        <p14:creationId xmlns:p14="http://schemas.microsoft.com/office/powerpoint/2010/main" val="2868202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fontScale="62500" lnSpcReduction="20000"/>
          </a:bodyPr>
          <a:lstStyle/>
          <a:p>
            <a:pPr marL="0" indent="0" algn="ctr">
              <a:buNone/>
            </a:pPr>
            <a:r>
              <a:rPr lang="pt-BR" b="1" dirty="0"/>
              <a:t>INCIDENTE DE IMPEDIMENTO E SUSPEIÇÃO</a:t>
            </a:r>
          </a:p>
          <a:p>
            <a:pPr marL="0" indent="0" algn="just">
              <a:buNone/>
            </a:pPr>
            <a:r>
              <a:rPr lang="pt-BR" dirty="0"/>
              <a:t>	A parte tem </a:t>
            </a:r>
            <a:r>
              <a:rPr lang="pt-BR" b="1" dirty="0"/>
              <a:t>15 dias </a:t>
            </a:r>
            <a:r>
              <a:rPr lang="pt-BR" dirty="0"/>
              <a:t>desde que souber do fato para alegar </a:t>
            </a:r>
            <a:r>
              <a:rPr lang="pt-BR" b="1" dirty="0"/>
              <a:t>impedimento</a:t>
            </a:r>
            <a:r>
              <a:rPr lang="pt-BR" dirty="0"/>
              <a:t> ou </a:t>
            </a:r>
            <a:r>
              <a:rPr lang="pt-BR" b="1" dirty="0"/>
              <a:t>suspeição</a:t>
            </a:r>
            <a:r>
              <a:rPr lang="pt-BR" dirty="0"/>
              <a:t> e deve fazer isso em petição específica, indicando o motivo, com provas e testemunhas (ART. 146).</a:t>
            </a:r>
          </a:p>
          <a:p>
            <a:pPr marL="0" indent="0" algn="just">
              <a:buNone/>
            </a:pPr>
            <a:r>
              <a:rPr lang="pt-BR" dirty="0"/>
              <a:t>	Se o juiz reconhecer o problema, envia imediatamente os autos ao </a:t>
            </a:r>
            <a:r>
              <a:rPr lang="pt-BR" b="1" dirty="0"/>
              <a:t>substituto legal </a:t>
            </a:r>
            <a:r>
              <a:rPr lang="pt-BR" dirty="0"/>
              <a:t>e não precisa detalhar pode se valer do "</a:t>
            </a:r>
            <a:r>
              <a:rPr lang="pt-BR" b="1" dirty="0"/>
              <a:t>foro íntimo</a:t>
            </a:r>
            <a:r>
              <a:rPr lang="pt-BR" dirty="0"/>
              <a:t>". Contudo, se não reconhecer, abre um </a:t>
            </a:r>
            <a:r>
              <a:rPr lang="pt-BR" b="1" dirty="0"/>
              <a:t>incidente</a:t>
            </a:r>
            <a:r>
              <a:rPr lang="pt-BR" dirty="0"/>
              <a:t> em apartado, apresenta defesa em 15 dias e manda ao tribunal.  Em caso de impedimento ou suspeição manifesta, o juiz pode ser </a:t>
            </a:r>
            <a:r>
              <a:rPr lang="pt-BR" b="1" dirty="0"/>
              <a:t>condenado em custas </a:t>
            </a:r>
            <a:r>
              <a:rPr lang="pt-BR" dirty="0"/>
              <a:t>(art. 146, § 5º) e os autos vão para o </a:t>
            </a:r>
            <a:r>
              <a:rPr lang="pt-BR" b="1" dirty="0"/>
              <a:t>substituto legal. </a:t>
            </a:r>
            <a:r>
              <a:rPr lang="pt-BR" dirty="0"/>
              <a:t>O tribunal define desde quando o juiz não podia atuar e declara a </a:t>
            </a:r>
            <a:r>
              <a:rPr lang="pt-BR" b="1" dirty="0"/>
              <a:t>nulidade</a:t>
            </a:r>
            <a:r>
              <a:rPr lang="pt-BR" dirty="0"/>
              <a:t> dos atos praticados após o impedimento/suspeição.</a:t>
            </a:r>
          </a:p>
          <a:p>
            <a:pPr marL="0" indent="0" algn="just">
              <a:buNone/>
            </a:pPr>
            <a:r>
              <a:rPr lang="pt-BR" dirty="0"/>
              <a:t>	Art. 148. Aplicam-se os motivos de impedimento e de suspeição: I - ao membro do Ministério Público; 	II - aos auxiliares da justiça; III - aos demais sujeitos imparciais do processo. § 1º A parte interessada deverá arguir o impedimento ou a suspeição, em petição fundamentada e devidamente instruída, na </a:t>
            </a:r>
            <a:r>
              <a:rPr lang="pt-BR" b="1" dirty="0"/>
              <a:t>PRIMEIRA OPORTUNIDADE</a:t>
            </a:r>
            <a:r>
              <a:rPr lang="pt-BR" dirty="0"/>
              <a:t> em que lhe couber falar nos autos.</a:t>
            </a:r>
          </a:p>
          <a:p>
            <a:pPr marL="0" indent="0" algn="just">
              <a:buNone/>
            </a:pPr>
            <a:r>
              <a:rPr lang="pt-BR" dirty="0"/>
              <a:t>	O INCIDENTE </a:t>
            </a:r>
            <a:r>
              <a:rPr lang="pt-BR" b="1" dirty="0"/>
              <a:t>NÃO SE APLICA À ARGUIÇÃO DE IMPEDIMENTO OU DE SUSPEIÇÃO DE TESTEMUNHA</a:t>
            </a:r>
            <a:r>
              <a:rPr lang="pt-BR" dirty="0"/>
              <a:t>. O correto é: </a:t>
            </a:r>
            <a:r>
              <a:rPr lang="pt-BR" b="1" dirty="0"/>
              <a:t>CONTRADITA</a:t>
            </a:r>
            <a:r>
              <a:rPr lang="pt-BR" dirty="0"/>
              <a:t> prevista no art. 457, § 1º CPC.</a:t>
            </a:r>
          </a:p>
          <a:p>
            <a:pPr marL="0" indent="0" algn="just">
              <a:buNone/>
            </a:pPr>
            <a:endParaRPr lang="pt-BR" dirty="0"/>
          </a:p>
          <a:p>
            <a:pPr marL="0" indent="0" algn="just">
              <a:buNone/>
            </a:pPr>
            <a:r>
              <a:rPr lang="pt-BR" dirty="0"/>
              <a:t>-</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p:txBody>
      </p:sp>
      <p:pic>
        <p:nvPicPr>
          <p:cNvPr id="4" name="Imagem 3">
            <a:extLst>
              <a:ext uri="{FF2B5EF4-FFF2-40B4-BE49-F238E27FC236}">
                <a16:creationId xmlns:a16="http://schemas.microsoft.com/office/drawing/2014/main" id="{10A4ED42-1C76-90B1-8860-F5C0FE71440E}"/>
              </a:ext>
            </a:extLst>
          </p:cNvPr>
          <p:cNvPicPr>
            <a:picLocks noChangeAspect="1"/>
          </p:cNvPicPr>
          <p:nvPr/>
        </p:nvPicPr>
        <p:blipFill>
          <a:blip r:embed="rId2"/>
          <a:stretch>
            <a:fillRect/>
          </a:stretch>
        </p:blipFill>
        <p:spPr>
          <a:xfrm>
            <a:off x="169253" y="3231400"/>
            <a:ext cx="7749451" cy="3467584"/>
          </a:xfrm>
          <a:prstGeom prst="rect">
            <a:avLst/>
          </a:prstGeom>
        </p:spPr>
      </p:pic>
      <p:pic>
        <p:nvPicPr>
          <p:cNvPr id="5" name="Imagem 4">
            <a:extLst>
              <a:ext uri="{FF2B5EF4-FFF2-40B4-BE49-F238E27FC236}">
                <a16:creationId xmlns:a16="http://schemas.microsoft.com/office/drawing/2014/main" id="{1934CCA2-1DB8-3C5E-CCC2-2675DB61E8B2}"/>
              </a:ext>
            </a:extLst>
          </p:cNvPr>
          <p:cNvPicPr>
            <a:picLocks noChangeAspect="1"/>
          </p:cNvPicPr>
          <p:nvPr/>
        </p:nvPicPr>
        <p:blipFill>
          <a:blip r:embed="rId3"/>
          <a:stretch>
            <a:fillRect/>
          </a:stretch>
        </p:blipFill>
        <p:spPr>
          <a:xfrm rot="21353520">
            <a:off x="7744968" y="4024793"/>
            <a:ext cx="4447032" cy="2101687"/>
          </a:xfrm>
          <a:prstGeom prst="rect">
            <a:avLst/>
          </a:prstGeom>
        </p:spPr>
      </p:pic>
      <p:pic>
        <p:nvPicPr>
          <p:cNvPr id="7" name="Imagem 6">
            <a:extLst>
              <a:ext uri="{FF2B5EF4-FFF2-40B4-BE49-F238E27FC236}">
                <a16:creationId xmlns:a16="http://schemas.microsoft.com/office/drawing/2014/main" id="{BBC95145-8BAB-7155-BA2C-A339987677D0}"/>
              </a:ext>
            </a:extLst>
          </p:cNvPr>
          <p:cNvPicPr>
            <a:picLocks noChangeAspect="1"/>
          </p:cNvPicPr>
          <p:nvPr/>
        </p:nvPicPr>
        <p:blipFill>
          <a:blip r:embed="rId4"/>
          <a:stretch>
            <a:fillRect/>
          </a:stretch>
        </p:blipFill>
        <p:spPr>
          <a:xfrm>
            <a:off x="5156984" y="6246411"/>
            <a:ext cx="6504895" cy="489228"/>
          </a:xfrm>
          <a:prstGeom prst="rect">
            <a:avLst/>
          </a:prstGeom>
        </p:spPr>
      </p:pic>
    </p:spTree>
    <p:extLst>
      <p:ext uri="{BB962C8B-B14F-4D97-AF65-F5344CB8AC3E}">
        <p14:creationId xmlns:p14="http://schemas.microsoft.com/office/powerpoint/2010/main" val="31669735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lstStyle/>
          <a:p>
            <a:pPr marL="0" indent="0" algn="just">
              <a:buNone/>
            </a:pPr>
            <a:r>
              <a:rPr lang="pt-BR" dirty="0"/>
              <a:t>1- Aplica-se o incidente de impedimento e/ou suspeição em face de certos sujeitos do processo, exceto: (d</a:t>
            </a:r>
            <a:r>
              <a:rPr lang="pt-BR" sz="2800" dirty="0"/>
              <a:t>ica: 457 CPC</a:t>
            </a:r>
            <a:r>
              <a:rPr lang="pt-BR" dirty="0"/>
              <a:t>)</a:t>
            </a:r>
          </a:p>
          <a:p>
            <a:pPr marL="0" indent="0" algn="just">
              <a:buNone/>
            </a:pPr>
            <a:r>
              <a:rPr lang="pt-BR" dirty="0"/>
              <a:t>A-Testemunha</a:t>
            </a:r>
          </a:p>
          <a:p>
            <a:pPr marL="0" indent="0" algn="just">
              <a:buNone/>
            </a:pPr>
            <a:r>
              <a:rPr lang="pt-BR" dirty="0"/>
              <a:t>B- Juiz</a:t>
            </a:r>
          </a:p>
          <a:p>
            <a:pPr marL="0" indent="0" algn="just">
              <a:buNone/>
            </a:pPr>
            <a:r>
              <a:rPr lang="pt-BR" dirty="0"/>
              <a:t>C- Chefe de secretaria</a:t>
            </a:r>
          </a:p>
          <a:p>
            <a:pPr marL="0" indent="0" algn="just">
              <a:buNone/>
            </a:pPr>
            <a:r>
              <a:rPr lang="pt-BR" dirty="0"/>
              <a:t>D- Ministério Público</a:t>
            </a:r>
          </a:p>
          <a:p>
            <a:pPr marL="0" indent="0" algn="just">
              <a:buNone/>
            </a:pPr>
            <a:r>
              <a:rPr lang="pt-BR" dirty="0"/>
              <a:t>E-Oficial de Justiça</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183198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fontScale="92500" lnSpcReduction="10000"/>
          </a:bodyPr>
          <a:lstStyle/>
          <a:p>
            <a:pPr marL="0" indent="0" algn="just">
              <a:buNone/>
            </a:pPr>
            <a:r>
              <a:rPr lang="pt-BR" dirty="0"/>
              <a:t>2- </a:t>
            </a:r>
            <a:r>
              <a:rPr lang="pt-BR" sz="1100" dirty="0"/>
              <a:t>CEBRASPE-</a:t>
            </a:r>
            <a:r>
              <a:rPr lang="pt-BR" sz="1100" dirty="0" err="1"/>
              <a:t>adp</a:t>
            </a:r>
            <a:r>
              <a:rPr lang="pt-BR" dirty="0"/>
              <a:t> O juiz será </a:t>
            </a:r>
            <a:r>
              <a:rPr lang="pt-BR" b="1" u="sng" dirty="0"/>
              <a:t>suspeito</a:t>
            </a:r>
            <a:r>
              <a:rPr lang="pt-BR" dirty="0"/>
              <a:t> se:</a:t>
            </a:r>
          </a:p>
          <a:p>
            <a:pPr marL="0" indent="0" algn="just">
              <a:buNone/>
            </a:pPr>
            <a:r>
              <a:rPr lang="pt-BR" dirty="0"/>
              <a:t>	A- a parte ré for instituição de ensino na qual ele ministre aulas,</a:t>
            </a:r>
          </a:p>
          <a:p>
            <a:pPr marL="0" indent="0" algn="just">
              <a:buNone/>
            </a:pPr>
            <a:r>
              <a:rPr lang="pt-BR" dirty="0"/>
              <a:t>	B- o autor for seu primo,</a:t>
            </a:r>
          </a:p>
          <a:p>
            <a:pPr marL="0" indent="0" algn="just">
              <a:buNone/>
            </a:pPr>
            <a:r>
              <a:rPr lang="pt-BR" dirty="0"/>
              <a:t>	C- o autor for cliente de escritório de advocacia de seu cônjuge,</a:t>
            </a:r>
          </a:p>
          <a:p>
            <a:pPr marL="0" indent="0" algn="just">
              <a:buNone/>
            </a:pPr>
            <a:r>
              <a:rPr lang="pt-BR" dirty="0"/>
              <a:t>	D- o auxiliar do perito tiver amizade com o advogado,</a:t>
            </a:r>
          </a:p>
          <a:p>
            <a:pPr marL="0" indent="0" algn="just">
              <a:buNone/>
            </a:pPr>
            <a:r>
              <a:rPr lang="pt-BR" dirty="0"/>
              <a:t>	E- o réu for credor do seu cônjuge.</a:t>
            </a:r>
          </a:p>
          <a:p>
            <a:pPr marL="0" indent="0" algn="just">
              <a:buNone/>
            </a:pPr>
            <a:endParaRPr lang="pt-BR" dirty="0"/>
          </a:p>
          <a:p>
            <a:pPr marL="0" indent="0" algn="just">
              <a:buNone/>
            </a:pPr>
            <a:r>
              <a:rPr lang="pt-BR" dirty="0"/>
              <a:t>Dica1: Tanto suspeito quanto impedido, é no máximo parente até o 3º grau!</a:t>
            </a:r>
          </a:p>
          <a:p>
            <a:pPr marL="0" indent="0" algn="just">
              <a:buNone/>
            </a:pPr>
            <a:r>
              <a:rPr lang="pt-BR" b="1" dirty="0"/>
              <a:t>MACETE SOBRE SUSPEIÇÃO </a:t>
            </a:r>
            <a:r>
              <a:rPr lang="pt-BR" b="1" dirty="0">
                <a:highlight>
                  <a:srgbClr val="00FF00"/>
                </a:highlight>
              </a:rPr>
              <a:t>PICCAS – art. 145</a:t>
            </a:r>
          </a:p>
          <a:p>
            <a:pPr marL="0" indent="0" algn="just">
              <a:buNone/>
            </a:pPr>
            <a:r>
              <a:rPr lang="pt-BR" dirty="0">
                <a:highlight>
                  <a:srgbClr val="00FF00"/>
                </a:highlight>
              </a:rPr>
              <a:t>P</a:t>
            </a:r>
            <a:r>
              <a:rPr lang="pt-BR" dirty="0"/>
              <a:t>resente</a:t>
            </a:r>
          </a:p>
          <a:p>
            <a:pPr marL="0" indent="0" algn="just">
              <a:buNone/>
            </a:pPr>
            <a:r>
              <a:rPr lang="pt-BR" dirty="0">
                <a:highlight>
                  <a:srgbClr val="00FF00"/>
                </a:highlight>
              </a:rPr>
              <a:t>I</a:t>
            </a:r>
            <a:r>
              <a:rPr lang="pt-BR" dirty="0"/>
              <a:t>nteressado</a:t>
            </a:r>
          </a:p>
          <a:p>
            <a:pPr marL="0" indent="0" algn="just">
              <a:buNone/>
            </a:pPr>
            <a:r>
              <a:rPr lang="pt-BR" dirty="0">
                <a:highlight>
                  <a:srgbClr val="00FF00"/>
                </a:highlight>
              </a:rPr>
              <a:t>C</a:t>
            </a:r>
            <a:r>
              <a:rPr lang="pt-BR" dirty="0"/>
              <a:t>redor “ou </a:t>
            </a:r>
            <a:r>
              <a:rPr lang="pt-BR" dirty="0">
                <a:highlight>
                  <a:srgbClr val="00FF00"/>
                </a:highlight>
              </a:rPr>
              <a:t>d</a:t>
            </a:r>
            <a:r>
              <a:rPr lang="pt-BR" dirty="0"/>
              <a:t>evedor”</a:t>
            </a:r>
          </a:p>
          <a:p>
            <a:pPr marL="0" indent="0" algn="just">
              <a:buNone/>
            </a:pPr>
            <a:r>
              <a:rPr lang="pt-BR" dirty="0">
                <a:highlight>
                  <a:srgbClr val="00FF00"/>
                </a:highlight>
              </a:rPr>
              <a:t>C</a:t>
            </a:r>
            <a:r>
              <a:rPr lang="pt-BR" dirty="0"/>
              <a:t>onselho</a:t>
            </a:r>
          </a:p>
          <a:p>
            <a:pPr marL="0" indent="0" algn="just">
              <a:buNone/>
            </a:pPr>
            <a:r>
              <a:rPr lang="pt-BR" dirty="0">
                <a:highlight>
                  <a:srgbClr val="00FF00"/>
                </a:highlight>
              </a:rPr>
              <a:t>A</a:t>
            </a:r>
            <a:r>
              <a:rPr lang="pt-BR" dirty="0"/>
              <a:t>migo ou </a:t>
            </a:r>
            <a:r>
              <a:rPr lang="pt-BR" dirty="0">
                <a:highlight>
                  <a:srgbClr val="00FF00"/>
                </a:highlight>
              </a:rPr>
              <a:t>I</a:t>
            </a:r>
            <a:r>
              <a:rPr lang="pt-BR" dirty="0"/>
              <a:t>nimigo</a:t>
            </a:r>
          </a:p>
          <a:p>
            <a:pPr marL="0" indent="0" algn="just">
              <a:buNone/>
            </a:pPr>
            <a:r>
              <a:rPr lang="pt-BR" dirty="0">
                <a:highlight>
                  <a:srgbClr val="00FF00"/>
                </a:highlight>
              </a:rPr>
              <a:t>S</a:t>
            </a:r>
            <a:r>
              <a:rPr lang="pt-BR" dirty="0"/>
              <a:t>ubministrou (prover, ministrar meios, exemplo caso Moro)</a:t>
            </a:r>
          </a:p>
          <a:p>
            <a:pPr marL="0" indent="0" algn="just">
              <a:buNone/>
            </a:pPr>
            <a:endParaRPr lang="pt-BR" dirty="0"/>
          </a:p>
        </p:txBody>
      </p:sp>
    </p:spTree>
    <p:extLst>
      <p:ext uri="{BB962C8B-B14F-4D97-AF65-F5344CB8AC3E}">
        <p14:creationId xmlns:p14="http://schemas.microsoft.com/office/powerpoint/2010/main" val="30780832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a:bodyPr>
          <a:lstStyle/>
          <a:p>
            <a:pPr marL="0" indent="0" algn="just">
              <a:buNone/>
            </a:pPr>
            <a:r>
              <a:rPr lang="pt-BR" dirty="0"/>
              <a:t>3-</a:t>
            </a:r>
            <a:r>
              <a:rPr lang="pt-BR" sz="1300" dirty="0"/>
              <a:t>CESPE </a:t>
            </a:r>
            <a:r>
              <a:rPr lang="pt-BR" dirty="0"/>
              <a:t>No que se refere às causas de suspeição e impedimentos aplicáveis aos juízes, assinale a opção correta. (dica art. 148)</a:t>
            </a:r>
          </a:p>
          <a:p>
            <a:pPr marL="0" indent="0" algn="just">
              <a:buNone/>
            </a:pPr>
            <a:r>
              <a:rPr lang="pt-BR" dirty="0"/>
              <a:t>	A- As causas de suspeição e impedimentos aplicáveis aos juízes aplicam-se também aos auxiliares da justiça e aos membros do Ministério Público</a:t>
            </a:r>
          </a:p>
          <a:p>
            <a:pPr marL="0" indent="0" algn="just">
              <a:buNone/>
            </a:pPr>
            <a:r>
              <a:rPr lang="pt-BR" dirty="0"/>
              <a:t>	B- As causas de suspeição e impedimentos aplicáveis aos juízes não se aplicam aos auxiliares da justiça nem aos membros do Ministério Público</a:t>
            </a:r>
          </a:p>
          <a:p>
            <a:pPr marL="0" indent="0" algn="just">
              <a:buNone/>
            </a:pPr>
            <a:r>
              <a:rPr lang="pt-BR" dirty="0"/>
              <a:t>	C- As suspeições se aplicam apenas aos membros do Ministério Público e os impedimentos se aplicam apenas aos auxiliares da justiça</a:t>
            </a:r>
          </a:p>
          <a:p>
            <a:pPr marL="0" indent="0" algn="just">
              <a:buNone/>
            </a:pPr>
            <a:r>
              <a:rPr lang="pt-BR" dirty="0"/>
              <a:t>	D- As causas de suspeição e impedimentos aplicáveis aos juízes não se aplicam aos auxiliares da justiça, mas se aplicam aos membros do Ministério Público</a:t>
            </a:r>
          </a:p>
          <a:p>
            <a:pPr marL="0" indent="0" algn="just">
              <a:buNone/>
            </a:pPr>
            <a:r>
              <a:rPr lang="pt-BR" dirty="0"/>
              <a:t>	E- As causas de suspeição e impedimentos aplicáveis aos juízes não se aplicam aos membros do Ministério Público, mas se aplicam aos auxiliares da justiça</a:t>
            </a:r>
          </a:p>
        </p:txBody>
      </p:sp>
    </p:spTree>
    <p:extLst>
      <p:ext uri="{BB962C8B-B14F-4D97-AF65-F5344CB8AC3E}">
        <p14:creationId xmlns:p14="http://schemas.microsoft.com/office/powerpoint/2010/main" val="3340151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a:bodyPr>
          <a:lstStyle/>
          <a:p>
            <a:pPr marL="0" indent="0" algn="just">
              <a:buNone/>
            </a:pPr>
            <a:r>
              <a:rPr lang="pt-BR" dirty="0"/>
              <a:t>4- </a:t>
            </a:r>
            <a:r>
              <a:rPr lang="pt-BR" sz="1100" dirty="0" err="1"/>
              <a:t>Consulplan</a:t>
            </a:r>
            <a:r>
              <a:rPr lang="pt-BR" sz="1100" dirty="0"/>
              <a:t> </a:t>
            </a:r>
            <a:r>
              <a:rPr lang="pt-BR" sz="1100" dirty="0" err="1"/>
              <a:t>adp</a:t>
            </a:r>
            <a:r>
              <a:rPr lang="pt-BR" sz="1100" dirty="0"/>
              <a:t>- </a:t>
            </a:r>
            <a:r>
              <a:rPr lang="pt-BR" dirty="0"/>
              <a:t>O impedimento e a suspeição são institutos jurídicos processuais que objetivam garantir a imparcialidade dos julgamentos. O ordenamento jurídico pátrio prevê que os motivos de impedimento e suspeição são aplicáveis aos Juízes, membros do Ministério Público, auxiliares da Justiça, dentre outros. Neste contexto, considera-se SUSPEITO para o direito processual civil aquele que: (dica art. 145)</a:t>
            </a:r>
          </a:p>
          <a:p>
            <a:pPr marL="0" indent="0" algn="just">
              <a:buNone/>
            </a:pPr>
            <a:r>
              <a:rPr lang="pt-BR" dirty="0"/>
              <a:t>	A- For tio de uma das partes;</a:t>
            </a:r>
          </a:p>
          <a:p>
            <a:pPr marL="0" indent="0" algn="just">
              <a:buNone/>
            </a:pPr>
            <a:r>
              <a:rPr lang="pt-BR" dirty="0"/>
              <a:t>	B- ofender a parte durante a audiência;</a:t>
            </a:r>
          </a:p>
          <a:p>
            <a:pPr marL="0" indent="0" algn="just">
              <a:buNone/>
            </a:pPr>
            <a:r>
              <a:rPr lang="pt-BR" dirty="0"/>
              <a:t>	C- For herdeiro de uma das partes presentes no processo;</a:t>
            </a:r>
          </a:p>
          <a:p>
            <a:pPr marL="0" indent="0" algn="just">
              <a:buNone/>
            </a:pPr>
            <a:r>
              <a:rPr lang="pt-BR" dirty="0"/>
              <a:t>	D- Prestar depoimento como testemunha no processo em questão;</a:t>
            </a:r>
          </a:p>
          <a:p>
            <a:pPr marL="0" indent="0" algn="just">
              <a:buNone/>
            </a:pPr>
            <a:r>
              <a:rPr lang="pt-BR" dirty="0"/>
              <a:t>	E-For amigo íntimo de uma das partes.</a:t>
            </a:r>
          </a:p>
          <a:p>
            <a:pPr marL="0" indent="0" algn="just">
              <a:buNone/>
            </a:pPr>
            <a:endParaRPr lang="pt-BR" dirty="0"/>
          </a:p>
        </p:txBody>
      </p:sp>
    </p:spTree>
    <p:extLst>
      <p:ext uri="{BB962C8B-B14F-4D97-AF65-F5344CB8AC3E}">
        <p14:creationId xmlns:p14="http://schemas.microsoft.com/office/powerpoint/2010/main" val="168447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fontScale="62500" lnSpcReduction="20000"/>
          </a:bodyPr>
          <a:lstStyle/>
          <a:p>
            <a:pPr marL="0" indent="0" algn="ctr">
              <a:buNone/>
            </a:pPr>
            <a:r>
              <a:rPr lang="pt-BR" b="1" dirty="0"/>
              <a:t>DO JUIZ</a:t>
            </a:r>
          </a:p>
          <a:p>
            <a:pPr marL="0" indent="0" algn="just">
              <a:buNone/>
            </a:pPr>
            <a:r>
              <a:rPr lang="pt-BR" dirty="0">
                <a:latin typeface="Abadi Extra Light" panose="020B0204020104020204" pitchFamily="34" charset="0"/>
              </a:rPr>
              <a:t>	</a:t>
            </a:r>
            <a:r>
              <a:rPr lang="pt-BR" b="1" dirty="0">
                <a:latin typeface="Abadi Extra Light" panose="020B0204020104020204" pitchFamily="34" charset="0"/>
              </a:rPr>
              <a:t>PAPEL DO</a:t>
            </a:r>
            <a:r>
              <a:rPr lang="pt-BR" dirty="0">
                <a:latin typeface="Abadi Extra Light" panose="020B0204020104020204" pitchFamily="34" charset="0"/>
              </a:rPr>
              <a:t> </a:t>
            </a:r>
            <a:r>
              <a:rPr lang="pt-BR" b="1" dirty="0">
                <a:latin typeface="Abadi Extra Light" panose="020B0204020104020204" pitchFamily="34" charset="0"/>
              </a:rPr>
              <a:t>JUIZ</a:t>
            </a:r>
            <a:r>
              <a:rPr lang="pt-BR" dirty="0">
                <a:latin typeface="Abadi Extra Light" panose="020B0204020104020204" pitchFamily="34" charset="0"/>
              </a:rPr>
              <a:t>: Art. 139: </a:t>
            </a:r>
            <a:r>
              <a:rPr lang="pt-BR" dirty="0"/>
              <a:t>O juiz dirige o processo, garantindo igualdade entre as partes, duração razoável, repressão a atos abusivos, cumprimento das decisões, incentivo à autocomposição, adequação de prazos e provas, além de sanear vícios processuais e manter a ordem.</a:t>
            </a:r>
            <a:endParaRPr lang="pt-BR" dirty="0">
              <a:latin typeface="Abadi Extra Light" panose="020B0204020104020204" pitchFamily="34" charset="0"/>
            </a:endParaRPr>
          </a:p>
          <a:p>
            <a:pPr marL="0" indent="0" algn="just">
              <a:buNone/>
            </a:pPr>
            <a:r>
              <a:rPr lang="pt-BR" dirty="0">
                <a:latin typeface="Abadi Extra Light" panose="020B0204020104020204" pitchFamily="34" charset="0"/>
              </a:rPr>
              <a:t>	</a:t>
            </a:r>
            <a:r>
              <a:rPr lang="pt-BR" dirty="0"/>
              <a:t> </a:t>
            </a:r>
            <a:r>
              <a:rPr lang="pt-BR" b="1" dirty="0"/>
              <a:t>O MAGISTRADO NÃO PODE DEIXAR DE SENTENCIAR</a:t>
            </a:r>
            <a:r>
              <a:rPr lang="pt-BR" dirty="0"/>
              <a:t>: </a:t>
            </a:r>
            <a:r>
              <a:rPr lang="pt-BR" dirty="0">
                <a:latin typeface="Abadi Extra Light" panose="020B0204020104020204" pitchFamily="34" charset="0"/>
              </a:rPr>
              <a:t>Art. 140. O JUIZ NÃO SE EXIME de decidir sob a alegação de lacuna ou obscuridade do ordenamento jurídico e deve respeitar o </a:t>
            </a:r>
            <a:r>
              <a:rPr lang="pt-BR" b="1" dirty="0"/>
              <a:t>PRINCÍPIO DA CONGRUÊNCIA</a:t>
            </a:r>
            <a:r>
              <a:rPr lang="pt-BR" dirty="0"/>
              <a:t>: </a:t>
            </a:r>
            <a:r>
              <a:rPr lang="pt-BR" dirty="0">
                <a:latin typeface="Abadi Extra Light" panose="020B0204020104020204" pitchFamily="34" charset="0"/>
              </a:rPr>
              <a:t>Art. 141. O juiz decidirá o mérito nos LIMITES PROPOSTOS PELAS PARTES, sendo-lhe VEDADO conhecer de questões não suscitadas a cujo respeito a lei exige iniciativa da parte. Nos termos do </a:t>
            </a:r>
            <a:r>
              <a:rPr lang="pt-BR" b="1" dirty="0"/>
              <a:t>ART. 203  do CPC </a:t>
            </a:r>
            <a:r>
              <a:rPr lang="pt-BR" dirty="0"/>
              <a:t>o</a:t>
            </a:r>
            <a:r>
              <a:rPr lang="pt-BR" dirty="0">
                <a:latin typeface="Abadi Extra Light" panose="020B0204020104020204" pitchFamily="34" charset="0"/>
              </a:rPr>
              <a:t>s </a:t>
            </a:r>
            <a:r>
              <a:rPr lang="pt-BR" b="1" dirty="0"/>
              <a:t>PRONUNCIAMENTOS do juiz consistem em</a:t>
            </a:r>
            <a:r>
              <a:rPr lang="pt-BR" dirty="0"/>
              <a:t>:</a:t>
            </a:r>
          </a:p>
          <a:p>
            <a:r>
              <a:rPr lang="pt-BR" b="1" dirty="0"/>
              <a:t>SENTENÇA § 1º</a:t>
            </a:r>
            <a:r>
              <a:rPr lang="pt-BR" dirty="0"/>
              <a:t>: o juiz põe fim à fase cognitiva ou extingue a execução.</a:t>
            </a:r>
          </a:p>
          <a:p>
            <a:r>
              <a:rPr lang="pt-BR" b="1" dirty="0"/>
              <a:t>DECISÃO INTERLOCUTÓRIA § 2º</a:t>
            </a:r>
            <a:r>
              <a:rPr lang="pt-BR" dirty="0"/>
              <a:t>: o juiz resolve questão no processo sem encerrá-lo.</a:t>
            </a:r>
          </a:p>
          <a:p>
            <a:r>
              <a:rPr lang="pt-BR" b="1" dirty="0"/>
              <a:t>DESPACHO § 3º</a:t>
            </a:r>
            <a:r>
              <a:rPr lang="pt-BR" dirty="0"/>
              <a:t>: ato de mero impulso processual do juiz.</a:t>
            </a:r>
          </a:p>
          <a:p>
            <a:r>
              <a:rPr lang="pt-BR" b="1" dirty="0"/>
              <a:t>ATOS MERAMENTE ORDINATÓRIOS § 4º: </a:t>
            </a:r>
            <a:r>
              <a:rPr lang="pt-BR" dirty="0"/>
              <a:t>praticados pelo servidor sem cunho decisório.</a:t>
            </a:r>
          </a:p>
          <a:p>
            <a:r>
              <a:rPr lang="pt-BR" b="1" dirty="0"/>
              <a:t>ACÓRDÃO</a:t>
            </a:r>
            <a:r>
              <a:rPr lang="pt-BR" dirty="0"/>
              <a:t> é a </a:t>
            </a:r>
            <a:r>
              <a:rPr lang="pt-BR" b="1" dirty="0"/>
              <a:t>decisão colegiada dos tribunais – ART. 204 do CPC</a:t>
            </a:r>
          </a:p>
          <a:p>
            <a:r>
              <a:rPr lang="pt-BR" b="1" dirty="0"/>
              <a:t>DECISÃO MONOCRÁTICA: </a:t>
            </a:r>
            <a:r>
              <a:rPr lang="pt-BR" dirty="0"/>
              <a:t>decisão de Relator em qualquer tribunal</a:t>
            </a:r>
          </a:p>
          <a:p>
            <a:endParaRPr lang="pt-BR" b="1" dirty="0"/>
          </a:p>
          <a:p>
            <a:pPr marL="0" indent="0" algn="ctr">
              <a:buNone/>
            </a:pPr>
            <a:r>
              <a:rPr lang="pt-BR" b="1" dirty="0"/>
              <a:t>DAS CARTAS – COMUNICAÇÃO ENTRE JUÍZES</a:t>
            </a:r>
          </a:p>
          <a:p>
            <a:pPr marL="0" indent="0" algn="just">
              <a:buNone/>
            </a:pPr>
            <a:r>
              <a:rPr lang="pt-BR" b="1" dirty="0"/>
              <a:t>ORDEM</a:t>
            </a:r>
            <a:r>
              <a:rPr lang="pt-BR" dirty="0"/>
              <a:t>: hierarquia: </a:t>
            </a:r>
            <a:r>
              <a:rPr lang="pt-BR" i="1" dirty="0"/>
              <a:t>Quem envia: Tribunal; para quem: Juiz de 1º grau a ele subordinado. Finalidade: Determinar o cumprimento de ato processual. Há hierarquia: Exemplo: Tribunal manda juiz ouvir uma testemunha.</a:t>
            </a:r>
            <a:r>
              <a:rPr lang="pt-BR" dirty="0"/>
              <a:t>.</a:t>
            </a:r>
          </a:p>
          <a:p>
            <a:pPr marL="0" indent="0" algn="just">
              <a:buNone/>
            </a:pPr>
            <a:r>
              <a:rPr lang="pt-BR" b="1" dirty="0"/>
              <a:t>PRECATÓRIA</a:t>
            </a:r>
            <a:r>
              <a:rPr lang="pt-BR" dirty="0"/>
              <a:t>: Quem envia: Juiz; para quem: Outro juiz (mesma hierarquia). Finalidade: Prática de ato fora da sua competência territorial. Não há hierarquia (juízes são iguais): Exemplo: Juiz de SP pede a um juiz do RJ para citar o réu.</a:t>
            </a:r>
          </a:p>
          <a:p>
            <a:pPr marL="0" indent="0" algn="just">
              <a:buNone/>
            </a:pPr>
            <a:r>
              <a:rPr lang="pt-BR" b="1" dirty="0"/>
              <a:t>ROGATÓRIA</a:t>
            </a:r>
            <a:r>
              <a:rPr lang="pt-BR" dirty="0"/>
              <a:t>: Quem envia: Autoridade judicial brasileira; para quem: Autoridade estrangeira. Finalidade: Prática de ato processual no exterior Envolve soberania internacional: exemplo: Citação de réu que mora fora do Brasil.</a:t>
            </a:r>
          </a:p>
          <a:p>
            <a:pPr marL="0" indent="0" algn="just">
              <a:buNone/>
            </a:pPr>
            <a:r>
              <a:rPr lang="pt-BR" b="1" dirty="0">
                <a:latin typeface="Abadi Extra Light" panose="020B0204020104020204" pitchFamily="34" charset="0"/>
              </a:rPr>
              <a:t>ARBITRAL: </a:t>
            </a:r>
            <a:r>
              <a:rPr lang="pt-BR" dirty="0">
                <a:latin typeface="Abadi Extra Light" panose="020B0204020104020204" pitchFamily="34" charset="0"/>
              </a:rPr>
              <a:t>Quem envia: Árbitro, para quem: Poder Judiciário. Finalidade: Solicitar ato que o árbitro não pode praticar (coercitivo). Integra arbitragem + Judiciário: exemplo: Árbitro pede condução coercitiva de testemunha.</a:t>
            </a:r>
          </a:p>
          <a:p>
            <a:pPr marL="0" indent="0" algn="just">
              <a:buNone/>
            </a:pPr>
            <a:r>
              <a:rPr lang="pt-BR" dirty="0">
                <a:latin typeface="Abadi Extra Light" panose="020B0204020104020204" pitchFamily="34" charset="0"/>
              </a:rPr>
              <a:t>	</a:t>
            </a:r>
            <a:endParaRPr lang="pt-BR" dirty="0"/>
          </a:p>
        </p:txBody>
      </p:sp>
    </p:spTree>
    <p:extLst>
      <p:ext uri="{BB962C8B-B14F-4D97-AF65-F5344CB8AC3E}">
        <p14:creationId xmlns:p14="http://schemas.microsoft.com/office/powerpoint/2010/main" val="3015910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fontScale="92500" lnSpcReduction="20000"/>
          </a:bodyPr>
          <a:lstStyle/>
          <a:p>
            <a:pPr marL="0" indent="0" algn="just">
              <a:buNone/>
            </a:pPr>
            <a:r>
              <a:rPr lang="pt-BR" dirty="0"/>
              <a:t>5- </a:t>
            </a:r>
            <a:r>
              <a:rPr lang="pt-BR" sz="1600" dirty="0"/>
              <a:t>Prova: VUNESP - 2021 - TJ-SP - Escrevente Técnico Judiciário</a:t>
            </a:r>
          </a:p>
          <a:p>
            <a:pPr marL="0" indent="0" algn="just">
              <a:buNone/>
            </a:pPr>
            <a:r>
              <a:rPr lang="pt-BR" dirty="0"/>
              <a:t>	Mariana estava voltando para casa com um carro dirigido por um motorista de aplicativo. No trajeto para casa, o carro capotou em uma curva e, como consequência, Mariana ficou internada por três semanas experimentando diversos gastos médicos. Buscando ressarcir seus gastos, Mariana propõe ação de indenização por danos materiais em face de Cleber, o motorista, alegando que ele foi imprudente e estava trafegando acima da velocidade permitida na via. A ação foi proposta perante a 5ª Vara Cível da Comarca de Santa Madalena, </a:t>
            </a:r>
            <a:r>
              <a:rPr lang="pt-BR" b="1" u="sng" dirty="0"/>
              <a:t>cujo Chefe de Secretaria era amigo íntimo de Cleber</a:t>
            </a:r>
            <a:r>
              <a:rPr lang="pt-BR" dirty="0"/>
              <a:t>. No momento de produção de provas, o juiz nomeou perito para averiguar se Cleber estava trafegando ou não acima da velocidade permitida na via. Cleber nomeou assistente técnico para auxiliar na perícia. </a:t>
            </a:r>
            <a:r>
              <a:rPr lang="pt-BR" b="1" u="sng" dirty="0"/>
              <a:t>O assistente técnico, no entanto, era proprietário do imóvel que Mariana locava</a:t>
            </a:r>
            <a:r>
              <a:rPr lang="pt-BR" dirty="0"/>
              <a:t> e autor da ação de despejo que estava em fase de recurso perante a 2ª Vara Cível da Comarca de Santa Madalena. Diante da situação hipotética, Mariana poderá alegar que, em relação do processo de indenização,</a:t>
            </a:r>
          </a:p>
          <a:p>
            <a:pPr marL="0" indent="0" algn="just">
              <a:buNone/>
            </a:pPr>
            <a:r>
              <a:rPr lang="pt-BR" dirty="0"/>
              <a:t>	A- o chefe de Secretaria é impedido,</a:t>
            </a:r>
          </a:p>
          <a:p>
            <a:pPr marL="0" indent="0" algn="just">
              <a:buNone/>
            </a:pPr>
            <a:r>
              <a:rPr lang="pt-BR" dirty="0"/>
              <a:t>	B- o assistente técnico é impedido,</a:t>
            </a:r>
          </a:p>
          <a:p>
            <a:pPr marL="0" indent="0" algn="just">
              <a:buNone/>
            </a:pPr>
            <a:r>
              <a:rPr lang="pt-BR" dirty="0"/>
              <a:t>	C- tanto o chefe de Secretaria como o assistente técnico são suspeitos;</a:t>
            </a:r>
          </a:p>
          <a:p>
            <a:pPr marL="0" indent="0" algn="just">
              <a:buNone/>
            </a:pPr>
            <a:r>
              <a:rPr lang="pt-BR" dirty="0"/>
              <a:t>	D- o chefe de Secretaria é suspeito.</a:t>
            </a:r>
          </a:p>
          <a:p>
            <a:pPr marL="0" indent="0" algn="just">
              <a:buNone/>
            </a:pPr>
            <a:r>
              <a:rPr lang="pt-BR" dirty="0"/>
              <a:t>	E- o assistente técnico é suspeito;</a:t>
            </a:r>
          </a:p>
          <a:p>
            <a:pPr marL="0" indent="0" algn="just">
              <a:buNone/>
            </a:pPr>
            <a:endParaRPr lang="pt-BR" dirty="0"/>
          </a:p>
          <a:p>
            <a:pPr marL="0" indent="0" algn="r">
              <a:buNone/>
            </a:pPr>
            <a:r>
              <a:rPr lang="pt-BR" sz="1200" b="1" dirty="0"/>
              <a:t>Dica: quem nomeia o assistente técnico é a própria parte!</a:t>
            </a:r>
          </a:p>
        </p:txBody>
      </p:sp>
    </p:spTree>
    <p:extLst>
      <p:ext uri="{BB962C8B-B14F-4D97-AF65-F5344CB8AC3E}">
        <p14:creationId xmlns:p14="http://schemas.microsoft.com/office/powerpoint/2010/main" val="3049704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a:bodyPr>
          <a:lstStyle/>
          <a:p>
            <a:pPr marL="0" indent="0" algn="just">
              <a:buNone/>
            </a:pPr>
            <a:r>
              <a:rPr lang="pt-BR" dirty="0"/>
              <a:t>6- </a:t>
            </a:r>
            <a:r>
              <a:rPr lang="pt-BR" sz="1100" dirty="0"/>
              <a:t>O juiz da 5ª Vara Cível de São Paulo precisa ouvir uma testemunha que reside em Belo Horizonte. Para isso, solicita a prática do ato a um juiz mineiro. Assinale a alternativa correta:</a:t>
            </a:r>
          </a:p>
          <a:p>
            <a:pPr marL="0" indent="0" algn="just">
              <a:buNone/>
            </a:pPr>
            <a:r>
              <a:rPr lang="pt-BR" sz="1100" dirty="0"/>
              <a:t>A) Carta de ordem,</a:t>
            </a:r>
          </a:p>
          <a:p>
            <a:pPr marL="0" indent="0" algn="just">
              <a:buNone/>
            </a:pPr>
            <a:r>
              <a:rPr lang="pt-BR" sz="1100" dirty="0"/>
              <a:t>B) Carta rogatória,</a:t>
            </a:r>
          </a:p>
          <a:p>
            <a:pPr marL="0" indent="0" algn="just">
              <a:buNone/>
            </a:pPr>
            <a:r>
              <a:rPr lang="pt-BR" sz="1100" dirty="0"/>
              <a:t>C) Carta arbitral.</a:t>
            </a:r>
          </a:p>
          <a:p>
            <a:pPr marL="0" indent="0" algn="just">
              <a:buNone/>
            </a:pPr>
            <a:r>
              <a:rPr lang="pt-BR" sz="1100" dirty="0"/>
              <a:t>D) Carta precatória;</a:t>
            </a:r>
          </a:p>
          <a:p>
            <a:pPr marL="0" indent="0" algn="just">
              <a:buNone/>
            </a:pPr>
            <a:r>
              <a:rPr lang="pt-BR" sz="1100" dirty="0"/>
              <a:t>E) Ofício judicial.</a:t>
            </a:r>
            <a:endParaRPr lang="pt-BR" dirty="0"/>
          </a:p>
        </p:txBody>
      </p:sp>
    </p:spTree>
    <p:extLst>
      <p:ext uri="{BB962C8B-B14F-4D97-AF65-F5344CB8AC3E}">
        <p14:creationId xmlns:p14="http://schemas.microsoft.com/office/powerpoint/2010/main" val="16853286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lstStyle/>
          <a:p>
            <a:pPr marL="0" indent="0" algn="just">
              <a:buNone/>
            </a:pPr>
            <a:r>
              <a:rPr lang="pt-BR" dirty="0"/>
              <a:t>7-</a:t>
            </a:r>
            <a:r>
              <a:rPr lang="pt-BR" sz="1100" dirty="0"/>
              <a:t>CIEE-adp.  </a:t>
            </a:r>
            <a:r>
              <a:rPr lang="pt-BR" dirty="0"/>
              <a:t>Com base na Lei nº 13.105/2015 - Código de Processo Civil, os motivos de impedimento ou suspeição poderão ser aplicados aos, EXCETO:</a:t>
            </a:r>
          </a:p>
          <a:p>
            <a:pPr marL="0" indent="0" algn="just">
              <a:buNone/>
            </a:pPr>
            <a:r>
              <a:rPr lang="pt-BR" dirty="0"/>
              <a:t>	A- Membros do Ministério Público,</a:t>
            </a:r>
          </a:p>
          <a:p>
            <a:pPr marL="0" indent="0" algn="just">
              <a:buNone/>
            </a:pPr>
            <a:r>
              <a:rPr lang="pt-BR" dirty="0"/>
              <a:t>	B- Auxiliares da justiça,</a:t>
            </a:r>
          </a:p>
          <a:p>
            <a:pPr marL="0" indent="0" algn="just">
              <a:buNone/>
            </a:pPr>
            <a:r>
              <a:rPr lang="pt-BR" dirty="0"/>
              <a:t>	C- Oficiais de Justiça;</a:t>
            </a:r>
          </a:p>
          <a:p>
            <a:pPr marL="0" indent="0" algn="just">
              <a:buNone/>
            </a:pPr>
            <a:r>
              <a:rPr lang="pt-BR" dirty="0"/>
              <a:t>	D- Defensores Públicos.</a:t>
            </a:r>
          </a:p>
          <a:p>
            <a:pPr marL="0" indent="0" algn="just">
              <a:buNone/>
            </a:pPr>
            <a:r>
              <a:rPr lang="pt-BR" dirty="0"/>
              <a:t>	E- Juízes;</a:t>
            </a:r>
          </a:p>
          <a:p>
            <a:pPr marL="0" indent="0" algn="just">
              <a:buNone/>
            </a:pPr>
            <a:endParaRPr lang="pt-BR" dirty="0"/>
          </a:p>
          <a:p>
            <a:pPr marL="0" indent="0" algn="just">
              <a:buNone/>
            </a:pPr>
            <a:endParaRPr lang="pt-BR" dirty="0"/>
          </a:p>
          <a:p>
            <a:pPr marL="0" indent="0" algn="just">
              <a:buNone/>
            </a:pPr>
            <a:endParaRPr lang="pt-BR" dirty="0"/>
          </a:p>
          <a:p>
            <a:pPr marL="0" indent="0" algn="r">
              <a:buNone/>
            </a:pPr>
            <a:r>
              <a:rPr lang="pt-BR" sz="1100" dirty="0"/>
              <a:t>Dica: </a:t>
            </a:r>
            <a:r>
              <a:rPr lang="pt-BR" sz="1100" dirty="0" err="1"/>
              <a:t>arts</a:t>
            </a:r>
            <a:r>
              <a:rPr lang="pt-BR" sz="1100" dirty="0"/>
              <a:t>. 148 e 149 CPC</a:t>
            </a:r>
          </a:p>
        </p:txBody>
      </p:sp>
    </p:spTree>
    <p:extLst>
      <p:ext uri="{BB962C8B-B14F-4D97-AF65-F5344CB8AC3E}">
        <p14:creationId xmlns:p14="http://schemas.microsoft.com/office/powerpoint/2010/main" val="2042941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lstStyle/>
          <a:p>
            <a:pPr marL="0" indent="0" algn="just">
              <a:buNone/>
            </a:pPr>
            <a:r>
              <a:rPr lang="pt-BR" dirty="0"/>
              <a:t>8-  De acordo com o CPC, é atribuição do chefe de secretaria:</a:t>
            </a:r>
          </a:p>
          <a:p>
            <a:pPr marL="0" indent="0" algn="just">
              <a:buNone/>
            </a:pPr>
            <a:r>
              <a:rPr lang="pt-BR" dirty="0"/>
              <a:t>	A- ordens judiciais.</a:t>
            </a:r>
          </a:p>
          <a:p>
            <a:pPr marL="0" indent="0" algn="just">
              <a:buNone/>
            </a:pPr>
            <a:r>
              <a:rPr lang="pt-BR" dirty="0"/>
              <a:t>	B- intimações.</a:t>
            </a:r>
          </a:p>
          <a:p>
            <a:pPr marL="0" indent="0" algn="just">
              <a:buNone/>
            </a:pPr>
            <a:r>
              <a:rPr lang="pt-BR" dirty="0"/>
              <a:t>	C- citações.</a:t>
            </a:r>
          </a:p>
          <a:p>
            <a:pPr marL="0" indent="0" algn="just">
              <a:buNone/>
            </a:pPr>
            <a:r>
              <a:rPr lang="pt-BR" dirty="0"/>
              <a:t>	D- atos ordinatórios.</a:t>
            </a:r>
          </a:p>
          <a:p>
            <a:pPr marL="0" indent="0" algn="just">
              <a:buNone/>
            </a:pPr>
            <a:r>
              <a:rPr lang="pt-BR" dirty="0"/>
              <a:t>	E- decisões interlocutórias;</a:t>
            </a:r>
          </a:p>
          <a:p>
            <a:pPr marL="0" indent="0" algn="just">
              <a:buNone/>
            </a:pPr>
            <a:endParaRPr lang="pt-BR" dirty="0"/>
          </a:p>
          <a:p>
            <a:pPr marL="0" indent="0" algn="just">
              <a:buNone/>
            </a:pPr>
            <a:endParaRPr lang="pt-BR" dirty="0"/>
          </a:p>
        </p:txBody>
      </p:sp>
    </p:spTree>
    <p:extLst>
      <p:ext uri="{BB962C8B-B14F-4D97-AF65-F5344CB8AC3E}">
        <p14:creationId xmlns:p14="http://schemas.microsoft.com/office/powerpoint/2010/main" val="621538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a:bodyPr>
          <a:lstStyle/>
          <a:p>
            <a:pPr marL="0" indent="0" algn="just">
              <a:buNone/>
            </a:pPr>
            <a:r>
              <a:rPr lang="pt-BR" dirty="0"/>
              <a:t>9- O réu deixou de comparecer injustificadamente à audiência de conciliação. Assinale a correta:</a:t>
            </a:r>
          </a:p>
          <a:p>
            <a:pPr marL="0" indent="0" algn="just">
              <a:buNone/>
            </a:pPr>
            <a:r>
              <a:rPr lang="pt-BR" dirty="0"/>
              <a:t>A) Não há sanção;</a:t>
            </a:r>
          </a:p>
          <a:p>
            <a:pPr marL="0" indent="0" algn="just">
              <a:buNone/>
            </a:pPr>
            <a:r>
              <a:rPr lang="pt-BR" dirty="0"/>
              <a:t>B) Extinção do processo;</a:t>
            </a:r>
          </a:p>
          <a:p>
            <a:pPr marL="0" indent="0" algn="just">
              <a:buNone/>
            </a:pPr>
            <a:r>
              <a:rPr lang="pt-BR" dirty="0"/>
              <a:t>C) Multa de até 2% sobre o valor da causa;</a:t>
            </a:r>
          </a:p>
          <a:p>
            <a:pPr marL="0" indent="0" algn="just">
              <a:buNone/>
            </a:pPr>
            <a:r>
              <a:rPr lang="pt-BR" dirty="0"/>
              <a:t>D) Revelia automática;</a:t>
            </a:r>
          </a:p>
          <a:p>
            <a:pPr marL="0" indent="0" algn="just">
              <a:buNone/>
            </a:pPr>
            <a:r>
              <a:rPr lang="pt-BR" dirty="0"/>
              <a:t>E) Nulidade do processo;</a:t>
            </a:r>
            <a:endParaRPr lang="pt-BR" sz="1100" b="1" dirty="0"/>
          </a:p>
        </p:txBody>
      </p:sp>
    </p:spTree>
    <p:extLst>
      <p:ext uri="{BB962C8B-B14F-4D97-AF65-F5344CB8AC3E}">
        <p14:creationId xmlns:p14="http://schemas.microsoft.com/office/powerpoint/2010/main" val="164865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11BC1-129F-A12B-1E73-8C109A27C4B1}"/>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DFA1049-ED44-3114-759E-C13EF6C36D6B}"/>
              </a:ext>
            </a:extLst>
          </p:cNvPr>
          <p:cNvSpPr>
            <a:spLocks noGrp="1"/>
          </p:cNvSpPr>
          <p:nvPr>
            <p:ph idx="1"/>
          </p:nvPr>
        </p:nvSpPr>
        <p:spPr>
          <a:xfrm>
            <a:off x="0" y="0"/>
            <a:ext cx="12192000" cy="6858000"/>
          </a:xfrm>
        </p:spPr>
        <p:txBody>
          <a:bodyPr>
            <a:normAutofit/>
          </a:bodyPr>
          <a:lstStyle/>
          <a:p>
            <a:pPr marL="0" indent="0" algn="just">
              <a:buNone/>
            </a:pPr>
            <a:r>
              <a:rPr lang="pt-BR" dirty="0"/>
              <a:t>10- O Tribunal de Justiça de determinado Estado, ao julgar um recurso, determinou que o juiz de primeiro grau realize a oitiva de uma testemunha para complementação da instrução. Assinale a alternativa correta quanto ao instrumento de comunicação utilizado:</a:t>
            </a:r>
          </a:p>
          <a:p>
            <a:pPr marL="0" indent="0" algn="just">
              <a:buNone/>
            </a:pPr>
            <a:r>
              <a:rPr lang="pt-BR" dirty="0"/>
              <a:t>A) Carta precatória. </a:t>
            </a:r>
          </a:p>
          <a:p>
            <a:pPr marL="0" indent="0" algn="just">
              <a:buNone/>
            </a:pPr>
            <a:r>
              <a:rPr lang="pt-BR" dirty="0"/>
              <a:t>B) Carta rogatória.</a:t>
            </a:r>
          </a:p>
          <a:p>
            <a:pPr marL="0" indent="0" algn="just">
              <a:buNone/>
            </a:pPr>
            <a:r>
              <a:rPr lang="pt-BR" dirty="0"/>
              <a:t>C) Carta arbitral.</a:t>
            </a:r>
          </a:p>
          <a:p>
            <a:pPr marL="0" indent="0" algn="just">
              <a:buNone/>
            </a:pPr>
            <a:r>
              <a:rPr lang="pt-BR" dirty="0"/>
              <a:t>D) Carta de ordem.</a:t>
            </a:r>
          </a:p>
          <a:p>
            <a:pPr marL="0" indent="0" algn="just">
              <a:buNone/>
            </a:pPr>
            <a:r>
              <a:rPr lang="pt-BR" dirty="0"/>
              <a:t>E) Carta de afeto.</a:t>
            </a:r>
          </a:p>
          <a:p>
            <a:pPr marL="0" indent="0" algn="just">
              <a:buNone/>
            </a:pPr>
            <a:r>
              <a:rPr lang="pt-BR" dirty="0"/>
              <a:t>1-A; 2-E; 3-A; 4-E; 5-D; 6-D; 7-D; 8-D; 9-C, 10-D</a:t>
            </a:r>
            <a:endParaRPr lang="pt-BR" sz="1100" b="1" dirty="0"/>
          </a:p>
        </p:txBody>
      </p:sp>
    </p:spTree>
    <p:extLst>
      <p:ext uri="{BB962C8B-B14F-4D97-AF65-F5344CB8AC3E}">
        <p14:creationId xmlns:p14="http://schemas.microsoft.com/office/powerpoint/2010/main" val="1913307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F70BA-40C1-8272-9C09-4FAD45B4EB74}"/>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5F94F693-923A-818D-B997-67C993589B0A}"/>
              </a:ext>
            </a:extLst>
          </p:cNvPr>
          <p:cNvSpPr>
            <a:spLocks noGrp="1"/>
          </p:cNvSpPr>
          <p:nvPr>
            <p:ph idx="1"/>
          </p:nvPr>
        </p:nvSpPr>
        <p:spPr>
          <a:xfrm>
            <a:off x="67111" y="0"/>
            <a:ext cx="12029813" cy="6858000"/>
          </a:xfrm>
        </p:spPr>
        <p:txBody>
          <a:bodyPr>
            <a:normAutofit fontScale="55000" lnSpcReduction="20000"/>
          </a:bodyPr>
          <a:lstStyle/>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AO JUÍZO DA... VARA CÍVEL DA COMARCA DE...</a:t>
            </a:r>
          </a:p>
          <a:p>
            <a:pPr marL="0" indent="0" algn="just">
              <a:buNone/>
            </a:pPr>
            <a:r>
              <a:rPr lang="pt-BR" dirty="0"/>
              <a:t>Processo n. ...</a:t>
            </a:r>
          </a:p>
          <a:p>
            <a:pPr marL="0" indent="0" algn="just">
              <a:buNone/>
            </a:pPr>
            <a:r>
              <a:rPr lang="pt-BR" dirty="0"/>
              <a:t>“</a:t>
            </a:r>
            <a:r>
              <a:rPr lang="pt-BR" b="1" dirty="0"/>
              <a:t>PARTE</a:t>
            </a:r>
            <a:r>
              <a:rPr lang="pt-BR" dirty="0"/>
              <a:t>”, já qualificado nos autos do processo em epígrafe, por seu advogado, vem, respeitosamente, à presença de Vossa Excelência, com fundamento no artigo 146 do Código de Processo Civil, oferecer o presente INCIDENTE DE IMPEDIMENTO (ou SUSPEIÇÃO) pelos motivos a seguir expostos:</a:t>
            </a:r>
          </a:p>
          <a:p>
            <a:pPr marL="0" indent="0" algn="just">
              <a:buNone/>
            </a:pPr>
            <a:r>
              <a:rPr lang="pt-BR" b="1" dirty="0"/>
              <a:t>FATOS</a:t>
            </a:r>
            <a:r>
              <a:rPr lang="pt-BR" dirty="0"/>
              <a:t> (...)</a:t>
            </a:r>
          </a:p>
          <a:p>
            <a:pPr marL="0" indent="0" algn="just">
              <a:buNone/>
            </a:pPr>
            <a:r>
              <a:rPr lang="pt-BR" b="1" dirty="0"/>
              <a:t>DIREITO</a:t>
            </a:r>
            <a:r>
              <a:rPr lang="pt-BR" dirty="0"/>
              <a:t>: fundamentar nos incisos do artigo 144/145 do CPC</a:t>
            </a:r>
          </a:p>
          <a:p>
            <a:pPr marL="0" indent="0" algn="just">
              <a:buNone/>
            </a:pPr>
            <a:r>
              <a:rPr lang="pt-BR" b="1" dirty="0"/>
              <a:t>PEDIDO</a:t>
            </a:r>
          </a:p>
          <a:p>
            <a:pPr marL="0" indent="0" algn="just">
              <a:buNone/>
            </a:pPr>
            <a:r>
              <a:rPr lang="pt-BR" dirty="0"/>
              <a:t>	Dessa forma, é a presente para requerer o reconhecimento do impedimento, determinando-se a remessa dos autos ao substituto legal, ou, se assim não entender Vossa Excelência, que determine a sua remessa ao Egrégio Tribunal de Justiça (ou Superior Tribunal de Justiça), na maneira como preceitua o artigo 146, § 1º, do CPC.</a:t>
            </a:r>
          </a:p>
          <a:p>
            <a:pPr marL="0" indent="0" algn="just">
              <a:buNone/>
            </a:pPr>
            <a:r>
              <a:rPr lang="pt-BR" b="1" dirty="0"/>
              <a:t>DAS PROVAS</a:t>
            </a:r>
          </a:p>
          <a:p>
            <a:pPr marL="0" indent="0" algn="just">
              <a:buNone/>
            </a:pPr>
            <a:r>
              <a:rPr lang="pt-BR" dirty="0"/>
              <a:t>	Para demonstrar o alegado, junta aos autos os seguintes documentos: ...; bem como indica as testemunhas: (nome e qualificação das testemunhas); documento etc.</a:t>
            </a:r>
          </a:p>
          <a:p>
            <a:pPr marL="0" indent="0" algn="ctr">
              <a:buNone/>
            </a:pPr>
            <a:r>
              <a:rPr lang="pt-BR" dirty="0"/>
              <a:t>Termos em que,  Pede deferimento.</a:t>
            </a:r>
          </a:p>
          <a:p>
            <a:pPr marL="0" indent="0" algn="ctr">
              <a:buNone/>
            </a:pPr>
            <a:r>
              <a:rPr lang="pt-BR" dirty="0"/>
              <a:t>(local e data) -  ADVOGADO ... OAB ..</a:t>
            </a:r>
          </a:p>
        </p:txBody>
      </p:sp>
      <p:pic>
        <p:nvPicPr>
          <p:cNvPr id="4" name="Imagem 3">
            <a:extLst>
              <a:ext uri="{FF2B5EF4-FFF2-40B4-BE49-F238E27FC236}">
                <a16:creationId xmlns:a16="http://schemas.microsoft.com/office/drawing/2014/main" id="{02DB0025-0A19-CA20-671F-7989E0C82AC9}"/>
              </a:ext>
            </a:extLst>
          </p:cNvPr>
          <p:cNvPicPr>
            <a:picLocks noChangeAspect="1"/>
          </p:cNvPicPr>
          <p:nvPr/>
        </p:nvPicPr>
        <p:blipFill>
          <a:blip r:embed="rId2"/>
          <a:stretch>
            <a:fillRect/>
          </a:stretch>
        </p:blipFill>
        <p:spPr>
          <a:xfrm>
            <a:off x="2494384" y="0"/>
            <a:ext cx="9602540" cy="2788920"/>
          </a:xfrm>
          <a:prstGeom prst="rect">
            <a:avLst/>
          </a:prstGeom>
        </p:spPr>
      </p:pic>
      <p:pic>
        <p:nvPicPr>
          <p:cNvPr id="6" name="Imagem 5">
            <a:extLst>
              <a:ext uri="{FF2B5EF4-FFF2-40B4-BE49-F238E27FC236}">
                <a16:creationId xmlns:a16="http://schemas.microsoft.com/office/drawing/2014/main" id="{6D19F9FE-4BCE-4EC7-EC7B-978E072081CA}"/>
              </a:ext>
            </a:extLst>
          </p:cNvPr>
          <p:cNvPicPr>
            <a:picLocks noChangeAspect="1"/>
          </p:cNvPicPr>
          <p:nvPr/>
        </p:nvPicPr>
        <p:blipFill>
          <a:blip r:embed="rId3"/>
          <a:stretch>
            <a:fillRect/>
          </a:stretch>
        </p:blipFill>
        <p:spPr>
          <a:xfrm rot="19929788">
            <a:off x="260798" y="1039921"/>
            <a:ext cx="2039899" cy="258527"/>
          </a:xfrm>
          <a:prstGeom prst="rect">
            <a:avLst/>
          </a:prstGeom>
        </p:spPr>
      </p:pic>
      <p:pic>
        <p:nvPicPr>
          <p:cNvPr id="10" name="Imagem 9">
            <a:extLst>
              <a:ext uri="{FF2B5EF4-FFF2-40B4-BE49-F238E27FC236}">
                <a16:creationId xmlns:a16="http://schemas.microsoft.com/office/drawing/2014/main" id="{95620405-6497-64A1-EE9A-38B775B89479}"/>
              </a:ext>
            </a:extLst>
          </p:cNvPr>
          <p:cNvPicPr>
            <a:picLocks noChangeAspect="1"/>
          </p:cNvPicPr>
          <p:nvPr/>
        </p:nvPicPr>
        <p:blipFill>
          <a:blip r:embed="rId4"/>
          <a:stretch>
            <a:fillRect/>
          </a:stretch>
        </p:blipFill>
        <p:spPr>
          <a:xfrm>
            <a:off x="95076" y="132120"/>
            <a:ext cx="743054" cy="314369"/>
          </a:xfrm>
          <a:prstGeom prst="rect">
            <a:avLst/>
          </a:prstGeom>
        </p:spPr>
      </p:pic>
    </p:spTree>
    <p:extLst>
      <p:ext uri="{BB962C8B-B14F-4D97-AF65-F5344CB8AC3E}">
        <p14:creationId xmlns:p14="http://schemas.microsoft.com/office/powerpoint/2010/main" val="252977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a:bodyPr>
          <a:lstStyle/>
          <a:p>
            <a:pPr marL="0" indent="0" algn="just">
              <a:buNone/>
            </a:pPr>
            <a:r>
              <a:rPr lang="pt-BR" b="1" dirty="0"/>
              <a:t>-</a:t>
            </a:r>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b="1" dirty="0"/>
          </a:p>
          <a:p>
            <a:pPr marL="0" indent="0" algn="just">
              <a:buNone/>
            </a:pPr>
            <a:endParaRPr lang="pt-BR" sz="2000" dirty="0"/>
          </a:p>
          <a:p>
            <a:pPr marL="0" indent="0" algn="just">
              <a:buNone/>
            </a:pPr>
            <a:endParaRPr lang="pt-BR" sz="2000" dirty="0"/>
          </a:p>
        </p:txBody>
      </p:sp>
      <p:pic>
        <p:nvPicPr>
          <p:cNvPr id="4" name="Imagem 3">
            <a:extLst>
              <a:ext uri="{FF2B5EF4-FFF2-40B4-BE49-F238E27FC236}">
                <a16:creationId xmlns:a16="http://schemas.microsoft.com/office/drawing/2014/main" id="{EE675469-E291-8B8B-B0E5-69225F217D70}"/>
              </a:ext>
            </a:extLst>
          </p:cNvPr>
          <p:cNvPicPr>
            <a:picLocks noChangeAspect="1"/>
          </p:cNvPicPr>
          <p:nvPr/>
        </p:nvPicPr>
        <p:blipFill>
          <a:blip r:embed="rId2"/>
          <a:stretch>
            <a:fillRect/>
          </a:stretch>
        </p:blipFill>
        <p:spPr>
          <a:xfrm>
            <a:off x="3481723" y="5276088"/>
            <a:ext cx="8449854" cy="1452494"/>
          </a:xfrm>
          <a:prstGeom prst="rect">
            <a:avLst/>
          </a:prstGeom>
        </p:spPr>
      </p:pic>
      <p:pic>
        <p:nvPicPr>
          <p:cNvPr id="6" name="Imagem 5">
            <a:extLst>
              <a:ext uri="{FF2B5EF4-FFF2-40B4-BE49-F238E27FC236}">
                <a16:creationId xmlns:a16="http://schemas.microsoft.com/office/drawing/2014/main" id="{BA7434E6-A88E-D7AC-259C-2E2E54A655F8}"/>
              </a:ext>
            </a:extLst>
          </p:cNvPr>
          <p:cNvPicPr>
            <a:picLocks noChangeAspect="1"/>
          </p:cNvPicPr>
          <p:nvPr/>
        </p:nvPicPr>
        <p:blipFill>
          <a:blip r:embed="rId3"/>
          <a:stretch>
            <a:fillRect/>
          </a:stretch>
        </p:blipFill>
        <p:spPr>
          <a:xfrm>
            <a:off x="144127" y="129418"/>
            <a:ext cx="9069066" cy="4843707"/>
          </a:xfrm>
          <a:prstGeom prst="rect">
            <a:avLst/>
          </a:prstGeom>
          <a:ln>
            <a:solidFill>
              <a:schemeClr val="tx1"/>
            </a:solidFill>
          </a:ln>
        </p:spPr>
      </p:pic>
      <p:pic>
        <p:nvPicPr>
          <p:cNvPr id="8" name="Imagem 7">
            <a:extLst>
              <a:ext uri="{FF2B5EF4-FFF2-40B4-BE49-F238E27FC236}">
                <a16:creationId xmlns:a16="http://schemas.microsoft.com/office/drawing/2014/main" id="{71E505EE-A987-7E95-B2A2-C56B6F99A268}"/>
              </a:ext>
            </a:extLst>
          </p:cNvPr>
          <p:cNvPicPr>
            <a:picLocks noChangeAspect="1"/>
          </p:cNvPicPr>
          <p:nvPr/>
        </p:nvPicPr>
        <p:blipFill>
          <a:blip r:embed="rId4"/>
          <a:stretch>
            <a:fillRect/>
          </a:stretch>
        </p:blipFill>
        <p:spPr>
          <a:xfrm>
            <a:off x="6377727" y="5457571"/>
            <a:ext cx="2657846" cy="257211"/>
          </a:xfrm>
          <a:prstGeom prst="rect">
            <a:avLst/>
          </a:prstGeom>
        </p:spPr>
      </p:pic>
    </p:spTree>
    <p:extLst>
      <p:ext uri="{BB962C8B-B14F-4D97-AF65-F5344CB8AC3E}">
        <p14:creationId xmlns:p14="http://schemas.microsoft.com/office/powerpoint/2010/main" val="4006252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5293-3559-3853-966C-370A2CD45F39}"/>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97A82DA5-C4E6-0B81-702A-076F7FECE4C3}"/>
              </a:ext>
            </a:extLst>
          </p:cNvPr>
          <p:cNvSpPr>
            <a:spLocks noGrp="1"/>
          </p:cNvSpPr>
          <p:nvPr>
            <p:ph idx="1"/>
          </p:nvPr>
        </p:nvSpPr>
        <p:spPr>
          <a:xfrm>
            <a:off x="0" y="0"/>
            <a:ext cx="12192000" cy="6858000"/>
          </a:xfrm>
        </p:spPr>
        <p:txBody>
          <a:bodyPr>
            <a:normAutofit/>
          </a:bodyPr>
          <a:lstStyle/>
          <a:p>
            <a:pPr marL="0" indent="0" algn="just">
              <a:buNone/>
            </a:pPr>
            <a:r>
              <a:rPr lang="pt-BR" sz="2000" dirty="0"/>
              <a:t>Art. 149. </a:t>
            </a:r>
            <a:r>
              <a:rPr lang="pt-BR" sz="2000" b="1" u="sng" dirty="0"/>
              <a:t>SÃO AUXILIARES DA JUSTIÇA</a:t>
            </a:r>
            <a:r>
              <a:rPr lang="pt-BR" sz="2000" dirty="0"/>
              <a:t>, além de outros cujas atribuições sejam determinadas pelas normas de organização judiciária, o escrivão, o chefe de secretaria, o oficial de justiça, o perito, o depositário, o administrador, o intérprete, o tradutor, o mediador, o conciliador judicial, o partidor, o distribuidor, o contabilista e o regulador de avarias.</a:t>
            </a:r>
          </a:p>
          <a:p>
            <a:pPr marL="0" indent="0" algn="just">
              <a:buNone/>
            </a:pPr>
            <a:r>
              <a:rPr lang="pt-BR" sz="2000" b="1" dirty="0"/>
              <a:t>OFICIAL DE JUSTIÇA – OS ATOS TEM FÉ PÚBLICA E PRATICA ATOS EXTERNOS: </a:t>
            </a:r>
            <a:r>
              <a:rPr lang="pt-BR" sz="2000" dirty="0"/>
              <a:t>Art. 154. </a:t>
            </a:r>
            <a:r>
              <a:rPr lang="pt-BR" sz="2000" b="1" u="sng" dirty="0"/>
              <a:t>INCUMBE</a:t>
            </a:r>
            <a:r>
              <a:rPr lang="pt-BR" sz="2000" dirty="0"/>
              <a:t> ao oficial de justiça: I - fazer pessoalmente </a:t>
            </a:r>
            <a:r>
              <a:rPr lang="pt-BR" sz="2000" b="1" u="sng" dirty="0"/>
              <a:t>citações</a:t>
            </a:r>
            <a:r>
              <a:rPr lang="pt-BR" sz="2000" dirty="0"/>
              <a:t>, </a:t>
            </a:r>
            <a:r>
              <a:rPr lang="pt-BR" sz="2000" b="1" u="sng" dirty="0"/>
              <a:t>prisões</a:t>
            </a:r>
            <a:r>
              <a:rPr lang="pt-BR" sz="2000" dirty="0"/>
              <a:t>, </a:t>
            </a:r>
            <a:r>
              <a:rPr lang="pt-BR" sz="2000" b="1" u="sng" dirty="0"/>
              <a:t>penhoras</a:t>
            </a:r>
            <a:r>
              <a:rPr lang="pt-BR" sz="2000" dirty="0"/>
              <a:t>, </a:t>
            </a:r>
            <a:r>
              <a:rPr lang="pt-BR" sz="2000" b="1" dirty="0"/>
              <a:t>arrestos</a:t>
            </a:r>
            <a:r>
              <a:rPr lang="pt-BR" sz="2000" dirty="0"/>
              <a:t> e </a:t>
            </a:r>
            <a:r>
              <a:rPr lang="pt-BR" sz="2000" b="1" dirty="0"/>
              <a:t>demais diligências próprias do seu ofício</a:t>
            </a:r>
            <a:r>
              <a:rPr lang="pt-BR" sz="2000" dirty="0"/>
              <a:t>, </a:t>
            </a:r>
            <a:r>
              <a:rPr lang="pt-BR" sz="2000" b="1" u="sng" dirty="0"/>
              <a:t>SEMPRE QUE POSSÍVEL NA PRESENÇA DE 2 (DUAS) TESTEMUNHAS</a:t>
            </a:r>
            <a:r>
              <a:rPr lang="pt-BR" sz="2000" dirty="0"/>
              <a:t>, </a:t>
            </a:r>
            <a:r>
              <a:rPr lang="pt-BR" sz="2000" b="1" dirty="0"/>
              <a:t>certificando no mandado</a:t>
            </a:r>
            <a:r>
              <a:rPr lang="pt-BR" sz="2000" dirty="0"/>
              <a:t> o ocorrido, com menção ao </a:t>
            </a:r>
            <a:r>
              <a:rPr lang="pt-BR" sz="2000" u="sng" dirty="0"/>
              <a:t>lugar, ao dia e à hora</a:t>
            </a:r>
            <a:r>
              <a:rPr lang="pt-BR" sz="2000" dirty="0"/>
              <a:t>; II - executar </a:t>
            </a:r>
            <a:r>
              <a:rPr lang="pt-BR" sz="2000" b="1" dirty="0"/>
              <a:t>as ordens do juiz</a:t>
            </a:r>
            <a:r>
              <a:rPr lang="pt-BR" sz="2000" dirty="0"/>
              <a:t> a que estiver subordinado; III - entregar o mandado em cartório após seu cumprimento; IV - auxiliar o juiz na manutenção da ordem; V - </a:t>
            </a:r>
            <a:r>
              <a:rPr lang="pt-BR" sz="2000" b="1" u="sng" dirty="0"/>
              <a:t>efetuar avaliações</a:t>
            </a:r>
            <a:r>
              <a:rPr lang="pt-BR" sz="2000" dirty="0"/>
              <a:t>, quando for o caso; VI - certificar, em mandado, </a:t>
            </a:r>
            <a:r>
              <a:rPr lang="pt-BR" sz="2000" b="1" dirty="0"/>
              <a:t>proposta de autocomposição</a:t>
            </a:r>
            <a:r>
              <a:rPr lang="pt-BR" sz="2000" dirty="0"/>
              <a:t> apresentada por qualquer das partes, na ocasião de realização de ato de comunicação que lhe couber.</a:t>
            </a:r>
          </a:p>
        </p:txBody>
      </p:sp>
      <p:graphicFrame>
        <p:nvGraphicFramePr>
          <p:cNvPr id="2" name="Objeto 1">
            <a:extLst>
              <a:ext uri="{FF2B5EF4-FFF2-40B4-BE49-F238E27FC236}">
                <a16:creationId xmlns:a16="http://schemas.microsoft.com/office/drawing/2014/main" id="{492B4C39-56FC-EB51-18B9-F49869C4F3D6}"/>
              </a:ext>
            </a:extLst>
          </p:cNvPr>
          <p:cNvGraphicFramePr>
            <a:graphicFrameLocks noChangeAspect="1"/>
          </p:cNvGraphicFramePr>
          <p:nvPr>
            <p:extLst>
              <p:ext uri="{D42A27DB-BD31-4B8C-83A1-F6EECF244321}">
                <p14:modId xmlns:p14="http://schemas.microsoft.com/office/powerpoint/2010/main" val="1270116216"/>
              </p:ext>
            </p:extLst>
          </p:nvPr>
        </p:nvGraphicFramePr>
        <p:xfrm>
          <a:off x="3586734" y="3255264"/>
          <a:ext cx="7962900" cy="3407474"/>
        </p:xfrm>
        <a:graphic>
          <a:graphicData uri="http://schemas.openxmlformats.org/presentationml/2006/ole">
            <mc:AlternateContent xmlns:mc="http://schemas.openxmlformats.org/markup-compatibility/2006">
              <mc:Choice xmlns:v="urn:schemas-microsoft-com:vml" Requires="v">
                <p:oleObj r:id="rId2" imgW="7962840" imgH="6469560" progId="">
                  <p:embed/>
                </p:oleObj>
              </mc:Choice>
              <mc:Fallback>
                <p:oleObj r:id="rId2" imgW="7962840" imgH="6469560" progId="">
                  <p:embed/>
                  <p:pic>
                    <p:nvPicPr>
                      <p:cNvPr id="0" name=""/>
                      <p:cNvPicPr/>
                      <p:nvPr/>
                    </p:nvPicPr>
                    <p:blipFill>
                      <a:blip r:embed="rId3"/>
                      <a:stretch>
                        <a:fillRect/>
                      </a:stretch>
                    </p:blipFill>
                    <p:spPr>
                      <a:xfrm>
                        <a:off x="3586734" y="3255264"/>
                        <a:ext cx="7962900" cy="3407474"/>
                      </a:xfrm>
                      <a:prstGeom prst="rect">
                        <a:avLst/>
                      </a:prstGeom>
                    </p:spPr>
                  </p:pic>
                </p:oleObj>
              </mc:Fallback>
            </mc:AlternateContent>
          </a:graphicData>
        </a:graphic>
      </p:graphicFrame>
    </p:spTree>
    <p:extLst>
      <p:ext uri="{BB962C8B-B14F-4D97-AF65-F5344CB8AC3E}">
        <p14:creationId xmlns:p14="http://schemas.microsoft.com/office/powerpoint/2010/main" val="115968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fontScale="70000" lnSpcReduction="20000"/>
          </a:bodyPr>
          <a:lstStyle/>
          <a:p>
            <a:pPr marL="0" indent="0" algn="ctr">
              <a:buNone/>
            </a:pPr>
            <a:r>
              <a:rPr lang="pt-BR" b="1" dirty="0"/>
              <a:t>ESCRIVÃO OU CHEFE DE SECRETARIA </a:t>
            </a:r>
            <a:r>
              <a:rPr lang="pt-BR" dirty="0"/>
              <a:t>– ATOS </a:t>
            </a:r>
            <a:r>
              <a:rPr lang="pt-BR" b="1" u="sng" dirty="0"/>
              <a:t>INTERNOS</a:t>
            </a:r>
          </a:p>
          <a:p>
            <a:pPr marL="0" indent="0" algn="just">
              <a:buNone/>
            </a:pPr>
            <a:r>
              <a:rPr lang="pt-BR" dirty="0"/>
              <a:t>  Art. 152. Incumbe ao ESCRIVÃO ou ao CHEFE DE SECRETARIA:  I - redigir, na forma legal, os ofícios, os mandados, as cartas precatórias e os demais atos que pertençam ao seu ofício; II - efetivar as ordens judiciais, realizar citações e intimações, bem como praticar todos os demais atos que lhe forem atribuídos pelas normas de organização judiciária; III - comparecer às audiências ou, não podendo fazê-lo, designar servidor para substituí-lo; IV - MANTER SOB SUA GUARDA E RESPONSABILIDADE OS AUTOS, não permitindo que saiam do cartório, </a:t>
            </a:r>
            <a:r>
              <a:rPr lang="pt-BR" dirty="0">
                <a:solidFill>
                  <a:srgbClr val="FF0000"/>
                </a:solidFill>
              </a:rPr>
              <a:t>exceto</a:t>
            </a:r>
            <a:r>
              <a:rPr lang="pt-BR" dirty="0"/>
              <a:t>: a) quando tenham de seguir à conclusão do juiz; b) com VISTA a procurador, à Defensoria Pública, ao Ministério Público ou à Fazenda Pública; c) quando devam ser remetidos ao contabilista ou ao partidor; d) quando forem remetidos a outro juízo em razão da modificação da competência; V - fornecer certidão de qualquer ato ou termo do processo, independentemente de despacho, observadas as disposições referentes ao segredo de justiça; VI - praticar, de ofício, os </a:t>
            </a:r>
            <a:r>
              <a:rPr lang="pt-BR" b="1" dirty="0">
                <a:solidFill>
                  <a:srgbClr val="FF0000"/>
                </a:solidFill>
              </a:rPr>
              <a:t>atos meramente ordinatórios</a:t>
            </a:r>
            <a:r>
              <a:rPr lang="pt-BR" dirty="0"/>
              <a:t>. § 1º O juiz titular editará ato a fim de regulamentar a atribuição prevista no inciso VI. § 2º No impedimento do escrivão ou chefe de secretaria, o juiz convocará substituto e, não o havendo, nomeará pessoa idônea para o ato.</a:t>
            </a:r>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a:p>
            <a:pPr marL="0" indent="0" algn="just">
              <a:buNone/>
            </a:pPr>
            <a:r>
              <a:rPr lang="pt-BR" dirty="0"/>
              <a:t> </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p:txBody>
      </p:sp>
      <p:pic>
        <p:nvPicPr>
          <p:cNvPr id="4" name="Imagem 3">
            <a:extLst>
              <a:ext uri="{FF2B5EF4-FFF2-40B4-BE49-F238E27FC236}">
                <a16:creationId xmlns:a16="http://schemas.microsoft.com/office/drawing/2014/main" id="{C3C28C11-F251-9189-405B-E005544804DC}"/>
              </a:ext>
            </a:extLst>
          </p:cNvPr>
          <p:cNvPicPr>
            <a:picLocks noChangeAspect="1"/>
          </p:cNvPicPr>
          <p:nvPr/>
        </p:nvPicPr>
        <p:blipFill>
          <a:blip r:embed="rId2"/>
          <a:stretch>
            <a:fillRect/>
          </a:stretch>
        </p:blipFill>
        <p:spPr>
          <a:xfrm>
            <a:off x="7369629" y="3063241"/>
            <a:ext cx="4627299" cy="3310128"/>
          </a:xfrm>
          <a:prstGeom prst="rect">
            <a:avLst/>
          </a:prstGeom>
        </p:spPr>
      </p:pic>
      <p:pic>
        <p:nvPicPr>
          <p:cNvPr id="5" name="Imagem 4">
            <a:extLst>
              <a:ext uri="{FF2B5EF4-FFF2-40B4-BE49-F238E27FC236}">
                <a16:creationId xmlns:a16="http://schemas.microsoft.com/office/drawing/2014/main" id="{E5C56C76-7185-8C57-8565-F30F6E2C615E}"/>
              </a:ext>
            </a:extLst>
          </p:cNvPr>
          <p:cNvPicPr>
            <a:picLocks noChangeAspect="1"/>
          </p:cNvPicPr>
          <p:nvPr/>
        </p:nvPicPr>
        <p:blipFill>
          <a:blip r:embed="rId3"/>
          <a:stretch>
            <a:fillRect/>
          </a:stretch>
        </p:blipFill>
        <p:spPr>
          <a:xfrm>
            <a:off x="0" y="3063241"/>
            <a:ext cx="6757256" cy="3675888"/>
          </a:xfrm>
          <a:prstGeom prst="rect">
            <a:avLst/>
          </a:prstGeom>
        </p:spPr>
      </p:pic>
    </p:spTree>
    <p:extLst>
      <p:ext uri="{BB962C8B-B14F-4D97-AF65-F5344CB8AC3E}">
        <p14:creationId xmlns:p14="http://schemas.microsoft.com/office/powerpoint/2010/main" val="304305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DC4B9-21A8-73D1-F26F-38EADEC34CF7}"/>
            </a:ext>
          </a:extLst>
        </p:cNvPr>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ADB933F6-DDA4-F0D1-F027-FDAF2193F7AE}"/>
              </a:ext>
            </a:extLst>
          </p:cNvPr>
          <p:cNvSpPr>
            <a:spLocks noGrp="1"/>
          </p:cNvSpPr>
          <p:nvPr>
            <p:ph idx="1"/>
          </p:nvPr>
        </p:nvSpPr>
        <p:spPr>
          <a:xfrm>
            <a:off x="0" y="0"/>
            <a:ext cx="12192000" cy="6858000"/>
          </a:xfrm>
        </p:spPr>
        <p:txBody>
          <a:bodyPr>
            <a:normAutofit/>
          </a:bodyPr>
          <a:lstStyle/>
          <a:p>
            <a:pPr marL="0" indent="0" algn="ctr">
              <a:buNone/>
            </a:pPr>
            <a:r>
              <a:rPr lang="pt-BR" b="1" dirty="0"/>
              <a:t>QUESTÃO</a:t>
            </a:r>
          </a:p>
          <a:p>
            <a:pPr marL="0" indent="0" algn="just">
              <a:buNone/>
            </a:pPr>
            <a:endParaRPr lang="pt-BR" dirty="0"/>
          </a:p>
          <a:p>
            <a:pPr marL="0" indent="0" algn="just">
              <a:buNone/>
            </a:pPr>
            <a:r>
              <a:rPr lang="pt-BR" sz="1100" dirty="0"/>
              <a:t>PGM-</a:t>
            </a:r>
            <a:r>
              <a:rPr lang="pt-BR" dirty="0"/>
              <a:t>Um servidor, no juízo competente, de ofício, abriu vista do feito às partes, após a juntada dos cálculos do contador aos autos do processo, sem prévio despacho do juiz nesse sentido. 	É correto afirmar que tal conduta é:</a:t>
            </a:r>
          </a:p>
          <a:p>
            <a:pPr marL="0" indent="0" algn="just">
              <a:buNone/>
            </a:pPr>
            <a:r>
              <a:rPr lang="pt-BR" dirty="0"/>
              <a:t>A- possível, pois se trata de despacho ordinatório;</a:t>
            </a:r>
          </a:p>
          <a:p>
            <a:pPr marL="0" indent="0" algn="just">
              <a:buNone/>
            </a:pPr>
            <a:r>
              <a:rPr lang="pt-BR" dirty="0"/>
              <a:t>B- possível, pois se trata de ato meramente ordinatório.</a:t>
            </a:r>
          </a:p>
          <a:p>
            <a:pPr marL="0" indent="0" algn="just">
              <a:buNone/>
            </a:pPr>
            <a:r>
              <a:rPr lang="pt-BR" dirty="0"/>
              <a:t>C- proibida, uma vez que é decisão interlocutória exclusiva de juiz;</a:t>
            </a:r>
          </a:p>
          <a:p>
            <a:pPr marL="0" indent="0" algn="just">
              <a:buNone/>
            </a:pPr>
            <a:r>
              <a:rPr lang="pt-BR" dirty="0"/>
              <a:t>D- proibida, pois é ato meramente ordinatório exclusivo de juiz,</a:t>
            </a:r>
          </a:p>
          <a:p>
            <a:pPr marL="0" indent="0" algn="just">
              <a:buNone/>
            </a:pPr>
            <a:r>
              <a:rPr lang="pt-BR" dirty="0"/>
              <a:t>E- proibida, pois se trata de despacho exclusivo de juiz,</a:t>
            </a:r>
          </a:p>
        </p:txBody>
      </p:sp>
    </p:spTree>
    <p:extLst>
      <p:ext uri="{BB962C8B-B14F-4D97-AF65-F5344CB8AC3E}">
        <p14:creationId xmlns:p14="http://schemas.microsoft.com/office/powerpoint/2010/main" val="194608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8000"/>
          </a:xfrm>
        </p:spPr>
        <p:txBody>
          <a:bodyPr>
            <a:normAutofit lnSpcReduction="10000"/>
          </a:bodyPr>
          <a:lstStyle/>
          <a:p>
            <a:pPr marL="0" indent="0" algn="ctr">
              <a:buNone/>
            </a:pPr>
            <a:r>
              <a:rPr lang="pt-BR" b="1" dirty="0"/>
              <a:t>DO PERITO: </a:t>
            </a:r>
            <a:r>
              <a:rPr lang="pt-BR" sz="2800" dirty="0"/>
              <a:t>https://www.tjsp.jus.br/auxiliaresjustica/auxiliarjustica/consultapublica</a:t>
            </a:r>
          </a:p>
          <a:p>
            <a:pPr marL="0" indent="0" algn="just">
              <a:buNone/>
            </a:pPr>
            <a:r>
              <a:rPr lang="pt-BR" dirty="0"/>
              <a:t>    Art. 156. O juiz será assistido por perito quando a prova do fato depender de </a:t>
            </a:r>
            <a:r>
              <a:rPr lang="pt-BR" b="1" dirty="0"/>
              <a:t>conhecimento técnico ou científico</a:t>
            </a:r>
            <a:r>
              <a:rPr lang="pt-BR" dirty="0"/>
              <a:t>.</a:t>
            </a:r>
          </a:p>
          <a:p>
            <a:pPr marL="0" indent="0" algn="just">
              <a:buNone/>
            </a:pPr>
            <a:r>
              <a:rPr lang="pt-BR" dirty="0"/>
              <a:t>	O </a:t>
            </a:r>
            <a:r>
              <a:rPr lang="pt-BR" b="1" dirty="0"/>
              <a:t>perito</a:t>
            </a:r>
            <a:r>
              <a:rPr lang="pt-BR" dirty="0"/>
              <a:t> auxilia o juiz quando a prova exige </a:t>
            </a:r>
            <a:r>
              <a:rPr lang="pt-BR" b="1" dirty="0"/>
              <a:t>conhecimento técnico ou científico</a:t>
            </a:r>
            <a:r>
              <a:rPr lang="pt-BR" dirty="0"/>
              <a:t>. Ele é </a:t>
            </a:r>
            <a:r>
              <a:rPr lang="pt-BR" b="1" dirty="0"/>
              <a:t>nomeado entre profissionais cadastrados no tribunal</a:t>
            </a:r>
            <a:r>
              <a:rPr lang="pt-BR" dirty="0"/>
              <a:t>, podendo ser de livre escolha do juiz se não houver cadastro local. Deve </a:t>
            </a:r>
            <a:r>
              <a:rPr lang="pt-BR" b="1" dirty="0"/>
              <a:t>cumprir o encargo com diligência</a:t>
            </a:r>
            <a:r>
              <a:rPr lang="pt-BR" dirty="0"/>
              <a:t>, podendo se </a:t>
            </a:r>
            <a:r>
              <a:rPr lang="pt-BR" b="1" dirty="0"/>
              <a:t>escusar em até 15 dias por motivo legítimo</a:t>
            </a:r>
            <a:r>
              <a:rPr lang="pt-BR" dirty="0"/>
              <a:t>.</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p:txBody>
      </p:sp>
      <p:pic>
        <p:nvPicPr>
          <p:cNvPr id="4" name="Imagem 3">
            <a:extLst>
              <a:ext uri="{FF2B5EF4-FFF2-40B4-BE49-F238E27FC236}">
                <a16:creationId xmlns:a16="http://schemas.microsoft.com/office/drawing/2014/main" id="{4F020231-88CF-F3F9-176E-192FB2923E2D}"/>
              </a:ext>
            </a:extLst>
          </p:cNvPr>
          <p:cNvPicPr>
            <a:picLocks noChangeAspect="1"/>
          </p:cNvPicPr>
          <p:nvPr/>
        </p:nvPicPr>
        <p:blipFill>
          <a:blip r:embed="rId2"/>
          <a:stretch>
            <a:fillRect/>
          </a:stretch>
        </p:blipFill>
        <p:spPr>
          <a:xfrm>
            <a:off x="0" y="3026229"/>
            <a:ext cx="12004646" cy="3843361"/>
          </a:xfrm>
          <a:prstGeom prst="rect">
            <a:avLst/>
          </a:prstGeom>
        </p:spPr>
      </p:pic>
    </p:spTree>
    <p:extLst>
      <p:ext uri="{BB962C8B-B14F-4D97-AF65-F5344CB8AC3E}">
        <p14:creationId xmlns:p14="http://schemas.microsoft.com/office/powerpoint/2010/main" val="3606370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92278"/>
            <a:ext cx="12192000" cy="6765721"/>
          </a:xfrm>
        </p:spPr>
        <p:txBody>
          <a:bodyPr>
            <a:normAutofit fontScale="70000" lnSpcReduction="20000"/>
          </a:bodyPr>
          <a:lstStyle/>
          <a:p>
            <a:pPr marL="0" indent="0" algn="ctr">
              <a:buNone/>
            </a:pPr>
            <a:r>
              <a:rPr lang="pt-BR" b="1" dirty="0"/>
              <a:t>DO DEPOSITÁRIO E DO ADMINISTRADOR</a:t>
            </a:r>
          </a:p>
          <a:p>
            <a:pPr marL="0" indent="0" algn="just">
              <a:buNone/>
            </a:pPr>
            <a:r>
              <a:rPr lang="pt-BR" b="1" dirty="0"/>
              <a:t>	DEVER DE GUARDA E CONSERVAÇÃO DE BENS PELO ADMINISTRADOR</a:t>
            </a:r>
          </a:p>
          <a:p>
            <a:pPr marL="0" indent="0" algn="just">
              <a:buNone/>
            </a:pPr>
            <a:r>
              <a:rPr lang="pt-BR" dirty="0"/>
              <a:t> 	Art. 159. A guarda e a conservação de </a:t>
            </a:r>
            <a:r>
              <a:rPr lang="pt-BR" b="1" u="sng" dirty="0"/>
              <a:t>bens</a:t>
            </a:r>
            <a:r>
              <a:rPr lang="pt-BR" dirty="0"/>
              <a:t> penhorados, arrestados, sequestrados ou arrecadados serão confiadas a </a:t>
            </a:r>
            <a:r>
              <a:rPr lang="pt-BR" b="1" dirty="0"/>
              <a:t>depositário</a:t>
            </a:r>
            <a:r>
              <a:rPr lang="pt-BR" dirty="0"/>
              <a:t> ou a </a:t>
            </a:r>
            <a:r>
              <a:rPr lang="pt-BR" b="1" dirty="0"/>
              <a:t>administrador</a:t>
            </a:r>
            <a:r>
              <a:rPr lang="pt-BR" dirty="0"/>
              <a:t>, não dispondo a lei de outro modo.</a:t>
            </a:r>
          </a:p>
          <a:p>
            <a:pPr marL="0" indent="0" algn="just">
              <a:buNone/>
            </a:pPr>
            <a:r>
              <a:rPr lang="pt-BR" b="1" dirty="0"/>
              <a:t>Súmula Vinculante 25 do STF: “</a:t>
            </a:r>
            <a:r>
              <a:rPr lang="pt-BR" b="1" u="sng" dirty="0"/>
              <a:t>É ilícita</a:t>
            </a:r>
            <a:r>
              <a:rPr lang="pt-BR" b="1" dirty="0"/>
              <a:t> a prisão civil de depositário infiel, qualquer que seja a modalidade do depósito.”</a:t>
            </a:r>
            <a:endParaRPr lang="pt-BR" dirty="0"/>
          </a:p>
          <a:p>
            <a:pPr marL="0" indent="0" algn="just">
              <a:buNone/>
            </a:pPr>
            <a:r>
              <a:rPr lang="pt-BR" b="1" dirty="0"/>
              <a:t>TRABALHO REMUNERADO - DECISÃO FUNDAMENTADA PELO JUIZ (ART. 93, IX, CF/88)</a:t>
            </a:r>
            <a:endParaRPr lang="pt-BR" dirty="0"/>
          </a:p>
          <a:p>
            <a:pPr marL="0" indent="0" algn="just">
              <a:buNone/>
            </a:pPr>
            <a:r>
              <a:rPr lang="pt-BR" dirty="0"/>
              <a:t> 	Art. 160. Por seu trabalho o depositário ou o administrador </a:t>
            </a:r>
            <a:r>
              <a:rPr lang="pt-BR" b="1" dirty="0"/>
              <a:t>perceberá remuneração que o juiz fixará levando em conta a situação dos bens</a:t>
            </a:r>
            <a:r>
              <a:rPr lang="pt-BR" dirty="0"/>
              <a:t>, ao tempo do serviço e às dificuldades de sua execução. 	Parágrafo único. O juiz </a:t>
            </a:r>
            <a:r>
              <a:rPr lang="pt-BR" b="1" u="sng" dirty="0"/>
              <a:t>poderá nomear um ou mais prepostos</a:t>
            </a:r>
            <a:r>
              <a:rPr lang="pt-BR" dirty="0"/>
              <a:t> por indicação do depositário ou do administrador.</a:t>
            </a:r>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a:p>
            <a:pPr marL="0" indent="0" algn="just">
              <a:buNone/>
            </a:pPr>
            <a:endParaRPr lang="pt-BR" dirty="0"/>
          </a:p>
        </p:txBody>
      </p:sp>
      <p:pic>
        <p:nvPicPr>
          <p:cNvPr id="4" name="Espaço Reservado para Conteúdo 3">
            <a:extLst>
              <a:ext uri="{FF2B5EF4-FFF2-40B4-BE49-F238E27FC236}">
                <a16:creationId xmlns:a16="http://schemas.microsoft.com/office/drawing/2014/main" id="{C79FD42C-B369-9096-B599-5A1D3803AC6C}"/>
              </a:ext>
            </a:extLst>
          </p:cNvPr>
          <p:cNvPicPr>
            <a:picLocks noChangeAspect="1"/>
          </p:cNvPicPr>
          <p:nvPr/>
        </p:nvPicPr>
        <p:blipFill>
          <a:blip r:embed="rId2"/>
          <a:stretch>
            <a:fillRect/>
          </a:stretch>
        </p:blipFill>
        <p:spPr>
          <a:xfrm>
            <a:off x="180102" y="2962656"/>
            <a:ext cx="11816825" cy="3803066"/>
          </a:xfrm>
          <a:prstGeom prst="rect">
            <a:avLst/>
          </a:prstGeom>
        </p:spPr>
      </p:pic>
    </p:spTree>
    <p:extLst>
      <p:ext uri="{BB962C8B-B14F-4D97-AF65-F5344CB8AC3E}">
        <p14:creationId xmlns:p14="http://schemas.microsoft.com/office/powerpoint/2010/main" val="312340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BBA2F054-9F58-4455-83CE-0AD4B1DAD121}"/>
              </a:ext>
            </a:extLst>
          </p:cNvPr>
          <p:cNvSpPr>
            <a:spLocks noGrp="1"/>
          </p:cNvSpPr>
          <p:nvPr>
            <p:ph idx="1"/>
          </p:nvPr>
        </p:nvSpPr>
        <p:spPr>
          <a:xfrm>
            <a:off x="0" y="0"/>
            <a:ext cx="12192000" cy="6857999"/>
          </a:xfrm>
        </p:spPr>
        <p:txBody>
          <a:bodyPr>
            <a:normAutofit fontScale="77500" lnSpcReduction="20000"/>
          </a:bodyPr>
          <a:lstStyle/>
          <a:p>
            <a:pPr marL="0" indent="0" algn="ctr">
              <a:buNone/>
            </a:pPr>
            <a:r>
              <a:rPr lang="pt-BR" b="1" dirty="0"/>
              <a:t>DO INTÉRPRETE E DO TRADUTOR</a:t>
            </a:r>
            <a:endParaRPr lang="pt-BR" dirty="0"/>
          </a:p>
          <a:p>
            <a:pPr marL="0" indent="0" algn="just">
              <a:buNone/>
            </a:pPr>
            <a:r>
              <a:rPr lang="pt-BR" dirty="0"/>
              <a:t>  	Art. 162. O </a:t>
            </a:r>
            <a:r>
              <a:rPr lang="pt-BR" b="1" u="sng" dirty="0"/>
              <a:t>juiz nomeará intérprete ou tradutor</a:t>
            </a:r>
            <a:r>
              <a:rPr lang="pt-BR" dirty="0"/>
              <a:t> </a:t>
            </a:r>
            <a:r>
              <a:rPr lang="pt-BR" b="1" dirty="0"/>
              <a:t>QUANDO NECESSÁRIO PARA</a:t>
            </a:r>
            <a:r>
              <a:rPr lang="pt-BR" dirty="0"/>
              <a:t>:</a:t>
            </a:r>
          </a:p>
          <a:p>
            <a:pPr marL="0" indent="0" algn="just">
              <a:buNone/>
            </a:pPr>
            <a:r>
              <a:rPr lang="pt-BR" dirty="0"/>
              <a:t>      I - traduzir documento </a:t>
            </a:r>
            <a:r>
              <a:rPr lang="pt-BR" b="1" dirty="0"/>
              <a:t>redigido em língua estrangeira</a:t>
            </a:r>
            <a:r>
              <a:rPr lang="pt-BR" dirty="0"/>
              <a:t>; </a:t>
            </a:r>
          </a:p>
          <a:p>
            <a:pPr marL="0" indent="0" algn="just">
              <a:buNone/>
            </a:pPr>
            <a:r>
              <a:rPr lang="pt-BR" dirty="0"/>
              <a:t>     II - verter para o português as </a:t>
            </a:r>
            <a:r>
              <a:rPr lang="pt-BR" b="1" dirty="0"/>
              <a:t>declarações das partes e das testemunhas que não conhecerem o idioma nacional </a:t>
            </a:r>
          </a:p>
          <a:p>
            <a:pPr marL="0" indent="0" algn="just">
              <a:buNone/>
            </a:pPr>
            <a:r>
              <a:rPr lang="pt-BR" b="1" dirty="0"/>
              <a:t>     </a:t>
            </a:r>
            <a:r>
              <a:rPr lang="pt-BR" dirty="0"/>
              <a:t>III - realizar a </a:t>
            </a:r>
            <a:r>
              <a:rPr lang="pt-BR" b="1" u="sng" dirty="0"/>
              <a:t>INTERPRETAÇÃO SIMULTÂNEA</a:t>
            </a:r>
            <a:r>
              <a:rPr lang="pt-BR" dirty="0"/>
              <a:t> dos depoimentos das partes e testemunhas com </a:t>
            </a:r>
            <a:r>
              <a:rPr lang="pt-BR" b="1" dirty="0"/>
              <a:t>deficiência auditiva</a:t>
            </a:r>
            <a:r>
              <a:rPr lang="pt-BR" dirty="0"/>
              <a:t> que se comuniquem por meio da Língua Brasileira de Sinais, ou equivalente, </a:t>
            </a:r>
            <a:r>
              <a:rPr lang="pt-BR" b="1" u="sng" dirty="0"/>
              <a:t>quando assim for solicitado</a:t>
            </a:r>
            <a:r>
              <a:rPr lang="pt-BR" dirty="0"/>
              <a:t>.</a:t>
            </a:r>
          </a:p>
          <a:p>
            <a:pPr marL="0" indent="0" algn="r">
              <a:buNone/>
            </a:pPr>
            <a:r>
              <a:rPr lang="pt-BR" dirty="0"/>
              <a:t>https://www.institucional.jucesp.sp.gov.br/tradutores-leiloeiros.html</a:t>
            </a:r>
          </a:p>
          <a:p>
            <a:pPr marL="0" indent="0" algn="just">
              <a:buNone/>
            </a:pPr>
            <a:endParaRPr lang="pt-BR" b="1"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endParaRPr lang="pt-BR" dirty="0"/>
          </a:p>
          <a:p>
            <a:pPr marL="0" indent="0" algn="just">
              <a:buNone/>
            </a:pPr>
            <a:r>
              <a:rPr lang="pt-BR" dirty="0"/>
              <a:t>-</a:t>
            </a:r>
          </a:p>
        </p:txBody>
      </p:sp>
      <p:pic>
        <p:nvPicPr>
          <p:cNvPr id="4" name="Imagem 3">
            <a:extLst>
              <a:ext uri="{FF2B5EF4-FFF2-40B4-BE49-F238E27FC236}">
                <a16:creationId xmlns:a16="http://schemas.microsoft.com/office/drawing/2014/main" id="{28FF4DD9-0879-8ED4-BD21-5477A7E12282}"/>
              </a:ext>
            </a:extLst>
          </p:cNvPr>
          <p:cNvPicPr>
            <a:picLocks noChangeAspect="1"/>
          </p:cNvPicPr>
          <p:nvPr/>
        </p:nvPicPr>
        <p:blipFill>
          <a:blip r:embed="rId2"/>
          <a:stretch>
            <a:fillRect/>
          </a:stretch>
        </p:blipFill>
        <p:spPr>
          <a:xfrm>
            <a:off x="0" y="2889504"/>
            <a:ext cx="12192000" cy="3886084"/>
          </a:xfrm>
          <a:prstGeom prst="rect">
            <a:avLst/>
          </a:prstGeom>
        </p:spPr>
      </p:pic>
    </p:spTree>
    <p:extLst>
      <p:ext uri="{BB962C8B-B14F-4D97-AF65-F5344CB8AC3E}">
        <p14:creationId xmlns:p14="http://schemas.microsoft.com/office/powerpoint/2010/main" val="39394877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842</TotalTime>
  <Words>4268</Words>
  <Application>Microsoft Office PowerPoint</Application>
  <PresentationFormat>Widescreen</PresentationFormat>
  <Paragraphs>307</Paragraphs>
  <Slides>26</Slides>
  <Notes>0</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0</vt:i4>
      </vt:variant>
      <vt:variant>
        <vt:lpstr>Títulos de slides</vt:lpstr>
      </vt:variant>
      <vt:variant>
        <vt:i4>26</vt:i4>
      </vt:variant>
    </vt:vector>
  </HeadingPairs>
  <TitlesOfParts>
    <vt:vector size="33" baseType="lpstr">
      <vt:lpstr>Abadi Extra Light</vt:lpstr>
      <vt:lpstr>Aharoni</vt:lpstr>
      <vt:lpstr>Arial</vt:lpstr>
      <vt:lpstr>Bahnschrift</vt:lpstr>
      <vt:lpstr>Calibri</vt:lpstr>
      <vt:lpstr>Calibri Light</vt:lpstr>
      <vt:lpstr>Tema do Office</vt:lpstr>
      <vt:lpstr>DO JUIZ E DOS AUXILIARES DA JUSTIÇA IMPEDIMENTO E SUSPEIÇÃO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JUIZ E DOS AUXILIARES DA JUSTIÇA</dc:title>
  <dc:creator>Julio Augusto Lopes</dc:creator>
  <cp:lastModifiedBy>Julio Augusto Lopes</cp:lastModifiedBy>
  <cp:revision>182</cp:revision>
  <dcterms:created xsi:type="dcterms:W3CDTF">2022-04-04T11:17:56Z</dcterms:created>
  <dcterms:modified xsi:type="dcterms:W3CDTF">2026-03-17T14:50:59Z</dcterms:modified>
</cp:coreProperties>
</file>