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4"/>
  </p:notesMasterIdLst>
  <p:sldIdLst>
    <p:sldId id="336" r:id="rId2"/>
    <p:sldId id="383" r:id="rId3"/>
    <p:sldId id="379" r:id="rId4"/>
    <p:sldId id="343" r:id="rId5"/>
    <p:sldId id="349" r:id="rId6"/>
    <p:sldId id="362" r:id="rId7"/>
    <p:sldId id="361" r:id="rId8"/>
    <p:sldId id="347" r:id="rId9"/>
    <p:sldId id="364" r:id="rId10"/>
    <p:sldId id="378" r:id="rId11"/>
    <p:sldId id="363" r:id="rId12"/>
    <p:sldId id="377" r:id="rId13"/>
    <p:sldId id="367" r:id="rId14"/>
    <p:sldId id="351" r:id="rId15"/>
    <p:sldId id="368" r:id="rId16"/>
    <p:sldId id="366" r:id="rId17"/>
    <p:sldId id="352" r:id="rId18"/>
    <p:sldId id="370" r:id="rId19"/>
    <p:sldId id="371" r:id="rId20"/>
    <p:sldId id="372" r:id="rId21"/>
    <p:sldId id="373" r:id="rId22"/>
    <p:sldId id="382" r:id="rId23"/>
  </p:sldIdLst>
  <p:sldSz cx="9144000" cy="6858000" type="screen4x3"/>
  <p:notesSz cx="6858000" cy="9144000"/>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Julio Augusto Lopes" initials="JAL" lastIdx="2" clrIdx="0">
    <p:extLst>
      <p:ext uri="{19B8F6BF-5375-455C-9EA6-DF929625EA0E}">
        <p15:presenceInfo xmlns:p15="http://schemas.microsoft.com/office/powerpoint/2012/main" userId="Julio Augusto Lopes"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A9C94F5-4A34-4C7A-9D64-5BE187A2B181}" v="55" dt="2026-02-24T14:41:11.925"/>
  </p1510:revLst>
</p1510:revInfo>
</file>

<file path=ppt/tableStyles.xml><?xml version="1.0" encoding="utf-8"?>
<a:tblStyleLst xmlns:a="http://schemas.openxmlformats.org/drawingml/2006/main" def="{5C22544A-7EE6-4342-B048-85BDC9FD1C3A}">
  <a:tblStyle styleId="{5C22544A-7EE6-4342-B048-85BDC9FD1C3A}" styleName="Estilo Médio 2 - Ênfas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361" autoAdjust="0"/>
    <p:restoredTop sz="94660"/>
  </p:normalViewPr>
  <p:slideViewPr>
    <p:cSldViewPr>
      <p:cViewPr varScale="1">
        <p:scale>
          <a:sx n="64" d="100"/>
          <a:sy n="64" d="100"/>
        </p:scale>
        <p:origin x="62" y="451"/>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 Id="rId30"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ulio Lopes" userId="d450ea144930a376" providerId="LiveId" clId="{0F56938F-9C30-4BAB-B38D-4DE4FF9E6498}"/>
    <pc:docChg chg="undo custSel addSld delSld modSld sldOrd">
      <pc:chgData name="Julio Lopes" userId="d450ea144930a376" providerId="LiveId" clId="{0F56938F-9C30-4BAB-B38D-4DE4FF9E6498}" dt="2026-02-25T13:20:59.573" v="2056" actId="20577"/>
      <pc:docMkLst>
        <pc:docMk/>
      </pc:docMkLst>
      <pc:sldChg chg="addSp delSp modSp del mod">
        <pc:chgData name="Julio Lopes" userId="d450ea144930a376" providerId="LiveId" clId="{0F56938F-9C30-4BAB-B38D-4DE4FF9E6498}" dt="2026-02-24T14:41:05.744" v="1948" actId="47"/>
        <pc:sldMkLst>
          <pc:docMk/>
          <pc:sldMk cId="2261508637" sldId="256"/>
        </pc:sldMkLst>
        <pc:spChg chg="mod">
          <ac:chgData name="Julio Lopes" userId="d450ea144930a376" providerId="LiveId" clId="{0F56938F-9C30-4BAB-B38D-4DE4FF9E6498}" dt="2026-02-24T14:37:38.640" v="1737" actId="21"/>
          <ac:spMkLst>
            <pc:docMk/>
            <pc:sldMk cId="2261508637" sldId="256"/>
            <ac:spMk id="2" creationId="{00000000-0000-0000-0000-000000000000}"/>
          </ac:spMkLst>
        </pc:spChg>
        <pc:spChg chg="mod">
          <ac:chgData name="Julio Lopes" userId="d450ea144930a376" providerId="LiveId" clId="{0F56938F-9C30-4BAB-B38D-4DE4FF9E6498}" dt="2026-02-24T14:37:25.340" v="1733" actId="27636"/>
          <ac:spMkLst>
            <pc:docMk/>
            <pc:sldMk cId="2261508637" sldId="256"/>
            <ac:spMk id="3" creationId="{00000000-0000-0000-0000-000000000000}"/>
          </ac:spMkLst>
        </pc:spChg>
        <pc:picChg chg="del mod">
          <ac:chgData name="Julio Lopes" userId="d450ea144930a376" providerId="LiveId" clId="{0F56938F-9C30-4BAB-B38D-4DE4FF9E6498}" dt="2026-02-24T14:37:18.601" v="1728" actId="478"/>
          <ac:picMkLst>
            <pc:docMk/>
            <pc:sldMk cId="2261508637" sldId="256"/>
            <ac:picMk id="5" creationId="{4E18A959-2D65-5F31-4E6C-FFC0A444D7BA}"/>
          </ac:picMkLst>
        </pc:picChg>
        <pc:picChg chg="add del mod">
          <ac:chgData name="Julio Lopes" userId="d450ea144930a376" providerId="LiveId" clId="{0F56938F-9C30-4BAB-B38D-4DE4FF9E6498}" dt="2026-02-24T14:37:46.789" v="1741" actId="21"/>
          <ac:picMkLst>
            <pc:docMk/>
            <pc:sldMk cId="2261508637" sldId="256"/>
            <ac:picMk id="6" creationId="{BDDC19F3-AF8B-6582-42DB-40DFE942C30C}"/>
          </ac:picMkLst>
        </pc:picChg>
      </pc:sldChg>
      <pc:sldChg chg="addSp delSp modSp mod">
        <pc:chgData name="Julio Lopes" userId="d450ea144930a376" providerId="LiveId" clId="{0F56938F-9C30-4BAB-B38D-4DE4FF9E6498}" dt="2026-02-24T14:41:26.425" v="2001" actId="20577"/>
        <pc:sldMkLst>
          <pc:docMk/>
          <pc:sldMk cId="3998732328" sldId="336"/>
        </pc:sldMkLst>
        <pc:spChg chg="mod">
          <ac:chgData name="Julio Lopes" userId="d450ea144930a376" providerId="LiveId" clId="{0F56938F-9C30-4BAB-B38D-4DE4FF9E6498}" dt="2026-02-24T14:41:26.425" v="2001" actId="20577"/>
          <ac:spMkLst>
            <pc:docMk/>
            <pc:sldMk cId="3998732328" sldId="336"/>
            <ac:spMk id="3" creationId="{00000000-0000-0000-0000-000000000000}"/>
          </ac:spMkLst>
        </pc:spChg>
        <pc:picChg chg="add mod">
          <ac:chgData name="Julio Lopes" userId="d450ea144930a376" providerId="LiveId" clId="{0F56938F-9C30-4BAB-B38D-4DE4FF9E6498}" dt="2026-02-24T14:40:23.886" v="1911" actId="1076"/>
          <ac:picMkLst>
            <pc:docMk/>
            <pc:sldMk cId="3998732328" sldId="336"/>
            <ac:picMk id="2" creationId="{BDDC19F3-AF8B-6582-42DB-40DFE942C30C}"/>
          </ac:picMkLst>
        </pc:picChg>
        <pc:picChg chg="del">
          <ac:chgData name="Julio Lopes" userId="d450ea144930a376" providerId="LiveId" clId="{0F56938F-9C30-4BAB-B38D-4DE4FF9E6498}" dt="2026-02-24T12:51:34.259" v="21" actId="478"/>
          <ac:picMkLst>
            <pc:docMk/>
            <pc:sldMk cId="3998732328" sldId="336"/>
            <ac:picMk id="4" creationId="{2DEBBFEE-3C22-8936-3EBF-6DF98EED6EB5}"/>
          </ac:picMkLst>
        </pc:picChg>
        <pc:picChg chg="del mod">
          <ac:chgData name="Julio Lopes" userId="d450ea144930a376" providerId="LiveId" clId="{0F56938F-9C30-4BAB-B38D-4DE4FF9E6498}" dt="2026-02-24T12:51:35.154" v="22" actId="478"/>
          <ac:picMkLst>
            <pc:docMk/>
            <pc:sldMk cId="3998732328" sldId="336"/>
            <ac:picMk id="6" creationId="{DA11E406-B867-B761-3E10-8993CAE2B818}"/>
          </ac:picMkLst>
        </pc:picChg>
        <pc:picChg chg="add mod">
          <ac:chgData name="Julio Lopes" userId="d450ea144930a376" providerId="LiveId" clId="{0F56938F-9C30-4BAB-B38D-4DE4FF9E6498}" dt="2026-02-24T14:40:26.030" v="1912" actId="14100"/>
          <ac:picMkLst>
            <pc:docMk/>
            <pc:sldMk cId="3998732328" sldId="336"/>
            <ac:picMk id="7" creationId="{8113004E-79B8-D9E9-DE81-398CE890DD78}"/>
          </ac:picMkLst>
        </pc:picChg>
        <pc:picChg chg="del">
          <ac:chgData name="Julio Lopes" userId="d450ea144930a376" providerId="LiveId" clId="{0F56938F-9C30-4BAB-B38D-4DE4FF9E6498}" dt="2026-02-24T12:51:36.324" v="23" actId="478"/>
          <ac:picMkLst>
            <pc:docMk/>
            <pc:sldMk cId="3998732328" sldId="336"/>
            <ac:picMk id="8" creationId="{F9F4F208-B8A3-3620-A7CA-641524DB52D8}"/>
          </ac:picMkLst>
        </pc:picChg>
      </pc:sldChg>
      <pc:sldChg chg="addSp delSp modSp mod">
        <pc:chgData name="Julio Lopes" userId="d450ea144930a376" providerId="LiveId" clId="{0F56938F-9C30-4BAB-B38D-4DE4FF9E6498}" dt="2026-02-24T13:20:23.913" v="448" actId="20577"/>
        <pc:sldMkLst>
          <pc:docMk/>
          <pc:sldMk cId="3213959359" sldId="343"/>
        </pc:sldMkLst>
        <pc:spChg chg="mod">
          <ac:chgData name="Julio Lopes" userId="d450ea144930a376" providerId="LiveId" clId="{0F56938F-9C30-4BAB-B38D-4DE4FF9E6498}" dt="2026-02-24T13:20:23.913" v="448" actId="20577"/>
          <ac:spMkLst>
            <pc:docMk/>
            <pc:sldMk cId="3213959359" sldId="343"/>
            <ac:spMk id="3" creationId="{00000000-0000-0000-0000-000000000000}"/>
          </ac:spMkLst>
        </pc:spChg>
        <pc:picChg chg="del">
          <ac:chgData name="Julio Lopes" userId="d450ea144930a376" providerId="LiveId" clId="{0F56938F-9C30-4BAB-B38D-4DE4FF9E6498}" dt="2026-02-24T13:07:03.519" v="114" actId="478"/>
          <ac:picMkLst>
            <pc:docMk/>
            <pc:sldMk cId="3213959359" sldId="343"/>
            <ac:picMk id="4" creationId="{48F8D508-D370-72C4-3571-0BC5C8FD9267}"/>
          </ac:picMkLst>
        </pc:picChg>
        <pc:picChg chg="add mod">
          <ac:chgData name="Julio Lopes" userId="d450ea144930a376" providerId="LiveId" clId="{0F56938F-9C30-4BAB-B38D-4DE4FF9E6498}" dt="2026-02-24T13:20:14.689" v="430" actId="1076"/>
          <ac:picMkLst>
            <pc:docMk/>
            <pc:sldMk cId="3213959359" sldId="343"/>
            <ac:picMk id="5" creationId="{D811BAA0-CC53-76BA-4D23-9072EC87275B}"/>
          </ac:picMkLst>
        </pc:picChg>
      </pc:sldChg>
      <pc:sldChg chg="modSp del mod">
        <pc:chgData name="Julio Lopes" userId="d450ea144930a376" providerId="LiveId" clId="{0F56938F-9C30-4BAB-B38D-4DE4FF9E6498}" dt="2026-02-24T13:23:26.681" v="526" actId="47"/>
        <pc:sldMkLst>
          <pc:docMk/>
          <pc:sldMk cId="3566786365" sldId="346"/>
        </pc:sldMkLst>
        <pc:spChg chg="mod">
          <ac:chgData name="Julio Lopes" userId="d450ea144930a376" providerId="LiveId" clId="{0F56938F-9C30-4BAB-B38D-4DE4FF9E6498}" dt="2026-02-24T13:23:19.619" v="525" actId="108"/>
          <ac:spMkLst>
            <pc:docMk/>
            <pc:sldMk cId="3566786365" sldId="346"/>
            <ac:spMk id="3" creationId="{00000000-0000-0000-0000-000000000000}"/>
          </ac:spMkLst>
        </pc:spChg>
      </pc:sldChg>
      <pc:sldChg chg="modSp mod">
        <pc:chgData name="Julio Lopes" userId="d450ea144930a376" providerId="LiveId" clId="{0F56938F-9C30-4BAB-B38D-4DE4FF9E6498}" dt="2026-02-24T13:23:52.903" v="529" actId="20577"/>
        <pc:sldMkLst>
          <pc:docMk/>
          <pc:sldMk cId="1308112785" sldId="347"/>
        </pc:sldMkLst>
        <pc:spChg chg="mod">
          <ac:chgData name="Julio Lopes" userId="d450ea144930a376" providerId="LiveId" clId="{0F56938F-9C30-4BAB-B38D-4DE4FF9E6498}" dt="2026-02-24T13:23:52.903" v="529" actId="20577"/>
          <ac:spMkLst>
            <pc:docMk/>
            <pc:sldMk cId="1308112785" sldId="347"/>
            <ac:spMk id="3" creationId="{00000000-0000-0000-0000-000000000000}"/>
          </ac:spMkLst>
        </pc:spChg>
      </pc:sldChg>
      <pc:sldChg chg="modSp mod">
        <pc:chgData name="Julio Lopes" userId="d450ea144930a376" providerId="LiveId" clId="{0F56938F-9C30-4BAB-B38D-4DE4FF9E6498}" dt="2026-02-24T13:29:14.019" v="682" actId="20577"/>
        <pc:sldMkLst>
          <pc:docMk/>
          <pc:sldMk cId="3439650197" sldId="349"/>
        </pc:sldMkLst>
        <pc:spChg chg="mod">
          <ac:chgData name="Julio Lopes" userId="d450ea144930a376" providerId="LiveId" clId="{0F56938F-9C30-4BAB-B38D-4DE4FF9E6498}" dt="2026-02-24T13:29:14.019" v="682" actId="20577"/>
          <ac:spMkLst>
            <pc:docMk/>
            <pc:sldMk cId="3439650197" sldId="349"/>
            <ac:spMk id="3" creationId="{00000000-0000-0000-0000-000000000000}"/>
          </ac:spMkLst>
        </pc:spChg>
        <pc:graphicFrameChg chg="mod">
          <ac:chgData name="Julio Lopes" userId="d450ea144930a376" providerId="LiveId" clId="{0F56938F-9C30-4BAB-B38D-4DE4FF9E6498}" dt="2026-02-24T13:21:17.536" v="455" actId="1076"/>
          <ac:graphicFrameMkLst>
            <pc:docMk/>
            <pc:sldMk cId="3439650197" sldId="349"/>
            <ac:graphicFrameMk id="2" creationId="{6F559ED6-A6F8-43A4-BB86-169590EEE56D}"/>
          </ac:graphicFrameMkLst>
        </pc:graphicFrameChg>
      </pc:sldChg>
      <pc:sldChg chg="modSp del mod">
        <pc:chgData name="Julio Lopes" userId="d450ea144930a376" providerId="LiveId" clId="{0F56938F-9C30-4BAB-B38D-4DE4FF9E6498}" dt="2026-02-24T13:25:54.115" v="604" actId="47"/>
        <pc:sldMkLst>
          <pc:docMk/>
          <pc:sldMk cId="703800418" sldId="350"/>
        </pc:sldMkLst>
        <pc:spChg chg="mod">
          <ac:chgData name="Julio Lopes" userId="d450ea144930a376" providerId="LiveId" clId="{0F56938F-9C30-4BAB-B38D-4DE4FF9E6498}" dt="2026-02-24T13:25:34.619" v="597" actId="21"/>
          <ac:spMkLst>
            <pc:docMk/>
            <pc:sldMk cId="703800418" sldId="350"/>
            <ac:spMk id="3" creationId="{00000000-0000-0000-0000-000000000000}"/>
          </ac:spMkLst>
        </pc:spChg>
      </pc:sldChg>
      <pc:sldChg chg="modSp mod ord">
        <pc:chgData name="Julio Lopes" userId="d450ea144930a376" providerId="LiveId" clId="{0F56938F-9C30-4BAB-B38D-4DE4FF9E6498}" dt="2026-02-24T13:52:54.496" v="1231" actId="20577"/>
        <pc:sldMkLst>
          <pc:docMk/>
          <pc:sldMk cId="2097393410" sldId="351"/>
        </pc:sldMkLst>
        <pc:spChg chg="mod">
          <ac:chgData name="Julio Lopes" userId="d450ea144930a376" providerId="LiveId" clId="{0F56938F-9C30-4BAB-B38D-4DE4FF9E6498}" dt="2026-02-24T13:52:54.496" v="1231" actId="20577"/>
          <ac:spMkLst>
            <pc:docMk/>
            <pc:sldMk cId="2097393410" sldId="351"/>
            <ac:spMk id="3" creationId="{00000000-0000-0000-0000-000000000000}"/>
          </ac:spMkLst>
        </pc:spChg>
      </pc:sldChg>
      <pc:sldChg chg="modSp mod">
        <pc:chgData name="Julio Lopes" userId="d450ea144930a376" providerId="LiveId" clId="{0F56938F-9C30-4BAB-B38D-4DE4FF9E6498}" dt="2026-02-24T13:58:38.901" v="1276"/>
        <pc:sldMkLst>
          <pc:docMk/>
          <pc:sldMk cId="1899420029" sldId="352"/>
        </pc:sldMkLst>
        <pc:spChg chg="mod">
          <ac:chgData name="Julio Lopes" userId="d450ea144930a376" providerId="LiveId" clId="{0F56938F-9C30-4BAB-B38D-4DE4FF9E6498}" dt="2026-02-24T13:58:38.901" v="1276"/>
          <ac:spMkLst>
            <pc:docMk/>
            <pc:sldMk cId="1899420029" sldId="352"/>
            <ac:spMk id="3" creationId="{00000000-0000-0000-0000-000000000000}"/>
          </ac:spMkLst>
        </pc:spChg>
      </pc:sldChg>
      <pc:sldChg chg="modSp del mod">
        <pc:chgData name="Julio Lopes" userId="d450ea144930a376" providerId="LiveId" clId="{0F56938F-9C30-4BAB-B38D-4DE4FF9E6498}" dt="2026-02-24T13:27:09.738" v="641" actId="47"/>
        <pc:sldMkLst>
          <pc:docMk/>
          <pc:sldMk cId="1987180693" sldId="356"/>
        </pc:sldMkLst>
        <pc:spChg chg="mod">
          <ac:chgData name="Julio Lopes" userId="d450ea144930a376" providerId="LiveId" clId="{0F56938F-9C30-4BAB-B38D-4DE4FF9E6498}" dt="2026-02-24T13:26:24.060" v="612" actId="27636"/>
          <ac:spMkLst>
            <pc:docMk/>
            <pc:sldMk cId="1987180693" sldId="356"/>
            <ac:spMk id="3" creationId="{00000000-0000-0000-0000-000000000000}"/>
          </ac:spMkLst>
        </pc:spChg>
      </pc:sldChg>
      <pc:sldChg chg="modSp mod">
        <pc:chgData name="Julio Lopes" userId="d450ea144930a376" providerId="LiveId" clId="{0F56938F-9C30-4BAB-B38D-4DE4FF9E6498}" dt="2026-02-24T13:23:09.561" v="524" actId="113"/>
        <pc:sldMkLst>
          <pc:docMk/>
          <pc:sldMk cId="2952119157" sldId="361"/>
        </pc:sldMkLst>
        <pc:spChg chg="mod">
          <ac:chgData name="Julio Lopes" userId="d450ea144930a376" providerId="LiveId" clId="{0F56938F-9C30-4BAB-B38D-4DE4FF9E6498}" dt="2026-02-24T13:23:09.561" v="524" actId="113"/>
          <ac:spMkLst>
            <pc:docMk/>
            <pc:sldMk cId="2952119157" sldId="361"/>
            <ac:spMk id="3" creationId="{00000000-0000-0000-0000-000000000000}"/>
          </ac:spMkLst>
        </pc:spChg>
      </pc:sldChg>
      <pc:sldChg chg="modSp mod">
        <pc:chgData name="Julio Lopes" userId="d450ea144930a376" providerId="LiveId" clId="{0F56938F-9C30-4BAB-B38D-4DE4FF9E6498}" dt="2026-02-24T13:22:04.229" v="462" actId="20577"/>
        <pc:sldMkLst>
          <pc:docMk/>
          <pc:sldMk cId="2934185359" sldId="362"/>
        </pc:sldMkLst>
        <pc:spChg chg="mod">
          <ac:chgData name="Julio Lopes" userId="d450ea144930a376" providerId="LiveId" clId="{0F56938F-9C30-4BAB-B38D-4DE4FF9E6498}" dt="2026-02-24T13:22:04.229" v="462" actId="20577"/>
          <ac:spMkLst>
            <pc:docMk/>
            <pc:sldMk cId="2934185359" sldId="362"/>
            <ac:spMk id="3" creationId="{00000000-0000-0000-0000-000000000000}"/>
          </ac:spMkLst>
        </pc:spChg>
      </pc:sldChg>
      <pc:sldChg chg="modSp mod">
        <pc:chgData name="Julio Lopes" userId="d450ea144930a376" providerId="LiveId" clId="{0F56938F-9C30-4BAB-B38D-4DE4FF9E6498}" dt="2026-02-24T13:28:10.534" v="655" actId="20577"/>
        <pc:sldMkLst>
          <pc:docMk/>
          <pc:sldMk cId="949632667" sldId="363"/>
        </pc:sldMkLst>
        <pc:spChg chg="mod">
          <ac:chgData name="Julio Lopes" userId="d450ea144930a376" providerId="LiveId" clId="{0F56938F-9C30-4BAB-B38D-4DE4FF9E6498}" dt="2026-02-24T13:28:10.534" v="655" actId="20577"/>
          <ac:spMkLst>
            <pc:docMk/>
            <pc:sldMk cId="949632667" sldId="363"/>
            <ac:spMk id="3" creationId="{00000000-0000-0000-0000-000000000000}"/>
          </ac:spMkLst>
        </pc:spChg>
      </pc:sldChg>
      <pc:sldChg chg="modSp mod">
        <pc:chgData name="Julio Lopes" userId="d450ea144930a376" providerId="LiveId" clId="{0F56938F-9C30-4BAB-B38D-4DE4FF9E6498}" dt="2026-02-24T13:24:16.779" v="534" actId="6549"/>
        <pc:sldMkLst>
          <pc:docMk/>
          <pc:sldMk cId="3779853712" sldId="364"/>
        </pc:sldMkLst>
        <pc:spChg chg="mod">
          <ac:chgData name="Julio Lopes" userId="d450ea144930a376" providerId="LiveId" clId="{0F56938F-9C30-4BAB-B38D-4DE4FF9E6498}" dt="2026-02-24T13:24:16.779" v="534" actId="6549"/>
          <ac:spMkLst>
            <pc:docMk/>
            <pc:sldMk cId="3779853712" sldId="364"/>
            <ac:spMk id="3" creationId="{00000000-0000-0000-0000-000000000000}"/>
          </ac:spMkLst>
        </pc:spChg>
      </pc:sldChg>
      <pc:sldChg chg="del">
        <pc:chgData name="Julio Lopes" userId="d450ea144930a376" providerId="LiveId" clId="{0F56938F-9C30-4BAB-B38D-4DE4FF9E6498}" dt="2026-02-24T13:25:03.269" v="538" actId="47"/>
        <pc:sldMkLst>
          <pc:docMk/>
          <pc:sldMk cId="388016157" sldId="365"/>
        </pc:sldMkLst>
      </pc:sldChg>
      <pc:sldChg chg="modSp mod">
        <pc:chgData name="Julio Lopes" userId="d450ea144930a376" providerId="LiveId" clId="{0F56938F-9C30-4BAB-B38D-4DE4FF9E6498}" dt="2026-02-25T13:20:59.573" v="2056" actId="20577"/>
        <pc:sldMkLst>
          <pc:docMk/>
          <pc:sldMk cId="2852062997" sldId="366"/>
        </pc:sldMkLst>
        <pc:spChg chg="mod">
          <ac:chgData name="Julio Lopes" userId="d450ea144930a376" providerId="LiveId" clId="{0F56938F-9C30-4BAB-B38D-4DE4FF9E6498}" dt="2026-02-25T13:20:59.573" v="2056" actId="20577"/>
          <ac:spMkLst>
            <pc:docMk/>
            <pc:sldMk cId="2852062997" sldId="366"/>
            <ac:spMk id="3" creationId="{00000000-0000-0000-0000-000000000000}"/>
          </ac:spMkLst>
        </pc:spChg>
      </pc:sldChg>
      <pc:sldChg chg="modSp mod ord">
        <pc:chgData name="Julio Lopes" userId="d450ea144930a376" providerId="LiveId" clId="{0F56938F-9C30-4BAB-B38D-4DE4FF9E6498}" dt="2026-02-24T13:52:50.526" v="1228" actId="20577"/>
        <pc:sldMkLst>
          <pc:docMk/>
          <pc:sldMk cId="3822551500" sldId="367"/>
        </pc:sldMkLst>
        <pc:spChg chg="mod">
          <ac:chgData name="Julio Lopes" userId="d450ea144930a376" providerId="LiveId" clId="{0F56938F-9C30-4BAB-B38D-4DE4FF9E6498}" dt="2026-02-24T13:52:50.526" v="1228" actId="20577"/>
          <ac:spMkLst>
            <pc:docMk/>
            <pc:sldMk cId="3822551500" sldId="367"/>
            <ac:spMk id="3" creationId="{00000000-0000-0000-0000-000000000000}"/>
          </ac:spMkLst>
        </pc:spChg>
      </pc:sldChg>
      <pc:sldChg chg="modSp mod">
        <pc:chgData name="Julio Lopes" userId="d450ea144930a376" providerId="LiveId" clId="{0F56938F-9C30-4BAB-B38D-4DE4FF9E6498}" dt="2026-02-24T13:52:58.505" v="1232" actId="20577"/>
        <pc:sldMkLst>
          <pc:docMk/>
          <pc:sldMk cId="848534966" sldId="368"/>
        </pc:sldMkLst>
        <pc:spChg chg="mod">
          <ac:chgData name="Julio Lopes" userId="d450ea144930a376" providerId="LiveId" clId="{0F56938F-9C30-4BAB-B38D-4DE4FF9E6498}" dt="2026-02-24T13:52:58.505" v="1232" actId="20577"/>
          <ac:spMkLst>
            <pc:docMk/>
            <pc:sldMk cId="848534966" sldId="368"/>
            <ac:spMk id="3" creationId="{00000000-0000-0000-0000-000000000000}"/>
          </ac:spMkLst>
        </pc:spChg>
      </pc:sldChg>
      <pc:sldChg chg="modSp del mod">
        <pc:chgData name="Julio Lopes" userId="d450ea144930a376" providerId="LiveId" clId="{0F56938F-9C30-4BAB-B38D-4DE4FF9E6498}" dt="2026-02-24T13:19:37.304" v="418" actId="47"/>
        <pc:sldMkLst>
          <pc:docMk/>
          <pc:sldMk cId="1106965272" sldId="369"/>
        </pc:sldMkLst>
        <pc:spChg chg="mod">
          <ac:chgData name="Julio Lopes" userId="d450ea144930a376" providerId="LiveId" clId="{0F56938F-9C30-4BAB-B38D-4DE4FF9E6498}" dt="2026-02-24T13:19:16.553" v="406" actId="21"/>
          <ac:spMkLst>
            <pc:docMk/>
            <pc:sldMk cId="1106965272" sldId="369"/>
            <ac:spMk id="3" creationId="{00000000-0000-0000-0000-000000000000}"/>
          </ac:spMkLst>
        </pc:spChg>
      </pc:sldChg>
      <pc:sldChg chg="modSp mod">
        <pc:chgData name="Julio Lopes" userId="d450ea144930a376" providerId="LiveId" clId="{0F56938F-9C30-4BAB-B38D-4DE4FF9E6498}" dt="2026-02-24T14:05:26.929" v="1288" actId="20577"/>
        <pc:sldMkLst>
          <pc:docMk/>
          <pc:sldMk cId="919726315" sldId="370"/>
        </pc:sldMkLst>
        <pc:spChg chg="mod">
          <ac:chgData name="Julio Lopes" userId="d450ea144930a376" providerId="LiveId" clId="{0F56938F-9C30-4BAB-B38D-4DE4FF9E6498}" dt="2026-02-24T14:05:26.929" v="1288" actId="20577"/>
          <ac:spMkLst>
            <pc:docMk/>
            <pc:sldMk cId="919726315" sldId="370"/>
            <ac:spMk id="3" creationId="{00000000-0000-0000-0000-000000000000}"/>
          </ac:spMkLst>
        </pc:spChg>
      </pc:sldChg>
      <pc:sldChg chg="modSp mod">
        <pc:chgData name="Julio Lopes" userId="d450ea144930a376" providerId="LiveId" clId="{0F56938F-9C30-4BAB-B38D-4DE4FF9E6498}" dt="2026-02-24T14:13:38.083" v="1439" actId="20577"/>
        <pc:sldMkLst>
          <pc:docMk/>
          <pc:sldMk cId="2107479886" sldId="371"/>
        </pc:sldMkLst>
        <pc:spChg chg="mod">
          <ac:chgData name="Julio Lopes" userId="d450ea144930a376" providerId="LiveId" clId="{0F56938F-9C30-4BAB-B38D-4DE4FF9E6498}" dt="2026-02-24T14:13:38.083" v="1439" actId="20577"/>
          <ac:spMkLst>
            <pc:docMk/>
            <pc:sldMk cId="2107479886" sldId="371"/>
            <ac:spMk id="3" creationId="{00000000-0000-0000-0000-000000000000}"/>
          </ac:spMkLst>
        </pc:spChg>
      </pc:sldChg>
      <pc:sldChg chg="modSp mod">
        <pc:chgData name="Julio Lopes" userId="d450ea144930a376" providerId="LiveId" clId="{0F56938F-9C30-4BAB-B38D-4DE4FF9E6498}" dt="2026-02-24T14:15:00.695" v="1468" actId="20577"/>
        <pc:sldMkLst>
          <pc:docMk/>
          <pc:sldMk cId="561892783" sldId="372"/>
        </pc:sldMkLst>
        <pc:spChg chg="mod">
          <ac:chgData name="Julio Lopes" userId="d450ea144930a376" providerId="LiveId" clId="{0F56938F-9C30-4BAB-B38D-4DE4FF9E6498}" dt="2026-02-24T14:15:00.695" v="1468" actId="20577"/>
          <ac:spMkLst>
            <pc:docMk/>
            <pc:sldMk cId="561892783" sldId="372"/>
            <ac:spMk id="3" creationId="{00000000-0000-0000-0000-000000000000}"/>
          </ac:spMkLst>
        </pc:spChg>
      </pc:sldChg>
      <pc:sldChg chg="modSp mod">
        <pc:chgData name="Julio Lopes" userId="d450ea144930a376" providerId="LiveId" clId="{0F56938F-9C30-4BAB-B38D-4DE4FF9E6498}" dt="2026-02-24T14:27:49.947" v="1672" actId="20577"/>
        <pc:sldMkLst>
          <pc:docMk/>
          <pc:sldMk cId="2936456508" sldId="373"/>
        </pc:sldMkLst>
        <pc:spChg chg="mod">
          <ac:chgData name="Julio Lopes" userId="d450ea144930a376" providerId="LiveId" clId="{0F56938F-9C30-4BAB-B38D-4DE4FF9E6498}" dt="2026-02-24T14:27:49.947" v="1672" actId="20577"/>
          <ac:spMkLst>
            <pc:docMk/>
            <pc:sldMk cId="2936456508" sldId="373"/>
            <ac:spMk id="3" creationId="{00000000-0000-0000-0000-000000000000}"/>
          </ac:spMkLst>
        </pc:spChg>
      </pc:sldChg>
      <pc:sldChg chg="modSp del mod">
        <pc:chgData name="Julio Lopes" userId="d450ea144930a376" providerId="LiveId" clId="{0F56938F-9C30-4BAB-B38D-4DE4FF9E6498}" dt="2026-02-24T14:28:01.574" v="1673" actId="47"/>
        <pc:sldMkLst>
          <pc:docMk/>
          <pc:sldMk cId="1205419940" sldId="374"/>
        </pc:sldMkLst>
        <pc:spChg chg="mod">
          <ac:chgData name="Julio Lopes" userId="d450ea144930a376" providerId="LiveId" clId="{0F56938F-9C30-4BAB-B38D-4DE4FF9E6498}" dt="2026-02-24T14:24:43.916" v="1483" actId="20577"/>
          <ac:spMkLst>
            <pc:docMk/>
            <pc:sldMk cId="1205419940" sldId="374"/>
            <ac:spMk id="3" creationId="{00000000-0000-0000-0000-000000000000}"/>
          </ac:spMkLst>
        </pc:spChg>
      </pc:sldChg>
      <pc:sldChg chg="del">
        <pc:chgData name="Julio Lopes" userId="d450ea144930a376" providerId="LiveId" clId="{0F56938F-9C30-4BAB-B38D-4DE4FF9E6498}" dt="2026-02-24T13:30:11.517" v="683" actId="47"/>
        <pc:sldMkLst>
          <pc:docMk/>
          <pc:sldMk cId="3774370987" sldId="376"/>
        </pc:sldMkLst>
      </pc:sldChg>
      <pc:sldChg chg="modSp mod">
        <pc:chgData name="Julio Lopes" userId="d450ea144930a376" providerId="LiveId" clId="{0F56938F-9C30-4BAB-B38D-4DE4FF9E6498}" dt="2026-02-24T14:42:47.524" v="2055" actId="20577"/>
        <pc:sldMkLst>
          <pc:docMk/>
          <pc:sldMk cId="4056107353" sldId="377"/>
        </pc:sldMkLst>
        <pc:spChg chg="mod">
          <ac:chgData name="Julio Lopes" userId="d450ea144930a376" providerId="LiveId" clId="{0F56938F-9C30-4BAB-B38D-4DE4FF9E6498}" dt="2026-02-24T14:42:47.524" v="2055" actId="20577"/>
          <ac:spMkLst>
            <pc:docMk/>
            <pc:sldMk cId="4056107353" sldId="377"/>
            <ac:spMk id="3" creationId="{00000000-0000-0000-0000-000000000000}"/>
          </ac:spMkLst>
        </pc:spChg>
      </pc:sldChg>
      <pc:sldChg chg="modSp mod">
        <pc:chgData name="Julio Lopes" userId="d450ea144930a376" providerId="LiveId" clId="{0F56938F-9C30-4BAB-B38D-4DE4FF9E6498}" dt="2026-02-24T12:49:58.060" v="13" actId="20577"/>
        <pc:sldMkLst>
          <pc:docMk/>
          <pc:sldMk cId="853612570" sldId="378"/>
        </pc:sldMkLst>
        <pc:spChg chg="mod">
          <ac:chgData name="Julio Lopes" userId="d450ea144930a376" providerId="LiveId" clId="{0F56938F-9C30-4BAB-B38D-4DE4FF9E6498}" dt="2026-02-24T12:49:58.060" v="13" actId="20577"/>
          <ac:spMkLst>
            <pc:docMk/>
            <pc:sldMk cId="853612570" sldId="378"/>
            <ac:spMk id="3" creationId="{00000000-0000-0000-0000-000000000000}"/>
          </ac:spMkLst>
        </pc:spChg>
      </pc:sldChg>
      <pc:sldChg chg="del">
        <pc:chgData name="Julio Lopes" userId="d450ea144930a376" providerId="LiveId" clId="{0F56938F-9C30-4BAB-B38D-4DE4FF9E6498}" dt="2026-02-24T14:24:46.793" v="1484" actId="47"/>
        <pc:sldMkLst>
          <pc:docMk/>
          <pc:sldMk cId="1110308455" sldId="380"/>
        </pc:sldMkLst>
      </pc:sldChg>
      <pc:sldChg chg="del">
        <pc:chgData name="Julio Lopes" userId="d450ea144930a376" providerId="LiveId" clId="{0F56938F-9C30-4BAB-B38D-4DE4FF9E6498}" dt="2026-02-24T14:24:49.792" v="1485" actId="47"/>
        <pc:sldMkLst>
          <pc:docMk/>
          <pc:sldMk cId="3360967112" sldId="381"/>
        </pc:sldMkLst>
      </pc:sldChg>
      <pc:sldChg chg="modSp mod">
        <pc:chgData name="Julio Lopes" userId="d450ea144930a376" providerId="LiveId" clId="{0F56938F-9C30-4BAB-B38D-4DE4FF9E6498}" dt="2026-02-24T14:36:13.180" v="1700" actId="121"/>
        <pc:sldMkLst>
          <pc:docMk/>
          <pc:sldMk cId="843593636" sldId="382"/>
        </pc:sldMkLst>
        <pc:spChg chg="mod">
          <ac:chgData name="Julio Lopes" userId="d450ea144930a376" providerId="LiveId" clId="{0F56938F-9C30-4BAB-B38D-4DE4FF9E6498}" dt="2026-02-24T14:36:13.180" v="1700" actId="121"/>
          <ac:spMkLst>
            <pc:docMk/>
            <pc:sldMk cId="843593636" sldId="382"/>
            <ac:spMk id="3" creationId="{00000000-0000-0000-0000-000000000000}"/>
          </ac:spMkLst>
        </pc:spChg>
      </pc:sldChg>
      <pc:sldChg chg="del">
        <pc:chgData name="Julio Lopes" userId="d450ea144930a376" providerId="LiveId" clId="{0F56938F-9C30-4BAB-B38D-4DE4FF9E6498}" dt="2026-02-24T14:25:45.186" v="1489" actId="47"/>
        <pc:sldMkLst>
          <pc:docMk/>
          <pc:sldMk cId="1698670183" sldId="383"/>
        </pc:sldMkLst>
      </pc:sldChg>
      <pc:sldChg chg="modSp add mod">
        <pc:chgData name="Julio Lopes" userId="d450ea144930a376" providerId="LiveId" clId="{0F56938F-9C30-4BAB-B38D-4DE4FF9E6498}" dt="2026-02-24T14:41:43.336" v="2005" actId="108"/>
        <pc:sldMkLst>
          <pc:docMk/>
          <pc:sldMk cId="2084089586" sldId="383"/>
        </pc:sldMkLst>
        <pc:spChg chg="mod">
          <ac:chgData name="Julio Lopes" userId="d450ea144930a376" providerId="LiveId" clId="{0F56938F-9C30-4BAB-B38D-4DE4FF9E6498}" dt="2026-02-24T14:41:43.336" v="2005" actId="108"/>
          <ac:spMkLst>
            <pc:docMk/>
            <pc:sldMk cId="2084089586" sldId="383"/>
            <ac:spMk id="3" creationId="{A8155CC6-86FB-9762-C442-DA1030267D5C}"/>
          </ac:spMkLst>
        </pc:spChg>
      </pc:sldChg>
      <pc:sldChg chg="del">
        <pc:chgData name="Julio Lopes" userId="d450ea144930a376" providerId="LiveId" clId="{0F56938F-9C30-4BAB-B38D-4DE4FF9E6498}" dt="2026-02-24T14:25:32.228" v="1488" actId="47"/>
        <pc:sldMkLst>
          <pc:docMk/>
          <pc:sldMk cId="915448654" sldId="384"/>
        </pc:sldMkLst>
      </pc:sldChg>
      <pc:sldChg chg="add del">
        <pc:chgData name="Julio Lopes" userId="d450ea144930a376" providerId="LiveId" clId="{0F56938F-9C30-4BAB-B38D-4DE4FF9E6498}" dt="2026-02-24T14:25:54.517" v="1490" actId="47"/>
        <pc:sldMkLst>
          <pc:docMk/>
          <pc:sldMk cId="2438347478" sldId="385"/>
        </pc:sldMkLst>
      </pc:sldChg>
      <pc:sldChg chg="addSp delSp modSp new del mod ord">
        <pc:chgData name="Julio Lopes" userId="d450ea144930a376" providerId="LiveId" clId="{0F56938F-9C30-4BAB-B38D-4DE4FF9E6498}" dt="2026-02-24T12:46:00.973" v="11" actId="2696"/>
        <pc:sldMkLst>
          <pc:docMk/>
          <pc:sldMk cId="4260690857" sldId="385"/>
        </pc:sldMkLst>
        <pc:spChg chg="del">
          <ac:chgData name="Julio Lopes" userId="d450ea144930a376" providerId="LiveId" clId="{0F56938F-9C30-4BAB-B38D-4DE4FF9E6498}" dt="2026-02-24T12:45:41.249" v="4" actId="478"/>
          <ac:spMkLst>
            <pc:docMk/>
            <pc:sldMk cId="4260690857" sldId="385"/>
            <ac:spMk id="2" creationId="{C1C69543-EE98-A69E-00D2-F44F802E26F1}"/>
          </ac:spMkLst>
        </pc:spChg>
        <pc:picChg chg="add mod ord">
          <ac:chgData name="Julio Lopes" userId="d450ea144930a376" providerId="LiveId" clId="{0F56938F-9C30-4BAB-B38D-4DE4FF9E6498}" dt="2026-02-24T12:45:58.040" v="10" actId="14100"/>
          <ac:picMkLst>
            <pc:docMk/>
            <pc:sldMk cId="4260690857" sldId="385"/>
            <ac:picMk id="5" creationId="{B17857DC-1B14-C05C-EA63-7CDA94DAA11E}"/>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Cabeçalh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pt-BR"/>
          </a:p>
        </p:txBody>
      </p:sp>
      <p:sp>
        <p:nvSpPr>
          <p:cNvPr id="3" name="Espaço Reservado para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FB6540F-2434-43A9-98F9-B63F78311139}" type="datetimeFigureOut">
              <a:rPr lang="pt-BR" smtClean="0"/>
              <a:t>25/02/2026</a:t>
            </a:fld>
            <a:endParaRPr lang="pt-BR"/>
          </a:p>
        </p:txBody>
      </p:sp>
      <p:sp>
        <p:nvSpPr>
          <p:cNvPr id="4" name="Espaço Reservado para Imagem de Slide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pt-BR"/>
          </a:p>
        </p:txBody>
      </p:sp>
      <p:sp>
        <p:nvSpPr>
          <p:cNvPr id="5" name="Espaço Reservado para Anotaçõ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6" name="Espaço Reservado para Rodapé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pt-BR"/>
          </a:p>
        </p:txBody>
      </p:sp>
      <p:sp>
        <p:nvSpPr>
          <p:cNvPr id="7" name="Espaço Reservado para Número de Slid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335A5C1-C2B5-4012-82AC-1F674628FB09}" type="slidenum">
              <a:rPr lang="pt-BR" smtClean="0"/>
              <a:t>‹nº›</a:t>
            </a:fld>
            <a:endParaRPr lang="pt-BR"/>
          </a:p>
        </p:txBody>
      </p:sp>
    </p:spTree>
    <p:extLst>
      <p:ext uri="{BB962C8B-B14F-4D97-AF65-F5344CB8AC3E}">
        <p14:creationId xmlns:p14="http://schemas.microsoft.com/office/powerpoint/2010/main" val="24599030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dirty="0"/>
          </a:p>
        </p:txBody>
      </p:sp>
      <p:sp>
        <p:nvSpPr>
          <p:cNvPr id="4" name="Espaço Reservado para Número de Slide 3"/>
          <p:cNvSpPr>
            <a:spLocks noGrp="1"/>
          </p:cNvSpPr>
          <p:nvPr>
            <p:ph type="sldNum" sz="quarter" idx="5"/>
          </p:nvPr>
        </p:nvSpPr>
        <p:spPr/>
        <p:txBody>
          <a:bodyPr/>
          <a:lstStyle/>
          <a:p>
            <a:fld id="{E335A5C1-C2B5-4012-82AC-1F674628FB09}" type="slidenum">
              <a:rPr lang="pt-BR" smtClean="0"/>
              <a:t>12</a:t>
            </a:fld>
            <a:endParaRPr lang="pt-BR"/>
          </a:p>
        </p:txBody>
      </p:sp>
    </p:spTree>
    <p:extLst>
      <p:ext uri="{BB962C8B-B14F-4D97-AF65-F5344CB8AC3E}">
        <p14:creationId xmlns:p14="http://schemas.microsoft.com/office/powerpoint/2010/main" val="3057840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685800" y="2130425"/>
            <a:ext cx="7772400" cy="1470025"/>
          </a:xfrm>
        </p:spPr>
        <p:txBody>
          <a:bodyPr/>
          <a:lstStyle/>
          <a:p>
            <a:r>
              <a:rPr lang="pt-BR"/>
              <a:t>Clique para editar o título mestre</a:t>
            </a:r>
          </a:p>
        </p:txBody>
      </p:sp>
      <p:sp>
        <p:nvSpPr>
          <p:cNvPr id="3" name="Subtítu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t-BR"/>
              <a:t>Clique para editar o estilo do subtítulo mestre</a:t>
            </a:r>
          </a:p>
        </p:txBody>
      </p:sp>
      <p:sp>
        <p:nvSpPr>
          <p:cNvPr id="4" name="Espaço Reservado para Data 3"/>
          <p:cNvSpPr>
            <a:spLocks noGrp="1"/>
          </p:cNvSpPr>
          <p:nvPr>
            <p:ph type="dt" sz="half" idx="10"/>
          </p:nvPr>
        </p:nvSpPr>
        <p:spPr/>
        <p:txBody>
          <a:bodyPr/>
          <a:lstStyle/>
          <a:p>
            <a:fld id="{85A572F1-DF52-40BE-9A6E-C41CBF95AA1B}" type="datetimeFigureOut">
              <a:rPr lang="pt-BR" smtClean="0"/>
              <a:t>25/02/2026</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EB14B4DA-6B1F-416D-9A3C-9707AD360475}" type="slidenum">
              <a:rPr lang="pt-BR" smtClean="0"/>
              <a:t>‹nº›</a:t>
            </a:fld>
            <a:endParaRPr lang="pt-BR"/>
          </a:p>
        </p:txBody>
      </p:sp>
    </p:spTree>
    <p:extLst>
      <p:ext uri="{BB962C8B-B14F-4D97-AF65-F5344CB8AC3E}">
        <p14:creationId xmlns:p14="http://schemas.microsoft.com/office/powerpoint/2010/main" val="5480760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título mestre</a:t>
            </a:r>
          </a:p>
        </p:txBody>
      </p:sp>
      <p:sp>
        <p:nvSpPr>
          <p:cNvPr id="3" name="Espaço Reservado para Texto Vertical 2"/>
          <p:cNvSpPr>
            <a:spLocks noGrp="1"/>
          </p:cNvSpPr>
          <p:nvPr>
            <p:ph type="body" orient="vert" idx="1"/>
          </p:nvPr>
        </p:nvSpPr>
        <p:spPr/>
        <p:txBody>
          <a:bodyPr vert="eaVert"/>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p:cNvSpPr>
            <a:spLocks noGrp="1"/>
          </p:cNvSpPr>
          <p:nvPr>
            <p:ph type="dt" sz="half" idx="10"/>
          </p:nvPr>
        </p:nvSpPr>
        <p:spPr/>
        <p:txBody>
          <a:bodyPr/>
          <a:lstStyle/>
          <a:p>
            <a:fld id="{85A572F1-DF52-40BE-9A6E-C41CBF95AA1B}" type="datetimeFigureOut">
              <a:rPr lang="pt-BR" smtClean="0"/>
              <a:t>25/02/2026</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EB14B4DA-6B1F-416D-9A3C-9707AD360475}" type="slidenum">
              <a:rPr lang="pt-BR" smtClean="0"/>
              <a:t>‹nº›</a:t>
            </a:fld>
            <a:endParaRPr lang="pt-BR"/>
          </a:p>
        </p:txBody>
      </p:sp>
    </p:spTree>
    <p:extLst>
      <p:ext uri="{BB962C8B-B14F-4D97-AF65-F5344CB8AC3E}">
        <p14:creationId xmlns:p14="http://schemas.microsoft.com/office/powerpoint/2010/main" val="37449309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629400" y="274638"/>
            <a:ext cx="2057400" cy="5851525"/>
          </a:xfrm>
        </p:spPr>
        <p:txBody>
          <a:bodyPr vert="eaVert"/>
          <a:lstStyle/>
          <a:p>
            <a:r>
              <a:rPr lang="pt-BR"/>
              <a:t>Clique para editar o título mestre</a:t>
            </a:r>
          </a:p>
        </p:txBody>
      </p:sp>
      <p:sp>
        <p:nvSpPr>
          <p:cNvPr id="3" name="Espaço Reservado para Texto Vertical 2"/>
          <p:cNvSpPr>
            <a:spLocks noGrp="1"/>
          </p:cNvSpPr>
          <p:nvPr>
            <p:ph type="body" orient="vert" idx="1"/>
          </p:nvPr>
        </p:nvSpPr>
        <p:spPr>
          <a:xfrm>
            <a:off x="457200" y="274638"/>
            <a:ext cx="6019800" cy="5851525"/>
          </a:xfrm>
        </p:spPr>
        <p:txBody>
          <a:bodyPr vert="eaVert"/>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p:cNvSpPr>
            <a:spLocks noGrp="1"/>
          </p:cNvSpPr>
          <p:nvPr>
            <p:ph type="dt" sz="half" idx="10"/>
          </p:nvPr>
        </p:nvSpPr>
        <p:spPr/>
        <p:txBody>
          <a:bodyPr/>
          <a:lstStyle/>
          <a:p>
            <a:fld id="{85A572F1-DF52-40BE-9A6E-C41CBF95AA1B}" type="datetimeFigureOut">
              <a:rPr lang="pt-BR" smtClean="0"/>
              <a:t>25/02/2026</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EB14B4DA-6B1F-416D-9A3C-9707AD360475}" type="slidenum">
              <a:rPr lang="pt-BR" smtClean="0"/>
              <a:t>‹nº›</a:t>
            </a:fld>
            <a:endParaRPr lang="pt-BR"/>
          </a:p>
        </p:txBody>
      </p:sp>
    </p:spTree>
    <p:extLst>
      <p:ext uri="{BB962C8B-B14F-4D97-AF65-F5344CB8AC3E}">
        <p14:creationId xmlns:p14="http://schemas.microsoft.com/office/powerpoint/2010/main" val="25184295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título mestre</a:t>
            </a:r>
          </a:p>
        </p:txBody>
      </p:sp>
      <p:sp>
        <p:nvSpPr>
          <p:cNvPr id="3" name="Espaço Reservado para Conteúdo 2"/>
          <p:cNvSpPr>
            <a:spLocks noGrp="1"/>
          </p:cNvSpPr>
          <p:nvPr>
            <p:ph idx="1"/>
          </p:nvPr>
        </p:nvSpPr>
        <p:spPr/>
        <p:txBody>
          <a:body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p:cNvSpPr>
            <a:spLocks noGrp="1"/>
          </p:cNvSpPr>
          <p:nvPr>
            <p:ph type="dt" sz="half" idx="10"/>
          </p:nvPr>
        </p:nvSpPr>
        <p:spPr/>
        <p:txBody>
          <a:bodyPr/>
          <a:lstStyle/>
          <a:p>
            <a:fld id="{85A572F1-DF52-40BE-9A6E-C41CBF95AA1B}" type="datetimeFigureOut">
              <a:rPr lang="pt-BR" smtClean="0"/>
              <a:t>25/02/2026</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EB14B4DA-6B1F-416D-9A3C-9707AD360475}" type="slidenum">
              <a:rPr lang="pt-BR" smtClean="0"/>
              <a:t>‹nº›</a:t>
            </a:fld>
            <a:endParaRPr lang="pt-BR"/>
          </a:p>
        </p:txBody>
      </p:sp>
    </p:spTree>
    <p:extLst>
      <p:ext uri="{BB962C8B-B14F-4D97-AF65-F5344CB8AC3E}">
        <p14:creationId xmlns:p14="http://schemas.microsoft.com/office/powerpoint/2010/main" val="30304205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p:cNvSpPr>
            <a:spLocks noGrp="1"/>
          </p:cNvSpPr>
          <p:nvPr>
            <p:ph type="title"/>
          </p:nvPr>
        </p:nvSpPr>
        <p:spPr>
          <a:xfrm>
            <a:off x="722313" y="4406900"/>
            <a:ext cx="7772400" cy="1362075"/>
          </a:xfrm>
        </p:spPr>
        <p:txBody>
          <a:bodyPr anchor="t"/>
          <a:lstStyle>
            <a:lvl1pPr algn="l">
              <a:defRPr sz="4000" b="1" cap="all"/>
            </a:lvl1pPr>
          </a:lstStyle>
          <a:p>
            <a:r>
              <a:rPr lang="pt-BR"/>
              <a:t>Clique para editar o título mestre</a:t>
            </a:r>
          </a:p>
        </p:txBody>
      </p:sp>
      <p:sp>
        <p:nvSpPr>
          <p:cNvPr id="3" name="Espaço Reservado para Tex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a:t>Clique para editar o texto mestre</a:t>
            </a:r>
          </a:p>
        </p:txBody>
      </p:sp>
      <p:sp>
        <p:nvSpPr>
          <p:cNvPr id="4" name="Espaço Reservado para Data 3"/>
          <p:cNvSpPr>
            <a:spLocks noGrp="1"/>
          </p:cNvSpPr>
          <p:nvPr>
            <p:ph type="dt" sz="half" idx="10"/>
          </p:nvPr>
        </p:nvSpPr>
        <p:spPr/>
        <p:txBody>
          <a:bodyPr/>
          <a:lstStyle/>
          <a:p>
            <a:fld id="{85A572F1-DF52-40BE-9A6E-C41CBF95AA1B}" type="datetimeFigureOut">
              <a:rPr lang="pt-BR" smtClean="0"/>
              <a:t>25/02/2026</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EB14B4DA-6B1F-416D-9A3C-9707AD360475}" type="slidenum">
              <a:rPr lang="pt-BR" smtClean="0"/>
              <a:t>‹nº›</a:t>
            </a:fld>
            <a:endParaRPr lang="pt-BR"/>
          </a:p>
        </p:txBody>
      </p:sp>
    </p:spTree>
    <p:extLst>
      <p:ext uri="{BB962C8B-B14F-4D97-AF65-F5344CB8AC3E}">
        <p14:creationId xmlns:p14="http://schemas.microsoft.com/office/powerpoint/2010/main" val="34291418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título mestre</a:t>
            </a:r>
          </a:p>
        </p:txBody>
      </p:sp>
      <p:sp>
        <p:nvSpPr>
          <p:cNvPr id="3" name="Espaço Reservado para Conteúd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Conteúd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p>
        </p:txBody>
      </p:sp>
      <p:sp>
        <p:nvSpPr>
          <p:cNvPr id="5" name="Espaço Reservado para Data 4"/>
          <p:cNvSpPr>
            <a:spLocks noGrp="1"/>
          </p:cNvSpPr>
          <p:nvPr>
            <p:ph type="dt" sz="half" idx="10"/>
          </p:nvPr>
        </p:nvSpPr>
        <p:spPr/>
        <p:txBody>
          <a:bodyPr/>
          <a:lstStyle/>
          <a:p>
            <a:fld id="{85A572F1-DF52-40BE-9A6E-C41CBF95AA1B}" type="datetimeFigureOut">
              <a:rPr lang="pt-BR" smtClean="0"/>
              <a:t>25/02/2026</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EB14B4DA-6B1F-416D-9A3C-9707AD360475}" type="slidenum">
              <a:rPr lang="pt-BR" smtClean="0"/>
              <a:t>‹nº›</a:t>
            </a:fld>
            <a:endParaRPr lang="pt-BR"/>
          </a:p>
        </p:txBody>
      </p:sp>
    </p:spTree>
    <p:extLst>
      <p:ext uri="{BB962C8B-B14F-4D97-AF65-F5344CB8AC3E}">
        <p14:creationId xmlns:p14="http://schemas.microsoft.com/office/powerpoint/2010/main" val="7557283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lvl1pPr>
              <a:defRPr/>
            </a:lvl1pPr>
          </a:lstStyle>
          <a:p>
            <a:r>
              <a:rPr lang="pt-BR"/>
              <a:t>Clique para editar o título mestre</a:t>
            </a:r>
          </a:p>
        </p:txBody>
      </p:sp>
      <p:sp>
        <p:nvSpPr>
          <p:cNvPr id="3" name="Espaço Reservado para Tex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 texto mestre</a:t>
            </a:r>
          </a:p>
        </p:txBody>
      </p:sp>
      <p:sp>
        <p:nvSpPr>
          <p:cNvPr id="4" name="Espaço Reservado para Conteúd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p>
        </p:txBody>
      </p:sp>
      <p:sp>
        <p:nvSpPr>
          <p:cNvPr id="5" name="Espaço Reservado para Tex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 texto mestre</a:t>
            </a:r>
          </a:p>
        </p:txBody>
      </p:sp>
      <p:sp>
        <p:nvSpPr>
          <p:cNvPr id="6" name="Espaço Reservado para Conteúd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p>
        </p:txBody>
      </p:sp>
      <p:sp>
        <p:nvSpPr>
          <p:cNvPr id="7" name="Espaço Reservado para Data 6"/>
          <p:cNvSpPr>
            <a:spLocks noGrp="1"/>
          </p:cNvSpPr>
          <p:nvPr>
            <p:ph type="dt" sz="half" idx="10"/>
          </p:nvPr>
        </p:nvSpPr>
        <p:spPr/>
        <p:txBody>
          <a:bodyPr/>
          <a:lstStyle/>
          <a:p>
            <a:fld id="{85A572F1-DF52-40BE-9A6E-C41CBF95AA1B}" type="datetimeFigureOut">
              <a:rPr lang="pt-BR" smtClean="0"/>
              <a:t>25/02/2026</a:t>
            </a:fld>
            <a:endParaRPr lang="pt-BR"/>
          </a:p>
        </p:txBody>
      </p:sp>
      <p:sp>
        <p:nvSpPr>
          <p:cNvPr id="8" name="Espaço Reservado para Rodapé 7"/>
          <p:cNvSpPr>
            <a:spLocks noGrp="1"/>
          </p:cNvSpPr>
          <p:nvPr>
            <p:ph type="ftr" sz="quarter" idx="11"/>
          </p:nvPr>
        </p:nvSpPr>
        <p:spPr/>
        <p:txBody>
          <a:bodyPr/>
          <a:lstStyle/>
          <a:p>
            <a:endParaRPr lang="pt-BR"/>
          </a:p>
        </p:txBody>
      </p:sp>
      <p:sp>
        <p:nvSpPr>
          <p:cNvPr id="9" name="Espaço Reservado para Número de Slide 8"/>
          <p:cNvSpPr>
            <a:spLocks noGrp="1"/>
          </p:cNvSpPr>
          <p:nvPr>
            <p:ph type="sldNum" sz="quarter" idx="12"/>
          </p:nvPr>
        </p:nvSpPr>
        <p:spPr/>
        <p:txBody>
          <a:bodyPr/>
          <a:lstStyle/>
          <a:p>
            <a:fld id="{EB14B4DA-6B1F-416D-9A3C-9707AD360475}" type="slidenum">
              <a:rPr lang="pt-BR" smtClean="0"/>
              <a:t>‹nº›</a:t>
            </a:fld>
            <a:endParaRPr lang="pt-BR"/>
          </a:p>
        </p:txBody>
      </p:sp>
    </p:spTree>
    <p:extLst>
      <p:ext uri="{BB962C8B-B14F-4D97-AF65-F5344CB8AC3E}">
        <p14:creationId xmlns:p14="http://schemas.microsoft.com/office/powerpoint/2010/main" val="33567529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título mestre</a:t>
            </a:r>
          </a:p>
        </p:txBody>
      </p:sp>
      <p:sp>
        <p:nvSpPr>
          <p:cNvPr id="3" name="Espaço Reservado para Data 2"/>
          <p:cNvSpPr>
            <a:spLocks noGrp="1"/>
          </p:cNvSpPr>
          <p:nvPr>
            <p:ph type="dt" sz="half" idx="10"/>
          </p:nvPr>
        </p:nvSpPr>
        <p:spPr/>
        <p:txBody>
          <a:bodyPr/>
          <a:lstStyle/>
          <a:p>
            <a:fld id="{85A572F1-DF52-40BE-9A6E-C41CBF95AA1B}" type="datetimeFigureOut">
              <a:rPr lang="pt-BR" smtClean="0"/>
              <a:t>25/02/2026</a:t>
            </a:fld>
            <a:endParaRPr lang="pt-BR"/>
          </a:p>
        </p:txBody>
      </p:sp>
      <p:sp>
        <p:nvSpPr>
          <p:cNvPr id="4" name="Espaço Reservado para Rodapé 3"/>
          <p:cNvSpPr>
            <a:spLocks noGrp="1"/>
          </p:cNvSpPr>
          <p:nvPr>
            <p:ph type="ftr" sz="quarter" idx="11"/>
          </p:nvPr>
        </p:nvSpPr>
        <p:spPr/>
        <p:txBody>
          <a:bodyPr/>
          <a:lstStyle/>
          <a:p>
            <a:endParaRPr lang="pt-BR"/>
          </a:p>
        </p:txBody>
      </p:sp>
      <p:sp>
        <p:nvSpPr>
          <p:cNvPr id="5" name="Espaço Reservado para Número de Slide 4"/>
          <p:cNvSpPr>
            <a:spLocks noGrp="1"/>
          </p:cNvSpPr>
          <p:nvPr>
            <p:ph type="sldNum" sz="quarter" idx="12"/>
          </p:nvPr>
        </p:nvSpPr>
        <p:spPr/>
        <p:txBody>
          <a:bodyPr/>
          <a:lstStyle/>
          <a:p>
            <a:fld id="{EB14B4DA-6B1F-416D-9A3C-9707AD360475}" type="slidenum">
              <a:rPr lang="pt-BR" smtClean="0"/>
              <a:t>‹nº›</a:t>
            </a:fld>
            <a:endParaRPr lang="pt-BR"/>
          </a:p>
        </p:txBody>
      </p:sp>
    </p:spTree>
    <p:extLst>
      <p:ext uri="{BB962C8B-B14F-4D97-AF65-F5344CB8AC3E}">
        <p14:creationId xmlns:p14="http://schemas.microsoft.com/office/powerpoint/2010/main" val="6786921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1"/>
          <p:cNvSpPr>
            <a:spLocks noGrp="1"/>
          </p:cNvSpPr>
          <p:nvPr>
            <p:ph type="dt" sz="half" idx="10"/>
          </p:nvPr>
        </p:nvSpPr>
        <p:spPr/>
        <p:txBody>
          <a:bodyPr/>
          <a:lstStyle/>
          <a:p>
            <a:fld id="{85A572F1-DF52-40BE-9A6E-C41CBF95AA1B}" type="datetimeFigureOut">
              <a:rPr lang="pt-BR" smtClean="0"/>
              <a:t>25/02/2026</a:t>
            </a:fld>
            <a:endParaRPr lang="pt-BR"/>
          </a:p>
        </p:txBody>
      </p:sp>
      <p:sp>
        <p:nvSpPr>
          <p:cNvPr id="3" name="Espaço Reservado para Rodapé 2"/>
          <p:cNvSpPr>
            <a:spLocks noGrp="1"/>
          </p:cNvSpPr>
          <p:nvPr>
            <p:ph type="ftr" sz="quarter" idx="11"/>
          </p:nvPr>
        </p:nvSpPr>
        <p:spPr/>
        <p:txBody>
          <a:bodyPr/>
          <a:lstStyle/>
          <a:p>
            <a:endParaRPr lang="pt-BR"/>
          </a:p>
        </p:txBody>
      </p:sp>
      <p:sp>
        <p:nvSpPr>
          <p:cNvPr id="4" name="Espaço Reservado para Número de Slide 3"/>
          <p:cNvSpPr>
            <a:spLocks noGrp="1"/>
          </p:cNvSpPr>
          <p:nvPr>
            <p:ph type="sldNum" sz="quarter" idx="12"/>
          </p:nvPr>
        </p:nvSpPr>
        <p:spPr/>
        <p:txBody>
          <a:bodyPr/>
          <a:lstStyle/>
          <a:p>
            <a:fld id="{EB14B4DA-6B1F-416D-9A3C-9707AD360475}" type="slidenum">
              <a:rPr lang="pt-BR" smtClean="0"/>
              <a:t>‹nº›</a:t>
            </a:fld>
            <a:endParaRPr lang="pt-BR"/>
          </a:p>
        </p:txBody>
      </p:sp>
    </p:spTree>
    <p:extLst>
      <p:ext uri="{BB962C8B-B14F-4D97-AF65-F5344CB8AC3E}">
        <p14:creationId xmlns:p14="http://schemas.microsoft.com/office/powerpoint/2010/main" val="22726746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3050"/>
            <a:ext cx="3008313" cy="1162050"/>
          </a:xfrm>
        </p:spPr>
        <p:txBody>
          <a:bodyPr anchor="b"/>
          <a:lstStyle>
            <a:lvl1pPr algn="l">
              <a:defRPr sz="2000" b="1"/>
            </a:lvl1pPr>
          </a:lstStyle>
          <a:p>
            <a:r>
              <a:rPr lang="pt-BR"/>
              <a:t>Clique para editar o título mestre</a:t>
            </a:r>
          </a:p>
        </p:txBody>
      </p:sp>
      <p:sp>
        <p:nvSpPr>
          <p:cNvPr id="3" name="Espaço Reservado para Conteúd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Tex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a:t>Clique para editar o texto mestre</a:t>
            </a:r>
          </a:p>
        </p:txBody>
      </p:sp>
      <p:sp>
        <p:nvSpPr>
          <p:cNvPr id="5" name="Espaço Reservado para Data 4"/>
          <p:cNvSpPr>
            <a:spLocks noGrp="1"/>
          </p:cNvSpPr>
          <p:nvPr>
            <p:ph type="dt" sz="half" idx="10"/>
          </p:nvPr>
        </p:nvSpPr>
        <p:spPr/>
        <p:txBody>
          <a:bodyPr/>
          <a:lstStyle/>
          <a:p>
            <a:fld id="{85A572F1-DF52-40BE-9A6E-C41CBF95AA1B}" type="datetimeFigureOut">
              <a:rPr lang="pt-BR" smtClean="0"/>
              <a:t>25/02/2026</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EB14B4DA-6B1F-416D-9A3C-9707AD360475}" type="slidenum">
              <a:rPr lang="pt-BR" smtClean="0"/>
              <a:t>‹nº›</a:t>
            </a:fld>
            <a:endParaRPr lang="pt-BR"/>
          </a:p>
        </p:txBody>
      </p:sp>
    </p:spTree>
    <p:extLst>
      <p:ext uri="{BB962C8B-B14F-4D97-AF65-F5344CB8AC3E}">
        <p14:creationId xmlns:p14="http://schemas.microsoft.com/office/powerpoint/2010/main" val="34618620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1792288" y="4800600"/>
            <a:ext cx="5486400" cy="566738"/>
          </a:xfrm>
        </p:spPr>
        <p:txBody>
          <a:bodyPr anchor="b"/>
          <a:lstStyle>
            <a:lvl1pPr algn="l">
              <a:defRPr sz="2000" b="1"/>
            </a:lvl1pPr>
          </a:lstStyle>
          <a:p>
            <a:r>
              <a:rPr lang="pt-BR"/>
              <a:t>Clique para editar o título mestre</a:t>
            </a:r>
          </a:p>
        </p:txBody>
      </p:sp>
      <p:sp>
        <p:nvSpPr>
          <p:cNvPr id="3" name="Espaço Reservado para Imagem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t-BR"/>
          </a:p>
        </p:txBody>
      </p:sp>
      <p:sp>
        <p:nvSpPr>
          <p:cNvPr id="4" name="Espaço Reservado para Tex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a:t>Clique para editar o texto mestre</a:t>
            </a:r>
          </a:p>
        </p:txBody>
      </p:sp>
      <p:sp>
        <p:nvSpPr>
          <p:cNvPr id="5" name="Espaço Reservado para Data 4"/>
          <p:cNvSpPr>
            <a:spLocks noGrp="1"/>
          </p:cNvSpPr>
          <p:nvPr>
            <p:ph type="dt" sz="half" idx="10"/>
          </p:nvPr>
        </p:nvSpPr>
        <p:spPr/>
        <p:txBody>
          <a:bodyPr/>
          <a:lstStyle/>
          <a:p>
            <a:fld id="{85A572F1-DF52-40BE-9A6E-C41CBF95AA1B}" type="datetimeFigureOut">
              <a:rPr lang="pt-BR" smtClean="0"/>
              <a:t>25/02/2026</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EB14B4DA-6B1F-416D-9A3C-9707AD360475}" type="slidenum">
              <a:rPr lang="pt-BR" smtClean="0"/>
              <a:t>‹nº›</a:t>
            </a:fld>
            <a:endParaRPr lang="pt-BR"/>
          </a:p>
        </p:txBody>
      </p:sp>
    </p:spTree>
    <p:extLst>
      <p:ext uri="{BB962C8B-B14F-4D97-AF65-F5344CB8AC3E}">
        <p14:creationId xmlns:p14="http://schemas.microsoft.com/office/powerpoint/2010/main" val="3672530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Títu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pt-BR"/>
              <a:t>Clique para editar o título mestre</a:t>
            </a:r>
          </a:p>
        </p:txBody>
      </p:sp>
      <p:sp>
        <p:nvSpPr>
          <p:cNvPr id="3" name="Espaço Reservado para Tex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5A572F1-DF52-40BE-9A6E-C41CBF95AA1B}" type="datetimeFigureOut">
              <a:rPr lang="pt-BR" smtClean="0"/>
              <a:t>25/02/2026</a:t>
            </a:fld>
            <a:endParaRPr lang="pt-BR"/>
          </a:p>
        </p:txBody>
      </p:sp>
      <p:sp>
        <p:nvSpPr>
          <p:cNvPr id="5" name="Espaço Reservado para Rodapé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t-BR"/>
          </a:p>
        </p:txBody>
      </p:sp>
      <p:sp>
        <p:nvSpPr>
          <p:cNvPr id="6" name="Espaço Reservado para Número de Slid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B14B4DA-6B1F-416D-9A3C-9707AD360475}" type="slidenum">
              <a:rPr lang="pt-BR" smtClean="0"/>
              <a:t>‹nº›</a:t>
            </a:fld>
            <a:endParaRPr lang="pt-BR"/>
          </a:p>
        </p:txBody>
      </p:sp>
    </p:spTree>
    <p:extLst>
      <p:ext uri="{BB962C8B-B14F-4D97-AF65-F5344CB8AC3E}">
        <p14:creationId xmlns:p14="http://schemas.microsoft.com/office/powerpoint/2010/main" val="75750381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esaj.tjsp.jus.br/cjpg/"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s://www.oabsp.org.br/servicos/tabelas/tabela-de-honorarios/"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oleObject" Target="../embeddings/oleObject1.bin"/><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0" y="0"/>
            <a:ext cx="9144000" cy="6858000"/>
          </a:xfrm>
        </p:spPr>
        <p:txBody>
          <a:bodyPr>
            <a:normAutofit fontScale="85000" lnSpcReduction="10000"/>
          </a:bodyPr>
          <a:lstStyle/>
          <a:p>
            <a:pPr marL="0" indent="0" algn="ctr">
              <a:buNone/>
            </a:pPr>
            <a:r>
              <a:rPr lang="pt-BR" dirty="0"/>
              <a:t> PROF. JULIO AUGUSTO LOPES</a:t>
            </a:r>
          </a:p>
          <a:p>
            <a:pPr marL="0" indent="0" algn="ctr">
              <a:buNone/>
            </a:pPr>
            <a:endParaRPr lang="pt-BR" dirty="0"/>
          </a:p>
          <a:p>
            <a:pPr marL="0" indent="0" algn="ctr">
              <a:buNone/>
            </a:pPr>
            <a:endParaRPr lang="pt-BR" dirty="0"/>
          </a:p>
          <a:p>
            <a:pPr marL="0" indent="0" algn="ctr">
              <a:buNone/>
            </a:pPr>
            <a:endParaRPr lang="pt-BR" dirty="0"/>
          </a:p>
          <a:p>
            <a:pPr marL="0" indent="0" algn="ctr">
              <a:buNone/>
            </a:pPr>
            <a:endParaRPr lang="pt-BR" dirty="0"/>
          </a:p>
          <a:p>
            <a:pPr marL="0" indent="0" algn="ctr">
              <a:buNone/>
            </a:pPr>
            <a:endParaRPr lang="pt-BR" dirty="0"/>
          </a:p>
          <a:p>
            <a:pPr marL="0" indent="0" algn="ctr">
              <a:buNone/>
            </a:pPr>
            <a:endParaRPr lang="pt-BR" dirty="0"/>
          </a:p>
          <a:p>
            <a:pPr marL="0" indent="0" algn="ctr">
              <a:buNone/>
            </a:pPr>
            <a:endParaRPr lang="pt-BR" dirty="0"/>
          </a:p>
          <a:p>
            <a:pPr marL="0" indent="0" algn="ctr">
              <a:buNone/>
            </a:pPr>
            <a:endParaRPr lang="pt-BR" dirty="0"/>
          </a:p>
          <a:p>
            <a:pPr marL="0" indent="0" algn="ctr">
              <a:buNone/>
            </a:pPr>
            <a:endParaRPr lang="pt-BR" dirty="0"/>
          </a:p>
          <a:p>
            <a:pPr marL="0" indent="0" algn="ctr">
              <a:buNone/>
            </a:pPr>
            <a:endParaRPr lang="pt-BR" dirty="0"/>
          </a:p>
          <a:p>
            <a:pPr marL="0" indent="0" algn="ctr">
              <a:buNone/>
            </a:pPr>
            <a:endParaRPr lang="pt-BR" dirty="0"/>
          </a:p>
          <a:p>
            <a:pPr marL="0" indent="0" algn="ctr">
              <a:buNone/>
            </a:pPr>
            <a:endParaRPr lang="pt-BR" dirty="0"/>
          </a:p>
          <a:p>
            <a:pPr marL="0" indent="0" algn="ctr">
              <a:buNone/>
            </a:pPr>
            <a:r>
              <a:rPr lang="pt-BR" dirty="0"/>
              <a:t>Email: julio.lopes@cruzeirodosul.edu.br – www.julio.adv.br</a:t>
            </a:r>
          </a:p>
          <a:p>
            <a:pPr marL="0" indent="0" algn="ctr">
              <a:buNone/>
            </a:pPr>
            <a:r>
              <a:rPr lang="pt-BR" dirty="0"/>
              <a:t>DPC 1               2026-1</a:t>
            </a:r>
          </a:p>
        </p:txBody>
      </p:sp>
      <p:pic>
        <p:nvPicPr>
          <p:cNvPr id="2" name="Imagem 1" descr="Tabela&#10;&#10;O conteúdo gerado por IA pode estar incorreto.">
            <a:extLst>
              <a:ext uri="{FF2B5EF4-FFF2-40B4-BE49-F238E27FC236}">
                <a16:creationId xmlns:a16="http://schemas.microsoft.com/office/drawing/2014/main" id="{BDDC19F3-AF8B-6582-42DB-40DFE942C30C}"/>
              </a:ext>
            </a:extLst>
          </p:cNvPr>
          <p:cNvPicPr>
            <a:picLocks noChangeAspect="1"/>
          </p:cNvPicPr>
          <p:nvPr/>
        </p:nvPicPr>
        <p:blipFill>
          <a:blip r:embed="rId2"/>
          <a:stretch>
            <a:fillRect/>
          </a:stretch>
        </p:blipFill>
        <p:spPr>
          <a:xfrm>
            <a:off x="339158" y="386384"/>
            <a:ext cx="8681708" cy="3864392"/>
          </a:xfrm>
          <a:prstGeom prst="rect">
            <a:avLst/>
          </a:prstGeom>
        </p:spPr>
      </p:pic>
      <p:pic>
        <p:nvPicPr>
          <p:cNvPr id="7" name="Imagem 6" descr="Texto&#10;&#10;O conteúdo gerado por IA pode estar incorreto.">
            <a:extLst>
              <a:ext uri="{FF2B5EF4-FFF2-40B4-BE49-F238E27FC236}">
                <a16:creationId xmlns:a16="http://schemas.microsoft.com/office/drawing/2014/main" id="{8113004E-79B8-D9E9-DE81-398CE890DD78}"/>
              </a:ext>
            </a:extLst>
          </p:cNvPr>
          <p:cNvPicPr>
            <a:picLocks noChangeAspect="1"/>
          </p:cNvPicPr>
          <p:nvPr/>
        </p:nvPicPr>
        <p:blipFill>
          <a:blip r:embed="rId3"/>
          <a:stretch>
            <a:fillRect/>
          </a:stretch>
        </p:blipFill>
        <p:spPr>
          <a:xfrm>
            <a:off x="971600" y="4269056"/>
            <a:ext cx="7416824" cy="1392192"/>
          </a:xfrm>
          <a:prstGeom prst="rect">
            <a:avLst/>
          </a:prstGeom>
        </p:spPr>
      </p:pic>
    </p:spTree>
    <p:extLst>
      <p:ext uri="{BB962C8B-B14F-4D97-AF65-F5344CB8AC3E}">
        <p14:creationId xmlns:p14="http://schemas.microsoft.com/office/powerpoint/2010/main" val="399873232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0" y="0"/>
            <a:ext cx="9144000" cy="6858000"/>
          </a:xfrm>
        </p:spPr>
        <p:txBody>
          <a:bodyPr>
            <a:normAutofit fontScale="92500" lnSpcReduction="20000"/>
          </a:bodyPr>
          <a:lstStyle/>
          <a:p>
            <a:pPr marL="0" indent="0" algn="just">
              <a:buNone/>
            </a:pPr>
            <a:r>
              <a:rPr lang="pt-BR" b="1" dirty="0"/>
              <a:t>	SUCUMBÊNCIA MÍNIMA (princípio causalidade)</a:t>
            </a:r>
            <a:r>
              <a:rPr lang="pt-BR" dirty="0"/>
              <a:t>: Parágrafo único. Se um </a:t>
            </a:r>
            <a:r>
              <a:rPr lang="pt-BR" b="1" u="sng" dirty="0"/>
              <a:t>litigante sucumbir em parte mínima do pedido</a:t>
            </a:r>
            <a:r>
              <a:rPr lang="pt-BR" dirty="0"/>
              <a:t>, o outro responderá, </a:t>
            </a:r>
            <a:r>
              <a:rPr lang="pt-BR" b="1" dirty="0"/>
              <a:t>por inteiro</a:t>
            </a:r>
            <a:r>
              <a:rPr lang="pt-BR" dirty="0"/>
              <a:t>, pelas despesas e pelos honorários.</a:t>
            </a:r>
          </a:p>
          <a:p>
            <a:pPr marL="0" indent="0" algn="just">
              <a:buNone/>
            </a:pPr>
            <a:endParaRPr lang="pt-BR" dirty="0"/>
          </a:p>
          <a:p>
            <a:pPr marL="0" indent="0" algn="just">
              <a:buNone/>
            </a:pPr>
            <a:r>
              <a:rPr lang="pt-BR" dirty="0"/>
              <a:t>	</a:t>
            </a:r>
            <a:endParaRPr lang="pt-BR" sz="4300" dirty="0"/>
          </a:p>
          <a:p>
            <a:pPr marL="0" indent="0" algn="just">
              <a:buNone/>
            </a:pPr>
            <a:endParaRPr lang="pt-BR" sz="4300" b="1" dirty="0"/>
          </a:p>
          <a:p>
            <a:pPr marL="0" indent="0" algn="just">
              <a:buNone/>
            </a:pPr>
            <a:endParaRPr lang="pt-BR" sz="4300" b="1" dirty="0"/>
          </a:p>
          <a:p>
            <a:pPr marL="0" indent="0" algn="just">
              <a:buNone/>
            </a:pPr>
            <a:r>
              <a:rPr lang="pt-BR" sz="2200" b="1" dirty="0"/>
              <a:t>SUCUMBÊNCIA RECÍPROCA – DANOS MORAIS E A SÚMULA 326 STJ</a:t>
            </a:r>
          </a:p>
          <a:p>
            <a:pPr marL="0" indent="0" algn="just">
              <a:buNone/>
            </a:pPr>
            <a:endParaRPr lang="pt-BR" sz="4300" b="1" dirty="0"/>
          </a:p>
          <a:p>
            <a:pPr marL="0" indent="0" algn="just">
              <a:buNone/>
            </a:pPr>
            <a:endParaRPr lang="pt-BR" sz="4300" b="1" dirty="0"/>
          </a:p>
          <a:p>
            <a:pPr marL="0" indent="0" algn="just">
              <a:buNone/>
            </a:pPr>
            <a:endParaRPr lang="pt-BR" sz="4300" b="1" dirty="0"/>
          </a:p>
          <a:p>
            <a:pPr marL="0" indent="0" algn="just">
              <a:buNone/>
            </a:pPr>
            <a:r>
              <a:rPr lang="pt-BR" sz="4300" b="1" dirty="0"/>
              <a:t>,</a:t>
            </a:r>
          </a:p>
        </p:txBody>
      </p:sp>
      <p:pic>
        <p:nvPicPr>
          <p:cNvPr id="8" name="Imagem 7">
            <a:extLst>
              <a:ext uri="{FF2B5EF4-FFF2-40B4-BE49-F238E27FC236}">
                <a16:creationId xmlns:a16="http://schemas.microsoft.com/office/drawing/2014/main" id="{EDC0DC6F-0430-8E27-3919-5FB5AA170E63}"/>
              </a:ext>
            </a:extLst>
          </p:cNvPr>
          <p:cNvPicPr>
            <a:picLocks noChangeAspect="1"/>
          </p:cNvPicPr>
          <p:nvPr/>
        </p:nvPicPr>
        <p:blipFill>
          <a:blip r:embed="rId2"/>
          <a:stretch>
            <a:fillRect/>
          </a:stretch>
        </p:blipFill>
        <p:spPr>
          <a:xfrm>
            <a:off x="0" y="4437112"/>
            <a:ext cx="9144000" cy="2204864"/>
          </a:xfrm>
          <a:prstGeom prst="rect">
            <a:avLst/>
          </a:prstGeom>
        </p:spPr>
      </p:pic>
      <p:pic>
        <p:nvPicPr>
          <p:cNvPr id="4" name="Imagem 3">
            <a:extLst>
              <a:ext uri="{FF2B5EF4-FFF2-40B4-BE49-F238E27FC236}">
                <a16:creationId xmlns:a16="http://schemas.microsoft.com/office/drawing/2014/main" id="{2C2C2957-DDC8-C143-E105-456AB9488FD4}"/>
              </a:ext>
            </a:extLst>
          </p:cNvPr>
          <p:cNvPicPr>
            <a:picLocks noChangeAspect="1"/>
          </p:cNvPicPr>
          <p:nvPr/>
        </p:nvPicPr>
        <p:blipFill>
          <a:blip r:embed="rId3"/>
          <a:stretch>
            <a:fillRect/>
          </a:stretch>
        </p:blipFill>
        <p:spPr>
          <a:xfrm>
            <a:off x="35496" y="1628800"/>
            <a:ext cx="9144000" cy="1872208"/>
          </a:xfrm>
          <a:prstGeom prst="rect">
            <a:avLst/>
          </a:prstGeom>
        </p:spPr>
      </p:pic>
    </p:spTree>
    <p:extLst>
      <p:ext uri="{BB962C8B-B14F-4D97-AF65-F5344CB8AC3E}">
        <p14:creationId xmlns:p14="http://schemas.microsoft.com/office/powerpoint/2010/main" val="8536125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0" y="0"/>
            <a:ext cx="9144000" cy="6858000"/>
          </a:xfrm>
        </p:spPr>
        <p:txBody>
          <a:bodyPr>
            <a:normAutofit fontScale="40000" lnSpcReduction="20000"/>
          </a:bodyPr>
          <a:lstStyle/>
          <a:p>
            <a:pPr marL="0" indent="0" algn="just">
              <a:buNone/>
            </a:pPr>
            <a:r>
              <a:rPr lang="pt-BR" sz="4400" dirty="0"/>
              <a:t>LITISCONSÓRCIO E A SUCUMBÊNCIA (litisconsórcio é a pluralidade de partes)</a:t>
            </a:r>
          </a:p>
          <a:p>
            <a:pPr marL="0" indent="0" algn="just">
              <a:buNone/>
            </a:pPr>
            <a:r>
              <a:rPr lang="pt-BR" sz="4400" dirty="0"/>
              <a:t>	Art. 87. Concorrendo diversos autores ou diversos réus, os vencidos respondem proporcionalmente pelas despesas e pelos honorários. § 1º A sentença deverá distribuir entre os litisconsortes, de forma expressa, a responsabilidade proporcional pelo pagamento das verbas previstas no </a:t>
            </a:r>
            <a:r>
              <a:rPr lang="pt-BR" sz="4400" i="1" dirty="0"/>
              <a:t>caput</a:t>
            </a:r>
            <a:r>
              <a:rPr lang="pt-BR" sz="4400" dirty="0"/>
              <a:t> . § 2 o Se a distribuição de que trata o § 1º não for feita, os vencidos responderão solidariamente pelas despesas e pelos honorários.</a:t>
            </a:r>
          </a:p>
          <a:p>
            <a:pPr marL="0" indent="0" algn="just">
              <a:buNone/>
            </a:pPr>
            <a:r>
              <a:rPr lang="pt-BR" sz="4400" dirty="0"/>
              <a:t>ATENTE:	DISTRIBUIÇÃO DA SUCUMBÊNCIA DEVE SER EXPRESSA</a:t>
            </a:r>
          </a:p>
          <a:p>
            <a:pPr marL="0" indent="0" algn="just">
              <a:buNone/>
            </a:pPr>
            <a:r>
              <a:rPr lang="pt-BR" sz="4400" dirty="0"/>
              <a:t>	EM CASO DE OMISSÃO A RESPONSABILIDADE É SOLIDÁRIA!</a:t>
            </a:r>
          </a:p>
          <a:p>
            <a:pPr marL="0" indent="0" algn="just">
              <a:buNone/>
            </a:pPr>
            <a:r>
              <a:rPr lang="pt-BR" sz="4400" dirty="0"/>
              <a:t>CAUSA PRÓPRIA: art. 85, § 17: os honorários serão devidos quando o advogado atuar em causa própria.</a:t>
            </a:r>
          </a:p>
          <a:p>
            <a:pPr marL="0" indent="0" algn="ctr">
              <a:buNone/>
            </a:pPr>
            <a:endParaRPr lang="pt-BR" sz="6600" dirty="0">
              <a:latin typeface="GungsuhChe" panose="02030609000101010101" pitchFamily="49" charset="-127"/>
              <a:ea typeface="GungsuhChe" panose="02030609000101010101" pitchFamily="49" charset="-127"/>
            </a:endParaRPr>
          </a:p>
          <a:p>
            <a:pPr marL="0" indent="0" algn="ctr">
              <a:buNone/>
            </a:pPr>
            <a:r>
              <a:rPr lang="pt-BR" sz="6600" dirty="0">
                <a:latin typeface="GungsuhChe" panose="02030609000101010101" pitchFamily="49" charset="-127"/>
                <a:ea typeface="GungsuhChe" panose="02030609000101010101" pitchFamily="49" charset="-127"/>
              </a:rPr>
              <a:t>PRESCRIÇÃO HONORÁRIOS E PRESTAÇÃO DE SERVIÇOS</a:t>
            </a:r>
            <a:endParaRPr lang="pt-BR" sz="6600" dirty="0"/>
          </a:p>
          <a:p>
            <a:pPr marL="0" indent="0" algn="just">
              <a:buNone/>
            </a:pPr>
            <a:r>
              <a:rPr lang="pt-BR" sz="4400" dirty="0"/>
              <a:t>	</a:t>
            </a:r>
            <a:r>
              <a:rPr lang="pt-BR" sz="4400" dirty="0">
                <a:latin typeface="GungsuhChe" panose="02030609000101010101" pitchFamily="49" charset="-127"/>
                <a:ea typeface="GungsuhChe" panose="02030609000101010101" pitchFamily="49" charset="-127"/>
              </a:rPr>
              <a:t>Art. 25. </a:t>
            </a:r>
            <a:r>
              <a:rPr lang="pt-BR" sz="4400" u="sng" dirty="0">
                <a:latin typeface="GungsuhChe" panose="02030609000101010101" pitchFamily="49" charset="-127"/>
                <a:ea typeface="GungsuhChe" panose="02030609000101010101" pitchFamily="49" charset="-127"/>
              </a:rPr>
              <a:t>Prescreve em cinco anos</a:t>
            </a:r>
            <a:r>
              <a:rPr lang="pt-BR" sz="4400" dirty="0">
                <a:latin typeface="GungsuhChe" panose="02030609000101010101" pitchFamily="49" charset="-127"/>
                <a:ea typeface="GungsuhChe" panose="02030609000101010101" pitchFamily="49" charset="-127"/>
              </a:rPr>
              <a:t> a ação de cobrança de honorários de advogado.</a:t>
            </a:r>
          </a:p>
          <a:p>
            <a:pPr marL="0" indent="0" algn="just">
              <a:buNone/>
            </a:pPr>
            <a:r>
              <a:rPr lang="pt-BR" sz="4400" dirty="0">
                <a:latin typeface="GungsuhChe" panose="02030609000101010101" pitchFamily="49" charset="-127"/>
                <a:ea typeface="GungsuhChe" panose="02030609000101010101" pitchFamily="49" charset="-127"/>
              </a:rPr>
              <a:t>	Art. 25-A.  Prescreve em cinco anos a ação de </a:t>
            </a:r>
            <a:r>
              <a:rPr lang="pt-BR" sz="4400" u="sng" dirty="0">
                <a:latin typeface="GungsuhChe" panose="02030609000101010101" pitchFamily="49" charset="-127"/>
                <a:ea typeface="GungsuhChe" panose="02030609000101010101" pitchFamily="49" charset="-127"/>
              </a:rPr>
              <a:t>prestação de contas</a:t>
            </a:r>
            <a:r>
              <a:rPr lang="pt-BR" sz="4400" dirty="0">
                <a:latin typeface="GungsuhChe" panose="02030609000101010101" pitchFamily="49" charset="-127"/>
                <a:ea typeface="GungsuhChe" panose="02030609000101010101" pitchFamily="49" charset="-127"/>
              </a:rPr>
              <a:t> pelas quantias recebidas pelo advogado de seu cliente, ou de terceiros por conta dele (art. 34, XXI</a:t>
            </a:r>
            <a:r>
              <a:rPr lang="pt-BR" sz="4400" dirty="0"/>
              <a:t>).</a:t>
            </a:r>
          </a:p>
          <a:p>
            <a:pPr marL="0" indent="0" algn="just">
              <a:buNone/>
            </a:pPr>
            <a:r>
              <a:rPr lang="pt-BR" sz="4400" dirty="0"/>
              <a:t>DIREITO AUTONÔMO DO ADVOGADO:  LEI Nº 8.906/94 - Estatuto da Advocacia e a Ordem dos Advogados do Brasil (OAB): </a:t>
            </a:r>
            <a:r>
              <a:rPr lang="pt-BR" sz="4400" dirty="0">
                <a:latin typeface="GungsuhChe" panose="02030609000101010101" pitchFamily="49" charset="-127"/>
                <a:ea typeface="GungsuhChe" panose="02030609000101010101" pitchFamily="49" charset="-127"/>
              </a:rPr>
              <a:t>Art. 23. </a:t>
            </a:r>
            <a:r>
              <a:rPr lang="pt-BR" sz="4400" u="sng" dirty="0">
                <a:latin typeface="GungsuhChe" panose="02030609000101010101" pitchFamily="49" charset="-127"/>
                <a:ea typeface="GungsuhChe" panose="02030609000101010101" pitchFamily="49" charset="-127"/>
              </a:rPr>
              <a:t>Os honorários</a:t>
            </a:r>
            <a:r>
              <a:rPr lang="pt-BR" sz="4400" dirty="0">
                <a:latin typeface="GungsuhChe" panose="02030609000101010101" pitchFamily="49" charset="-127"/>
                <a:ea typeface="GungsuhChe" panose="02030609000101010101" pitchFamily="49" charset="-127"/>
              </a:rPr>
              <a:t> incluídos na condenação, por arbitramento ou sucumbência, </a:t>
            </a:r>
            <a:r>
              <a:rPr lang="pt-BR" sz="4400" u="sng" dirty="0">
                <a:latin typeface="GungsuhChe" panose="02030609000101010101" pitchFamily="49" charset="-127"/>
                <a:ea typeface="GungsuhChe" panose="02030609000101010101" pitchFamily="49" charset="-127"/>
              </a:rPr>
              <a:t>pertencem ao advogado</a:t>
            </a:r>
            <a:r>
              <a:rPr lang="pt-BR" sz="4400" dirty="0">
                <a:latin typeface="GungsuhChe" panose="02030609000101010101" pitchFamily="49" charset="-127"/>
                <a:ea typeface="GungsuhChe" panose="02030609000101010101" pitchFamily="49" charset="-127"/>
              </a:rPr>
              <a:t>, tendo este </a:t>
            </a:r>
            <a:r>
              <a:rPr lang="pt-BR" sz="4400" u="sng" dirty="0">
                <a:latin typeface="GungsuhChe" panose="02030609000101010101" pitchFamily="49" charset="-127"/>
                <a:ea typeface="GungsuhChe" panose="02030609000101010101" pitchFamily="49" charset="-127"/>
              </a:rPr>
              <a:t>direito autônomo</a:t>
            </a:r>
            <a:r>
              <a:rPr lang="pt-BR" sz="4400" dirty="0">
                <a:latin typeface="GungsuhChe" panose="02030609000101010101" pitchFamily="49" charset="-127"/>
                <a:ea typeface="GungsuhChe" panose="02030609000101010101" pitchFamily="49" charset="-127"/>
              </a:rPr>
              <a:t> para executar a sentença nesta parte...</a:t>
            </a:r>
          </a:p>
          <a:p>
            <a:pPr marL="0" indent="0" algn="just">
              <a:buNone/>
            </a:pPr>
            <a:r>
              <a:rPr lang="pt-BR" sz="4400" dirty="0"/>
              <a:t>LIMITE DOS HONORÁRIOS: Nas ações em que houver condenação ao pagamento de prestações vencidas e vincendas, a porcentagem será calculada sobre o total vencido, acrescido do valor correspondente a 12 prestações vincendas;</a:t>
            </a:r>
          </a:p>
        </p:txBody>
      </p:sp>
    </p:spTree>
    <p:extLst>
      <p:ext uri="{BB962C8B-B14F-4D97-AF65-F5344CB8AC3E}">
        <p14:creationId xmlns:p14="http://schemas.microsoft.com/office/powerpoint/2010/main" val="94963266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0" y="0"/>
            <a:ext cx="9144000" cy="6858000"/>
          </a:xfrm>
        </p:spPr>
        <p:txBody>
          <a:bodyPr>
            <a:normAutofit fontScale="55000" lnSpcReduction="20000"/>
          </a:bodyPr>
          <a:lstStyle/>
          <a:p>
            <a:pPr marL="0" indent="0" algn="ctr">
              <a:buNone/>
            </a:pPr>
            <a:r>
              <a:rPr lang="pt-BR" b="1" dirty="0"/>
              <a:t>ESTUDAR PARA A PROVA:</a:t>
            </a:r>
          </a:p>
          <a:p>
            <a:pPr marL="0" indent="0" algn="just">
              <a:buNone/>
            </a:pPr>
            <a:r>
              <a:rPr lang="pt-BR" b="1" dirty="0">
                <a:latin typeface="GungsuhChe" panose="02030609000101010101" pitchFamily="49" charset="-127"/>
                <a:ea typeface="GungsuhChe" panose="02030609000101010101" pitchFamily="49" charset="-127"/>
              </a:rPr>
              <a:t>-diferenciar as 3 modalidades de honorários;</a:t>
            </a:r>
          </a:p>
          <a:p>
            <a:pPr marL="0" indent="0" algn="just">
              <a:buNone/>
            </a:pPr>
            <a:r>
              <a:rPr lang="pt-BR" b="1" dirty="0">
                <a:latin typeface="GungsuhChe" panose="02030609000101010101" pitchFamily="49" charset="-127"/>
                <a:ea typeface="GungsuhChe" panose="02030609000101010101" pitchFamily="49" charset="-127"/>
              </a:rPr>
              <a:t>-quais parâmetros? valores mínimos e máximos</a:t>
            </a:r>
          </a:p>
          <a:p>
            <a:pPr marL="0" indent="0" algn="just">
              <a:buNone/>
            </a:pPr>
            <a:r>
              <a:rPr lang="pt-BR" b="1" dirty="0">
                <a:latin typeface="GungsuhChe" panose="02030609000101010101" pitchFamily="49" charset="-127"/>
                <a:ea typeface="GungsuhChe" panose="02030609000101010101" pitchFamily="49" charset="-127"/>
              </a:rPr>
              <a:t>-pesquisar banco de sentença TJSP </a:t>
            </a:r>
            <a:r>
              <a:rPr lang="pt-BR" b="1" dirty="0">
                <a:hlinkClick r:id="rId3"/>
              </a:rPr>
              <a:t>http://esaj.tjsp.jus.br/cjpg/</a:t>
            </a:r>
            <a:endParaRPr lang="pt-BR" b="1" dirty="0"/>
          </a:p>
          <a:p>
            <a:pPr marL="0" indent="0" algn="just">
              <a:buNone/>
            </a:pPr>
            <a:r>
              <a:rPr lang="pt-BR" b="1" dirty="0">
                <a:latin typeface="GungsuhChe" panose="02030609000101010101" pitchFamily="49" charset="-127"/>
                <a:ea typeface="GungsuhChe" panose="02030609000101010101" pitchFamily="49" charset="-127"/>
              </a:rPr>
              <a:t>-Conhecer a Tabela de Honorários OAB-SP </a:t>
            </a:r>
            <a:r>
              <a:rPr lang="pt-BR" sz="1400" b="1" dirty="0">
                <a:latin typeface="GungsuhChe" panose="02030609000101010101" pitchFamily="49" charset="-127"/>
                <a:ea typeface="GungsuhChe" panose="02030609000101010101" pitchFamily="49" charset="-127"/>
              </a:rPr>
              <a:t>https://www.oabsp.org.br/servicos/tabelas/tabela-de-honorarios</a:t>
            </a:r>
          </a:p>
          <a:p>
            <a:pPr marL="0" indent="0" algn="just">
              <a:buNone/>
            </a:pPr>
            <a:r>
              <a:rPr lang="pt-BR" b="1" dirty="0">
                <a:latin typeface="GungsuhChe" panose="02030609000101010101" pitchFamily="49" charset="-127"/>
                <a:ea typeface="GungsuhChe" panose="02030609000101010101" pitchFamily="49" charset="-127"/>
              </a:rPr>
              <a:t>-Qual o prazo prescricional da cobrança dos honorários advocatícios</a:t>
            </a:r>
          </a:p>
          <a:p>
            <a:pPr marL="0" indent="0" algn="just">
              <a:buNone/>
            </a:pPr>
            <a:r>
              <a:rPr lang="pt-BR" b="1" dirty="0">
                <a:latin typeface="GungsuhChe" panose="02030609000101010101" pitchFamily="49" charset="-127"/>
                <a:ea typeface="GungsuhChe" panose="02030609000101010101" pitchFamily="49" charset="-127"/>
              </a:rPr>
              <a:t>-Parâmetros majoração/diminuição dos honorários sucumbenciais</a:t>
            </a:r>
          </a:p>
          <a:p>
            <a:pPr marL="0" indent="0" algn="just">
              <a:buNone/>
            </a:pPr>
            <a:r>
              <a:rPr lang="pt-BR" b="1" dirty="0">
                <a:latin typeface="GungsuhChe" panose="02030609000101010101" pitchFamily="49" charset="-127"/>
                <a:ea typeface="GungsuhChe" panose="02030609000101010101" pitchFamily="49" charset="-127"/>
              </a:rPr>
              <a:t>-Gratuidade da justiça e honorários</a:t>
            </a:r>
          </a:p>
          <a:p>
            <a:pPr marL="0" indent="0" algn="just">
              <a:buNone/>
            </a:pPr>
            <a:r>
              <a:rPr lang="pt-BR" b="1" dirty="0">
                <a:latin typeface="GungsuhChe" panose="02030609000101010101" pitchFamily="49" charset="-127"/>
                <a:ea typeface="GungsuhChe" panose="02030609000101010101" pitchFamily="49" charset="-127"/>
              </a:rPr>
              <a:t>-Honorários </a:t>
            </a:r>
            <a:r>
              <a:rPr lang="pt-BR" b="1">
                <a:latin typeface="GungsuhChe" panose="02030609000101010101" pitchFamily="49" charset="-127"/>
                <a:ea typeface="GungsuhChe" panose="02030609000101010101" pitchFamily="49" charset="-127"/>
              </a:rPr>
              <a:t>nas ações Juizado </a:t>
            </a:r>
            <a:r>
              <a:rPr lang="pt-BR" b="1" dirty="0">
                <a:latin typeface="GungsuhChe" panose="02030609000101010101" pitchFamily="49" charset="-127"/>
                <a:ea typeface="GungsuhChe" panose="02030609000101010101" pitchFamily="49" charset="-127"/>
              </a:rPr>
              <a:t>especiais</a:t>
            </a:r>
          </a:p>
          <a:p>
            <a:pPr marL="0" indent="0" algn="just">
              <a:buNone/>
            </a:pPr>
            <a:endParaRPr lang="pt-BR" dirty="0"/>
          </a:p>
          <a:p>
            <a:pPr marL="0" indent="0" algn="just">
              <a:buNone/>
            </a:pPr>
            <a:r>
              <a:rPr lang="pt-BR" dirty="0"/>
              <a:t>LEGITIMIDADE EXTRAORDINÁRIA: o advogado pode optar por promover a execução dos honorários em nome próprio. A mesma faculdade se aplica à interposição de recurso visando à majoração dos honorários sucumbenciais. </a:t>
            </a:r>
          </a:p>
          <a:p>
            <a:pPr marL="0" indent="0" algn="just">
              <a:buNone/>
            </a:pPr>
            <a:r>
              <a:rPr lang="pt-BR" b="1" dirty="0">
                <a:highlight>
                  <a:srgbClr val="FFFF00"/>
                </a:highlight>
              </a:rPr>
              <a:t>PRÁ PENSAR: </a:t>
            </a:r>
            <a:r>
              <a:rPr lang="pt-BR" dirty="0"/>
              <a:t>Mesmo destituído, o advogado tem legitimidade para executar, em nome próprio, os honorários de sucumbência (independentemente do principal)? Sim, fundamento Lei nº 8.906/94 - Estatuto da Advocacia e a Ordem dos Advogados do Brasil (OAB), art. 23.</a:t>
            </a:r>
          </a:p>
          <a:p>
            <a:pPr marL="0" indent="0" algn="just">
              <a:buNone/>
            </a:pPr>
            <a:r>
              <a:rPr lang="pt-BR" b="1" dirty="0"/>
              <a:t>Questão</a:t>
            </a:r>
            <a:r>
              <a:rPr lang="pt-BR" dirty="0"/>
              <a:t>: O advogado Carlos atuou em ação indenizatória e houve condenação em honorários sucumbenciais. Após a sentença, foi destituído pelo cliente e decidiu executar os honorários em nome próprio, sem executar o valor principal. Nos termos do CPC e do Estatuto da Advocacia, é correto afirmar que:</a:t>
            </a:r>
          </a:p>
          <a:p>
            <a:pPr marL="0" indent="0" algn="just">
              <a:buNone/>
            </a:pPr>
            <a:r>
              <a:rPr lang="pt-BR" dirty="0"/>
              <a:t>A) Não pode executar, pois os honorários pertencem à parte,</a:t>
            </a:r>
          </a:p>
          <a:p>
            <a:pPr marL="0" indent="0" algn="just">
              <a:buNone/>
            </a:pPr>
            <a:r>
              <a:rPr lang="pt-BR" dirty="0"/>
              <a:t>B) Só pode executar com autorização do cliente,</a:t>
            </a:r>
          </a:p>
          <a:p>
            <a:pPr marL="0" indent="0" algn="just">
              <a:buNone/>
            </a:pPr>
            <a:r>
              <a:rPr lang="pt-BR" dirty="0"/>
              <a:t>C) Só pode executar junto com o crédito principal,</a:t>
            </a:r>
          </a:p>
          <a:p>
            <a:pPr marL="0" indent="0" algn="just">
              <a:buNone/>
            </a:pPr>
            <a:r>
              <a:rPr lang="pt-BR" dirty="0"/>
              <a:t>D)  Perdeu o direito aos honorários por ter sido destituído,</a:t>
            </a:r>
          </a:p>
          <a:p>
            <a:pPr marL="0" indent="0" algn="just">
              <a:buNone/>
            </a:pPr>
            <a:r>
              <a:rPr lang="pt-BR" dirty="0"/>
              <a:t>E)  Pode executar em nome próprio, independentemente do crédito principal.</a:t>
            </a:r>
          </a:p>
        </p:txBody>
      </p:sp>
    </p:spTree>
    <p:extLst>
      <p:ext uri="{BB962C8B-B14F-4D97-AF65-F5344CB8AC3E}">
        <p14:creationId xmlns:p14="http://schemas.microsoft.com/office/powerpoint/2010/main" val="405610735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0" y="0"/>
            <a:ext cx="9144000" cy="6858000"/>
          </a:xfrm>
        </p:spPr>
        <p:txBody>
          <a:bodyPr>
            <a:normAutofit/>
          </a:bodyPr>
          <a:lstStyle/>
          <a:p>
            <a:pPr marL="0" indent="0" algn="just">
              <a:buNone/>
            </a:pPr>
            <a:r>
              <a:rPr lang="pt-BR" sz="2400" dirty="0"/>
              <a:t>1- Ricardo ajuizou ação de cobrança contra Paulo e venceu integralmente a demanda. O juiz fixou honorários sucumbenciais. Esses honorários pertencem:</a:t>
            </a:r>
          </a:p>
          <a:p>
            <a:pPr marL="0" indent="0">
              <a:buNone/>
            </a:pPr>
            <a:r>
              <a:rPr lang="pt-BR" sz="2400" dirty="0"/>
              <a:t>A) ao advogado do autor</a:t>
            </a:r>
            <a:br>
              <a:rPr lang="pt-BR" sz="2400" dirty="0"/>
            </a:br>
            <a:r>
              <a:rPr lang="pt-BR" sz="2400" dirty="0"/>
              <a:t>B) ao advogado do réu</a:t>
            </a:r>
            <a:br>
              <a:rPr lang="pt-BR" sz="2400" dirty="0"/>
            </a:br>
            <a:r>
              <a:rPr lang="pt-BR" sz="2400" dirty="0"/>
              <a:t>C) Ricardo</a:t>
            </a:r>
            <a:br>
              <a:rPr lang="pt-BR" sz="2400" dirty="0"/>
            </a:br>
            <a:r>
              <a:rPr lang="pt-BR" sz="2400" dirty="0"/>
              <a:t>D) de forma solidária ao autor e seu advogado</a:t>
            </a:r>
            <a:br>
              <a:rPr lang="pt-BR" sz="2400" dirty="0"/>
            </a:br>
            <a:r>
              <a:rPr lang="pt-BR" sz="2400" dirty="0"/>
              <a:t>E) de forma solidária ao réu e seu advogado</a:t>
            </a:r>
          </a:p>
          <a:p>
            <a:pPr marL="0" indent="0" algn="just">
              <a:buNone/>
            </a:pPr>
            <a:endParaRPr lang="pt-BR" dirty="0"/>
          </a:p>
        </p:txBody>
      </p:sp>
    </p:spTree>
    <p:extLst>
      <p:ext uri="{BB962C8B-B14F-4D97-AF65-F5344CB8AC3E}">
        <p14:creationId xmlns:p14="http://schemas.microsoft.com/office/powerpoint/2010/main" val="382255150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0" y="0"/>
            <a:ext cx="9144000" cy="6858000"/>
          </a:xfrm>
        </p:spPr>
        <p:txBody>
          <a:bodyPr>
            <a:normAutofit fontScale="92500" lnSpcReduction="20000"/>
          </a:bodyPr>
          <a:lstStyle/>
          <a:p>
            <a:pPr marL="0" indent="0" algn="just">
              <a:buNone/>
            </a:pPr>
            <a:r>
              <a:rPr lang="pt-BR" dirty="0"/>
              <a:t>2- O advogado Fabrício atuou em processo judicial representando José. Ao final da ação, foram fixados honorários advocatícios sucumbenciais em favor de Fabrício. Qual é o prazo prescricional para a cobrança desses honorários?</a:t>
            </a:r>
          </a:p>
          <a:p>
            <a:pPr marL="0" indent="0" algn="just">
              <a:buNone/>
            </a:pPr>
            <a:r>
              <a:rPr lang="pt-BR" dirty="0"/>
              <a:t>A) 1 ano</a:t>
            </a:r>
          </a:p>
          <a:p>
            <a:pPr marL="0" indent="0" algn="just">
              <a:buNone/>
            </a:pPr>
            <a:r>
              <a:rPr lang="pt-BR" dirty="0"/>
              <a:t>B) 2 anos</a:t>
            </a:r>
          </a:p>
          <a:p>
            <a:pPr marL="0" indent="0" algn="just">
              <a:buNone/>
            </a:pPr>
            <a:r>
              <a:rPr lang="pt-BR" dirty="0"/>
              <a:t>C) 3 anos</a:t>
            </a:r>
          </a:p>
          <a:p>
            <a:pPr marL="0" indent="0" algn="just">
              <a:buNone/>
            </a:pPr>
            <a:r>
              <a:rPr lang="pt-BR" dirty="0"/>
              <a:t>D) 4 anos</a:t>
            </a:r>
          </a:p>
          <a:p>
            <a:pPr marL="0" indent="0" algn="just">
              <a:buNone/>
            </a:pPr>
            <a:r>
              <a:rPr lang="pt-BR" dirty="0"/>
              <a:t>E) 5 anos</a:t>
            </a:r>
          </a:p>
          <a:p>
            <a:pPr marL="0" indent="0" algn="just">
              <a:buNone/>
            </a:pPr>
            <a:endParaRPr lang="pt-BR" dirty="0"/>
          </a:p>
          <a:p>
            <a:pPr marL="0" indent="0" algn="just">
              <a:buNone/>
            </a:pPr>
            <a:r>
              <a:rPr lang="pt-BR" sz="3200" dirty="0"/>
              <a:t>VIDE: ART. 25, II DO ESTATUTO DA ADVOCACIA: “</a:t>
            </a:r>
            <a:r>
              <a:rPr lang="pt-BR" dirty="0"/>
              <a:t>A pretensão de cobrança dos honorários sucumbenciais, fixados em favor de Fabrício, prescreve no prazo de cinco anos, a contar de 21/11/2013”.</a:t>
            </a:r>
          </a:p>
        </p:txBody>
      </p:sp>
    </p:spTree>
    <p:extLst>
      <p:ext uri="{BB962C8B-B14F-4D97-AF65-F5344CB8AC3E}">
        <p14:creationId xmlns:p14="http://schemas.microsoft.com/office/powerpoint/2010/main" val="209739341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0" y="0"/>
            <a:ext cx="9144000" cy="6858000"/>
          </a:xfrm>
        </p:spPr>
        <p:txBody>
          <a:bodyPr>
            <a:normAutofit/>
          </a:bodyPr>
          <a:lstStyle/>
          <a:p>
            <a:pPr marL="0" indent="0" algn="just">
              <a:buNone/>
            </a:pPr>
            <a:r>
              <a:rPr lang="pt-BR" sz="2400" dirty="0"/>
              <a:t>3-  Fernanda ajuizou ação judicial e obteve o benefício da gratuidade da justiça. Ao final, perdeu a ação e foi condenada ao pagamento de honorários advocatícios. Nesse caso, os honorários:</a:t>
            </a:r>
          </a:p>
          <a:p>
            <a:pPr marL="0" indent="0">
              <a:buNone/>
            </a:pPr>
            <a:r>
              <a:rPr lang="pt-BR" sz="2400" dirty="0"/>
              <a:t>A) são automaticamente cancelados;</a:t>
            </a:r>
            <a:br>
              <a:rPr lang="pt-BR" sz="2400" dirty="0"/>
            </a:br>
            <a:r>
              <a:rPr lang="pt-BR" sz="2400" dirty="0"/>
              <a:t>B) são convertidos em multa processual;</a:t>
            </a:r>
            <a:br>
              <a:rPr lang="pt-BR" sz="2400" dirty="0"/>
            </a:br>
            <a:r>
              <a:rPr lang="pt-BR" sz="2400" dirty="0"/>
              <a:t>C) são devidos, mas sua exigibilidade fica suspensa;</a:t>
            </a:r>
            <a:br>
              <a:rPr lang="pt-BR" sz="2400" dirty="0"/>
            </a:br>
            <a:r>
              <a:rPr lang="pt-BR" sz="2400" dirty="0"/>
              <a:t>D) devem ser pagos imediatamente, sem exceção;</a:t>
            </a:r>
            <a:br>
              <a:rPr lang="pt-BR" sz="2400" dirty="0"/>
            </a:br>
            <a:r>
              <a:rPr lang="pt-BR" sz="2400" dirty="0"/>
              <a:t>E) devem ser pagos pelo Estado;</a:t>
            </a:r>
          </a:p>
          <a:p>
            <a:pPr marL="0" indent="0" algn="just">
              <a:buNone/>
            </a:pPr>
            <a:endParaRPr lang="pt-BR" sz="2400" dirty="0"/>
          </a:p>
          <a:p>
            <a:pPr marL="0" indent="0" algn="just">
              <a:buNone/>
            </a:pPr>
            <a:r>
              <a:rPr lang="pt-BR" sz="2400" dirty="0"/>
              <a:t>Dica: art. 98, § 2º A concessão de gratuidade não afasta a responsabilidade do beneficiário pelas despesas processuais e pelos honorários advocatícios decorrentes de sua sucumbência. § 3º Vencido o beneficiário, as obrigações decorrentes de sua sucumbência ficarão sob condição suspensiva de exigibilidade e somente poderão ser executadas se, nos 5 anos subsequentes ao trânsito em julgado.</a:t>
            </a:r>
          </a:p>
          <a:p>
            <a:pPr marL="0" indent="0" algn="just">
              <a:buNone/>
            </a:pPr>
            <a:endParaRPr lang="pt-BR" dirty="0"/>
          </a:p>
          <a:p>
            <a:pPr marL="0" indent="0" algn="just">
              <a:buNone/>
            </a:pPr>
            <a:endParaRPr lang="pt-BR" dirty="0"/>
          </a:p>
          <a:p>
            <a:pPr marL="0" indent="0" algn="just">
              <a:buNone/>
            </a:pPr>
            <a:endParaRPr lang="pt-BR" dirty="0"/>
          </a:p>
        </p:txBody>
      </p:sp>
    </p:spTree>
    <p:extLst>
      <p:ext uri="{BB962C8B-B14F-4D97-AF65-F5344CB8AC3E}">
        <p14:creationId xmlns:p14="http://schemas.microsoft.com/office/powerpoint/2010/main" val="84853496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0" y="0"/>
            <a:ext cx="9144000" cy="6858000"/>
          </a:xfrm>
        </p:spPr>
        <p:txBody>
          <a:bodyPr>
            <a:normAutofit/>
          </a:bodyPr>
          <a:lstStyle/>
          <a:p>
            <a:pPr marL="0" indent="0" algn="just">
              <a:buNone/>
            </a:pPr>
            <a:r>
              <a:rPr lang="pt-BR" dirty="0"/>
              <a:t>4- Em sentença condenatória, os honorários advocatícios na fase </a:t>
            </a:r>
            <a:r>
              <a:rPr lang="pt-BR"/>
              <a:t>de conhecimento </a:t>
            </a:r>
            <a:r>
              <a:rPr lang="pt-BR" dirty="0"/>
              <a:t>são fixados, em regra, entre:</a:t>
            </a:r>
          </a:p>
          <a:p>
            <a:pPr marL="0" indent="0" algn="just">
              <a:buNone/>
            </a:pPr>
            <a:r>
              <a:rPr lang="pt-BR" dirty="0"/>
              <a:t>A) 1% e 5%</a:t>
            </a:r>
          </a:p>
          <a:p>
            <a:pPr marL="0" indent="0" algn="just">
              <a:buNone/>
            </a:pPr>
            <a:r>
              <a:rPr lang="pt-BR" dirty="0"/>
              <a:t>B) 5% e 10%</a:t>
            </a:r>
          </a:p>
          <a:p>
            <a:pPr marL="0" indent="0" algn="just">
              <a:buNone/>
            </a:pPr>
            <a:r>
              <a:rPr lang="pt-BR" dirty="0"/>
              <a:t>C) 10% e 20%</a:t>
            </a:r>
          </a:p>
          <a:p>
            <a:pPr marL="0" indent="0" algn="just">
              <a:buNone/>
            </a:pPr>
            <a:r>
              <a:rPr lang="pt-BR" dirty="0"/>
              <a:t>D) 20% e 30%</a:t>
            </a:r>
          </a:p>
          <a:p>
            <a:pPr marL="0" indent="0" algn="just">
              <a:buNone/>
            </a:pPr>
            <a:r>
              <a:rPr lang="pt-BR" dirty="0"/>
              <a:t>E) 30% e 40% </a:t>
            </a:r>
            <a:r>
              <a:rPr lang="pt-BR" sz="2000" dirty="0"/>
              <a:t> </a:t>
            </a:r>
            <a:endParaRPr lang="pt-BR" sz="2400" dirty="0"/>
          </a:p>
          <a:p>
            <a:pPr marL="0" indent="0" algn="just">
              <a:buNone/>
            </a:pPr>
            <a:endParaRPr lang="pt-BR" dirty="0"/>
          </a:p>
          <a:p>
            <a:pPr marL="0" indent="0" algn="just">
              <a:buNone/>
            </a:pPr>
            <a:endParaRPr lang="pt-BR" dirty="0"/>
          </a:p>
          <a:p>
            <a:pPr marL="0" indent="0" algn="just">
              <a:buNone/>
            </a:pPr>
            <a:endParaRPr lang="pt-BR" dirty="0"/>
          </a:p>
          <a:p>
            <a:pPr marL="0" indent="0" algn="just">
              <a:buNone/>
            </a:pPr>
            <a:endParaRPr lang="pt-BR" dirty="0"/>
          </a:p>
        </p:txBody>
      </p:sp>
    </p:spTree>
    <p:extLst>
      <p:ext uri="{BB962C8B-B14F-4D97-AF65-F5344CB8AC3E}">
        <p14:creationId xmlns:p14="http://schemas.microsoft.com/office/powerpoint/2010/main" val="285206299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0" y="0"/>
            <a:ext cx="9144000" cy="6858000"/>
          </a:xfrm>
        </p:spPr>
        <p:txBody>
          <a:bodyPr>
            <a:normAutofit/>
          </a:bodyPr>
          <a:lstStyle/>
          <a:p>
            <a:pPr marL="0" indent="0" algn="just">
              <a:buNone/>
            </a:pPr>
            <a:r>
              <a:rPr lang="pt-BR" dirty="0"/>
              <a:t>5- O juiz fixou honorários em 15% sobre o valor da condenação. Essa fixação está:</a:t>
            </a:r>
          </a:p>
          <a:p>
            <a:pPr marL="0" indent="0" algn="just">
              <a:buNone/>
            </a:pPr>
            <a:r>
              <a:rPr lang="pt-BR" dirty="0"/>
              <a:t>A) correta</a:t>
            </a:r>
          </a:p>
          <a:p>
            <a:pPr marL="0" indent="0" algn="just">
              <a:buNone/>
            </a:pPr>
            <a:r>
              <a:rPr lang="pt-BR" dirty="0"/>
              <a:t>B) incorreta</a:t>
            </a:r>
          </a:p>
          <a:p>
            <a:pPr marL="0" indent="0" algn="just">
              <a:buNone/>
            </a:pPr>
            <a:r>
              <a:rPr lang="pt-BR" dirty="0"/>
              <a:t>C) vedada</a:t>
            </a:r>
          </a:p>
          <a:p>
            <a:pPr marL="0" indent="0" algn="just">
              <a:buNone/>
            </a:pPr>
            <a:r>
              <a:rPr lang="pt-BR" dirty="0"/>
              <a:t>D) proibida</a:t>
            </a:r>
          </a:p>
          <a:p>
            <a:pPr marL="0" indent="0" algn="just">
              <a:buNone/>
            </a:pPr>
            <a:r>
              <a:rPr lang="pt-BR" dirty="0"/>
              <a:t>E) irregular obrigatoriamente</a:t>
            </a:r>
          </a:p>
          <a:p>
            <a:pPr marL="0" indent="0" algn="just">
              <a:buNone/>
            </a:pPr>
            <a:endParaRPr lang="pt-BR" sz="2400" dirty="0"/>
          </a:p>
          <a:p>
            <a:pPr marL="0" indent="0" algn="just">
              <a:buNone/>
            </a:pPr>
            <a:endParaRPr lang="pt-BR" dirty="0"/>
          </a:p>
          <a:p>
            <a:pPr marL="0" indent="0" algn="just">
              <a:buNone/>
            </a:pPr>
            <a:endParaRPr lang="pt-BR" dirty="0"/>
          </a:p>
          <a:p>
            <a:pPr marL="0" indent="0" algn="just">
              <a:buNone/>
            </a:pPr>
            <a:endParaRPr lang="pt-BR" dirty="0"/>
          </a:p>
          <a:p>
            <a:pPr marL="0" indent="0" algn="just">
              <a:buNone/>
            </a:pPr>
            <a:endParaRPr lang="pt-BR" dirty="0"/>
          </a:p>
        </p:txBody>
      </p:sp>
    </p:spTree>
    <p:extLst>
      <p:ext uri="{BB962C8B-B14F-4D97-AF65-F5344CB8AC3E}">
        <p14:creationId xmlns:p14="http://schemas.microsoft.com/office/powerpoint/2010/main" val="189942002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0" y="0"/>
            <a:ext cx="9144000" cy="6858000"/>
          </a:xfrm>
        </p:spPr>
        <p:txBody>
          <a:bodyPr>
            <a:normAutofit fontScale="85000" lnSpcReduction="20000"/>
          </a:bodyPr>
          <a:lstStyle/>
          <a:p>
            <a:pPr marL="0" indent="0" algn="just">
              <a:buNone/>
            </a:pPr>
            <a:r>
              <a:rPr lang="pt-BR" dirty="0"/>
              <a:t>6- João contratou a advogada Dra. Marina para ajuizar uma ação de indenização no valor de R$ 80.000,00, ajustando honorários contratuais de R$ 8.000,00, sendo R$ 4.000,00 no início e R$ 4.000,00 ao final do processo. Após o protocolo da petição inicial e o andamento do processo por alguns meses, João decidiu revogar o mandato da advogada e contratar outro profissional, sem apresentar qualquer justificativa. Nos termos do Código de Ética e Disciplina da OAB, é correto afirmar que João:</a:t>
            </a:r>
          </a:p>
          <a:p>
            <a:pPr marL="0" indent="0" algn="just">
              <a:buNone/>
            </a:pPr>
            <a:r>
              <a:rPr lang="pt-BR" dirty="0"/>
              <a:t>A) fica dispensado do pagamento dos honorários contratados, pois revogou o mandato;</a:t>
            </a:r>
          </a:p>
          <a:p>
            <a:pPr marL="0" indent="0" algn="just">
              <a:buNone/>
            </a:pPr>
            <a:r>
              <a:rPr lang="pt-BR" dirty="0"/>
              <a:t>B) fica dispensado do pagamento dos honorários contratados e de qualquer outra verba honorária;</a:t>
            </a:r>
          </a:p>
          <a:p>
            <a:pPr marL="0" indent="0" algn="just">
              <a:buNone/>
            </a:pPr>
            <a:r>
              <a:rPr lang="pt-BR" dirty="0"/>
              <a:t>C) não fica dispensado do pagamento dos honorários contratados, devendo quitá-los na forma ajustada;</a:t>
            </a:r>
          </a:p>
          <a:p>
            <a:pPr marL="0" indent="0" algn="just">
              <a:buNone/>
            </a:pPr>
            <a:r>
              <a:rPr lang="pt-BR" dirty="0"/>
              <a:t>D) só deverá pagar honorários se o novo advogado vencer a causa;</a:t>
            </a:r>
          </a:p>
          <a:p>
            <a:pPr marL="0" indent="0" algn="just">
              <a:buNone/>
            </a:pPr>
            <a:r>
              <a:rPr lang="pt-BR" dirty="0"/>
              <a:t>E) é devido apenas os honorários proporcionais ao trabalho realizado;</a:t>
            </a:r>
          </a:p>
          <a:p>
            <a:pPr marL="0" indent="0" algn="just">
              <a:buNone/>
            </a:pPr>
            <a:endParaRPr lang="pt-BR" dirty="0"/>
          </a:p>
          <a:p>
            <a:pPr marL="0" indent="0" algn="just">
              <a:buNone/>
            </a:pPr>
            <a:endParaRPr lang="pt-BR" dirty="0"/>
          </a:p>
          <a:p>
            <a:pPr marL="0" indent="0" algn="just">
              <a:buNone/>
            </a:pPr>
            <a:endParaRPr lang="pt-BR" dirty="0"/>
          </a:p>
          <a:p>
            <a:pPr marL="0" indent="0" algn="just">
              <a:buNone/>
            </a:pPr>
            <a:endParaRPr lang="pt-BR" dirty="0"/>
          </a:p>
        </p:txBody>
      </p:sp>
    </p:spTree>
    <p:extLst>
      <p:ext uri="{BB962C8B-B14F-4D97-AF65-F5344CB8AC3E}">
        <p14:creationId xmlns:p14="http://schemas.microsoft.com/office/powerpoint/2010/main" val="91972631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0" y="0"/>
            <a:ext cx="9144000" cy="6858000"/>
          </a:xfrm>
        </p:spPr>
        <p:txBody>
          <a:bodyPr>
            <a:normAutofit fontScale="92500" lnSpcReduction="20000"/>
          </a:bodyPr>
          <a:lstStyle/>
          <a:p>
            <a:pPr marL="0" indent="0" algn="just">
              <a:buNone/>
            </a:pPr>
            <a:r>
              <a:rPr lang="pt-BR" dirty="0"/>
              <a:t>7- </a:t>
            </a:r>
            <a:r>
              <a:rPr lang="pt-BR" sz="1300" dirty="0"/>
              <a:t>OAB-ADP</a:t>
            </a:r>
            <a:r>
              <a:rPr lang="pt-BR" dirty="0"/>
              <a:t>	Esculápio realiza contrato escrito de honorários com Terêncio, no valor de R$ 20.000,00. Consoante as normas estatutárias aplicáveis à espécie, é correto afirmar que:</a:t>
            </a:r>
          </a:p>
          <a:p>
            <a:pPr marL="0" indent="0" algn="just">
              <a:buNone/>
            </a:pPr>
            <a:r>
              <a:rPr lang="pt-BR" dirty="0"/>
              <a:t>	A- esse documento não se reveste passível de futura execução, como título executivo;</a:t>
            </a:r>
          </a:p>
          <a:p>
            <a:pPr marL="0" indent="0" algn="just">
              <a:buNone/>
            </a:pPr>
            <a:r>
              <a:rPr lang="pt-BR" dirty="0"/>
              <a:t>	B- a ausência de pagamento do valor pactuado leva ao arbitramento judicial dos honorários;</a:t>
            </a:r>
          </a:p>
          <a:p>
            <a:pPr marL="0" indent="0" algn="just">
              <a:buNone/>
            </a:pPr>
            <a:r>
              <a:rPr lang="pt-BR" dirty="0"/>
              <a:t>	C- o contrato escrito é título executivo, podendo o advogado ingressar com ação de execução dos seus honorários;</a:t>
            </a:r>
          </a:p>
          <a:p>
            <a:pPr marL="0" indent="0" algn="just">
              <a:buNone/>
            </a:pPr>
            <a:r>
              <a:rPr lang="pt-BR" dirty="0"/>
              <a:t>	D- esse crédito não possui privilégio em eventual insolvência do cliente;</a:t>
            </a:r>
          </a:p>
          <a:p>
            <a:pPr marL="0" indent="0" algn="just">
              <a:buNone/>
            </a:pPr>
            <a:r>
              <a:rPr lang="pt-BR" dirty="0"/>
              <a:t>	E- o valor de R$ 20.000,00 se reveste de honorários sucumbenciais arbitrados;</a:t>
            </a:r>
          </a:p>
          <a:p>
            <a:pPr marL="0" indent="0" algn="r">
              <a:buNone/>
            </a:pPr>
            <a:r>
              <a:rPr lang="pt-BR" sz="1500" b="1" i="1" dirty="0"/>
              <a:t>DICA: ART. 24 LEI Nº 8.906/94 - Estatuto da Advocacia e a Ordem dos Advogados do Brasil (OAB)</a:t>
            </a:r>
          </a:p>
          <a:p>
            <a:pPr marL="0" indent="0" algn="just">
              <a:buNone/>
            </a:pPr>
            <a:endParaRPr lang="pt-BR" dirty="0"/>
          </a:p>
          <a:p>
            <a:pPr marL="0" indent="0" algn="just">
              <a:buNone/>
            </a:pPr>
            <a:endParaRPr lang="pt-BR" dirty="0"/>
          </a:p>
          <a:p>
            <a:pPr marL="0" indent="0" algn="just">
              <a:buNone/>
            </a:pPr>
            <a:endParaRPr lang="pt-BR" dirty="0"/>
          </a:p>
          <a:p>
            <a:pPr marL="0" indent="0" algn="just">
              <a:buNone/>
            </a:pPr>
            <a:endParaRPr lang="pt-BR" dirty="0"/>
          </a:p>
        </p:txBody>
      </p:sp>
    </p:spTree>
    <p:extLst>
      <p:ext uri="{BB962C8B-B14F-4D97-AF65-F5344CB8AC3E}">
        <p14:creationId xmlns:p14="http://schemas.microsoft.com/office/powerpoint/2010/main" val="21074798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0EBE66-6278-B677-A112-9AFDF0AC740E}"/>
            </a:ext>
          </a:extLst>
        </p:cNvPr>
        <p:cNvGrpSpPr/>
        <p:nvPr/>
      </p:nvGrpSpPr>
      <p:grpSpPr>
        <a:xfrm>
          <a:off x="0" y="0"/>
          <a:ext cx="0" cy="0"/>
          <a:chOff x="0" y="0"/>
          <a:chExt cx="0" cy="0"/>
        </a:xfrm>
      </p:grpSpPr>
      <p:sp>
        <p:nvSpPr>
          <p:cNvPr id="3" name="Espaço Reservado para Conteúdo 2">
            <a:extLst>
              <a:ext uri="{FF2B5EF4-FFF2-40B4-BE49-F238E27FC236}">
                <a16:creationId xmlns:a16="http://schemas.microsoft.com/office/drawing/2014/main" id="{A8155CC6-86FB-9762-C442-DA1030267D5C}"/>
              </a:ext>
            </a:extLst>
          </p:cNvPr>
          <p:cNvSpPr>
            <a:spLocks noGrp="1"/>
          </p:cNvSpPr>
          <p:nvPr>
            <p:ph idx="1"/>
          </p:nvPr>
        </p:nvSpPr>
        <p:spPr>
          <a:xfrm>
            <a:off x="0" y="0"/>
            <a:ext cx="9144000" cy="6858000"/>
          </a:xfrm>
        </p:spPr>
        <p:txBody>
          <a:bodyPr>
            <a:normAutofit fontScale="70000" lnSpcReduction="20000"/>
          </a:bodyPr>
          <a:lstStyle/>
          <a:p>
            <a:pPr marL="0" indent="0" algn="ctr">
              <a:buNone/>
            </a:pPr>
            <a:r>
              <a:rPr lang="pt-BR" b="1" dirty="0"/>
              <a:t>OBJETIVOS DA AULA: </a:t>
            </a:r>
          </a:p>
          <a:p>
            <a:pPr marL="0" indent="0" algn="ctr">
              <a:buNone/>
            </a:pPr>
            <a:r>
              <a:rPr lang="pt-BR" b="1" dirty="0"/>
              <a:t>CONHECER AS TRÊS MODALIDADES DE HONORÁRIOS ADVOCATÍCIOS</a:t>
            </a:r>
          </a:p>
          <a:p>
            <a:pPr marL="0" indent="0" algn="ctr">
              <a:buNone/>
            </a:pPr>
            <a:endParaRPr lang="pt-BR" b="1" dirty="0"/>
          </a:p>
          <a:p>
            <a:pPr marL="0" indent="0" algn="just">
              <a:buNone/>
            </a:pPr>
            <a:r>
              <a:rPr lang="pt-BR" dirty="0">
                <a:latin typeface="GungsuhChe" panose="02030609000101010101" pitchFamily="49" charset="-127"/>
                <a:ea typeface="GungsuhChe" panose="02030609000101010101" pitchFamily="49" charset="-127"/>
              </a:rPr>
              <a:t>ESTATUTO DA ADVOCACIA - </a:t>
            </a:r>
            <a:r>
              <a:rPr lang="pt-BR" dirty="0"/>
              <a:t>LEI Nº 8.906/94 - Estatuto da Advocacia e a Ordem dos Advogados do Brasil (OAB): </a:t>
            </a:r>
            <a:r>
              <a:rPr lang="pt-BR" dirty="0">
                <a:latin typeface="GungsuhChe" panose="02030609000101010101" pitchFamily="49" charset="-127"/>
                <a:ea typeface="GungsuhChe" panose="02030609000101010101" pitchFamily="49" charset="-127"/>
              </a:rPr>
              <a:t>Art. 22: A prestação de serviço profissional assegura aos inscritos na OAB o direito aos honorários </a:t>
            </a:r>
            <a:r>
              <a:rPr lang="pt-BR" sz="3100" dirty="0">
                <a:latin typeface="GungsuhChe" panose="02030609000101010101" pitchFamily="49" charset="-127"/>
                <a:ea typeface="GungsuhChe" panose="02030609000101010101" pitchFamily="49" charset="-127"/>
              </a:rPr>
              <a:t>convencionados (CONTRATADOS), aos fixados por arbitramento judicial (ARBITRADOS) e aos de SUCUMBÊNCIA.</a:t>
            </a:r>
          </a:p>
          <a:p>
            <a:pPr marL="0" indent="0" algn="just">
              <a:buNone/>
            </a:pPr>
            <a:endParaRPr lang="pt-BR" dirty="0"/>
          </a:p>
          <a:p>
            <a:pPr marL="0" indent="0" algn="just">
              <a:buNone/>
            </a:pPr>
            <a:r>
              <a:rPr lang="pt-BR" dirty="0"/>
              <a:t>*</a:t>
            </a:r>
            <a:r>
              <a:rPr lang="pt-BR" b="1" dirty="0">
                <a:highlight>
                  <a:srgbClr val="FFFF00"/>
                </a:highlight>
              </a:rPr>
              <a:t>CONTRATADOS</a:t>
            </a:r>
            <a:r>
              <a:rPr lang="pt-BR" b="1" dirty="0"/>
              <a:t> (quem paga é o cliente que passa procuração)</a:t>
            </a:r>
            <a:r>
              <a:rPr lang="pt-BR" dirty="0"/>
              <a:t> (vontade entre as partes: advogado e cliente, respeitando valores mínimos da </a:t>
            </a:r>
            <a:r>
              <a:rPr lang="pt-BR" b="1" dirty="0"/>
              <a:t>TABELA DA OAB</a:t>
            </a:r>
            <a:r>
              <a:rPr lang="pt-BR" dirty="0"/>
              <a:t>) </a:t>
            </a:r>
          </a:p>
          <a:p>
            <a:pPr marL="0" indent="0" algn="just">
              <a:buNone/>
            </a:pPr>
            <a:endParaRPr lang="pt-BR" dirty="0"/>
          </a:p>
          <a:p>
            <a:pPr marL="0" indent="0" algn="just">
              <a:buNone/>
            </a:pPr>
            <a:r>
              <a:rPr lang="pt-BR" dirty="0"/>
              <a:t>*</a:t>
            </a:r>
            <a:r>
              <a:rPr lang="pt-BR" b="1" dirty="0">
                <a:highlight>
                  <a:srgbClr val="FFFF00"/>
                </a:highlight>
              </a:rPr>
              <a:t>SUCUMBÊNCIA</a:t>
            </a:r>
            <a:r>
              <a:rPr lang="pt-BR" b="1" dirty="0"/>
              <a:t> (quem paga é a parte sucumbente ao cliente da parte adversa)</a:t>
            </a:r>
            <a:endParaRPr lang="pt-BR" dirty="0"/>
          </a:p>
          <a:p>
            <a:pPr marL="0" indent="0" algn="just">
              <a:buNone/>
            </a:pPr>
            <a:endParaRPr lang="pt-BR" dirty="0"/>
          </a:p>
          <a:p>
            <a:pPr marL="0" indent="0" algn="just">
              <a:buNone/>
            </a:pPr>
            <a:r>
              <a:rPr lang="pt-BR" b="1" dirty="0"/>
              <a:t>*</a:t>
            </a:r>
            <a:r>
              <a:rPr lang="pt-BR" b="1" dirty="0">
                <a:highlight>
                  <a:srgbClr val="FFFF00"/>
                </a:highlight>
              </a:rPr>
              <a:t>ARBITRADOS</a:t>
            </a:r>
            <a:r>
              <a:rPr lang="pt-BR" dirty="0"/>
              <a:t>  (arbitrados pelo juiz, juiz decide no “no lugar dos contratados ou sucumbenciais”). </a:t>
            </a:r>
            <a:r>
              <a:rPr lang="pt-BR" b="1" dirty="0"/>
              <a:t>AÇÃO AUTÔNOMA </a:t>
            </a:r>
            <a:r>
              <a:rPr lang="pt-BR" dirty="0"/>
              <a:t>(questão recorrente no exame da OAB): § 18: caso a decisão transitada em julgado seja omissa quanto ao direito aos honorários ou ao seu valor, é cabível ação autônoma para sua definição e cobrança. VIDE: 1000305-19.2021.8.26.0070</a:t>
            </a:r>
          </a:p>
          <a:p>
            <a:pPr marL="0" indent="0" algn="just">
              <a:buNone/>
            </a:pPr>
            <a:endParaRPr lang="pt-BR" dirty="0"/>
          </a:p>
        </p:txBody>
      </p:sp>
    </p:spTree>
    <p:extLst>
      <p:ext uri="{BB962C8B-B14F-4D97-AF65-F5344CB8AC3E}">
        <p14:creationId xmlns:p14="http://schemas.microsoft.com/office/powerpoint/2010/main" val="208408958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0" y="0"/>
            <a:ext cx="9144000" cy="6858000"/>
          </a:xfrm>
        </p:spPr>
        <p:txBody>
          <a:bodyPr>
            <a:normAutofit/>
          </a:bodyPr>
          <a:lstStyle/>
          <a:p>
            <a:pPr marL="0" indent="0" algn="just">
              <a:buNone/>
            </a:pPr>
            <a:r>
              <a:rPr lang="pt-BR" dirty="0"/>
              <a:t>8- </a:t>
            </a:r>
            <a:r>
              <a:rPr lang="pt-BR" sz="2400" dirty="0"/>
              <a:t>Segundo os termos do Estatuto da Advocacia, salvo estipulação em contrário,:</a:t>
            </a:r>
          </a:p>
          <a:p>
            <a:pPr marL="0" indent="0" algn="just">
              <a:buNone/>
            </a:pPr>
            <a:r>
              <a:rPr lang="pt-BR" sz="2400" dirty="0"/>
              <a:t>	A- metade dos honorários é devida no início do serviço,</a:t>
            </a:r>
          </a:p>
          <a:p>
            <a:pPr marL="0" indent="0" algn="just">
              <a:buNone/>
            </a:pPr>
            <a:r>
              <a:rPr lang="pt-BR" sz="2400" dirty="0"/>
              <a:t>	B- um quinto dos honorários é devido ao início do processo judicial,</a:t>
            </a:r>
          </a:p>
          <a:p>
            <a:pPr marL="0" indent="0" algn="just">
              <a:buNone/>
            </a:pPr>
            <a:r>
              <a:rPr lang="pt-BR" sz="2400" dirty="0"/>
              <a:t>	C- a integralidade dos honorários é devida até a decisão de primeira instância,</a:t>
            </a:r>
          </a:p>
          <a:p>
            <a:pPr marL="0" indent="0" algn="just">
              <a:buNone/>
            </a:pPr>
            <a:r>
              <a:rPr lang="pt-BR" sz="2400" dirty="0"/>
              <a:t>	D- um quarto dos honorários é devido no início do serviço,</a:t>
            </a:r>
          </a:p>
          <a:p>
            <a:pPr marL="0" indent="0" algn="just">
              <a:buNone/>
            </a:pPr>
            <a:r>
              <a:rPr lang="pt-BR" sz="2400" dirty="0"/>
              <a:t>	E- um terço dos honorários é devido no início do serviço.</a:t>
            </a:r>
          </a:p>
          <a:p>
            <a:pPr marL="0" indent="0" algn="just">
              <a:buNone/>
            </a:pPr>
            <a:endParaRPr lang="pt-BR" sz="2400" dirty="0"/>
          </a:p>
          <a:p>
            <a:pPr marL="0" indent="0" algn="just">
              <a:buNone/>
            </a:pPr>
            <a:endParaRPr lang="pt-BR" dirty="0"/>
          </a:p>
          <a:p>
            <a:pPr marL="0" indent="0" algn="just">
              <a:buNone/>
            </a:pPr>
            <a:endParaRPr lang="pt-BR" dirty="0"/>
          </a:p>
          <a:p>
            <a:pPr marL="0" indent="0" algn="just">
              <a:buNone/>
            </a:pPr>
            <a:endParaRPr lang="pt-BR" dirty="0"/>
          </a:p>
          <a:p>
            <a:pPr marL="0" indent="0" algn="just">
              <a:buNone/>
            </a:pPr>
            <a:endParaRPr lang="pt-BR" dirty="0"/>
          </a:p>
        </p:txBody>
      </p:sp>
    </p:spTree>
    <p:extLst>
      <p:ext uri="{BB962C8B-B14F-4D97-AF65-F5344CB8AC3E}">
        <p14:creationId xmlns:p14="http://schemas.microsoft.com/office/powerpoint/2010/main" val="56189278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0" y="0"/>
            <a:ext cx="9144000" cy="6858000"/>
          </a:xfrm>
        </p:spPr>
        <p:txBody>
          <a:bodyPr>
            <a:normAutofit fontScale="77500" lnSpcReduction="20000"/>
          </a:bodyPr>
          <a:lstStyle/>
          <a:p>
            <a:pPr marL="0" indent="0" algn="just">
              <a:buNone/>
            </a:pPr>
            <a:r>
              <a:rPr lang="pt-BR" dirty="0"/>
              <a:t>9- Considere as ações que tramitam e se referem aos processos:</a:t>
            </a:r>
          </a:p>
          <a:p>
            <a:pPr marL="0" indent="0" algn="just">
              <a:buNone/>
            </a:pPr>
            <a:r>
              <a:rPr lang="pt-BR" dirty="0"/>
              <a:t>I- Juizado Especial Cível</a:t>
            </a:r>
          </a:p>
          <a:p>
            <a:pPr marL="0" indent="0" algn="just">
              <a:buNone/>
            </a:pPr>
            <a:r>
              <a:rPr lang="pt-BR" dirty="0"/>
              <a:t>II- Justiça do Trabalho</a:t>
            </a:r>
          </a:p>
          <a:p>
            <a:pPr marL="0" indent="0" algn="just">
              <a:buNone/>
            </a:pPr>
            <a:r>
              <a:rPr lang="pt-BR" dirty="0"/>
              <a:t>III- Mandado de Segurança</a:t>
            </a:r>
          </a:p>
          <a:p>
            <a:pPr marL="0" indent="0" algn="just">
              <a:buNone/>
            </a:pPr>
            <a:r>
              <a:rPr lang="pt-BR" dirty="0"/>
              <a:t>IV- Ação parcialmente procedente na justiça comum</a:t>
            </a:r>
          </a:p>
          <a:p>
            <a:pPr marL="0" indent="0" algn="just">
              <a:buNone/>
            </a:pPr>
            <a:r>
              <a:rPr lang="pt-BR" dirty="0"/>
              <a:t>	No contexto acima, quais não geram honorários sucumbenciais:</a:t>
            </a:r>
          </a:p>
          <a:p>
            <a:pPr marL="0" indent="0" algn="just">
              <a:buNone/>
            </a:pPr>
            <a:r>
              <a:rPr lang="pt-BR" dirty="0"/>
              <a:t>A- I</a:t>
            </a:r>
          </a:p>
          <a:p>
            <a:pPr marL="0" indent="0" algn="just">
              <a:buNone/>
            </a:pPr>
            <a:r>
              <a:rPr lang="pt-BR" dirty="0"/>
              <a:t>B- I e II</a:t>
            </a:r>
          </a:p>
          <a:p>
            <a:pPr marL="0" indent="0" algn="just">
              <a:buNone/>
            </a:pPr>
            <a:r>
              <a:rPr lang="pt-BR" dirty="0"/>
              <a:t>C- I, II e III</a:t>
            </a:r>
          </a:p>
          <a:p>
            <a:pPr marL="0" indent="0" algn="just">
              <a:buNone/>
            </a:pPr>
            <a:r>
              <a:rPr lang="pt-BR" dirty="0"/>
              <a:t>D- II e IV</a:t>
            </a:r>
          </a:p>
          <a:p>
            <a:pPr marL="0" indent="0" algn="just">
              <a:buNone/>
            </a:pPr>
            <a:r>
              <a:rPr lang="pt-BR" dirty="0"/>
              <a:t>E- I e III</a:t>
            </a:r>
          </a:p>
          <a:p>
            <a:pPr marL="0" indent="0" algn="just">
              <a:buNone/>
            </a:pPr>
            <a:endParaRPr lang="pt-BR" dirty="0"/>
          </a:p>
          <a:p>
            <a:pPr marL="0" indent="0" algn="just">
              <a:buNone/>
            </a:pPr>
            <a:r>
              <a:rPr lang="pt-BR" dirty="0"/>
              <a:t>Dicas:</a:t>
            </a:r>
          </a:p>
          <a:p>
            <a:pPr marL="0" indent="0" algn="just">
              <a:buNone/>
            </a:pPr>
            <a:r>
              <a:rPr lang="pt-BR" dirty="0"/>
              <a:t>Lei 9.099/99, art. 55</a:t>
            </a:r>
          </a:p>
          <a:p>
            <a:pPr marL="0" indent="0" algn="just">
              <a:buNone/>
            </a:pPr>
            <a:r>
              <a:rPr lang="pt-BR" dirty="0"/>
              <a:t>Lei 12.016/09, art. 25</a:t>
            </a:r>
          </a:p>
          <a:p>
            <a:pPr marL="0" indent="0" algn="just">
              <a:buNone/>
            </a:pPr>
            <a:r>
              <a:rPr lang="pt-BR" dirty="0"/>
              <a:t>CLT Art. 791-A, 5% e 15%  </a:t>
            </a:r>
          </a:p>
        </p:txBody>
      </p:sp>
    </p:spTree>
    <p:extLst>
      <p:ext uri="{BB962C8B-B14F-4D97-AF65-F5344CB8AC3E}">
        <p14:creationId xmlns:p14="http://schemas.microsoft.com/office/powerpoint/2010/main" val="293645650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0" y="0"/>
            <a:ext cx="9144000" cy="6858000"/>
          </a:xfrm>
        </p:spPr>
        <p:txBody>
          <a:bodyPr>
            <a:normAutofit fontScale="62500" lnSpcReduction="20000"/>
          </a:bodyPr>
          <a:lstStyle/>
          <a:p>
            <a:pPr marL="0" indent="0" algn="just">
              <a:buNone/>
            </a:pPr>
            <a:r>
              <a:rPr lang="pt-BR" dirty="0"/>
              <a:t>10- Carolina ajuizou ação de indenização por ato ilícito contra Pedro, em razão de acidente que lhe causou incapacidade parcial para o trabalho, pleiteando o pagamento de pensão mensal. O pedido foi julgado procedente, sendo Pedro condenado ao pagamento das prestações vencidas e de pensão mensal futura. Na fase de fixação dos honorários advocatícios sucumbenciais, o advogado de Carolina requereu que a base de cálculo considerasse a soma das prestações vencidas acrescida das prestações vincendas. Nesse caso, os honorários advocatícios deverão incidir sobre a soma das prestações vencidas acrescida de (dica art. 85, § 9º CPC):</a:t>
            </a:r>
          </a:p>
          <a:p>
            <a:pPr marL="0" indent="0" algn="just">
              <a:buNone/>
            </a:pPr>
            <a:r>
              <a:rPr lang="pt-BR" dirty="0"/>
              <a:t>a) 6 (seis) prestações vincendas,</a:t>
            </a:r>
          </a:p>
          <a:p>
            <a:pPr marL="0" indent="0" algn="just">
              <a:buNone/>
            </a:pPr>
            <a:r>
              <a:rPr lang="pt-BR" dirty="0"/>
              <a:t>b) 12 (doze) prestações vincendas,</a:t>
            </a:r>
          </a:p>
          <a:p>
            <a:pPr marL="0" indent="0" algn="just">
              <a:buNone/>
            </a:pPr>
            <a:r>
              <a:rPr lang="pt-BR" dirty="0"/>
              <a:t>c) 18 (dezoito) prestações vincendas,</a:t>
            </a:r>
          </a:p>
          <a:p>
            <a:pPr marL="0" indent="0" algn="just">
              <a:buNone/>
            </a:pPr>
            <a:r>
              <a:rPr lang="pt-BR" dirty="0"/>
              <a:t>d) 24 (vinte e quatro) prestações vincendas,</a:t>
            </a:r>
          </a:p>
          <a:p>
            <a:pPr marL="0" indent="0" algn="just">
              <a:buNone/>
            </a:pPr>
            <a:r>
              <a:rPr lang="pt-BR" dirty="0"/>
              <a:t>e) todas as prestações vincendas, sem limitação, </a:t>
            </a:r>
          </a:p>
          <a:p>
            <a:pPr marL="0" indent="0" algn="r">
              <a:buNone/>
            </a:pPr>
            <a:r>
              <a:rPr lang="pt-BR" sz="1300" dirty="0"/>
              <a:t>1-A; 2-E; 3-C; 4-C; 5-A; 6-C; 7-C; 8-E, 9-E; 10-B</a:t>
            </a:r>
          </a:p>
          <a:p>
            <a:pPr marL="0" indent="0" algn="just">
              <a:buNone/>
            </a:pPr>
            <a:r>
              <a:rPr lang="pt-BR" sz="1300" dirty="0"/>
              <a:t>OAB – SEGUNDA FASE- </a:t>
            </a:r>
            <a:r>
              <a:rPr lang="pt-BR" dirty="0"/>
              <a:t>José é casado com Marcela, com quem teve 3 filhos. No dia 24 de dezembro de 2018, José saiu de casa, falando que iria comprar vinho para a ceia de Natal, mas nunca mais voltou. Alguns dias depois, Marcela recebeu a notícia que José fugira com sua amante, Kátia. Marcela, que não possui outro imóvel para morar com seus filhos, permaneceu na residência do casal, um apartamento de 200m2 no bairro do Leblon, na cidade do Rio de Janeiro. Considere que a ação de usucapião foi julgada procedente e que já transitou em julgado, sendo omissa quanto ao direito dos honorários de sucumbência do advogado de Marcela. Você poderá cobrar os honorários omitidos?</a:t>
            </a:r>
          </a:p>
          <a:p>
            <a:pPr marL="0" indent="0" algn="just">
              <a:buNone/>
            </a:pPr>
            <a:r>
              <a:rPr lang="pt-BR" dirty="0"/>
              <a:t>GABARITO: “Sim. Na forma do Art. 85, § 18, do CPC, caso a decisão transitada em julgado seja omissa quanto ao direito aos honorários, é cabível ação autônoma para sua definição e cobrança.”</a:t>
            </a:r>
          </a:p>
          <a:p>
            <a:pPr marL="0" indent="0" algn="just">
              <a:buNone/>
            </a:pPr>
            <a:endParaRPr lang="pt-BR" dirty="0"/>
          </a:p>
          <a:p>
            <a:pPr marL="0" indent="0" algn="just">
              <a:buNone/>
            </a:pPr>
            <a:endParaRPr lang="pt-BR" dirty="0"/>
          </a:p>
          <a:p>
            <a:pPr marL="0" indent="0" algn="just">
              <a:buNone/>
            </a:pPr>
            <a:endParaRPr lang="pt-BR" dirty="0"/>
          </a:p>
        </p:txBody>
      </p:sp>
    </p:spTree>
    <p:extLst>
      <p:ext uri="{BB962C8B-B14F-4D97-AF65-F5344CB8AC3E}">
        <p14:creationId xmlns:p14="http://schemas.microsoft.com/office/powerpoint/2010/main" val="8435936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a:extLst>
              <a:ext uri="{FF2B5EF4-FFF2-40B4-BE49-F238E27FC236}">
                <a16:creationId xmlns:a16="http://schemas.microsoft.com/office/drawing/2014/main" id="{7B4EF58E-E63B-1323-3158-6A7EE03943C2}"/>
              </a:ext>
            </a:extLst>
          </p:cNvPr>
          <p:cNvSpPr>
            <a:spLocks noGrp="1"/>
          </p:cNvSpPr>
          <p:nvPr>
            <p:ph idx="1"/>
          </p:nvPr>
        </p:nvSpPr>
        <p:spPr>
          <a:xfrm>
            <a:off x="0" y="0"/>
            <a:ext cx="9144000" cy="6858000"/>
          </a:xfrm>
        </p:spPr>
        <p:txBody>
          <a:bodyPr>
            <a:normAutofit/>
          </a:bodyPr>
          <a:lstStyle/>
          <a:p>
            <a:pPr marL="0" indent="0" algn="ctr">
              <a:buNone/>
            </a:pPr>
            <a:r>
              <a:rPr lang="pt-BR" dirty="0"/>
              <a:t>HONORÁRIOS ADVOCATÍCIOS</a:t>
            </a:r>
          </a:p>
          <a:p>
            <a:pPr marL="0" indent="0" algn="ctr">
              <a:buNone/>
            </a:pPr>
            <a:endParaRPr lang="pt-BR" dirty="0"/>
          </a:p>
          <a:p>
            <a:pPr marL="0" indent="0" algn="ctr">
              <a:buNone/>
            </a:pPr>
            <a:endParaRPr lang="pt-BR" dirty="0"/>
          </a:p>
          <a:p>
            <a:pPr marL="0" indent="0" algn="ctr">
              <a:buNone/>
            </a:pPr>
            <a:endParaRPr lang="pt-BR" dirty="0"/>
          </a:p>
          <a:p>
            <a:pPr marL="0" indent="0" algn="ctr">
              <a:buNone/>
            </a:pPr>
            <a:endParaRPr lang="pt-BR" dirty="0"/>
          </a:p>
          <a:p>
            <a:pPr marL="0" indent="0" algn="ctr">
              <a:buNone/>
            </a:pPr>
            <a:endParaRPr lang="pt-BR" dirty="0"/>
          </a:p>
          <a:p>
            <a:pPr marL="0" indent="0" algn="ctr">
              <a:buNone/>
            </a:pPr>
            <a:endParaRPr lang="pt-BR" dirty="0"/>
          </a:p>
          <a:p>
            <a:pPr marL="0" indent="0" algn="ctr">
              <a:buNone/>
            </a:pPr>
            <a:endParaRPr lang="pt-BR" dirty="0"/>
          </a:p>
          <a:p>
            <a:pPr marL="0" indent="0" algn="ctr">
              <a:buNone/>
            </a:pPr>
            <a:endParaRPr lang="pt-BR" dirty="0"/>
          </a:p>
          <a:p>
            <a:pPr marL="0" indent="0" algn="just">
              <a:buNone/>
            </a:pPr>
            <a:endParaRPr lang="pt-BR" dirty="0"/>
          </a:p>
          <a:p>
            <a:pPr marL="0" indent="0" algn="just">
              <a:buNone/>
            </a:pPr>
            <a:endParaRPr lang="pt-BR" dirty="0"/>
          </a:p>
          <a:p>
            <a:pPr marL="0" indent="0" algn="just">
              <a:buNone/>
            </a:pPr>
            <a:endParaRPr lang="pt-BR" dirty="0"/>
          </a:p>
          <a:p>
            <a:pPr marL="0" indent="0" algn="just">
              <a:buNone/>
            </a:pPr>
            <a:endParaRPr lang="pt-BR" dirty="0"/>
          </a:p>
          <a:p>
            <a:pPr marL="0" indent="0" algn="just">
              <a:buNone/>
            </a:pPr>
            <a:endParaRPr lang="pt-BR" dirty="0"/>
          </a:p>
          <a:p>
            <a:pPr marL="0" indent="0" algn="just">
              <a:buNone/>
            </a:pPr>
            <a:endParaRPr lang="pt-BR" dirty="0"/>
          </a:p>
          <a:p>
            <a:pPr marL="0" indent="0" algn="just">
              <a:buNone/>
            </a:pPr>
            <a:endParaRPr lang="pt-BR" dirty="0"/>
          </a:p>
          <a:p>
            <a:pPr marL="0" indent="0" algn="just">
              <a:buNone/>
            </a:pPr>
            <a:endParaRPr lang="pt-BR" dirty="0"/>
          </a:p>
        </p:txBody>
      </p:sp>
      <p:graphicFrame>
        <p:nvGraphicFramePr>
          <p:cNvPr id="7" name="Tabela 7">
            <a:extLst>
              <a:ext uri="{FF2B5EF4-FFF2-40B4-BE49-F238E27FC236}">
                <a16:creationId xmlns:a16="http://schemas.microsoft.com/office/drawing/2014/main" id="{290159A1-5507-8562-0120-EADB144725AE}"/>
              </a:ext>
            </a:extLst>
          </p:cNvPr>
          <p:cNvGraphicFramePr>
            <a:graphicFrameLocks noGrp="1"/>
          </p:cNvGraphicFramePr>
          <p:nvPr>
            <p:extLst>
              <p:ext uri="{D42A27DB-BD31-4B8C-83A1-F6EECF244321}">
                <p14:modId xmlns:p14="http://schemas.microsoft.com/office/powerpoint/2010/main" val="3628700898"/>
              </p:ext>
            </p:extLst>
          </p:nvPr>
        </p:nvGraphicFramePr>
        <p:xfrm>
          <a:off x="0" y="548680"/>
          <a:ext cx="9144000" cy="7398568"/>
        </p:xfrm>
        <a:graphic>
          <a:graphicData uri="http://schemas.openxmlformats.org/drawingml/2006/table">
            <a:tbl>
              <a:tblPr firstRow="1" bandRow="1">
                <a:tableStyleId>{5C22544A-7EE6-4342-B048-85BDC9FD1C3A}</a:tableStyleId>
              </a:tblPr>
              <a:tblGrid>
                <a:gridCol w="4355976">
                  <a:extLst>
                    <a:ext uri="{9D8B030D-6E8A-4147-A177-3AD203B41FA5}">
                      <a16:colId xmlns:a16="http://schemas.microsoft.com/office/drawing/2014/main" val="3663603738"/>
                    </a:ext>
                  </a:extLst>
                </a:gridCol>
                <a:gridCol w="4788024">
                  <a:extLst>
                    <a:ext uri="{9D8B030D-6E8A-4147-A177-3AD203B41FA5}">
                      <a16:colId xmlns:a16="http://schemas.microsoft.com/office/drawing/2014/main" val="2543672339"/>
                    </a:ext>
                  </a:extLst>
                </a:gridCol>
              </a:tblGrid>
              <a:tr h="540504">
                <a:tc>
                  <a:txBody>
                    <a:bodyPr/>
                    <a:lstStyle/>
                    <a:p>
                      <a:r>
                        <a:rPr lang="pt-BR" dirty="0"/>
                        <a:t>CONTRATUAL – art. 653 CC </a:t>
                      </a:r>
                    </a:p>
                  </a:txBody>
                  <a:tcPr/>
                </a:tc>
                <a:tc>
                  <a:txBody>
                    <a:bodyPr/>
                    <a:lstStyle/>
                    <a:p>
                      <a:r>
                        <a:rPr lang="pt-BR" dirty="0"/>
                        <a:t>SUCUMBÊNCIA – art. 85 CPC</a:t>
                      </a:r>
                    </a:p>
                  </a:txBody>
                  <a:tcPr/>
                </a:tc>
                <a:extLst>
                  <a:ext uri="{0D108BD9-81ED-4DB2-BD59-A6C34878D82A}">
                    <a16:rowId xmlns:a16="http://schemas.microsoft.com/office/drawing/2014/main" val="2489192385"/>
                  </a:ext>
                </a:extLst>
              </a:tr>
              <a:tr h="540504">
                <a:tc>
                  <a:txBody>
                    <a:bodyPr/>
                    <a:lstStyle/>
                    <a:p>
                      <a:r>
                        <a:rPr lang="pt-BR" dirty="0"/>
                        <a:t>QUEM PAGA? SEMPRE O CLIENTE PARA O SEU ADVOGADO</a:t>
                      </a:r>
                    </a:p>
                  </a:txBody>
                  <a:tcPr/>
                </a:tc>
                <a:tc>
                  <a:txBody>
                    <a:bodyPr/>
                    <a:lstStyle/>
                    <a:p>
                      <a:r>
                        <a:rPr lang="pt-BR" dirty="0"/>
                        <a:t>QUEM PAGA? SUCUMBENTE! (SEMPRE A PARTE CONTRÁRIA)</a:t>
                      </a:r>
                    </a:p>
                  </a:txBody>
                  <a:tcPr/>
                </a:tc>
                <a:extLst>
                  <a:ext uri="{0D108BD9-81ED-4DB2-BD59-A6C34878D82A}">
                    <a16:rowId xmlns:a16="http://schemas.microsoft.com/office/drawing/2014/main" val="1772537960"/>
                  </a:ext>
                </a:extLst>
              </a:tr>
              <a:tr h="540504">
                <a:tc>
                  <a:txBody>
                    <a:bodyPr/>
                    <a:lstStyle/>
                    <a:p>
                      <a:r>
                        <a:rPr lang="pt-BR" dirty="0"/>
                        <a:t>LIMITES</a:t>
                      </a:r>
                    </a:p>
                    <a:p>
                      <a:r>
                        <a:rPr lang="pt-BR" dirty="0"/>
                        <a:t>MÍNIMO: observar tabela OAB </a:t>
                      </a:r>
                    </a:p>
                    <a:p>
                      <a:endParaRPr lang="pt-BR" dirty="0"/>
                    </a:p>
                    <a:p>
                      <a:r>
                        <a:rPr lang="pt-BR" dirty="0"/>
                        <a:t>*MÁXIMO 50%</a:t>
                      </a:r>
                    </a:p>
                  </a:txBody>
                  <a:tcPr/>
                </a:tc>
                <a:tc>
                  <a:txBody>
                    <a:bodyPr/>
                    <a:lstStyle/>
                    <a:p>
                      <a:r>
                        <a:rPr lang="pt-BR" dirty="0"/>
                        <a:t>Percentuais: 10% - 20 % </a:t>
                      </a:r>
                    </a:p>
                    <a:p>
                      <a:r>
                        <a:rPr lang="pt-BR" dirty="0"/>
                        <a:t>Obs.: metade 5% - art. 90, § 4º (paga!)</a:t>
                      </a:r>
                    </a:p>
                    <a:p>
                      <a:endParaRPr lang="pt-BR" dirty="0"/>
                    </a:p>
                    <a:p>
                      <a:pPr marL="0" marR="0" lvl="0" indent="0" algn="l" defTabSz="914400" rtl="0" eaLnBrk="1" fontAlgn="auto" latinLnBrk="0" hangingPunct="1">
                        <a:lnSpc>
                          <a:spcPct val="100000"/>
                        </a:lnSpc>
                        <a:spcBef>
                          <a:spcPts val="0"/>
                        </a:spcBef>
                        <a:spcAft>
                          <a:spcPts val="0"/>
                        </a:spcAft>
                        <a:buClrTx/>
                        <a:buSzTx/>
                        <a:buFontTx/>
                        <a:buNone/>
                        <a:tabLst/>
                        <a:defRPr/>
                      </a:pPr>
                      <a:r>
                        <a:rPr lang="pt-BR" dirty="0"/>
                        <a:t>Recursal art. 85, § 11 “majoração”</a:t>
                      </a:r>
                    </a:p>
                  </a:txBody>
                  <a:tcPr/>
                </a:tc>
                <a:extLst>
                  <a:ext uri="{0D108BD9-81ED-4DB2-BD59-A6C34878D82A}">
                    <a16:rowId xmlns:a16="http://schemas.microsoft.com/office/drawing/2014/main" val="1003884366"/>
                  </a:ext>
                </a:extLst>
              </a:tr>
              <a:tr h="540504">
                <a:tc>
                  <a:txBody>
                    <a:bodyPr/>
                    <a:lstStyle/>
                    <a:p>
                      <a:r>
                        <a:rPr lang="pt-BR" dirty="0"/>
                        <a:t>FORMA DE PAGAMENTO:</a:t>
                      </a:r>
                    </a:p>
                    <a:p>
                      <a:r>
                        <a:rPr lang="pt-BR" dirty="0"/>
                        <a:t>ACONSELHÁVEL: 1/3 + 1/3 + 1/3</a:t>
                      </a:r>
                    </a:p>
                  </a:txBody>
                  <a:tcPr/>
                </a:tc>
                <a:tc>
                  <a:txBody>
                    <a:bodyPr/>
                    <a:lstStyle/>
                    <a:p>
                      <a:r>
                        <a:rPr lang="pt-BR" dirty="0"/>
                        <a:t>Sucumbência recíproca art. 86</a:t>
                      </a:r>
                    </a:p>
                    <a:p>
                      <a:r>
                        <a:rPr lang="pt-BR" dirty="0"/>
                        <a:t>Mínimo art. 85, §2 º (</a:t>
                      </a:r>
                      <a:r>
                        <a:rPr lang="pt-BR" dirty="0" err="1"/>
                        <a:t>Súm</a:t>
                      </a:r>
                      <a:r>
                        <a:rPr lang="pt-BR" dirty="0"/>
                        <a:t>. 326 STJ danos morais)</a:t>
                      </a:r>
                    </a:p>
                  </a:txBody>
                  <a:tcPr/>
                </a:tc>
                <a:extLst>
                  <a:ext uri="{0D108BD9-81ED-4DB2-BD59-A6C34878D82A}">
                    <a16:rowId xmlns:a16="http://schemas.microsoft.com/office/drawing/2014/main" val="127629774"/>
                  </a:ext>
                </a:extLst>
              </a:tr>
              <a:tr h="540504">
                <a:tc>
                  <a:txBody>
                    <a:bodyPr/>
                    <a:lstStyle/>
                    <a:p>
                      <a:r>
                        <a:rPr lang="pt-BR" i="1" dirty="0"/>
                        <a:t>Quota litis </a:t>
                      </a:r>
                      <a:r>
                        <a:rPr lang="pt-BR" dirty="0"/>
                        <a:t>(vincendas 12 x) </a:t>
                      </a:r>
                    </a:p>
                    <a:p>
                      <a:r>
                        <a:rPr lang="pt-BR" sz="1200" dirty="0"/>
                        <a:t>(alteração Lei nº 14.365, de 2022)</a:t>
                      </a:r>
                    </a:p>
                  </a:txBody>
                  <a:tcPr/>
                </a:tc>
                <a:tc>
                  <a:txBody>
                    <a:bodyPr/>
                    <a:lstStyle/>
                    <a:p>
                      <a:r>
                        <a:rPr lang="pt-BR" dirty="0"/>
                        <a:t>LITISCONSÓRCIO (pluralidade  de partes)?</a:t>
                      </a:r>
                    </a:p>
                    <a:p>
                      <a:r>
                        <a:rPr lang="pt-BR" dirty="0"/>
                        <a:t>EXPRESSA(quando previsto, vale a previsão) </a:t>
                      </a:r>
                    </a:p>
                    <a:p>
                      <a:r>
                        <a:rPr lang="pt-BR" dirty="0"/>
                        <a:t>SOLIDÁRIA (quando a decisão é omissão!)</a:t>
                      </a:r>
                    </a:p>
                  </a:txBody>
                  <a:tcPr/>
                </a:tc>
                <a:extLst>
                  <a:ext uri="{0D108BD9-81ED-4DB2-BD59-A6C34878D82A}">
                    <a16:rowId xmlns:a16="http://schemas.microsoft.com/office/drawing/2014/main" val="1882750127"/>
                  </a:ext>
                </a:extLst>
              </a:tr>
              <a:tr h="540504">
                <a:tc>
                  <a:txBody>
                    <a:bodyPr/>
                    <a:lstStyle/>
                    <a:p>
                      <a:r>
                        <a:rPr lang="pt-BR" dirty="0"/>
                        <a:t>Defensoria Pública? </a:t>
                      </a:r>
                    </a:p>
                    <a:p>
                      <a:r>
                        <a:rPr lang="pt-BR" dirty="0"/>
                        <a:t>Acordo Defensoria Tabela OAB</a:t>
                      </a:r>
                    </a:p>
                  </a:txBody>
                  <a:tcPr/>
                </a:tc>
                <a:tc>
                  <a:txBody>
                    <a:bodyPr/>
                    <a:lstStyle/>
                    <a:p>
                      <a:r>
                        <a:rPr lang="pt-BR" dirty="0"/>
                        <a:t>Juizado especial e Mandado de Segurança (não tem!) (penal? só em caso de ação penal privada)</a:t>
                      </a:r>
                    </a:p>
                  </a:txBody>
                  <a:tcPr/>
                </a:tc>
                <a:extLst>
                  <a:ext uri="{0D108BD9-81ED-4DB2-BD59-A6C34878D82A}">
                    <a16:rowId xmlns:a16="http://schemas.microsoft.com/office/drawing/2014/main" val="978734808"/>
                  </a:ext>
                </a:extLst>
              </a:tr>
              <a:tr h="1371664">
                <a:tc>
                  <a:txBody>
                    <a:bodyPr/>
                    <a:lstStyle/>
                    <a:p>
                      <a:r>
                        <a:rPr lang="pt-BR" dirty="0"/>
                        <a:t>HONORÁRIOS ARBITRADOS (quando a decisão for omissa)</a:t>
                      </a:r>
                    </a:p>
                    <a:p>
                      <a:endParaRPr lang="pt-BR" dirty="0"/>
                    </a:p>
                    <a:p>
                      <a:r>
                        <a:rPr lang="pt-BR" dirty="0"/>
                        <a:t>DICA: “moderação e razoabilidade”</a:t>
                      </a:r>
                    </a:p>
                  </a:txBody>
                  <a:tcPr/>
                </a:tc>
                <a:tc>
                  <a:txBody>
                    <a:bodyPr/>
                    <a:lstStyle/>
                    <a:p>
                      <a:r>
                        <a:rPr lang="pt-BR" dirty="0"/>
                        <a:t>Causa própria? Tem!</a:t>
                      </a:r>
                    </a:p>
                    <a:p>
                      <a:r>
                        <a:rPr lang="pt-BR" dirty="0"/>
                        <a:t>Gratuidade da justiça? Sim, mas é suspensa! </a:t>
                      </a:r>
                    </a:p>
                    <a:p>
                      <a:endParaRPr lang="pt-BR" dirty="0"/>
                    </a:p>
                    <a:p>
                      <a:r>
                        <a:rPr lang="pt-BR" dirty="0"/>
                        <a:t>Atente: Art. 85 princípio da causalidade</a:t>
                      </a:r>
                    </a:p>
                  </a:txBody>
                  <a:tcPr/>
                </a:tc>
                <a:extLst>
                  <a:ext uri="{0D108BD9-81ED-4DB2-BD59-A6C34878D82A}">
                    <a16:rowId xmlns:a16="http://schemas.microsoft.com/office/drawing/2014/main" val="2898543364"/>
                  </a:ext>
                </a:extLst>
              </a:tr>
              <a:tr h="540504">
                <a:tc>
                  <a:txBody>
                    <a:bodyPr/>
                    <a:lstStyle/>
                    <a:p>
                      <a:r>
                        <a:rPr lang="pt-BR" dirty="0"/>
                        <a:t>O contrato de honorários é título executável </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pt-BR" dirty="0"/>
                        <a:t>Fase de execução art. 523 do CPC</a:t>
                      </a:r>
                    </a:p>
                    <a:p>
                      <a:pPr marL="0" marR="0" lvl="0" indent="0" algn="l" defTabSz="914400" rtl="0" eaLnBrk="1" fontAlgn="auto" latinLnBrk="0" hangingPunct="1">
                        <a:lnSpc>
                          <a:spcPct val="100000"/>
                        </a:lnSpc>
                        <a:spcBef>
                          <a:spcPts val="0"/>
                        </a:spcBef>
                        <a:spcAft>
                          <a:spcPts val="0"/>
                        </a:spcAft>
                        <a:buClrTx/>
                        <a:buSzTx/>
                        <a:buFontTx/>
                        <a:buNone/>
                        <a:tabLst/>
                        <a:defRPr/>
                      </a:pPr>
                      <a:endParaRPr lang="pt-BR" dirty="0"/>
                    </a:p>
                    <a:p>
                      <a:pPr marL="0" marR="0" lvl="0" indent="0" algn="l" defTabSz="914400" rtl="0" eaLnBrk="1" fontAlgn="auto" latinLnBrk="0" hangingPunct="1">
                        <a:lnSpc>
                          <a:spcPct val="100000"/>
                        </a:lnSpc>
                        <a:spcBef>
                          <a:spcPts val="0"/>
                        </a:spcBef>
                        <a:spcAft>
                          <a:spcPts val="0"/>
                        </a:spcAft>
                        <a:buClrTx/>
                        <a:buSzTx/>
                        <a:buFontTx/>
                        <a:buNone/>
                        <a:tabLst/>
                        <a:defRPr/>
                      </a:pPr>
                      <a:r>
                        <a:rPr lang="pt-BR" dirty="0"/>
                        <a:t>Trata-se de verba alimentar e é vedada a compensação.</a:t>
                      </a:r>
                    </a:p>
                    <a:p>
                      <a:endParaRPr lang="pt-BR" dirty="0"/>
                    </a:p>
                  </a:txBody>
                  <a:tcPr/>
                </a:tc>
                <a:extLst>
                  <a:ext uri="{0D108BD9-81ED-4DB2-BD59-A6C34878D82A}">
                    <a16:rowId xmlns:a16="http://schemas.microsoft.com/office/drawing/2014/main" val="1621882917"/>
                  </a:ext>
                </a:extLst>
              </a:tr>
            </a:tbl>
          </a:graphicData>
        </a:graphic>
      </p:graphicFrame>
      <p:pic>
        <p:nvPicPr>
          <p:cNvPr id="2" name="Imagem 1">
            <a:hlinkClick r:id="rId2"/>
            <a:extLst>
              <a:ext uri="{FF2B5EF4-FFF2-40B4-BE49-F238E27FC236}">
                <a16:creationId xmlns:a16="http://schemas.microsoft.com/office/drawing/2014/main" id="{11BF714E-B6FC-7119-09EC-B45EA13C802B}"/>
              </a:ext>
            </a:extLst>
          </p:cNvPr>
          <p:cNvPicPr>
            <a:picLocks noChangeAspect="1"/>
          </p:cNvPicPr>
          <p:nvPr/>
        </p:nvPicPr>
        <p:blipFill>
          <a:blip r:embed="rId3"/>
          <a:stretch>
            <a:fillRect/>
          </a:stretch>
        </p:blipFill>
        <p:spPr>
          <a:xfrm>
            <a:off x="3275856" y="1772816"/>
            <a:ext cx="792088" cy="1076745"/>
          </a:xfrm>
          <a:prstGeom prst="rect">
            <a:avLst/>
          </a:prstGeom>
        </p:spPr>
      </p:pic>
    </p:spTree>
    <p:extLst>
      <p:ext uri="{BB962C8B-B14F-4D97-AF65-F5344CB8AC3E}">
        <p14:creationId xmlns:p14="http://schemas.microsoft.com/office/powerpoint/2010/main" val="32812938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0" y="0"/>
            <a:ext cx="9144000" cy="6858000"/>
          </a:xfrm>
        </p:spPr>
        <p:txBody>
          <a:bodyPr>
            <a:normAutofit fontScale="40000" lnSpcReduction="20000"/>
          </a:bodyPr>
          <a:lstStyle/>
          <a:p>
            <a:pPr marL="0" indent="0" algn="ctr">
              <a:buNone/>
            </a:pPr>
            <a:r>
              <a:rPr lang="pt-BR" sz="3400" dirty="0">
                <a:highlight>
                  <a:srgbClr val="FFFF00"/>
                </a:highlight>
              </a:rPr>
              <a:t>HONORÁRIOS CONTRATUAIS (RESPEITAR VALORES MÍNIMOS E MÁXIMOS)</a:t>
            </a:r>
          </a:p>
          <a:p>
            <a:pPr marL="0" indent="0" algn="ctr">
              <a:buNone/>
            </a:pPr>
            <a:r>
              <a:rPr lang="pt-BR" dirty="0"/>
              <a:t>ADVOGADO DEVE RESPEITAR A TABELA DA OAB (</a:t>
            </a:r>
            <a:r>
              <a:rPr lang="pt-BR" i="1" dirty="0"/>
              <a:t>competência território estadual</a:t>
            </a:r>
            <a:r>
              <a:rPr lang="pt-BR" dirty="0"/>
              <a:t>)</a:t>
            </a:r>
          </a:p>
          <a:p>
            <a:pPr marL="0" indent="0" algn="just">
              <a:buNone/>
            </a:pPr>
            <a:r>
              <a:rPr lang="pt-BR" dirty="0"/>
              <a:t>	</a:t>
            </a:r>
          </a:p>
          <a:p>
            <a:pPr marL="0" indent="0" algn="just">
              <a:buNone/>
            </a:pPr>
            <a:endParaRPr lang="pt-BR" dirty="0"/>
          </a:p>
          <a:p>
            <a:pPr marL="0" indent="0" algn="just">
              <a:buNone/>
            </a:pPr>
            <a:endParaRPr lang="pt-BR" dirty="0"/>
          </a:p>
          <a:p>
            <a:pPr marL="0" indent="0" algn="just">
              <a:buNone/>
            </a:pPr>
            <a:endParaRPr lang="pt-BR" dirty="0"/>
          </a:p>
          <a:p>
            <a:pPr marL="0" indent="0" algn="just">
              <a:buNone/>
            </a:pPr>
            <a:endParaRPr lang="pt-BR" dirty="0"/>
          </a:p>
          <a:p>
            <a:pPr marL="0" indent="0" algn="just">
              <a:buNone/>
            </a:pPr>
            <a:endParaRPr lang="pt-BR" dirty="0"/>
          </a:p>
          <a:p>
            <a:pPr marL="0" indent="0" algn="just">
              <a:buNone/>
            </a:pPr>
            <a:endParaRPr lang="pt-BR" dirty="0"/>
          </a:p>
          <a:p>
            <a:pPr marL="0" indent="0" algn="just">
              <a:buNone/>
            </a:pPr>
            <a:endParaRPr lang="pt-BR" dirty="0"/>
          </a:p>
          <a:p>
            <a:pPr marL="0" indent="0" algn="r">
              <a:buNone/>
            </a:pPr>
            <a:r>
              <a:rPr lang="pt-BR" dirty="0"/>
              <a:t>https://www.oabsp.org.br/servicos/tabelas/tabela-de-honorarios</a:t>
            </a:r>
          </a:p>
          <a:p>
            <a:pPr marL="0" indent="0" algn="just">
              <a:buNone/>
            </a:pPr>
            <a:endParaRPr lang="pt-BR" dirty="0"/>
          </a:p>
          <a:p>
            <a:pPr marL="0" indent="0" algn="just">
              <a:buNone/>
            </a:pPr>
            <a:r>
              <a:rPr lang="pt-BR" sz="4500" dirty="0"/>
              <a:t>	Os honorários contratuais são de natureza privada e convencional, diferem dos honorários de sucumbência (que são fixados pelo juiz)</a:t>
            </a:r>
          </a:p>
          <a:p>
            <a:pPr marL="0" indent="0" algn="just">
              <a:buNone/>
            </a:pPr>
            <a:r>
              <a:rPr lang="pt-BR" sz="4500" dirty="0"/>
              <a:t>	A tabela da OAB trata de valores mínimos (é lícito o advogado contratar a prestação de serviços em valores superiores ao da tabela), considerando o </a:t>
            </a:r>
            <a:r>
              <a:rPr lang="pt-BR" sz="4800" dirty="0"/>
              <a:t>cliente, causa, trabalho etc.</a:t>
            </a:r>
          </a:p>
          <a:p>
            <a:pPr marL="0" indent="0" algn="just">
              <a:buNone/>
            </a:pPr>
            <a:r>
              <a:rPr lang="pt-BR" sz="4800" dirty="0"/>
              <a:t>	Não se aplica o CDC na relação entre cliente e advogado, assim não há inversão da ônus da prova; discriminação de valores e outros institutos do CDC.</a:t>
            </a:r>
          </a:p>
          <a:p>
            <a:pPr marL="0" indent="0" algn="just">
              <a:buNone/>
            </a:pPr>
            <a:r>
              <a:rPr lang="pt-BR" dirty="0"/>
              <a:t>	</a:t>
            </a:r>
            <a:r>
              <a:rPr lang="pt-BR" sz="4500" dirty="0"/>
              <a:t>Recomenda-se contratar os seus honorários previamente e por escrito estipulando o trabalho; valor; custas e despesas com o processo; reajuste; fases processuais; condições de pagamento etc. O contrato é título executável.</a:t>
            </a:r>
            <a:endParaRPr lang="pt-BR" dirty="0"/>
          </a:p>
          <a:p>
            <a:pPr marL="0" indent="0" algn="just">
              <a:buNone/>
            </a:pPr>
            <a:r>
              <a:rPr lang="pt-BR" sz="4500" dirty="0"/>
              <a:t>	</a:t>
            </a:r>
            <a:r>
              <a:rPr lang="pt-BR" sz="4800" dirty="0"/>
              <a:t>Os honorários contratuais não devem ultrapassar 50% do valor que o cliente receberá.</a:t>
            </a:r>
          </a:p>
          <a:p>
            <a:pPr marL="0" indent="0" algn="just">
              <a:buNone/>
            </a:pPr>
            <a:r>
              <a:rPr lang="pt-BR" sz="4800" b="1" dirty="0"/>
              <a:t>	RECOMENDAÇÃO</a:t>
            </a:r>
            <a:r>
              <a:rPr lang="pt-BR" sz="4800" b="1" dirty="0">
                <a:solidFill>
                  <a:srgbClr val="FF0000"/>
                </a:solidFill>
              </a:rPr>
              <a:t> </a:t>
            </a:r>
            <a:r>
              <a:rPr lang="pt-BR" sz="4800" b="1" dirty="0"/>
              <a:t>1/3 + 1/3 + 1/3</a:t>
            </a:r>
            <a:r>
              <a:rPr lang="pt-BR" sz="4800" dirty="0"/>
              <a:t>: Estatuto, art. 22, § 3º: salvo estipulação em contrário, </a:t>
            </a:r>
            <a:r>
              <a:rPr lang="pt-BR" sz="4800" b="1" dirty="0"/>
              <a:t>um terço dos honorários é devido no início do serviço</a:t>
            </a:r>
            <a:r>
              <a:rPr lang="pt-BR" sz="4800" dirty="0"/>
              <a:t>, </a:t>
            </a:r>
            <a:r>
              <a:rPr lang="pt-BR" sz="4800" b="1" dirty="0"/>
              <a:t>outro terço até a decisão de primeira instância</a:t>
            </a:r>
            <a:r>
              <a:rPr lang="pt-BR" sz="4800" dirty="0"/>
              <a:t> e o </a:t>
            </a:r>
            <a:r>
              <a:rPr lang="pt-BR" sz="4800" b="1" dirty="0"/>
              <a:t>restante no final</a:t>
            </a:r>
            <a:r>
              <a:rPr lang="pt-BR" sz="4800" dirty="0"/>
              <a:t>.</a:t>
            </a:r>
          </a:p>
          <a:p>
            <a:pPr marL="0" indent="0" algn="just">
              <a:buNone/>
            </a:pPr>
            <a:r>
              <a:rPr lang="pt-BR" sz="4800" b="1" dirty="0"/>
              <a:t>	CLÁUSULA </a:t>
            </a:r>
            <a:r>
              <a:rPr lang="pt-BR" sz="4800" b="1" i="1" dirty="0"/>
              <a:t>QUOTA LITIS</a:t>
            </a:r>
            <a:r>
              <a:rPr lang="pt-BR" sz="4800" b="1" dirty="0"/>
              <a:t>:</a:t>
            </a:r>
            <a:r>
              <a:rPr lang="pt-BR" sz="4800" dirty="0"/>
              <a:t> cláusula contratual onde os honorários advocatícios são fixados com base na vantagem obtida pelo cliente (ex.: danos morais e honorários contratuais 30% ao final).</a:t>
            </a:r>
          </a:p>
        </p:txBody>
      </p:sp>
      <p:pic>
        <p:nvPicPr>
          <p:cNvPr id="5" name="Imagem 4" descr="Tela de celular com publicação numa rede social&#10;&#10;O conteúdo gerado por IA pode estar incorreto.">
            <a:extLst>
              <a:ext uri="{FF2B5EF4-FFF2-40B4-BE49-F238E27FC236}">
                <a16:creationId xmlns:a16="http://schemas.microsoft.com/office/drawing/2014/main" id="{D811BAA0-CC53-76BA-4D23-9072EC87275B}"/>
              </a:ext>
            </a:extLst>
          </p:cNvPr>
          <p:cNvPicPr>
            <a:picLocks noChangeAspect="1"/>
          </p:cNvPicPr>
          <p:nvPr/>
        </p:nvPicPr>
        <p:blipFill>
          <a:blip r:embed="rId2"/>
          <a:stretch>
            <a:fillRect/>
          </a:stretch>
        </p:blipFill>
        <p:spPr>
          <a:xfrm>
            <a:off x="1331640" y="260648"/>
            <a:ext cx="6995766" cy="1648392"/>
          </a:xfrm>
          <a:prstGeom prst="rect">
            <a:avLst/>
          </a:prstGeom>
        </p:spPr>
      </p:pic>
    </p:spTree>
    <p:extLst>
      <p:ext uri="{BB962C8B-B14F-4D97-AF65-F5344CB8AC3E}">
        <p14:creationId xmlns:p14="http://schemas.microsoft.com/office/powerpoint/2010/main" val="32139593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0" y="0"/>
            <a:ext cx="9144000" cy="6858000"/>
          </a:xfrm>
        </p:spPr>
        <p:txBody>
          <a:bodyPr>
            <a:normAutofit fontScale="77500" lnSpcReduction="20000"/>
          </a:bodyPr>
          <a:lstStyle/>
          <a:p>
            <a:pPr marL="0" indent="0" algn="ctr">
              <a:buNone/>
            </a:pPr>
            <a:r>
              <a:rPr lang="pt-BR" sz="2600" b="1" dirty="0">
                <a:latin typeface="GungsuhChe" panose="02030609000101010101" pitchFamily="49" charset="-127"/>
                <a:ea typeface="GungsuhChe" panose="02030609000101010101" pitchFamily="49" charset="-127"/>
              </a:rPr>
              <a:t>ADVOGADO DATIVO</a:t>
            </a:r>
          </a:p>
          <a:p>
            <a:pPr marL="0" indent="0" algn="just">
              <a:buNone/>
            </a:pPr>
            <a:r>
              <a:rPr lang="pt-BR" sz="2600" dirty="0">
                <a:latin typeface="GungsuhChe" panose="02030609000101010101" pitchFamily="49" charset="-127"/>
                <a:ea typeface="GungsuhChe" panose="02030609000101010101" pitchFamily="49" charset="-127"/>
              </a:rPr>
              <a:t>	Art. 22.§ 1º O advogado, quando indicado para patrocinar causa de juridicamente necessitado, no caso de impossibilidade da Defensoria Pública no local da prestação de serviço, tem direito aos honorários fixados pelo juiz, segundo tabela organizada pelo Conselho Seccional da OAB, e pagos pelo Estado:                 </a:t>
            </a:r>
          </a:p>
          <a:p>
            <a:pPr marL="0" indent="0" algn="r">
              <a:buNone/>
            </a:pPr>
            <a:r>
              <a:rPr lang="pt-BR" sz="1300" dirty="0">
                <a:latin typeface="GungsuhChe" panose="02030609000101010101" pitchFamily="49" charset="-127"/>
                <a:ea typeface="GungsuhChe" panose="02030609000101010101" pitchFamily="49" charset="-127"/>
              </a:rPr>
              <a:t>https://www.oabsp.org.br/subs/cerquilho/assistencia-judiciaria/tabela-de-honorarios-defensoria</a:t>
            </a:r>
            <a:r>
              <a:rPr lang="pt-BR" sz="2600" dirty="0">
                <a:latin typeface="GungsuhChe" panose="02030609000101010101" pitchFamily="49" charset="-127"/>
                <a:ea typeface="GungsuhChe" panose="02030609000101010101" pitchFamily="49" charset="-127"/>
              </a:rPr>
              <a:t>:</a:t>
            </a:r>
          </a:p>
          <a:p>
            <a:pPr marL="0" indent="0" algn="just">
              <a:buNone/>
            </a:pPr>
            <a:endParaRPr lang="pt-BR" sz="2600" dirty="0">
              <a:latin typeface="GungsuhChe" panose="02030609000101010101" pitchFamily="49" charset="-127"/>
              <a:ea typeface="GungsuhChe" panose="02030609000101010101" pitchFamily="49" charset="-127"/>
            </a:endParaRPr>
          </a:p>
          <a:p>
            <a:pPr marL="0" indent="0" algn="ctr">
              <a:buNone/>
            </a:pPr>
            <a:endParaRPr lang="pt-BR" sz="2600" dirty="0">
              <a:latin typeface="GungsuhChe" panose="02030609000101010101" pitchFamily="49" charset="-127"/>
              <a:ea typeface="GungsuhChe" panose="02030609000101010101" pitchFamily="49" charset="-127"/>
            </a:endParaRPr>
          </a:p>
          <a:p>
            <a:pPr marL="0" indent="0" algn="ctr">
              <a:buNone/>
            </a:pPr>
            <a:endParaRPr lang="pt-BR" sz="2600" dirty="0">
              <a:latin typeface="GungsuhChe" panose="02030609000101010101" pitchFamily="49" charset="-127"/>
              <a:ea typeface="GungsuhChe" panose="02030609000101010101" pitchFamily="49" charset="-127"/>
            </a:endParaRPr>
          </a:p>
          <a:p>
            <a:pPr marL="0" indent="0" algn="ctr">
              <a:buNone/>
            </a:pPr>
            <a:endParaRPr lang="pt-BR" sz="2600" dirty="0">
              <a:latin typeface="GungsuhChe" panose="02030609000101010101" pitchFamily="49" charset="-127"/>
              <a:ea typeface="GungsuhChe" panose="02030609000101010101" pitchFamily="49" charset="-127"/>
            </a:endParaRPr>
          </a:p>
          <a:p>
            <a:pPr marL="0" indent="0" algn="ctr">
              <a:buNone/>
            </a:pPr>
            <a:endParaRPr lang="pt-BR" sz="2600" dirty="0">
              <a:latin typeface="GungsuhChe" panose="02030609000101010101" pitchFamily="49" charset="-127"/>
              <a:ea typeface="GungsuhChe" panose="02030609000101010101" pitchFamily="49" charset="-127"/>
            </a:endParaRPr>
          </a:p>
          <a:p>
            <a:pPr marL="0" indent="0" algn="ctr">
              <a:buNone/>
            </a:pPr>
            <a:endParaRPr lang="pt-BR" sz="2600" dirty="0">
              <a:latin typeface="GungsuhChe" panose="02030609000101010101" pitchFamily="49" charset="-127"/>
              <a:ea typeface="GungsuhChe" panose="02030609000101010101" pitchFamily="49" charset="-127"/>
            </a:endParaRPr>
          </a:p>
          <a:p>
            <a:pPr marL="0" indent="0" algn="ctr">
              <a:buNone/>
            </a:pPr>
            <a:endParaRPr lang="pt-BR" sz="2600" dirty="0">
              <a:latin typeface="GungsuhChe" panose="02030609000101010101" pitchFamily="49" charset="-127"/>
              <a:ea typeface="GungsuhChe" panose="02030609000101010101" pitchFamily="49" charset="-127"/>
            </a:endParaRPr>
          </a:p>
          <a:p>
            <a:pPr marL="0" indent="0" algn="ctr">
              <a:buNone/>
            </a:pPr>
            <a:endParaRPr lang="pt-BR" sz="2600" dirty="0">
              <a:latin typeface="GungsuhChe" panose="02030609000101010101" pitchFamily="49" charset="-127"/>
              <a:ea typeface="GungsuhChe" panose="02030609000101010101" pitchFamily="49" charset="-127"/>
            </a:endParaRPr>
          </a:p>
          <a:p>
            <a:pPr marL="0" indent="0" algn="ctr">
              <a:buNone/>
            </a:pPr>
            <a:endParaRPr lang="pt-BR" sz="2600" dirty="0">
              <a:latin typeface="GungsuhChe" panose="02030609000101010101" pitchFamily="49" charset="-127"/>
              <a:ea typeface="GungsuhChe" panose="02030609000101010101" pitchFamily="49" charset="-127"/>
            </a:endParaRPr>
          </a:p>
          <a:p>
            <a:pPr marL="0" indent="0" algn="ctr">
              <a:buNone/>
            </a:pPr>
            <a:r>
              <a:rPr lang="pt-BR" sz="2600" b="1" dirty="0">
                <a:latin typeface="GungsuhChe" panose="02030609000101010101" pitchFamily="49" charset="-127"/>
                <a:ea typeface="GungsuhChe" panose="02030609000101010101" pitchFamily="49" charset="-127"/>
              </a:rPr>
              <a:t>HONORÁRIOS POR ARBITRAMENTO</a:t>
            </a:r>
          </a:p>
          <a:p>
            <a:pPr marL="0" indent="0" algn="just">
              <a:buNone/>
            </a:pPr>
            <a:r>
              <a:rPr lang="pt-BR" sz="2600" dirty="0">
                <a:latin typeface="GungsuhChe" panose="02030609000101010101" pitchFamily="49" charset="-127"/>
                <a:ea typeface="GungsuhChe" panose="02030609000101010101" pitchFamily="49" charset="-127"/>
              </a:rPr>
              <a:t>	§ 2º NA FALTA DE ESTIPULAÇÃO OU DE ACORDO, os HONORÁRIOS SÃO FIXADOS POR ARBITRAMENTO JUDICIAL, em remuneração compatível com o trabalho e o valor econômico da questão, não podendo ser inferiores aos estabelecidos na tabela organizada pelo Conselho Seccional da OAB.</a:t>
            </a:r>
          </a:p>
          <a:p>
            <a:pPr marL="0" indent="0" algn="just">
              <a:buNone/>
            </a:pPr>
            <a:endParaRPr lang="pt-BR" sz="2600" dirty="0">
              <a:latin typeface="GungsuhChe" panose="02030609000101010101" pitchFamily="49" charset="-127"/>
              <a:ea typeface="GungsuhChe" panose="02030609000101010101" pitchFamily="49" charset="-127"/>
            </a:endParaRPr>
          </a:p>
          <a:p>
            <a:pPr marL="0" indent="0" algn="just">
              <a:buNone/>
            </a:pPr>
            <a:endParaRPr lang="pt-BR" sz="2600" dirty="0">
              <a:latin typeface="GungsuhChe" panose="02030609000101010101" pitchFamily="49" charset="-127"/>
              <a:ea typeface="GungsuhChe" panose="02030609000101010101" pitchFamily="49" charset="-127"/>
            </a:endParaRPr>
          </a:p>
          <a:p>
            <a:pPr marL="0" indent="0" algn="just">
              <a:buNone/>
            </a:pPr>
            <a:endParaRPr lang="pt-BR" sz="2600" dirty="0">
              <a:latin typeface="GungsuhChe" panose="02030609000101010101" pitchFamily="49" charset="-127"/>
              <a:ea typeface="GungsuhChe" panose="02030609000101010101" pitchFamily="49" charset="-127"/>
            </a:endParaRPr>
          </a:p>
          <a:p>
            <a:pPr marL="0" indent="0" algn="just">
              <a:buNone/>
            </a:pPr>
            <a:endParaRPr lang="pt-BR" sz="2600" dirty="0">
              <a:latin typeface="GungsuhChe" panose="02030609000101010101" pitchFamily="49" charset="-127"/>
              <a:ea typeface="GungsuhChe" panose="02030609000101010101" pitchFamily="49" charset="-127"/>
            </a:endParaRPr>
          </a:p>
          <a:p>
            <a:pPr marL="0" indent="0" algn="just">
              <a:buNone/>
            </a:pPr>
            <a:endParaRPr lang="pt-BR" dirty="0"/>
          </a:p>
        </p:txBody>
      </p:sp>
      <p:graphicFrame>
        <p:nvGraphicFramePr>
          <p:cNvPr id="2" name="Objeto 1">
            <a:extLst>
              <a:ext uri="{FF2B5EF4-FFF2-40B4-BE49-F238E27FC236}">
                <a16:creationId xmlns:a16="http://schemas.microsoft.com/office/drawing/2014/main" id="{6F559ED6-A6F8-43A4-BB86-169590EEE56D}"/>
              </a:ext>
            </a:extLst>
          </p:cNvPr>
          <p:cNvGraphicFramePr>
            <a:graphicFrameLocks noChangeAspect="1"/>
          </p:cNvGraphicFramePr>
          <p:nvPr>
            <p:extLst>
              <p:ext uri="{D42A27DB-BD31-4B8C-83A1-F6EECF244321}">
                <p14:modId xmlns:p14="http://schemas.microsoft.com/office/powerpoint/2010/main" val="3473899024"/>
              </p:ext>
            </p:extLst>
          </p:nvPr>
        </p:nvGraphicFramePr>
        <p:xfrm>
          <a:off x="1043608" y="2060848"/>
          <a:ext cx="7488832" cy="2295161"/>
        </p:xfrm>
        <a:graphic>
          <a:graphicData uri="http://schemas.openxmlformats.org/presentationml/2006/ole">
            <mc:AlternateContent xmlns:mc="http://schemas.openxmlformats.org/markup-compatibility/2006">
              <mc:Choice xmlns:v="urn:schemas-microsoft-com:vml" Requires="v">
                <p:oleObj name="Imagem de Bitmap" r:id="rId2" imgW="7932600" imgH="4114800" progId="Paint.Picture">
                  <p:embed/>
                </p:oleObj>
              </mc:Choice>
              <mc:Fallback>
                <p:oleObj name="Imagem de Bitmap" r:id="rId2" imgW="7932600" imgH="4114800" progId="Paint.Picture">
                  <p:embed/>
                  <p:pic>
                    <p:nvPicPr>
                      <p:cNvPr id="2" name="Objeto 1">
                        <a:extLst>
                          <a:ext uri="{FF2B5EF4-FFF2-40B4-BE49-F238E27FC236}">
                            <a16:creationId xmlns:a16="http://schemas.microsoft.com/office/drawing/2014/main" id="{6F559ED6-A6F8-43A4-BB86-169590EEE56D}"/>
                          </a:ext>
                        </a:extLst>
                      </p:cNvPr>
                      <p:cNvPicPr/>
                      <p:nvPr/>
                    </p:nvPicPr>
                    <p:blipFill>
                      <a:blip r:embed="rId3"/>
                      <a:stretch>
                        <a:fillRect/>
                      </a:stretch>
                    </p:blipFill>
                    <p:spPr>
                      <a:xfrm>
                        <a:off x="1043608" y="2060848"/>
                        <a:ext cx="7488832" cy="2295161"/>
                      </a:xfrm>
                      <a:prstGeom prst="rect">
                        <a:avLst/>
                      </a:prstGeom>
                    </p:spPr>
                  </p:pic>
                </p:oleObj>
              </mc:Fallback>
            </mc:AlternateContent>
          </a:graphicData>
        </a:graphic>
      </p:graphicFrame>
    </p:spTree>
    <p:extLst>
      <p:ext uri="{BB962C8B-B14F-4D97-AF65-F5344CB8AC3E}">
        <p14:creationId xmlns:p14="http://schemas.microsoft.com/office/powerpoint/2010/main" val="34396501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0" y="0"/>
            <a:ext cx="9144000" cy="6858000"/>
          </a:xfrm>
        </p:spPr>
        <p:txBody>
          <a:bodyPr>
            <a:normAutofit/>
          </a:bodyPr>
          <a:lstStyle/>
          <a:p>
            <a:pPr marL="0" indent="0" algn="ctr">
              <a:buNone/>
            </a:pPr>
            <a:r>
              <a:rPr lang="pt-BR" sz="1700" dirty="0">
                <a:latin typeface="GungsuhChe" panose="02030609000101010101" pitchFamily="49" charset="-127"/>
                <a:ea typeface="GungsuhChe" panose="02030609000101010101" pitchFamily="49" charset="-127"/>
              </a:rPr>
              <a:t>HONORÁRIOS SUCUMBENCIAIS</a:t>
            </a:r>
          </a:p>
          <a:p>
            <a:pPr marL="0" indent="0" algn="just">
              <a:buNone/>
            </a:pPr>
            <a:r>
              <a:rPr lang="pt-BR" sz="1700" dirty="0">
                <a:latin typeface="GungsuhChe" panose="02030609000101010101" pitchFamily="49" charset="-127"/>
                <a:ea typeface="GungsuhChe" panose="02030609000101010101" pitchFamily="49" charset="-127"/>
              </a:rPr>
              <a:t>Art. 85. A sentença condenará o vencido a pagar honorários ao advogado do vencedor.</a:t>
            </a:r>
          </a:p>
          <a:p>
            <a:pPr marL="0" indent="0" algn="just">
              <a:buNone/>
            </a:pPr>
            <a:endParaRPr lang="pt-BR" sz="1700" dirty="0">
              <a:latin typeface="GungsuhChe" panose="02030609000101010101" pitchFamily="49" charset="-127"/>
              <a:ea typeface="GungsuhChe" panose="02030609000101010101" pitchFamily="49" charset="-127"/>
            </a:endParaRPr>
          </a:p>
          <a:p>
            <a:pPr marL="0" indent="0" algn="just">
              <a:buNone/>
            </a:pPr>
            <a:r>
              <a:rPr lang="pt-BR" sz="1700" dirty="0">
                <a:latin typeface="GungsuhChe" panose="02030609000101010101" pitchFamily="49" charset="-127"/>
                <a:ea typeface="GungsuhChe" panose="02030609000101010101" pitchFamily="49" charset="-127"/>
              </a:rPr>
              <a:t>	Sucumbente (vencido) é quem não teve seu requerimento (postulação) atendida (seja autor, réu, ou os dois “recíproca”).</a:t>
            </a:r>
          </a:p>
          <a:p>
            <a:pPr marL="0" indent="0" algn="just">
              <a:buNone/>
            </a:pPr>
            <a:endParaRPr lang="pt-BR" sz="1700" dirty="0">
              <a:latin typeface="GungsuhChe" panose="02030609000101010101" pitchFamily="49" charset="-127"/>
              <a:ea typeface="GungsuhChe" panose="02030609000101010101" pitchFamily="49" charset="-127"/>
            </a:endParaRPr>
          </a:p>
          <a:p>
            <a:pPr marL="0" indent="0" algn="just">
              <a:buNone/>
            </a:pPr>
            <a:r>
              <a:rPr lang="pt-BR" sz="1700" dirty="0">
                <a:latin typeface="GungsuhChe" panose="02030609000101010101" pitchFamily="49" charset="-127"/>
                <a:ea typeface="GungsuhChe" panose="02030609000101010101" pitchFamily="49" charset="-127"/>
              </a:rPr>
              <a:t>	SUCUMBÊNCIA RECÍPROCA: art. 86. Se cada litigante for, em parte, vencedor e vencido, serão proporcionalmente distribuídas entre eles as despesas.</a:t>
            </a:r>
          </a:p>
          <a:p>
            <a:pPr marL="0" indent="0" algn="just">
              <a:buNone/>
            </a:pPr>
            <a:endParaRPr lang="pt-BR" sz="1700" dirty="0">
              <a:latin typeface="GungsuhChe" panose="02030609000101010101" pitchFamily="49" charset="-127"/>
              <a:ea typeface="GungsuhChe" panose="02030609000101010101" pitchFamily="49" charset="-127"/>
            </a:endParaRPr>
          </a:p>
          <a:p>
            <a:pPr marL="0" indent="0" algn="just">
              <a:buNone/>
            </a:pPr>
            <a:r>
              <a:rPr lang="pt-BR" sz="1700" dirty="0">
                <a:latin typeface="GungsuhChe" panose="02030609000101010101" pitchFamily="49" charset="-127"/>
                <a:ea typeface="GungsuhChe" panose="02030609000101010101" pitchFamily="49" charset="-127"/>
              </a:rPr>
              <a:t>	Art. 85, § 1º: são devidos honorários advocatícios na reconvenção, na execução (ou cumprimento de sentença) e nos recursos interpostos, cumulativamente.</a:t>
            </a:r>
          </a:p>
          <a:p>
            <a:pPr marL="0" indent="0" algn="ctr">
              <a:buNone/>
            </a:pPr>
            <a:endParaRPr lang="pt-BR" sz="1700" dirty="0">
              <a:latin typeface="GungsuhChe" panose="02030609000101010101" pitchFamily="49" charset="-127"/>
              <a:ea typeface="GungsuhChe" panose="02030609000101010101" pitchFamily="49" charset="-127"/>
            </a:endParaRPr>
          </a:p>
          <a:p>
            <a:pPr marL="0" indent="0" algn="ctr">
              <a:buNone/>
            </a:pPr>
            <a:r>
              <a:rPr lang="pt-BR" sz="1700" dirty="0">
                <a:latin typeface="GungsuhChe" panose="02030609000101010101" pitchFamily="49" charset="-127"/>
                <a:ea typeface="GungsuhChe" panose="02030609000101010101" pitchFamily="49" charset="-127"/>
              </a:rPr>
              <a:t>AUTOR X RÉU (RECONVENÇÃO quando o RÉU processa o AUTOR NO MESMO PROCESSO)</a:t>
            </a:r>
          </a:p>
          <a:p>
            <a:pPr marL="0" indent="0" algn="just">
              <a:buNone/>
            </a:pPr>
            <a:r>
              <a:rPr lang="pt-BR" sz="1700" dirty="0">
                <a:latin typeface="GungsuhChe" panose="02030609000101010101" pitchFamily="49" charset="-127"/>
                <a:ea typeface="GungsuhChe" panose="02030609000101010101" pitchFamily="49" charset="-127"/>
              </a:rPr>
              <a:t>RECONVENÇÃO vide processo 1018264-02.2020.8.26.0405.</a:t>
            </a:r>
          </a:p>
          <a:p>
            <a:pPr marL="0" indent="0" algn="just">
              <a:buNone/>
            </a:pPr>
            <a:endParaRPr lang="pt-BR" sz="1700" dirty="0">
              <a:latin typeface="GungsuhChe" panose="02030609000101010101" pitchFamily="49" charset="-127"/>
              <a:ea typeface="GungsuhChe" panose="02030609000101010101" pitchFamily="49" charset="-127"/>
            </a:endParaRPr>
          </a:p>
          <a:p>
            <a:pPr marL="0" indent="0" algn="just">
              <a:buNone/>
            </a:pPr>
            <a:r>
              <a:rPr lang="pt-BR" sz="1700" dirty="0">
                <a:latin typeface="GungsuhChe" panose="02030609000101010101" pitchFamily="49" charset="-127"/>
                <a:ea typeface="GungsuhChe" panose="02030609000101010101" pitchFamily="49" charset="-127"/>
              </a:rPr>
              <a:t>FASE DE EXECUÇÃO (CUMPRIMENTO DE SENTENÇA)</a:t>
            </a:r>
          </a:p>
          <a:p>
            <a:pPr marL="0" indent="0" algn="just">
              <a:buNone/>
            </a:pPr>
            <a:r>
              <a:rPr lang="pt-BR" sz="1700" dirty="0">
                <a:latin typeface="GungsuhChe" panose="02030609000101010101" pitchFamily="49" charset="-127"/>
                <a:ea typeface="GungsuhChe" panose="02030609000101010101" pitchFamily="49" charset="-127"/>
              </a:rPr>
              <a:t>	Art. 523. No caso de condenação em quantia certa, ... far-se-á a requerimento do exequente, sendo o executado intimado para pagar o débito, no prazo de 15 dias, acrescido de custas, se houver. § 1º Não ocorrendo pagamento voluntário ... o débito será acrescido de multa de dez por cento e, também, de honorários de advogado de dez por cento.</a:t>
            </a:r>
          </a:p>
        </p:txBody>
      </p:sp>
    </p:spTree>
    <p:extLst>
      <p:ext uri="{BB962C8B-B14F-4D97-AF65-F5344CB8AC3E}">
        <p14:creationId xmlns:p14="http://schemas.microsoft.com/office/powerpoint/2010/main" val="29341853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0" y="0"/>
            <a:ext cx="9144000" cy="6858000"/>
          </a:xfrm>
        </p:spPr>
        <p:txBody>
          <a:bodyPr>
            <a:normAutofit fontScale="85000" lnSpcReduction="10000"/>
          </a:bodyPr>
          <a:lstStyle/>
          <a:p>
            <a:pPr marL="0" indent="0" algn="ctr">
              <a:buNone/>
            </a:pPr>
            <a:r>
              <a:rPr lang="pt-BR" sz="2400" b="1" dirty="0"/>
              <a:t>DOS PARÂMETROS  HONORÁRIOS SUCUMBENCIAIS</a:t>
            </a:r>
          </a:p>
          <a:p>
            <a:pPr marL="0" indent="0" algn="just">
              <a:buNone/>
            </a:pPr>
            <a:r>
              <a:rPr lang="pt-BR" sz="2400" dirty="0"/>
              <a:t>	ART. 85, § 2º Os honorários serão fixados entre o </a:t>
            </a:r>
            <a:r>
              <a:rPr lang="pt-BR" sz="2400" b="1" u="sng" dirty="0"/>
              <a:t>mínimo</a:t>
            </a:r>
            <a:r>
              <a:rPr lang="pt-BR" sz="2400" dirty="0"/>
              <a:t> de </a:t>
            </a:r>
            <a:r>
              <a:rPr lang="pt-BR" sz="2400" b="1" u="sng" dirty="0"/>
              <a:t>dez</a:t>
            </a:r>
            <a:r>
              <a:rPr lang="pt-BR" sz="2400" dirty="0"/>
              <a:t> e o </a:t>
            </a:r>
            <a:r>
              <a:rPr lang="pt-BR" sz="2400" b="1" u="sng" dirty="0"/>
              <a:t>máximo</a:t>
            </a:r>
            <a:r>
              <a:rPr lang="pt-BR" sz="2400" dirty="0"/>
              <a:t> de </a:t>
            </a:r>
            <a:r>
              <a:rPr lang="pt-BR" sz="2400" b="1" u="sng" dirty="0"/>
              <a:t>vinte</a:t>
            </a:r>
            <a:r>
              <a:rPr lang="pt-BR" sz="2400" dirty="0"/>
              <a:t> por cento </a:t>
            </a:r>
            <a:r>
              <a:rPr lang="pt-BR" sz="2400" b="1" u="sng" dirty="0"/>
              <a:t>sobre o valor da condenação</a:t>
            </a:r>
            <a:r>
              <a:rPr lang="pt-BR" sz="2400" dirty="0"/>
              <a:t>, do proveito econômico obtido ou, não sendo possível mensurá-lo, sobre o valor atualizado da causa, atendidos:</a:t>
            </a:r>
          </a:p>
          <a:p>
            <a:pPr marL="0" indent="0" algn="just">
              <a:buNone/>
            </a:pPr>
            <a:r>
              <a:rPr lang="pt-BR" sz="2400" dirty="0"/>
              <a:t>I - o grau de </a:t>
            </a:r>
            <a:r>
              <a:rPr lang="pt-BR" sz="2400" b="1" dirty="0"/>
              <a:t>zelo do profissional</a:t>
            </a:r>
            <a:r>
              <a:rPr lang="pt-BR" sz="2400" dirty="0"/>
              <a:t>;                   </a:t>
            </a:r>
          </a:p>
          <a:p>
            <a:pPr marL="0" indent="0" algn="just">
              <a:buNone/>
            </a:pPr>
            <a:r>
              <a:rPr lang="pt-BR" sz="2400" dirty="0"/>
              <a:t>II - </a:t>
            </a:r>
            <a:r>
              <a:rPr lang="pt-BR" sz="2400" b="1" dirty="0"/>
              <a:t>o lugar</a:t>
            </a:r>
            <a:r>
              <a:rPr lang="pt-BR" sz="2400" dirty="0"/>
              <a:t> de prestação do serviço;</a:t>
            </a:r>
          </a:p>
          <a:p>
            <a:pPr marL="0" indent="0" algn="just">
              <a:buNone/>
            </a:pPr>
            <a:r>
              <a:rPr lang="pt-BR" sz="2400" dirty="0"/>
              <a:t>III - a </a:t>
            </a:r>
            <a:r>
              <a:rPr lang="pt-BR" sz="2400" b="1" dirty="0"/>
              <a:t>natureza</a:t>
            </a:r>
            <a:r>
              <a:rPr lang="pt-BR" sz="2400" dirty="0"/>
              <a:t> e a importância da causa;  </a:t>
            </a:r>
          </a:p>
          <a:p>
            <a:pPr marL="0" indent="0" algn="just">
              <a:buNone/>
            </a:pPr>
            <a:r>
              <a:rPr lang="pt-BR" sz="2400" dirty="0"/>
              <a:t>IV - o </a:t>
            </a:r>
            <a:r>
              <a:rPr lang="pt-BR" sz="2400" b="1" dirty="0"/>
              <a:t>trabalho realizado pelo advogado</a:t>
            </a:r>
            <a:r>
              <a:rPr lang="pt-BR" sz="2400" dirty="0"/>
              <a:t> e o tempo exigido para o seu serviço.</a:t>
            </a:r>
          </a:p>
          <a:p>
            <a:pPr marL="0" indent="0" algn="just">
              <a:buNone/>
            </a:pPr>
            <a:endParaRPr lang="pt-BR" dirty="0"/>
          </a:p>
          <a:p>
            <a:pPr marL="0" indent="0" algn="just">
              <a:buNone/>
            </a:pPr>
            <a:r>
              <a:rPr lang="pt-BR" b="1" dirty="0"/>
              <a:t>MAJORAÇÃO DOS HONORÁRIOS QUANDO INTERPOSTO RECURSOS</a:t>
            </a:r>
            <a:r>
              <a:rPr lang="pt-BR" dirty="0"/>
              <a:t>: Art. 85 § 11. </a:t>
            </a:r>
            <a:r>
              <a:rPr lang="pt-BR" b="1" u="sng" dirty="0"/>
              <a:t>O tribunal</a:t>
            </a:r>
            <a:r>
              <a:rPr lang="pt-BR" dirty="0"/>
              <a:t>, ao julgar recurso, </a:t>
            </a:r>
            <a:r>
              <a:rPr lang="pt-BR" b="1" u="sng" dirty="0"/>
              <a:t>majorará</a:t>
            </a:r>
            <a:r>
              <a:rPr lang="pt-BR" dirty="0"/>
              <a:t> os honorários </a:t>
            </a:r>
            <a:r>
              <a:rPr lang="pt-BR" b="1" dirty="0"/>
              <a:t>fixados anteriormente</a:t>
            </a:r>
            <a:r>
              <a:rPr lang="pt-BR" dirty="0"/>
              <a:t> levando em conta o trabalho adicional realizado em grau recursal...</a:t>
            </a:r>
          </a:p>
          <a:p>
            <a:pPr marL="0" indent="0" algn="just">
              <a:buNone/>
            </a:pPr>
            <a:endParaRPr lang="pt-BR" dirty="0"/>
          </a:p>
          <a:p>
            <a:pPr marL="0" indent="0" algn="just">
              <a:buNone/>
            </a:pPr>
            <a:r>
              <a:rPr lang="pt-BR" b="1" dirty="0"/>
              <a:t>5% DE HONORÁRIOS, QUANDO NÃO CONTESTA E PAGA</a:t>
            </a:r>
          </a:p>
          <a:p>
            <a:pPr marL="0" indent="0" algn="just">
              <a:buNone/>
            </a:pPr>
            <a:r>
              <a:rPr lang="pt-BR" dirty="0"/>
              <a:t>	Art. 90 § 4º </a:t>
            </a:r>
            <a:r>
              <a:rPr lang="pt-BR" b="1" u="sng" dirty="0"/>
              <a:t>Se o réu</a:t>
            </a:r>
            <a:r>
              <a:rPr lang="pt-BR" dirty="0"/>
              <a:t> reconhecer a procedência do pedido e, simultaneamente, </a:t>
            </a:r>
            <a:r>
              <a:rPr lang="pt-BR" b="1" u="sng" dirty="0"/>
              <a:t>cumprir integralmente a prestação reconhecida</a:t>
            </a:r>
            <a:r>
              <a:rPr lang="pt-BR" dirty="0"/>
              <a:t>, os honorários serão </a:t>
            </a:r>
            <a:r>
              <a:rPr lang="pt-BR" b="1" u="sng" dirty="0"/>
              <a:t>reduzidos pela metade</a:t>
            </a:r>
            <a:r>
              <a:rPr lang="pt-BR" dirty="0"/>
              <a:t>.</a:t>
            </a:r>
          </a:p>
        </p:txBody>
      </p:sp>
    </p:spTree>
    <p:extLst>
      <p:ext uri="{BB962C8B-B14F-4D97-AF65-F5344CB8AC3E}">
        <p14:creationId xmlns:p14="http://schemas.microsoft.com/office/powerpoint/2010/main" val="29521191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0" y="0"/>
            <a:ext cx="9144000" cy="6858000"/>
          </a:xfrm>
        </p:spPr>
        <p:txBody>
          <a:bodyPr>
            <a:normAutofit fontScale="70000" lnSpcReduction="20000"/>
          </a:bodyPr>
          <a:lstStyle/>
          <a:p>
            <a:pPr marL="0" indent="0" algn="just">
              <a:buNone/>
            </a:pPr>
            <a:r>
              <a:rPr lang="pt-BR" sz="2600" b="1" dirty="0"/>
              <a:t>HONORÁRIOS POR APRECIAÇÃO EQUITATIVA</a:t>
            </a:r>
            <a:r>
              <a:rPr lang="pt-BR" sz="2600" dirty="0"/>
              <a:t>: ART. 85 CPC § 8º Nas causas em que </a:t>
            </a:r>
            <a:r>
              <a:rPr lang="pt-BR" sz="2600" b="1" dirty="0"/>
              <a:t>for inestimável</a:t>
            </a:r>
            <a:r>
              <a:rPr lang="pt-BR" sz="2600" dirty="0"/>
              <a:t> ou </a:t>
            </a:r>
            <a:r>
              <a:rPr lang="pt-BR" sz="2600" b="1" u="sng" dirty="0"/>
              <a:t>irrisório</a:t>
            </a:r>
            <a:r>
              <a:rPr lang="pt-BR" sz="2600" dirty="0"/>
              <a:t> o proveito econômico ou, ainda, quando o valor da causa for muito baixo, o juiz fixará o valor dos honorários </a:t>
            </a:r>
            <a:r>
              <a:rPr lang="pt-BR" sz="2600" b="1" dirty="0"/>
              <a:t>por apreciação equitativa</a:t>
            </a:r>
            <a:r>
              <a:rPr lang="pt-BR" sz="2600" dirty="0"/>
              <a:t>.... (</a:t>
            </a:r>
            <a:r>
              <a:rPr lang="pt-BR" sz="2600" b="1" dirty="0"/>
              <a:t>R$ ....).</a:t>
            </a:r>
          </a:p>
          <a:p>
            <a:pPr marL="0" indent="0" algn="just">
              <a:buNone/>
            </a:pPr>
            <a:r>
              <a:rPr lang="pt-BR" sz="2600" dirty="0"/>
              <a:t>	EXEMPLO: Divórcio sem partilha ou ação de pequeno valor.</a:t>
            </a:r>
          </a:p>
          <a:p>
            <a:pPr marL="0" indent="0" algn="just">
              <a:buNone/>
            </a:pPr>
            <a:endParaRPr lang="pt-BR" sz="2600" dirty="0"/>
          </a:p>
          <a:p>
            <a:pPr marL="0" indent="0" algn="just">
              <a:buNone/>
            </a:pPr>
            <a:endParaRPr lang="pt-BR" b="1" u="sng" dirty="0"/>
          </a:p>
          <a:p>
            <a:pPr marL="0" indent="0" algn="just">
              <a:buNone/>
            </a:pPr>
            <a:endParaRPr lang="pt-BR" b="1" u="sng" dirty="0"/>
          </a:p>
          <a:p>
            <a:pPr marL="0" indent="0" algn="just">
              <a:buNone/>
            </a:pPr>
            <a:endParaRPr lang="pt-BR" b="1" u="sng" dirty="0"/>
          </a:p>
          <a:p>
            <a:pPr marL="0" indent="0" algn="just">
              <a:buNone/>
            </a:pPr>
            <a:endParaRPr lang="pt-BR" b="1" u="sng" dirty="0"/>
          </a:p>
          <a:p>
            <a:pPr marL="0" indent="0" algn="just">
              <a:buNone/>
            </a:pPr>
            <a:endParaRPr lang="pt-BR" b="1" u="sng" dirty="0"/>
          </a:p>
          <a:p>
            <a:pPr marL="0" indent="0" algn="just">
              <a:buNone/>
            </a:pPr>
            <a:r>
              <a:rPr lang="pt-BR" dirty="0"/>
              <a:t>§ 8º-A. Na hipótese do § 8º deste artigo, para fins de fixação equitativa de honorários sucumbenciais, o juiz deverá observar os valores recomendados pelo Conselho Seccional da Ordem dos Advogados do Brasil a título de honorários advocatícios ou o limite mínimo de 10% estabelecido no § 2º deste artigo, aplicando-se o que for maior. (Incluído pela Lei nº 14.365/2022)</a:t>
            </a:r>
            <a:endParaRPr lang="pt-BR" b="1" u="sng" dirty="0"/>
          </a:p>
          <a:p>
            <a:pPr marL="0" indent="0" algn="just">
              <a:buNone/>
            </a:pPr>
            <a:endParaRPr lang="pt-BR" b="1" u="sng" dirty="0"/>
          </a:p>
          <a:p>
            <a:pPr marL="0" indent="0" algn="just">
              <a:buNone/>
            </a:pPr>
            <a:r>
              <a:rPr lang="pt-BR" b="1" u="sng" dirty="0"/>
              <a:t>PRESTAÇÕES VINCENDAS</a:t>
            </a:r>
            <a:r>
              <a:rPr lang="pt-BR" dirty="0"/>
              <a:t>: ART. 85, § 9º Na ação de indenização por ato ilícito contra pessoa, o percentual de honorários incidirá sobre a soma das prestações vencidas </a:t>
            </a:r>
            <a:r>
              <a:rPr lang="pt-BR" b="1" u="sng" dirty="0"/>
              <a:t>acrescida de 12 (doze) prestações vincendas</a:t>
            </a:r>
            <a:r>
              <a:rPr lang="pt-BR" dirty="0"/>
              <a:t>.</a:t>
            </a:r>
          </a:p>
        </p:txBody>
      </p:sp>
      <p:pic>
        <p:nvPicPr>
          <p:cNvPr id="4" name="Imagem 3">
            <a:extLst>
              <a:ext uri="{FF2B5EF4-FFF2-40B4-BE49-F238E27FC236}">
                <a16:creationId xmlns:a16="http://schemas.microsoft.com/office/drawing/2014/main" id="{3C1FBD01-D8D4-5E0E-9F45-967E3851BED4}"/>
              </a:ext>
            </a:extLst>
          </p:cNvPr>
          <p:cNvPicPr>
            <a:picLocks noChangeAspect="1"/>
          </p:cNvPicPr>
          <p:nvPr/>
        </p:nvPicPr>
        <p:blipFill>
          <a:blip r:embed="rId2"/>
          <a:stretch>
            <a:fillRect/>
          </a:stretch>
        </p:blipFill>
        <p:spPr>
          <a:xfrm>
            <a:off x="0" y="2132856"/>
            <a:ext cx="9144000" cy="624092"/>
          </a:xfrm>
          <a:prstGeom prst="rect">
            <a:avLst/>
          </a:prstGeom>
        </p:spPr>
      </p:pic>
      <p:pic>
        <p:nvPicPr>
          <p:cNvPr id="6" name="Imagem 5">
            <a:extLst>
              <a:ext uri="{FF2B5EF4-FFF2-40B4-BE49-F238E27FC236}">
                <a16:creationId xmlns:a16="http://schemas.microsoft.com/office/drawing/2014/main" id="{5CE6211B-2F1D-2821-AD9D-ABF6690FAE20}"/>
              </a:ext>
            </a:extLst>
          </p:cNvPr>
          <p:cNvPicPr>
            <a:picLocks noChangeAspect="1"/>
          </p:cNvPicPr>
          <p:nvPr/>
        </p:nvPicPr>
        <p:blipFill>
          <a:blip r:embed="rId3"/>
          <a:stretch>
            <a:fillRect/>
          </a:stretch>
        </p:blipFill>
        <p:spPr>
          <a:xfrm>
            <a:off x="0" y="1196752"/>
            <a:ext cx="9144000" cy="990836"/>
          </a:xfrm>
          <a:prstGeom prst="rect">
            <a:avLst/>
          </a:prstGeom>
        </p:spPr>
      </p:pic>
    </p:spTree>
    <p:extLst>
      <p:ext uri="{BB962C8B-B14F-4D97-AF65-F5344CB8AC3E}">
        <p14:creationId xmlns:p14="http://schemas.microsoft.com/office/powerpoint/2010/main" val="13081127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0" y="0"/>
            <a:ext cx="9144000" cy="6858000"/>
          </a:xfrm>
        </p:spPr>
        <p:txBody>
          <a:bodyPr>
            <a:normAutofit fontScale="70000" lnSpcReduction="20000"/>
          </a:bodyPr>
          <a:lstStyle/>
          <a:p>
            <a:pPr marL="0" indent="0" algn="ctr">
              <a:buNone/>
            </a:pPr>
            <a:r>
              <a:rPr lang="pt-BR" sz="2400" b="1" dirty="0"/>
              <a:t>VERBA ALIMENTAR – PROIBIDO COMPENSAÇÃO</a:t>
            </a:r>
          </a:p>
          <a:p>
            <a:pPr marL="0" indent="0" algn="just">
              <a:buNone/>
            </a:pPr>
            <a:r>
              <a:rPr lang="pt-BR" sz="2400" dirty="0"/>
              <a:t>	Art. 85, § 14. Os honorários </a:t>
            </a:r>
            <a:r>
              <a:rPr lang="pt-BR" sz="2400" b="1" dirty="0"/>
              <a:t>constituem direito do advogado</a:t>
            </a:r>
            <a:r>
              <a:rPr lang="pt-BR" sz="2400" dirty="0"/>
              <a:t> e </a:t>
            </a:r>
            <a:r>
              <a:rPr lang="pt-BR" sz="2400" b="1" dirty="0"/>
              <a:t>têm natureza alimentar</a:t>
            </a:r>
            <a:r>
              <a:rPr lang="pt-BR" sz="2400" dirty="0"/>
              <a:t>, com os mesmos privilégios dos créditos oriundos da </a:t>
            </a:r>
            <a:r>
              <a:rPr lang="pt-BR" sz="2400" b="1" dirty="0"/>
              <a:t>legislação do trabalho</a:t>
            </a:r>
            <a:r>
              <a:rPr lang="pt-BR" sz="2400" dirty="0"/>
              <a:t>, </a:t>
            </a:r>
            <a:r>
              <a:rPr lang="pt-BR" sz="2400" b="1" dirty="0"/>
              <a:t>sendo vedada a compensação em caso de sucumbência parcial</a:t>
            </a:r>
            <a:r>
              <a:rPr lang="pt-BR" sz="2400" dirty="0"/>
              <a:t>.</a:t>
            </a:r>
          </a:p>
          <a:p>
            <a:pPr marL="0" indent="0" algn="just">
              <a:buNone/>
            </a:pPr>
            <a:r>
              <a:rPr lang="pt-BR" dirty="0">
                <a:latin typeface="GungsuhChe" panose="02030609000101010101" pitchFamily="49" charset="-127"/>
                <a:ea typeface="GungsuhChe" panose="02030609000101010101" pitchFamily="49" charset="-127"/>
              </a:rPr>
              <a:t>	“AÇÃO PARCIALMENTE PROCEDENTE”A X B</a:t>
            </a:r>
          </a:p>
          <a:p>
            <a:pPr marL="0" indent="0" algn="just">
              <a:buNone/>
            </a:pPr>
            <a:endParaRPr lang="pt-BR" sz="3200" b="1" dirty="0"/>
          </a:p>
          <a:p>
            <a:pPr marL="0" indent="0" algn="just">
              <a:buNone/>
            </a:pPr>
            <a:r>
              <a:rPr lang="pt-BR" sz="3200" b="1" dirty="0"/>
              <a:t>VEDADA A COMPENSÃO:</a:t>
            </a:r>
          </a:p>
          <a:p>
            <a:pPr marL="0" indent="0" algn="just">
              <a:buNone/>
            </a:pPr>
            <a:endParaRPr lang="pt-BR" dirty="0">
              <a:latin typeface="GungsuhChe" panose="02030609000101010101" pitchFamily="49" charset="-127"/>
              <a:ea typeface="GungsuhChe" panose="02030609000101010101" pitchFamily="49" charset="-127"/>
            </a:endParaRPr>
          </a:p>
          <a:p>
            <a:pPr marL="0" indent="0" algn="just">
              <a:buNone/>
            </a:pPr>
            <a:endParaRPr lang="pt-BR" dirty="0">
              <a:latin typeface="GungsuhChe" panose="02030609000101010101" pitchFamily="49" charset="-127"/>
              <a:ea typeface="GungsuhChe" panose="02030609000101010101" pitchFamily="49" charset="-127"/>
            </a:endParaRPr>
          </a:p>
          <a:p>
            <a:pPr marL="0" indent="0" algn="just">
              <a:buNone/>
            </a:pPr>
            <a:endParaRPr lang="pt-BR" dirty="0">
              <a:latin typeface="GungsuhChe" panose="02030609000101010101" pitchFamily="49" charset="-127"/>
              <a:ea typeface="GungsuhChe" panose="02030609000101010101" pitchFamily="49" charset="-127"/>
            </a:endParaRPr>
          </a:p>
          <a:p>
            <a:pPr marL="0" indent="0" algn="just">
              <a:buNone/>
            </a:pPr>
            <a:endParaRPr lang="pt-BR" dirty="0">
              <a:latin typeface="GungsuhChe" panose="02030609000101010101" pitchFamily="49" charset="-127"/>
              <a:ea typeface="GungsuhChe" panose="02030609000101010101" pitchFamily="49" charset="-127"/>
            </a:endParaRPr>
          </a:p>
          <a:p>
            <a:pPr marL="0" indent="0" algn="just">
              <a:buNone/>
            </a:pPr>
            <a:endParaRPr lang="pt-BR" dirty="0">
              <a:latin typeface="GungsuhChe" panose="02030609000101010101" pitchFamily="49" charset="-127"/>
              <a:ea typeface="GungsuhChe" panose="02030609000101010101" pitchFamily="49" charset="-127"/>
            </a:endParaRPr>
          </a:p>
          <a:p>
            <a:pPr marL="0" indent="0" algn="just">
              <a:buNone/>
            </a:pPr>
            <a:endParaRPr lang="pt-BR" dirty="0">
              <a:latin typeface="GungsuhChe" panose="02030609000101010101" pitchFamily="49" charset="-127"/>
              <a:ea typeface="GungsuhChe" panose="02030609000101010101" pitchFamily="49" charset="-127"/>
            </a:endParaRPr>
          </a:p>
          <a:p>
            <a:pPr marL="0" indent="0" algn="just">
              <a:buNone/>
            </a:pPr>
            <a:endParaRPr lang="pt-BR" dirty="0">
              <a:latin typeface="GungsuhChe" panose="02030609000101010101" pitchFamily="49" charset="-127"/>
              <a:ea typeface="GungsuhChe" panose="02030609000101010101" pitchFamily="49" charset="-127"/>
            </a:endParaRPr>
          </a:p>
          <a:p>
            <a:pPr marL="0" indent="0" algn="just">
              <a:buNone/>
            </a:pPr>
            <a:endParaRPr lang="pt-BR" dirty="0">
              <a:latin typeface="GungsuhChe" panose="02030609000101010101" pitchFamily="49" charset="-127"/>
              <a:ea typeface="GungsuhChe" panose="02030609000101010101" pitchFamily="49" charset="-127"/>
            </a:endParaRPr>
          </a:p>
          <a:p>
            <a:pPr marL="0" indent="0" algn="just">
              <a:buNone/>
            </a:pPr>
            <a:endParaRPr lang="pt-BR" dirty="0">
              <a:latin typeface="GungsuhChe" panose="02030609000101010101" pitchFamily="49" charset="-127"/>
              <a:ea typeface="GungsuhChe" panose="02030609000101010101" pitchFamily="49" charset="-127"/>
            </a:endParaRPr>
          </a:p>
          <a:p>
            <a:pPr marL="0" indent="0" algn="just">
              <a:buNone/>
            </a:pPr>
            <a:r>
              <a:rPr lang="pt-BR" dirty="0">
                <a:latin typeface="GungsuhChe" panose="02030609000101010101" pitchFamily="49" charset="-127"/>
                <a:ea typeface="GungsuhChe" panose="02030609000101010101" pitchFamily="49" charset="-127"/>
              </a:rPr>
              <a:t>CRÉDITO PRIVILEGIADO</a:t>
            </a:r>
          </a:p>
          <a:p>
            <a:pPr marL="0" indent="0" algn="just">
              <a:buNone/>
            </a:pPr>
            <a:endParaRPr lang="pt-BR" sz="2400" dirty="0"/>
          </a:p>
          <a:p>
            <a:pPr marL="0" indent="0" algn="just">
              <a:buNone/>
            </a:pPr>
            <a:r>
              <a:rPr lang="pt-BR" sz="2400" dirty="0"/>
              <a:t>	Vide Estatuto: </a:t>
            </a:r>
            <a:r>
              <a:rPr lang="pt-BR" sz="2400" dirty="0">
                <a:latin typeface="GungsuhChe" panose="02030609000101010101" pitchFamily="49" charset="-127"/>
                <a:ea typeface="GungsuhChe" panose="02030609000101010101" pitchFamily="49" charset="-127"/>
              </a:rPr>
              <a:t>art. 24. A decisão judicial que fixar ou arbitrar honorários e o contrato escrito que os estipular </a:t>
            </a:r>
            <a:r>
              <a:rPr lang="pt-BR" sz="2400" b="1" dirty="0">
                <a:latin typeface="GungsuhChe" panose="02030609000101010101" pitchFamily="49" charset="-127"/>
                <a:ea typeface="GungsuhChe" panose="02030609000101010101" pitchFamily="49" charset="-127"/>
              </a:rPr>
              <a:t>são títulos executivos</a:t>
            </a:r>
            <a:r>
              <a:rPr lang="pt-BR" sz="2400" dirty="0">
                <a:latin typeface="GungsuhChe" panose="02030609000101010101" pitchFamily="49" charset="-127"/>
                <a:ea typeface="GungsuhChe" panose="02030609000101010101" pitchFamily="49" charset="-127"/>
              </a:rPr>
              <a:t> e constituem </a:t>
            </a:r>
            <a:r>
              <a:rPr lang="pt-BR" sz="2400" b="1" dirty="0">
                <a:latin typeface="GungsuhChe" panose="02030609000101010101" pitchFamily="49" charset="-127"/>
                <a:ea typeface="GungsuhChe" panose="02030609000101010101" pitchFamily="49" charset="-127"/>
              </a:rPr>
              <a:t>crédito privilegiado</a:t>
            </a:r>
            <a:r>
              <a:rPr lang="pt-BR" sz="2400" dirty="0">
                <a:latin typeface="GungsuhChe" panose="02030609000101010101" pitchFamily="49" charset="-127"/>
                <a:ea typeface="GungsuhChe" panose="02030609000101010101" pitchFamily="49" charset="-127"/>
              </a:rPr>
              <a:t> na falência...</a:t>
            </a:r>
          </a:p>
        </p:txBody>
      </p:sp>
      <p:pic>
        <p:nvPicPr>
          <p:cNvPr id="2" name="Imagem 1">
            <a:extLst>
              <a:ext uri="{FF2B5EF4-FFF2-40B4-BE49-F238E27FC236}">
                <a16:creationId xmlns:a16="http://schemas.microsoft.com/office/drawing/2014/main" id="{AB408393-914D-13C7-1C24-D0C8D75A4EF0}"/>
              </a:ext>
            </a:extLst>
          </p:cNvPr>
          <p:cNvPicPr>
            <a:picLocks noChangeAspect="1"/>
          </p:cNvPicPr>
          <p:nvPr/>
        </p:nvPicPr>
        <p:blipFill>
          <a:blip r:embed="rId2"/>
          <a:stretch>
            <a:fillRect/>
          </a:stretch>
        </p:blipFill>
        <p:spPr>
          <a:xfrm>
            <a:off x="215008" y="1916832"/>
            <a:ext cx="8928992" cy="2736304"/>
          </a:xfrm>
          <a:prstGeom prst="rect">
            <a:avLst/>
          </a:prstGeom>
        </p:spPr>
      </p:pic>
    </p:spTree>
    <p:extLst>
      <p:ext uri="{BB962C8B-B14F-4D97-AF65-F5344CB8AC3E}">
        <p14:creationId xmlns:p14="http://schemas.microsoft.com/office/powerpoint/2010/main" val="3779853712"/>
      </p:ext>
    </p:extLst>
  </p:cSld>
  <p:clrMapOvr>
    <a:masterClrMapping/>
  </p:clrMapOvr>
</p:sld>
</file>

<file path=ppt/theme/theme1.xml><?xml version="1.0" encoding="utf-8"?>
<a:theme xmlns:a="http://schemas.openxmlformats.org/drawingml/2006/main" name="Tema do Office">
  <a:themeElements>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o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3544</TotalTime>
  <Words>3290</Words>
  <Application>Microsoft Office PowerPoint</Application>
  <PresentationFormat>Apresentação na tela (4:3)</PresentationFormat>
  <Paragraphs>288</Paragraphs>
  <Slides>22</Slides>
  <Notes>1</Notes>
  <HiddenSlides>0</HiddenSlides>
  <MMClips>0</MMClips>
  <ScaleCrop>false</ScaleCrop>
  <HeadingPairs>
    <vt:vector size="8" baseType="variant">
      <vt:variant>
        <vt:lpstr>Fontes usadas</vt:lpstr>
      </vt:variant>
      <vt:variant>
        <vt:i4>3</vt:i4>
      </vt:variant>
      <vt:variant>
        <vt:lpstr>Tema</vt:lpstr>
      </vt:variant>
      <vt:variant>
        <vt:i4>1</vt:i4>
      </vt:variant>
      <vt:variant>
        <vt:lpstr>Servidores OLE inseridos</vt:lpstr>
      </vt:variant>
      <vt:variant>
        <vt:i4>1</vt:i4>
      </vt:variant>
      <vt:variant>
        <vt:lpstr>Títulos de slides</vt:lpstr>
      </vt:variant>
      <vt:variant>
        <vt:i4>22</vt:i4>
      </vt:variant>
    </vt:vector>
  </HeadingPairs>
  <TitlesOfParts>
    <vt:vector size="27" baseType="lpstr">
      <vt:lpstr>GungsuhChe</vt:lpstr>
      <vt:lpstr>Arial</vt:lpstr>
      <vt:lpstr>Calibri</vt:lpstr>
      <vt:lpstr>Tema do Office</vt:lpstr>
      <vt:lpstr>Imagem de Bitmap</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PROF. JULIO</dc:title>
  <dc:creator>PALAS</dc:creator>
  <cp:lastModifiedBy>Julio Lopes</cp:lastModifiedBy>
  <cp:revision>280</cp:revision>
  <dcterms:created xsi:type="dcterms:W3CDTF">2020-08-07T16:47:54Z</dcterms:created>
  <dcterms:modified xsi:type="dcterms:W3CDTF">2026-02-25T13:21:00Z</dcterms:modified>
</cp:coreProperties>
</file>