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1"/>
  </p:notesMasterIdLst>
  <p:sldIdLst>
    <p:sldId id="485" r:id="rId3"/>
    <p:sldId id="257" r:id="rId4"/>
    <p:sldId id="276" r:id="rId5"/>
    <p:sldId id="494" r:id="rId6"/>
    <p:sldId id="279" r:id="rId7"/>
    <p:sldId id="465" r:id="rId8"/>
    <p:sldId id="502" r:id="rId9"/>
    <p:sldId id="264" r:id="rId10"/>
    <p:sldId id="267" r:id="rId11"/>
    <p:sldId id="263" r:id="rId12"/>
    <p:sldId id="503" r:id="rId13"/>
    <p:sldId id="489" r:id="rId14"/>
    <p:sldId id="501" r:id="rId15"/>
    <p:sldId id="468" r:id="rId16"/>
    <p:sldId id="471" r:id="rId17"/>
    <p:sldId id="467" r:id="rId18"/>
    <p:sldId id="470" r:id="rId19"/>
    <p:sldId id="473" r:id="rId20"/>
    <p:sldId id="475" r:id="rId21"/>
    <p:sldId id="460" r:id="rId22"/>
    <p:sldId id="462" r:id="rId23"/>
    <p:sldId id="478" r:id="rId24"/>
    <p:sldId id="495" r:id="rId25"/>
    <p:sldId id="496" r:id="rId26"/>
    <p:sldId id="497" r:id="rId27"/>
    <p:sldId id="498" r:id="rId28"/>
    <p:sldId id="499" r:id="rId29"/>
    <p:sldId id="500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mover o slide</a:t>
            </a: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12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&lt;cabeçalho&gt;</a:t>
            </a:r>
          </a:p>
        </p:txBody>
      </p:sp>
      <p:sp>
        <p:nvSpPr>
          <p:cNvPr id="12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12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13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C973D53A-AE05-439C-A1B7-0A7C011350CB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6B7E6-E4E1-23B9-AED9-FA5E61EDB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64DF03A-4DC6-7820-BDE5-850DD5B0F1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122414D0-A940-3A50-B82D-10A9E6301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F3D7558-62AE-7097-D1C8-7239F67619A4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C973D53A-AE05-439C-A1B7-0A7C011350CB}" type="slidenum">
              <a:rPr lang="pt-BR" sz="1400" b="0" strike="noStrike" spc="-1" smtClean="0">
                <a:latin typeface="Times New Roman"/>
              </a:rPr>
              <a:t>1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2594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81BF54-28D7-08F7-E69E-96402DCA9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442656B-4BB7-CE07-F186-1C95B6BAD3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D54423A-0055-A434-10E2-348361216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EBE8F3-8CF6-8369-F0C4-7E2B438C677B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C973D53A-AE05-439C-A1B7-0A7C011350CB}" type="slidenum">
              <a:rPr lang="pt-BR" sz="1400" b="0" strike="noStrike" spc="-1" smtClean="0">
                <a:latin typeface="Times New Roman"/>
              </a:rPr>
              <a:t>12</a:t>
            </a:fld>
            <a:endParaRPr lang="pt-B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638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90C57-6ED0-4248-8B52-9F9E4227C413}" type="datetime1">
              <a:rPr lang="pt-BR" smtClean="0"/>
              <a:t>05/03/2026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0B82-69A3-4020-8A88-7DA80ABD15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040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BF79-B776-423D-B057-818F9FB09510}" type="datetime1">
              <a:rPr lang="pt-BR" smtClean="0"/>
              <a:t>05/03/2026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85A23-C81A-4B7C-B46B-AEE116E964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32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7E5A8-883C-9B85-6E7C-5B0F0B68C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C326C2-3FEC-E180-9689-094DF0D2E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pt-BR" b="1" dirty="0"/>
              <a:t>Prof. Julio </a:t>
            </a:r>
          </a:p>
          <a:p>
            <a:pPr marL="0" indent="0" algn="r">
              <a:buNone/>
            </a:pPr>
            <a:r>
              <a:rPr lang="pt-BR" b="1" dirty="0"/>
              <a:t>2026-1</a:t>
            </a:r>
          </a:p>
          <a:p>
            <a:pPr marL="0" indent="0" algn="ctr">
              <a:buNone/>
            </a:pPr>
            <a:r>
              <a:rPr lang="pt-BR" b="1" dirty="0"/>
              <a:t>TEORIA GERAL DOS RECURSOS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Não é ação, muito menos um novo processo!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Retarda a coisa julgada (art. 502 CPC);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Não se admite novas matérias (EXCEÇÕES matéria de ordem pública);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2 Pedidos nas razões: </a:t>
            </a:r>
            <a:r>
              <a:rPr lang="pt-BR" sz="2400" b="1" dirty="0">
                <a:highlight>
                  <a:srgbClr val="FFFF00"/>
                </a:highlight>
              </a:rPr>
              <a:t>CONHECER</a:t>
            </a:r>
            <a:r>
              <a:rPr lang="pt-BR" sz="2400" dirty="0"/>
              <a:t> e </a:t>
            </a:r>
            <a:r>
              <a:rPr lang="pt-BR" sz="2400" b="1" dirty="0">
                <a:highlight>
                  <a:srgbClr val="FFFF00"/>
                </a:highlight>
              </a:rPr>
              <a:t>DAR PROVIMENTO</a:t>
            </a:r>
            <a:r>
              <a:rPr lang="pt-BR" sz="2400" b="1" dirty="0"/>
              <a:t>...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Nova decisão</a:t>
            </a:r>
            <a:r>
              <a:rPr lang="pt-BR" dirty="0"/>
              <a:t> </a:t>
            </a:r>
            <a:r>
              <a:rPr lang="pt-BR" sz="1800" dirty="0"/>
              <a:t>(última é a que vale)</a:t>
            </a:r>
            <a:endParaRPr lang="pt-BR" sz="2400" dirty="0"/>
          </a:p>
          <a:p>
            <a:pPr algn="just"/>
            <a:r>
              <a:rPr lang="pt-BR" dirty="0"/>
              <a:t>Só </a:t>
            </a:r>
            <a:r>
              <a:rPr lang="pt-BR" u="sng" dirty="0"/>
              <a:t>cabe recurso</a:t>
            </a:r>
            <a:r>
              <a:rPr lang="pt-BR" dirty="0"/>
              <a:t> contra </a:t>
            </a:r>
            <a:r>
              <a:rPr lang="pt-BR" b="1" dirty="0"/>
              <a:t>ATO DO JUIZ</a:t>
            </a:r>
            <a:r>
              <a:rPr lang="pt-BR" dirty="0"/>
              <a:t> vide art. 203 do CPC (atos da parte contrária, MP, serventuário etc. não cabe recurso!)</a:t>
            </a:r>
          </a:p>
          <a:p>
            <a:pPr algn="just"/>
            <a:r>
              <a:rPr lang="pt-BR" u="sng" dirty="0"/>
              <a:t>ATOS PASSÍVEIS DE RECURSOS</a:t>
            </a:r>
            <a:r>
              <a:rPr lang="pt-BR" dirty="0"/>
              <a:t>: decisões interlocutórias, sentença, decisões monocráticas do Relator e contra acórdão.</a:t>
            </a:r>
          </a:p>
          <a:p>
            <a:pPr algn="just"/>
            <a:r>
              <a:rPr lang="pt-BR" dirty="0"/>
              <a:t>JUÍZO “A QUO” e “AD QUEM”</a:t>
            </a:r>
          </a:p>
          <a:p>
            <a:pPr marL="0" indent="0" algn="just">
              <a:buNone/>
            </a:pPr>
            <a:r>
              <a:rPr lang="pt-BR" dirty="0"/>
              <a:t>	 “a quo” é o juiz que proferiu a decisão</a:t>
            </a:r>
          </a:p>
          <a:p>
            <a:pPr marL="457200" lvl="1" indent="0" algn="just">
              <a:buNone/>
            </a:pPr>
            <a:r>
              <a:rPr lang="pt-BR" dirty="0"/>
              <a:t>	juízo “ad quem” é o juízo que julgará o recurso</a:t>
            </a:r>
          </a:p>
        </p:txBody>
      </p:sp>
    </p:spTree>
    <p:extLst>
      <p:ext uri="{BB962C8B-B14F-4D97-AF65-F5344CB8AC3E}">
        <p14:creationId xmlns:p14="http://schemas.microsoft.com/office/powerpoint/2010/main" val="3899936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1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1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1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1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1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1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1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1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1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1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sz="1800" b="1" i="1" dirty="0">
                <a:solidFill>
                  <a:srgbClr val="FF0000"/>
                </a:solidFill>
              </a:rPr>
              <a:t>-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1ECF8BD-F1FB-7B28-D060-9F3F53012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0"/>
            <a:ext cx="8801100" cy="653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15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D761D-892C-88B9-9420-64F9A5A6B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D1D778-645A-B604-6693-7397CF9EB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b="1" dirty="0">
                <a:solidFill>
                  <a:srgbClr val="FF0000"/>
                </a:solidFill>
              </a:rPr>
              <a:t>INTERESSE RECURSAL: </a:t>
            </a:r>
            <a:r>
              <a:rPr lang="pt-BR" sz="1400" b="1" dirty="0"/>
              <a:t>BUSCAR SITUAÇÃO MAIS VANTAJOSA (</a:t>
            </a:r>
            <a:r>
              <a:rPr lang="pt-BR" sz="1400" b="1" dirty="0">
                <a:solidFill>
                  <a:srgbClr val="FF0000"/>
                </a:solidFill>
              </a:rPr>
              <a:t>UTIL</a:t>
            </a:r>
            <a:r>
              <a:rPr lang="pt-BR" sz="1400" b="1" dirty="0"/>
              <a:t>IDADE); SUCUMBENTE</a:t>
            </a:r>
            <a:r>
              <a:rPr lang="pt-BR" sz="1400" dirty="0"/>
              <a:t>!</a:t>
            </a:r>
          </a:p>
          <a:p>
            <a:pPr marL="0" indent="0" algn="ctr">
              <a:buNone/>
            </a:pPr>
            <a:endParaRPr lang="pt-BR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1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1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1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1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1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1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1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1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1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1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sz="1800" b="1" i="1" dirty="0">
                <a:solidFill>
                  <a:srgbClr val="FF0000"/>
                </a:solidFill>
              </a:rPr>
              <a:t>-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790254B-ADDA-9427-19E6-C3104CABB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143"/>
            <a:ext cx="9073662" cy="663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61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235D4-CE22-C590-2ED2-5F59F970E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4F5977-039B-9DB7-18AF-50453447A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11016"/>
            <a:ext cx="9144000" cy="6646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-</a:t>
            </a:r>
          </a:p>
        </p:txBody>
      </p:sp>
      <p:pic>
        <p:nvPicPr>
          <p:cNvPr id="4" name="Imagem 3" descr="Tabela&#10;&#10;O conteúdo gerado por IA pode estar incorreto.">
            <a:extLst>
              <a:ext uri="{FF2B5EF4-FFF2-40B4-BE49-F238E27FC236}">
                <a16:creationId xmlns:a16="http://schemas.microsoft.com/office/drawing/2014/main" id="{3D05021E-B0AC-9B19-F1E7-E7D32BFB3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87832"/>
            <a:ext cx="9144000" cy="5249767"/>
          </a:xfrm>
          <a:prstGeom prst="rect">
            <a:avLst/>
          </a:prstGeom>
        </p:spPr>
      </p:pic>
      <p:pic>
        <p:nvPicPr>
          <p:cNvPr id="6" name="Imagem 5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B8D1A04F-89CC-F9DB-E4F3-40FDA6254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09" y="5034116"/>
            <a:ext cx="8819535" cy="182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48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E1814-23D1-C931-0D7F-E967BBCE8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7E28F2-FBBD-6DC5-1FE3-0AB8B61C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55" y="307731"/>
            <a:ext cx="8996218" cy="65502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-</a:t>
            </a:r>
          </a:p>
        </p:txBody>
      </p:sp>
      <p:pic>
        <p:nvPicPr>
          <p:cNvPr id="4" name="Imagem 3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id="{31084992-012A-BBC0-DD46-FCD48779B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7" y="0"/>
            <a:ext cx="9060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1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55" y="307731"/>
            <a:ext cx="8996218" cy="65502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-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A888F6A-A356-611C-F730-8B71662CA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22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55" y="307731"/>
            <a:ext cx="8996218" cy="65502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-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0F07DE2-CCF0-7C87-E403-60839FFCD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15"/>
            <a:ext cx="9144000" cy="67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28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55" y="307731"/>
            <a:ext cx="8996218" cy="65502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-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A858BB1-81A8-B2CE-33E3-758A8E4B5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" y="0"/>
            <a:ext cx="9073662" cy="670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2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55" y="307731"/>
            <a:ext cx="8996218" cy="65502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-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40E9472-66A7-CE1F-9978-5D5E3B839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877"/>
            <a:ext cx="9144000" cy="613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91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55" y="307731"/>
            <a:ext cx="8996218" cy="65502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-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BC893CC-B4D2-EE34-B788-37235D87C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547"/>
            <a:ext cx="9144000" cy="453683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8879981-7E0B-9B87-7CB0-9E067E9E6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4642338"/>
            <a:ext cx="9058275" cy="221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67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1CD77-4455-5F1C-156D-A5F3AFC9E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>
            <a:extLst>
              <a:ext uri="{FF2B5EF4-FFF2-40B4-BE49-F238E27FC236}">
                <a16:creationId xmlns:a16="http://schemas.microsoft.com/office/drawing/2014/main" id="{BCA3F9B8-F3F9-757D-4471-3F68155A53F1}"/>
              </a:ext>
            </a:extLst>
          </p:cNvPr>
          <p:cNvSpPr/>
          <p:nvPr/>
        </p:nvSpPr>
        <p:spPr>
          <a:xfrm>
            <a:off x="1" y="0"/>
            <a:ext cx="9144000" cy="67148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  <a:ea typeface="DejaVu Sans"/>
              </a:rPr>
              <a:t>1- Não é recurso?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  <a:ea typeface="DejaVu Sans"/>
              </a:rPr>
              <a:t>A- Ação rescisória e Mandado de Segurança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  <a:ea typeface="DejaVu Sans"/>
              </a:rPr>
              <a:t>B- Recurso Ordinário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  <a:ea typeface="DejaVu Sans"/>
              </a:rPr>
              <a:t>C- Apelação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  <a:ea typeface="DejaVu Sans"/>
              </a:rPr>
              <a:t>D- Agravo Regimental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  <a:ea typeface="DejaVu Sans"/>
              </a:rPr>
              <a:t>E- Agravo Interno</a:t>
            </a:r>
          </a:p>
        </p:txBody>
      </p:sp>
    </p:spTree>
    <p:extLst>
      <p:ext uri="{BB962C8B-B14F-4D97-AF65-F5344CB8AC3E}">
        <p14:creationId xmlns:p14="http://schemas.microsoft.com/office/powerpoint/2010/main" val="392242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3092"/>
            <a:ext cx="9144000" cy="673490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b="1" dirty="0"/>
              <a:t>TEORIA GERAL RECURSO</a:t>
            </a:r>
          </a:p>
          <a:p>
            <a:pPr marL="0" indent="0" algn="just">
              <a:buNone/>
            </a:pPr>
            <a:r>
              <a:rPr lang="pt-BR" sz="2600" b="1" u="sng" dirty="0">
                <a:latin typeface="Abadi Extra Light" panose="020B0204020104020204" pitchFamily="34" charset="0"/>
              </a:rPr>
              <a:t>RECURSO?</a:t>
            </a:r>
            <a:r>
              <a:rPr lang="pt-BR" sz="2600" b="1" dirty="0">
                <a:latin typeface="Abadi Extra Light" panose="020B0204020104020204" pitchFamily="34" charset="0"/>
              </a:rPr>
              <a:t> </a:t>
            </a:r>
            <a:r>
              <a:rPr lang="pt-BR" sz="2600" dirty="0">
                <a:latin typeface="Abadi Extra Light" panose="020B0204020104020204" pitchFamily="34" charset="0"/>
              </a:rPr>
              <a:t>é o remédio </a:t>
            </a:r>
            <a:r>
              <a:rPr lang="pt-BR" sz="2600" b="1" u="sng" dirty="0">
                <a:latin typeface="Abadi Extra Light" panose="020B0204020104020204" pitchFamily="34" charset="0"/>
              </a:rPr>
              <a:t>voluntário</a:t>
            </a:r>
            <a:r>
              <a:rPr lang="pt-BR" sz="2600" dirty="0">
                <a:latin typeface="Abadi Extra Light" panose="020B0204020104020204" pitchFamily="34" charset="0"/>
              </a:rPr>
              <a:t>, </a:t>
            </a:r>
            <a:r>
              <a:rPr lang="pt-BR" sz="2600" u="sng" dirty="0">
                <a:latin typeface="Abadi Extra Light" panose="020B0204020104020204" pitchFamily="34" charset="0"/>
              </a:rPr>
              <a:t>concedido às partes</a:t>
            </a:r>
            <a:r>
              <a:rPr lang="pt-BR" sz="2600" dirty="0">
                <a:latin typeface="Abadi Extra Light" panose="020B0204020104020204" pitchFamily="34" charset="0"/>
              </a:rPr>
              <a:t>, </a:t>
            </a:r>
            <a:r>
              <a:rPr lang="pt-BR" sz="2600" u="sng" dirty="0">
                <a:latin typeface="Abadi Extra Light" panose="020B0204020104020204" pitchFamily="34" charset="0"/>
              </a:rPr>
              <a:t>MP</a:t>
            </a:r>
            <a:r>
              <a:rPr lang="pt-BR" sz="2600" dirty="0">
                <a:latin typeface="Abadi Extra Light" panose="020B0204020104020204" pitchFamily="34" charset="0"/>
              </a:rPr>
              <a:t> e </a:t>
            </a:r>
            <a:r>
              <a:rPr lang="pt-BR" sz="2600" u="sng" dirty="0">
                <a:latin typeface="Abadi Extra Light" panose="020B0204020104020204" pitchFamily="34" charset="0"/>
              </a:rPr>
              <a:t>terceiros prejudicados</a:t>
            </a:r>
            <a:r>
              <a:rPr lang="pt-BR" sz="2600" dirty="0">
                <a:latin typeface="Abadi Extra Light" panose="020B0204020104020204" pitchFamily="34" charset="0"/>
              </a:rPr>
              <a:t>,  </a:t>
            </a:r>
            <a:r>
              <a:rPr lang="pt-BR" sz="2600" b="1" u="sng" dirty="0">
                <a:latin typeface="Abadi Extra Light" panose="020B0204020104020204" pitchFamily="34" charset="0"/>
              </a:rPr>
              <a:t>idôneo</a:t>
            </a:r>
            <a:r>
              <a:rPr lang="pt-BR" sz="2600" dirty="0">
                <a:latin typeface="Abadi Extra Light" panose="020B0204020104020204" pitchFamily="34" charset="0"/>
              </a:rPr>
              <a:t> a ensejar </a:t>
            </a:r>
            <a:r>
              <a:rPr lang="pt-BR" sz="2600" b="1" u="sng" dirty="0">
                <a:latin typeface="Abadi Extra Light" panose="020B0204020104020204" pitchFamily="34" charset="0"/>
              </a:rPr>
              <a:t>dentro do mesmo processo</a:t>
            </a:r>
            <a:r>
              <a:rPr lang="pt-BR" sz="2600" dirty="0">
                <a:latin typeface="Abadi Extra Light" panose="020B0204020104020204" pitchFamily="34" charset="0"/>
              </a:rPr>
              <a:t>, a </a:t>
            </a:r>
            <a:r>
              <a:rPr lang="pt-BR" sz="2600" u="sng" dirty="0">
                <a:latin typeface="Abadi Extra Light" panose="020B0204020104020204" pitchFamily="34" charset="0"/>
              </a:rPr>
              <a:t>reforma</a:t>
            </a:r>
            <a:r>
              <a:rPr lang="pt-BR" sz="2600" dirty="0">
                <a:latin typeface="Abadi Extra Light" panose="020B0204020104020204" pitchFamily="34" charset="0"/>
              </a:rPr>
              <a:t>, a </a:t>
            </a:r>
            <a:r>
              <a:rPr lang="pt-BR" sz="2600" u="sng" dirty="0">
                <a:latin typeface="Abadi Extra Light" panose="020B0204020104020204" pitchFamily="34" charset="0"/>
              </a:rPr>
              <a:t>invalidação</a:t>
            </a:r>
            <a:r>
              <a:rPr lang="pt-BR" sz="2600" dirty="0">
                <a:latin typeface="Abadi Extra Light" panose="020B0204020104020204" pitchFamily="34" charset="0"/>
              </a:rPr>
              <a:t>, o </a:t>
            </a:r>
            <a:r>
              <a:rPr lang="pt-BR" sz="2600" u="sng" dirty="0">
                <a:latin typeface="Abadi Extra Light" panose="020B0204020104020204" pitchFamily="34" charset="0"/>
              </a:rPr>
              <a:t>esclarecimento</a:t>
            </a:r>
            <a:r>
              <a:rPr lang="pt-BR" sz="2600" dirty="0">
                <a:latin typeface="Abadi Extra Light" panose="020B0204020104020204" pitchFamily="34" charset="0"/>
              </a:rPr>
              <a:t> ou a </a:t>
            </a:r>
            <a:r>
              <a:rPr lang="pt-BR" sz="2600" u="sng" dirty="0">
                <a:latin typeface="Abadi Extra Light" panose="020B0204020104020204" pitchFamily="34" charset="0"/>
              </a:rPr>
              <a:t>integração</a:t>
            </a:r>
            <a:r>
              <a:rPr lang="pt-BR" sz="2600" dirty="0">
                <a:latin typeface="Abadi Extra Light" panose="020B0204020104020204" pitchFamily="34" charset="0"/>
              </a:rPr>
              <a:t> da decisão judicial que se impugna, portanto é um </a:t>
            </a:r>
            <a:r>
              <a:rPr lang="pt-BR" sz="2600" b="1" dirty="0">
                <a:latin typeface="Abadi Extra Light" panose="020B0204020104020204" pitchFamily="34" charset="0"/>
              </a:rPr>
              <a:t>INSTRUMENTO PROCESSUAL</a:t>
            </a:r>
            <a:r>
              <a:rPr lang="pt-BR" sz="2600" dirty="0">
                <a:latin typeface="Abadi Extra Light" panose="020B0204020104020204" pitchFamily="34" charset="0"/>
              </a:rPr>
              <a:t> destinado a corrigir um </a:t>
            </a:r>
            <a:r>
              <a:rPr lang="pt-BR" sz="2600" b="1" u="sng" dirty="0">
                <a:latin typeface="Abadi Extra Light" panose="020B0204020104020204" pitchFamily="34" charset="0"/>
              </a:rPr>
              <a:t>desvio jurídico ou de correção em sentido amplo</a:t>
            </a:r>
            <a:r>
              <a:rPr lang="pt-BR" sz="2600" dirty="0">
                <a:latin typeface="Abadi Extra Light" panose="020B0204020104020204" pitchFamily="34" charset="0"/>
              </a:rPr>
              <a:t>.</a:t>
            </a:r>
          </a:p>
          <a:p>
            <a:pPr marL="0" indent="0" algn="ctr">
              <a:buNone/>
            </a:pPr>
            <a:endParaRPr lang="pt-BR" dirty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r>
              <a:rPr lang="pt-BR" dirty="0">
                <a:latin typeface="Agency FB" panose="020B0503020202020204" pitchFamily="34" charset="0"/>
              </a:rPr>
              <a:t>Exceção da </a:t>
            </a:r>
            <a:r>
              <a:rPr lang="pt-BR" b="1" dirty="0">
                <a:latin typeface="Agency FB" panose="020B0503020202020204" pitchFamily="34" charset="0"/>
              </a:rPr>
              <a:t>REMESSA NECESSÁRIA</a:t>
            </a:r>
            <a:r>
              <a:rPr lang="pt-BR" dirty="0">
                <a:latin typeface="Agency FB" panose="020B0503020202020204" pitchFamily="34" charset="0"/>
              </a:rPr>
              <a:t> - art. 496 CPC: </a:t>
            </a:r>
          </a:p>
          <a:p>
            <a:pPr marL="0" indent="0" algn="ctr">
              <a:buNone/>
            </a:pPr>
            <a:r>
              <a:rPr lang="pt-BR" sz="2600" dirty="0">
                <a:latin typeface="Agency FB" panose="020B0503020202020204" pitchFamily="34" charset="0"/>
              </a:rPr>
              <a:t>SOBE AUTOMATICAMENTE: ACIMA DE “100 SM Município” “500 SM – Estado” e “1.000 SM – União”</a:t>
            </a:r>
          </a:p>
          <a:p>
            <a:pPr marL="0" indent="0" algn="ctr">
              <a:buNone/>
            </a:pPr>
            <a:r>
              <a:rPr lang="pt-BR" sz="1600" b="0" i="0" dirty="0">
                <a:effectLst/>
                <a:latin typeface="Arial" panose="020B0604020202020204" pitchFamily="34" charset="0"/>
              </a:rPr>
              <a:t>§ 4º Também não se aplica o disposto neste artigo quando a sentença estiver fundada em: TESES...</a:t>
            </a:r>
            <a:endParaRPr lang="pt-BR" sz="2600" dirty="0">
              <a:latin typeface="Agency FB" panose="020B0503020202020204" pitchFamily="34" charset="0"/>
            </a:endParaRPr>
          </a:p>
          <a:p>
            <a:pPr marL="0" indent="0" algn="just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b="1" dirty="0"/>
              <a:t>PRINCÍPIOS</a:t>
            </a:r>
            <a:endParaRPr lang="pt-BR" b="1" u="sng" dirty="0"/>
          </a:p>
          <a:p>
            <a:pPr algn="just"/>
            <a:r>
              <a:rPr lang="pt-BR" b="1" u="sng" dirty="0"/>
              <a:t>Unirrecorribilidade</a:t>
            </a:r>
            <a:r>
              <a:rPr lang="pt-BR" dirty="0"/>
              <a:t> (para cada tipo de decisão, cabe um único tipo de recurso – exceção, ex. </a:t>
            </a:r>
            <a:r>
              <a:rPr lang="pt-BR" dirty="0" err="1"/>
              <a:t>REsp</a:t>
            </a:r>
            <a:r>
              <a:rPr lang="pt-BR" dirty="0"/>
              <a:t> e RE)</a:t>
            </a:r>
          </a:p>
          <a:p>
            <a:pPr algn="just"/>
            <a:r>
              <a:rPr lang="pt-BR" b="1" u="sng" dirty="0"/>
              <a:t>Fungibilidade:</a:t>
            </a:r>
            <a:r>
              <a:rPr lang="pt-BR" b="1" dirty="0"/>
              <a:t> </a:t>
            </a:r>
            <a:r>
              <a:rPr lang="pt-BR" sz="2200" dirty="0"/>
              <a:t>(inexistência de erro grosseiro e de má-fé)</a:t>
            </a:r>
          </a:p>
          <a:p>
            <a:pPr algn="just"/>
            <a:r>
              <a:rPr lang="pt-BR" b="1" u="sng" dirty="0"/>
              <a:t>Duplo de grau de jurisdição</a:t>
            </a:r>
            <a:r>
              <a:rPr lang="pt-BR" dirty="0"/>
              <a:t>: Palavra chave: </a:t>
            </a:r>
            <a:r>
              <a:rPr lang="pt-BR" u="sng" dirty="0"/>
              <a:t>reexame</a:t>
            </a:r>
          </a:p>
          <a:p>
            <a:pPr algn="just"/>
            <a:r>
              <a:rPr lang="pt-BR" b="1" u="sng" dirty="0"/>
              <a:t>Taxatividade</a:t>
            </a:r>
            <a:r>
              <a:rPr lang="pt-BR" dirty="0"/>
              <a:t>: </a:t>
            </a:r>
            <a:r>
              <a:rPr lang="pt-BR" sz="2600" dirty="0"/>
              <a:t>Rol TAXATIVO de recursos “</a:t>
            </a:r>
            <a:r>
              <a:rPr lang="pt-BR" sz="2600" i="1" dirty="0" err="1"/>
              <a:t>numerus</a:t>
            </a:r>
            <a:r>
              <a:rPr lang="pt-BR" sz="2600" i="1" dirty="0"/>
              <a:t> </a:t>
            </a:r>
            <a:r>
              <a:rPr lang="pt-BR" sz="2600" i="1" dirty="0" err="1"/>
              <a:t>clausus</a:t>
            </a:r>
            <a:r>
              <a:rPr lang="pt-BR" sz="2600" dirty="0"/>
              <a:t>”, expresso no art. 994 CPC</a:t>
            </a:r>
            <a:endParaRPr lang="pt-BR" dirty="0"/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0148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/>
          <p:cNvSpPr/>
          <p:nvPr/>
        </p:nvSpPr>
        <p:spPr>
          <a:xfrm>
            <a:off x="1" y="0"/>
            <a:ext cx="9144000" cy="67148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2- O juiz extinguiu o processo sem resolução do mérito (art. 485) e o autor interpôs apelação. Antes da remessa ao tribunal, o magistrado reconsiderou a decisão. A decisão comporta retratação?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a) Não, pois sentença nunca admite retratação,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b) Sim, nas hipóteses do art. 485,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c) Sim, em qualquer sentença,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d) Não, porque já houve interposição de recurso,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e) Apenas se o MP concordar,</a:t>
            </a:r>
            <a:endParaRPr lang="pt-BR" sz="32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960261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E658B-0D81-495A-E9D3-472ED3966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>
            <a:extLst>
              <a:ext uri="{FF2B5EF4-FFF2-40B4-BE49-F238E27FC236}">
                <a16:creationId xmlns:a16="http://schemas.microsoft.com/office/drawing/2014/main" id="{52C26794-C870-A1CE-012C-6E8CE6973AD3}"/>
              </a:ext>
            </a:extLst>
          </p:cNvPr>
          <p:cNvSpPr/>
          <p:nvPr/>
        </p:nvSpPr>
        <p:spPr>
          <a:xfrm>
            <a:off x="1" y="0"/>
            <a:ext cx="9144000" cy="67148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3- 	Julgado procedente o pedido autoral e na sentença constou a revogação da gratuidade da justiça concedida em favor do réu. Neste caso, a parte autora deverá</a:t>
            </a:r>
            <a:r>
              <a:rPr lang="pt-BR" sz="3200" spc="-1" dirty="0">
                <a:solidFill>
                  <a:srgbClr val="000000"/>
                </a:solidFill>
                <a:latin typeface="Calibri"/>
                <a:ea typeface="DejaVu Sans"/>
              </a:rPr>
              <a:t>... COMPLETE:</a:t>
            </a:r>
            <a:endParaRPr lang="pt-BR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A- manejar recurso de apelação para impugnar a sentença;</a:t>
            </a:r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B- </a:t>
            </a:r>
            <a:r>
              <a:rPr lang="pt-BR" sz="3200" spc="-1" dirty="0">
                <a:solidFill>
                  <a:srgbClr val="000000"/>
                </a:solidFill>
                <a:latin typeface="Calibri"/>
              </a:rPr>
              <a:t>manejar recurso de apelação para impugnar a sentença e simultaneamente agravo de instrumento </a:t>
            </a: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agravo de instrumento;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C- deverá apelar;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D- deverá agravar;</a:t>
            </a:r>
          </a:p>
          <a:p>
            <a:pPr algn="just"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  <a:ea typeface="DejaVu Sans"/>
              </a:rPr>
              <a:t>E- </a:t>
            </a:r>
            <a:r>
              <a:rPr lang="pt-BR" sz="3200" spc="-1" dirty="0">
                <a:solidFill>
                  <a:srgbClr val="000000"/>
                </a:solidFill>
                <a:latin typeface="Calibri"/>
              </a:rPr>
              <a:t>não fazer nada.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980C8BB-9AAC-F114-E8C0-C97AA7DF4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029" y="5074293"/>
            <a:ext cx="937341" cy="9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4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2632B-D07C-324F-0BE2-AF7921A65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>
            <a:extLst>
              <a:ext uri="{FF2B5EF4-FFF2-40B4-BE49-F238E27FC236}">
                <a16:creationId xmlns:a16="http://schemas.microsoft.com/office/drawing/2014/main" id="{D5147E53-8EC1-F731-CC1B-D1610D546A60}"/>
              </a:ext>
            </a:extLst>
          </p:cNvPr>
          <p:cNvSpPr/>
          <p:nvPr/>
        </p:nvSpPr>
        <p:spPr>
          <a:xfrm>
            <a:off x="1" y="0"/>
            <a:ext cx="9144000" cy="67148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4-</a:t>
            </a:r>
            <a:r>
              <a:rPr lang="pt-BR" sz="3200" spc="-1" dirty="0">
                <a:solidFill>
                  <a:srgbClr val="000000"/>
                </a:solidFill>
                <a:latin typeface="Calibri"/>
              </a:rPr>
              <a:t> São dispensados de preparo os recursos interpostos pelo (art. 1.007, § 1º):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A- MP,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B- União,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C- Estados,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D- autarquias,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E- Todas as alternativas.</a:t>
            </a:r>
            <a:endParaRPr lang="pt-BR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807998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890F3-EECA-746D-F40F-403E631D1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>
            <a:extLst>
              <a:ext uri="{FF2B5EF4-FFF2-40B4-BE49-F238E27FC236}">
                <a16:creationId xmlns:a16="http://schemas.microsoft.com/office/drawing/2014/main" id="{B3EBAF6B-97EA-55F8-5610-6A589E1D299B}"/>
              </a:ext>
            </a:extLst>
          </p:cNvPr>
          <p:cNvSpPr/>
          <p:nvPr/>
        </p:nvSpPr>
        <p:spPr>
          <a:xfrm>
            <a:off x="1" y="0"/>
            <a:ext cx="9144000" cy="67148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  <a:ea typeface="DejaVu Sans"/>
              </a:rPr>
              <a:t>5</a:t>
            </a: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</a:t>
            </a:r>
            <a:r>
              <a:rPr lang="pt-BR" sz="3200" spc="-1" dirty="0">
                <a:solidFill>
                  <a:srgbClr val="000000"/>
                </a:solidFill>
                <a:latin typeface="Calibri"/>
              </a:rPr>
              <a:t> Maria ajuizou ação contra o Município. A sentença foi procedente, com fundamento exclusivo em tese firmada em recurso repetitivo. O valor da condenação ultrapassa 100 salários mínimos e não houve apelação. Assinale a correta (art. 496, § 4º):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a) Há remessa necessária pelo valor da condenação;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b) Sempre há remessa contra a Fazenda Pública;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c) Haverá o trânsito em julgado e não há remessa necessária por causa da tese;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d) Depende de provocação da parte autora;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e) O juiz decide se envia ou não ao tribunal;</a:t>
            </a:r>
            <a:endParaRPr lang="pt-BR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79934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354B1-DB66-8EF9-81F5-9FE582359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>
            <a:extLst>
              <a:ext uri="{FF2B5EF4-FFF2-40B4-BE49-F238E27FC236}">
                <a16:creationId xmlns:a16="http://schemas.microsoft.com/office/drawing/2014/main" id="{7BA516DD-520B-AF93-7713-1674E0646B4C}"/>
              </a:ext>
            </a:extLst>
          </p:cNvPr>
          <p:cNvSpPr/>
          <p:nvPr/>
        </p:nvSpPr>
        <p:spPr>
          <a:xfrm>
            <a:off x="1" y="0"/>
            <a:ext cx="9144000" cy="67148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6-</a:t>
            </a:r>
            <a:r>
              <a:rPr lang="pt-BR" sz="3200" spc="-1" dirty="0">
                <a:solidFill>
                  <a:srgbClr val="000000"/>
                </a:solidFill>
                <a:latin typeface="Calibri"/>
              </a:rPr>
              <a:t> A sentença foi disponibilizada no Diário da Justiça em 02 de março (segunda-feira). José foi nomeado Curador Especial (Dativo) na ação e deseja recorrer? No caso qual é o último dia para interposição do recurso de apelação para José (desconsidere eventuais feriados)? (dica – art. 180)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a) 23 de março (segunda-feira)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b) 18 de março (quarta-feira)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c) 17 de março (terça-feira)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d) 24 de março (terça-feira)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e) 25 de março (quarta-feira)</a:t>
            </a:r>
            <a:endParaRPr lang="pt-BR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956814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9D62A-0E91-92F6-6E4F-4D302E91CC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>
            <a:extLst>
              <a:ext uri="{FF2B5EF4-FFF2-40B4-BE49-F238E27FC236}">
                <a16:creationId xmlns:a16="http://schemas.microsoft.com/office/drawing/2014/main" id="{673E424F-75A4-A403-9261-D75235B5FD4D}"/>
              </a:ext>
            </a:extLst>
          </p:cNvPr>
          <p:cNvSpPr/>
          <p:nvPr/>
        </p:nvSpPr>
        <p:spPr>
          <a:xfrm>
            <a:off x="1" y="0"/>
            <a:ext cx="9144000" cy="67148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7-</a:t>
            </a:r>
            <a:r>
              <a:rPr lang="pt-BR" sz="3200" spc="-1" dirty="0">
                <a:solidFill>
                  <a:srgbClr val="000000"/>
                </a:solidFill>
                <a:latin typeface="Calibri"/>
              </a:rPr>
              <a:t> João e Pedro são litisconsortes passivos em ação de indenização. A sentença os condena solidariamente ao pagamento do valor devido. Apenas João interpõe apelação, buscando a reforma integral da decisão. Pedro permanece inerte. Considerando que os interesses dos réus são idênticos, assinale a alternativa correta (dica art. 1.005 do CPC):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a) O recurso de João aproveita apenas a ele, pois Pedro não recorreu;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b) O recurso não pode ser conhecido, pois deveria ter sido interposto por ambos;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c) O recurso de João aproveita a Pedro, salvo se seus interesses fossem distintos ou opostos;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d) Pedro será automaticamente excluído do processo por não recorrer;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e) O recurso só aproveitaria a Pedro se houvesse litisconsórcio necessário;</a:t>
            </a:r>
            <a:endParaRPr lang="pt-BR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194126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CD1AB-F443-427B-455A-F23874390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>
            <a:extLst>
              <a:ext uri="{FF2B5EF4-FFF2-40B4-BE49-F238E27FC236}">
                <a16:creationId xmlns:a16="http://schemas.microsoft.com/office/drawing/2014/main" id="{5BC25619-65DC-90D8-9582-6627FBCB4DF3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8-</a:t>
            </a:r>
            <a:r>
              <a:rPr lang="pt-BR" sz="3200" spc="-1" dirty="0">
                <a:solidFill>
                  <a:srgbClr val="000000"/>
                </a:solidFill>
                <a:latin typeface="Calibri"/>
              </a:rPr>
              <a:t> Em ação com dois réus litisconsortes, ambos interpõem apelação contra a sentença. Antes do julgamento, um deles decide desistir do próprio recurso, independentemente da concordância do autor e do outro réu. À luz do CPC (dica 998), assinale a alternativa correta: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a) A desistência depende da anuência do recorrido,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b) A desistência depende da concordância do outro litisconsorte,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c) A desistência só é possível antes da apresentação das contrarrazões,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d) É vedada a desistência do recurso,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e) O recorrente pode desistir do recurso a qualquer tempo, sem anuência do recorrido ou dos litisconsortes.</a:t>
            </a:r>
            <a:endParaRPr lang="pt-BR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193944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B4242-C683-779C-3B6B-A4A9E0366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>
            <a:extLst>
              <a:ext uri="{FF2B5EF4-FFF2-40B4-BE49-F238E27FC236}">
                <a16:creationId xmlns:a16="http://schemas.microsoft.com/office/drawing/2014/main" id="{D0157E80-70FA-1C18-095A-3A617EDA1C14}"/>
              </a:ext>
            </a:extLst>
          </p:cNvPr>
          <p:cNvSpPr/>
          <p:nvPr/>
        </p:nvSpPr>
        <p:spPr>
          <a:xfrm>
            <a:off x="1" y="0"/>
            <a:ext cx="9144000" cy="67148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9-</a:t>
            </a:r>
            <a:r>
              <a:rPr lang="pt-BR" sz="3200" spc="-1" dirty="0">
                <a:solidFill>
                  <a:srgbClr val="000000"/>
                </a:solidFill>
                <a:latin typeface="Calibri"/>
              </a:rPr>
              <a:t> Em ação de indenização, o juiz julgou parcialmente o pedido procedente, mas não fixou honorários advocatícios nem se manifestou sobre a sucumbência. A sentença foi publicada na sexta-feira dia 13/03. Na próxima segunda-feira, diante dessa omissão na sentença, qual é o recurso cabível no dia 16/03?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a) Embargos de Declaração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b) Agravo de instrumento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c) Agravo de instrumento ou Apelação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d) Apelação ou Embargos de Declaração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e) Apelação e Embargos de Declaração</a:t>
            </a:r>
            <a:endParaRPr lang="pt-BR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87149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FED46-FFFF-159E-FB10-7E9FF31FB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spaço Reservado para Conteúdo 2_3">
            <a:extLst>
              <a:ext uri="{FF2B5EF4-FFF2-40B4-BE49-F238E27FC236}">
                <a16:creationId xmlns:a16="http://schemas.microsoft.com/office/drawing/2014/main" id="{E7BDD243-0D3E-FB16-4ADE-9DE572FC168C}"/>
              </a:ext>
            </a:extLst>
          </p:cNvPr>
          <p:cNvSpPr/>
          <p:nvPr/>
        </p:nvSpPr>
        <p:spPr>
          <a:xfrm>
            <a:off x="1" y="0"/>
            <a:ext cx="9144000" cy="671483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10-</a:t>
            </a:r>
            <a:r>
              <a:rPr lang="pt-BR" sz="3200" spc="-1" dirty="0">
                <a:solidFill>
                  <a:srgbClr val="000000"/>
                </a:solidFill>
                <a:latin typeface="Calibri"/>
              </a:rPr>
              <a:t> Em ação por danos morais, a sentença condena o réu ao pagamento de R$ 20.000,00. O réu interpõe apelação, sem requerer tutela provisória. Quanto aos efeitos do recurso, assinale a alternativa correta: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a) A apelação possui apenas efeito devolutivo;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b) A apelação possui apenas efeito suspensivo;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c) A apelação possui, em regra, efeito devolutivo e suspensivo;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d) A apelação possui efeito devolutivo ou suspensivo;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e) A apelação possui efeito suspensivo apenas se houver caução;</a:t>
            </a: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spc="-1" dirty="0">
                <a:solidFill>
                  <a:srgbClr val="000000"/>
                </a:solidFill>
                <a:latin typeface="Calibri"/>
              </a:rPr>
              <a:t>1-A, 2-B; 3-E; 4-E, 5-C; 6-A; 7-C, 8-E; 9-A; 10-C</a:t>
            </a:r>
            <a:endParaRPr lang="pt-BR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algn="just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pt-BR" sz="3200" spc="-1" dirty="0">
              <a:solidFill>
                <a:srgbClr val="000000"/>
              </a:solid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31586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170" y="98323"/>
            <a:ext cx="9108830" cy="675967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pt-BR" sz="4800" b="1" dirty="0"/>
              <a:t>TEMPESTIVIDADE</a:t>
            </a:r>
            <a:r>
              <a:rPr lang="pt-BR" sz="4800" b="1" dirty="0">
                <a:solidFill>
                  <a:schemeClr val="tx2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pt-BR" sz="4800" dirty="0">
                <a:latin typeface="Abadi Extra Light" panose="020B0204020104020204" pitchFamily="34" charset="0"/>
              </a:rPr>
              <a:t>Art. 1.003.  O prazo para interposição de recurso conta-se da data em que os advogados, a sociedade de advogados, a Advocacia Pública, a Defensoria Pública ou o Ministério Público são intimados da decisão.  </a:t>
            </a:r>
            <a:r>
              <a:rPr lang="pt-BR" sz="4800" dirty="0"/>
              <a:t>§ 5º Excetuados os embargos de declaração, o prazo para interpor os recursos e para responder-lhes é de 15 (quinze) dias.</a:t>
            </a:r>
          </a:p>
          <a:p>
            <a:pPr marL="0" indent="0" algn="just">
              <a:buNone/>
            </a:pPr>
            <a:r>
              <a:rPr lang="pt-BR" sz="4800" b="1" dirty="0">
                <a:latin typeface="Abadi Extra Light" panose="020B0204020104020204" pitchFamily="34" charset="0"/>
              </a:rPr>
              <a:t>QUESTÃO</a:t>
            </a:r>
            <a:r>
              <a:rPr lang="pt-BR" sz="4800" dirty="0">
                <a:latin typeface="Abadi Extra Light" panose="020B0204020104020204" pitchFamily="34" charset="0"/>
              </a:rPr>
              <a:t>: qual o prazo para o interpor apelação em caso de litisconsórcio no processo eletrônico? (art. 229, § 2º CPC)</a:t>
            </a:r>
            <a:endParaRPr lang="pt-BR" sz="4800" dirty="0"/>
          </a:p>
          <a:p>
            <a:pPr marL="0" indent="0" algn="just">
              <a:buNone/>
            </a:pPr>
            <a:endParaRPr lang="pt-BR" sz="1500" b="1" dirty="0"/>
          </a:p>
          <a:p>
            <a:pPr marL="0" indent="0" algn="just">
              <a:buNone/>
            </a:pPr>
            <a:r>
              <a:rPr lang="pt-BR" sz="4800" b="1" dirty="0"/>
              <a:t>PREPARO: </a:t>
            </a:r>
            <a:r>
              <a:rPr lang="pt-BR" sz="4800" dirty="0"/>
              <a:t>Art. 1.007.  No </a:t>
            </a:r>
            <a:r>
              <a:rPr lang="pt-BR" sz="4800" u="sng" dirty="0"/>
              <a:t>ato de interposição </a:t>
            </a:r>
            <a:r>
              <a:rPr lang="pt-BR" sz="4800" dirty="0"/>
              <a:t>do recurso, o recorrente comprovará, quando exigido pela legislação pertinente, o respectivo </a:t>
            </a:r>
            <a:r>
              <a:rPr lang="pt-BR" sz="4800" u="sng" dirty="0"/>
              <a:t>preparo</a:t>
            </a:r>
            <a:r>
              <a:rPr lang="pt-BR" sz="4800" dirty="0"/>
              <a:t>, inclusive </a:t>
            </a:r>
            <a:r>
              <a:rPr lang="pt-BR" sz="4800" u="sng" dirty="0"/>
              <a:t>porte de remessa e de retorno, sob pena de deserção</a:t>
            </a:r>
            <a:r>
              <a:rPr lang="pt-BR" sz="4800" dirty="0"/>
              <a:t>.</a:t>
            </a:r>
          </a:p>
          <a:p>
            <a:pPr marL="0" indent="0" algn="just">
              <a:buNone/>
            </a:pPr>
            <a:r>
              <a:rPr lang="pt-BR" sz="4500" b="1" dirty="0"/>
              <a:t>DISPENSADOS DO PREPARO: </a:t>
            </a:r>
            <a:r>
              <a:rPr lang="pt-BR" sz="4500" dirty="0"/>
              <a:t>§ 1</a:t>
            </a:r>
            <a:r>
              <a:rPr lang="pt-BR" sz="4500" baseline="30000" dirty="0"/>
              <a:t>o</a:t>
            </a:r>
            <a:r>
              <a:rPr lang="pt-BR" sz="4500" dirty="0"/>
              <a:t> São dispensados de preparo os recursos interpostos pelo MP, pela União, pelo Distrito Federal, pelos Estados, pelos Municípios, e respectivas autarquias, e pelos que gozam de isenção legal (JUSTIÇA GRATUITA).</a:t>
            </a:r>
          </a:p>
          <a:p>
            <a:pPr marL="0" indent="0" algn="just">
              <a:buNone/>
            </a:pPr>
            <a:r>
              <a:rPr lang="pt-BR" sz="4500" b="1" dirty="0"/>
              <a:t>DESERÇÃO</a:t>
            </a:r>
            <a:r>
              <a:rPr lang="pt-BR" sz="4500" dirty="0"/>
              <a:t>: § 2</a:t>
            </a:r>
            <a:r>
              <a:rPr lang="pt-BR" sz="4500" baseline="30000" dirty="0"/>
              <a:t>o</a:t>
            </a:r>
            <a:r>
              <a:rPr lang="pt-BR" sz="4500" dirty="0"/>
              <a:t> A insuficiência no valor do preparo, inclusive porte de remessa e de retorno, implicará deserção se o recorrente, intimado na pessoa de seu advogado, não vier a supri-lo no prazo de 5 dias. </a:t>
            </a:r>
          </a:p>
          <a:p>
            <a:pPr marL="0" indent="0" algn="just">
              <a:buNone/>
            </a:pPr>
            <a:r>
              <a:rPr lang="pt-BR" sz="3700" b="1" dirty="0"/>
              <a:t>PORTE DE REMESSA E DE RETORNO</a:t>
            </a:r>
            <a:r>
              <a:rPr lang="pt-BR" sz="3700" dirty="0"/>
              <a:t>: </a:t>
            </a:r>
            <a:r>
              <a:rPr lang="pt-BR" sz="4500" dirty="0"/>
              <a:t>§ 3</a:t>
            </a:r>
            <a:r>
              <a:rPr lang="pt-BR" sz="4500" baseline="30000" dirty="0"/>
              <a:t>o</a:t>
            </a:r>
            <a:r>
              <a:rPr lang="pt-BR" sz="4500" dirty="0"/>
              <a:t> É dispensado o recolhimento do porte de remessa e de retorno no processo em autos eletrônicos.</a:t>
            </a:r>
          </a:p>
          <a:p>
            <a:pPr marL="0" indent="0" algn="just">
              <a:buNone/>
            </a:pPr>
            <a:r>
              <a:rPr lang="pt-BR" sz="4500" b="1" dirty="0"/>
              <a:t>PAGAMENTO EM DOBRO</a:t>
            </a:r>
            <a:r>
              <a:rPr lang="pt-BR" sz="4500" dirty="0"/>
              <a:t>: § 4</a:t>
            </a:r>
            <a:r>
              <a:rPr lang="pt-BR" sz="4500" baseline="30000" dirty="0"/>
              <a:t>o</a:t>
            </a:r>
            <a:r>
              <a:rPr lang="pt-BR" sz="4500" dirty="0"/>
              <a:t> O recorrente que não comprovar, no ato de interposição do recurso, o recolhimento do preparo será intimado para realizar o recolhimento em dobro.</a:t>
            </a:r>
          </a:p>
        </p:txBody>
      </p:sp>
    </p:spTree>
    <p:extLst>
      <p:ext uri="{BB962C8B-B14F-4D97-AF65-F5344CB8AC3E}">
        <p14:creationId xmlns:p14="http://schemas.microsoft.com/office/powerpoint/2010/main" val="738273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65F86-4AF7-D1AF-CAAF-EF5E6AD40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F418FC-0D5A-01B0-E41A-53622B03B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70" y="117987"/>
            <a:ext cx="9108830" cy="674001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pt-BR" sz="4500" b="1" dirty="0"/>
              <a:t> </a:t>
            </a:r>
            <a:r>
              <a:rPr lang="pt-BR" sz="4800" b="1" dirty="0"/>
              <a:t>LEGITIMIDADE RECURSAL</a:t>
            </a:r>
            <a:endParaRPr lang="pt-BR" sz="4500" b="1" dirty="0"/>
          </a:p>
          <a:p>
            <a:pPr marL="0" indent="0" algn="just">
              <a:buNone/>
            </a:pPr>
            <a:r>
              <a:rPr lang="pt-BR" sz="4800" dirty="0"/>
              <a:t>Art. 996.  O recurso pode ser interposto pela: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4800" dirty="0"/>
              <a:t>	</a:t>
            </a:r>
            <a:r>
              <a:rPr lang="pt-BR" sz="4800" b="1" u="sng" dirty="0"/>
              <a:t>parte vencida</a:t>
            </a:r>
            <a:r>
              <a:rPr lang="pt-BR" sz="4800" b="1" dirty="0"/>
              <a:t> </a:t>
            </a:r>
            <a:r>
              <a:rPr lang="pt-BR" sz="4800" dirty="0"/>
              <a:t>(art. 1.000: “a parte que aceitar expressa ou tacitamente a decisão não poderá recorrer”)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4800" b="1" dirty="0"/>
              <a:t>	</a:t>
            </a:r>
            <a:r>
              <a:rPr lang="pt-BR" sz="4800" b="1" u="sng" dirty="0"/>
              <a:t>MP</a:t>
            </a:r>
            <a:r>
              <a:rPr lang="pt-BR" sz="4800" dirty="0"/>
              <a:t> </a:t>
            </a:r>
            <a:r>
              <a:rPr lang="pt-BR" dirty="0"/>
              <a:t>(</a:t>
            </a:r>
            <a:r>
              <a:rPr lang="pt-BR" sz="4400" dirty="0"/>
              <a:t>como parte ou como fiscal da ordem jurídica</a:t>
            </a:r>
            <a:r>
              <a:rPr lang="pt-BR" dirty="0"/>
              <a:t>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4800" b="1" dirty="0"/>
              <a:t>	</a:t>
            </a:r>
            <a:r>
              <a:rPr lang="pt-BR" sz="4800" b="1" u="sng" dirty="0"/>
              <a:t>terceiro prejudicado</a:t>
            </a:r>
            <a:r>
              <a:rPr lang="pt-BR" sz="4800" b="1" dirty="0"/>
              <a:t> </a:t>
            </a:r>
            <a:r>
              <a:rPr lang="pt-BR" sz="4800" dirty="0"/>
              <a:t>Cumpre ao terceiro demonstrar a possibilidade da decisão sobre a relação jurídica submetida à apreciação judicial </a:t>
            </a:r>
            <a:r>
              <a:rPr lang="pt-BR" sz="4800" b="1" u="sng" dirty="0"/>
              <a:t>atingir direito</a:t>
            </a:r>
            <a:r>
              <a:rPr lang="pt-BR" sz="4800" dirty="0"/>
              <a:t> de que se </a:t>
            </a:r>
            <a:r>
              <a:rPr lang="pt-BR" sz="4800" b="1" u="sng" dirty="0"/>
              <a:t>afirme titular</a:t>
            </a:r>
            <a:r>
              <a:rPr lang="pt-BR" sz="4800" dirty="0"/>
              <a:t> ou que possa discutir em juízo como substituto processual, ex. usucapião titular da relação jurídica).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Art. 997. Cada parte interporá o recurso independentemente, no prazo e com observância das exigências legais.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 Art. 998. O recorrente poderá, a qualquer tempo, sem a anuência do recorrido ou dos litisconsortes, desistir do recurso (independe da aceitação da outra parte, art. 999)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Art. 1.001. Dos despachos não cabe recurso.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Art. 1.002. A decisão pode ser impugnada no todo ou em parte.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Art. 1.005. O recurso interposto por um dos litisconsortes a todos aproveita, salvo se distintos ou opostos os seus interesses.</a:t>
            </a:r>
            <a:endParaRPr lang="pt-BR" sz="4800" dirty="0"/>
          </a:p>
          <a:p>
            <a:pPr marL="0" indent="0" algn="just">
              <a:buNone/>
            </a:pPr>
            <a:endParaRPr lang="pt-BR" sz="4500" dirty="0"/>
          </a:p>
        </p:txBody>
      </p:sp>
    </p:spTree>
    <p:extLst>
      <p:ext uri="{BB962C8B-B14F-4D97-AF65-F5344CB8AC3E}">
        <p14:creationId xmlns:p14="http://schemas.microsoft.com/office/powerpoint/2010/main" val="404878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655" y="88491"/>
            <a:ext cx="8996218" cy="676951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dirty="0"/>
              <a:t>PRESSUPOSTOS</a:t>
            </a:r>
            <a:br>
              <a:rPr lang="pt-BR" dirty="0"/>
            </a:br>
            <a:r>
              <a:rPr lang="pt-BR" dirty="0"/>
              <a:t> </a:t>
            </a:r>
            <a:r>
              <a:rPr lang="pt-BR" u="sng" dirty="0"/>
              <a:t>INTRÍNSECOS</a:t>
            </a:r>
            <a:r>
              <a:rPr lang="pt-BR" dirty="0"/>
              <a:t> E </a:t>
            </a:r>
            <a:r>
              <a:rPr lang="pt-BR" u="sng" dirty="0"/>
              <a:t>EXTRÍNSECOS</a:t>
            </a:r>
          </a:p>
          <a:p>
            <a:pPr marL="0" indent="0">
              <a:buNone/>
            </a:pPr>
            <a:r>
              <a:rPr lang="pt-BR" dirty="0"/>
              <a:t>Pressupostos intrínsecos (INTERNO):</a:t>
            </a:r>
          </a:p>
          <a:p>
            <a:r>
              <a:rPr lang="pt-BR" dirty="0"/>
              <a:t>Cabimento (art. 203); </a:t>
            </a:r>
          </a:p>
          <a:p>
            <a:r>
              <a:rPr lang="pt-BR" dirty="0"/>
              <a:t>interesse recursal (o recurso busca uma utilidade); </a:t>
            </a:r>
          </a:p>
          <a:p>
            <a:r>
              <a:rPr lang="pt-BR" dirty="0"/>
              <a:t>legitimidade recursal (art. 996);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Pressupostos extrínsecos (EXTERNO):</a:t>
            </a:r>
          </a:p>
          <a:p>
            <a:r>
              <a:rPr lang="pt-BR" dirty="0"/>
              <a:t>Preparo (recolhimento das custas, art. 1.007 CPC)</a:t>
            </a:r>
          </a:p>
          <a:p>
            <a:r>
              <a:rPr lang="pt-BR" dirty="0"/>
              <a:t>Tempestividade (15, exceto embargos declaração 5 dias)</a:t>
            </a:r>
          </a:p>
          <a:p>
            <a:r>
              <a:rPr lang="pt-BR" dirty="0"/>
              <a:t>Regularidade: (inexistência de fato extintivo, impeditivo ou modificativo do direito de recorrer)</a:t>
            </a:r>
          </a:p>
          <a:p>
            <a:pPr marL="0" indent="0" algn="just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b="1" dirty="0"/>
              <a:t>JUÍZO DE ADMISSIBILIDADE: se estiver certo, o recurso será CONHECIDO. Após será analisado o mérito.</a:t>
            </a:r>
          </a:p>
          <a:p>
            <a:pPr marL="0" indent="0" algn="just">
              <a:buNone/>
            </a:pPr>
            <a:r>
              <a:rPr lang="pt-BR" dirty="0"/>
              <a:t>CLIENTE: “o recurso foi aceito?”</a:t>
            </a:r>
            <a:endParaRPr lang="pt-BR" b="1" dirty="0"/>
          </a:p>
          <a:p>
            <a:pPr marL="0" indent="0" algn="just">
              <a:buNone/>
            </a:pPr>
            <a:r>
              <a:rPr lang="pt-BR" b="1" dirty="0"/>
              <a:t>	Caso contrário, “não será conhecido” e não há julgamento do mérito!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265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4637"/>
            <a:ext cx="9144000" cy="6673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u="sng" dirty="0">
                <a:latin typeface="Arial" panose="020B0604020202020204" pitchFamily="34" charset="0"/>
              </a:rPr>
              <a:t>NÃO ESQUECER</a:t>
            </a:r>
            <a:r>
              <a:rPr lang="pt-BR" dirty="0">
                <a:latin typeface="Arial" panose="020B0604020202020204" pitchFamily="34" charset="0"/>
              </a:rPr>
              <a:t>:  </a:t>
            </a:r>
            <a:r>
              <a:rPr lang="pt-BR" b="1" dirty="0">
                <a:latin typeface="Arial" panose="020B0604020202020204" pitchFamily="34" charset="0"/>
              </a:rPr>
              <a:t>MAJORAÇÃO HONORÁRIOS</a:t>
            </a:r>
            <a:r>
              <a:rPr lang="pt-BR" dirty="0">
                <a:latin typeface="Arial" panose="020B0604020202020204" pitchFamily="34" charset="0"/>
              </a:rPr>
              <a:t>: </a:t>
            </a:r>
          </a:p>
          <a:p>
            <a:pPr marL="0" indent="0" algn="just">
              <a:buNone/>
            </a:pPr>
            <a:r>
              <a:rPr lang="pt-BR" b="0" i="0" dirty="0">
                <a:effectLst/>
                <a:latin typeface="Arial" panose="020B0604020202020204" pitchFamily="34" charset="0"/>
              </a:rPr>
              <a:t>	Art. 85. A sentença condenará o </a:t>
            </a:r>
            <a:r>
              <a:rPr lang="pt-BR" b="1" i="0" u="sng" dirty="0">
                <a:effectLst/>
                <a:latin typeface="Arial" panose="020B0604020202020204" pitchFamily="34" charset="0"/>
              </a:rPr>
              <a:t>vencido</a:t>
            </a:r>
            <a:r>
              <a:rPr lang="pt-BR" b="0" i="0" dirty="0">
                <a:effectLst/>
                <a:latin typeface="Arial" panose="020B0604020202020204" pitchFamily="34" charset="0"/>
              </a:rPr>
              <a:t> a pagar honorários ao advogado do vencedor. § 11. O tribunal, ao julgar recurso, </a:t>
            </a:r>
            <a:r>
              <a:rPr lang="pt-BR" b="1" i="0" u="sng" dirty="0">
                <a:effectLst/>
                <a:latin typeface="Arial" panose="020B0604020202020204" pitchFamily="34" charset="0"/>
              </a:rPr>
              <a:t>majorará</a:t>
            </a:r>
            <a:r>
              <a:rPr lang="pt-BR" b="0" i="0" dirty="0">
                <a:effectLst/>
                <a:latin typeface="Arial" panose="020B0604020202020204" pitchFamily="34" charset="0"/>
              </a:rPr>
              <a:t> os honorários fixados anteriormente levando em conta o trabalho adicional realizado em grau recursal, sendo vedado ao tribunal, no cômputo geral da fixação de honorários devidos ao advogado do vencedor, ultrapassar os respectivos limites estabelecido no CPC (10% a 20%).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</a:rPr>
              <a:t>l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499E545-3FC6-ABF2-103C-1A4463420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230" y="3903786"/>
            <a:ext cx="6831623" cy="267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4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AC1B86-3541-4DC6-BD83-7AF077F8A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2"/>
            <a:ext cx="9144000" cy="685800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DESPACHO</a:t>
            </a:r>
            <a:r>
              <a:rPr lang="pt-BR" dirty="0"/>
              <a:t> = Art. 1.001. Dos despachos </a:t>
            </a:r>
            <a:r>
              <a:rPr lang="pt-BR" u="sng" dirty="0"/>
              <a:t>não cabe recurso</a:t>
            </a:r>
            <a:r>
              <a:rPr lang="pt-BR" dirty="0"/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APELAÇÃO</a:t>
            </a:r>
            <a:r>
              <a:rPr lang="pt-BR" dirty="0"/>
              <a:t> = Art. 1.009. </a:t>
            </a:r>
            <a:r>
              <a:rPr lang="pt-BR" u="sng" dirty="0"/>
              <a:t>Da sentença cabe apelação</a:t>
            </a:r>
            <a:r>
              <a:rPr lang="pt-BR" dirty="0"/>
              <a:t>. (sentença = decide e põe fim ao processo)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AGRAVO DE INSTRUMENTO</a:t>
            </a:r>
            <a:r>
              <a:rPr lang="pt-BR" dirty="0"/>
              <a:t> Art. 1.015. Cabe agravo de instrumento contra as </a:t>
            </a:r>
            <a:r>
              <a:rPr lang="pt-BR" u="sng" dirty="0"/>
              <a:t>decisões interlocutórias</a:t>
            </a:r>
            <a:r>
              <a:rPr lang="pt-BR" dirty="0"/>
              <a:t> que versarem sobre: ... (interlocutória = decide mas não põe fim ao processo)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AGRAVO INTERNO</a:t>
            </a:r>
            <a:r>
              <a:rPr lang="pt-BR" dirty="0"/>
              <a:t>= Art. 1.021. Contra decisão </a:t>
            </a:r>
            <a:r>
              <a:rPr lang="pt-BR" u="sng" dirty="0"/>
              <a:t>proferida por um relator</a:t>
            </a:r>
            <a:r>
              <a:rPr lang="pt-BR" dirty="0"/>
              <a:t> caberá agravo interno para o respectivo órgão colegiado.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RE</a:t>
            </a:r>
            <a:r>
              <a:rPr lang="pt-BR" dirty="0"/>
              <a:t> (CF/88) STF ou </a:t>
            </a:r>
            <a:r>
              <a:rPr lang="pt-BR" dirty="0">
                <a:solidFill>
                  <a:srgbClr val="FF0000"/>
                </a:solidFill>
              </a:rPr>
              <a:t>RESP</a:t>
            </a:r>
            <a:r>
              <a:rPr lang="pt-BR" dirty="0"/>
              <a:t> para o STJ. Art. 1.029. O </a:t>
            </a:r>
            <a:r>
              <a:rPr lang="pt-BR" b="1" u="sng" dirty="0"/>
              <a:t>recurso extraordinário</a:t>
            </a:r>
            <a:r>
              <a:rPr lang="pt-BR" dirty="0"/>
              <a:t> e o </a:t>
            </a:r>
            <a:r>
              <a:rPr lang="pt-BR" b="1" u="sng" dirty="0"/>
              <a:t>recurso especial</a:t>
            </a:r>
            <a:r>
              <a:rPr lang="pt-BR" dirty="0"/>
              <a:t>, nos casos previstos na CF, serão </a:t>
            </a:r>
            <a:r>
              <a:rPr lang="pt-BR" u="sng" dirty="0"/>
              <a:t>interpostos perante o tribunal recorrido</a:t>
            </a:r>
            <a:r>
              <a:rPr lang="pt-BR" dirty="0"/>
              <a:t>... (depois, se for o caso, agravo).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EMBARGOS DE DIVERGÊNCIA </a:t>
            </a:r>
            <a:r>
              <a:rPr lang="pt-BR" dirty="0"/>
              <a:t>(Art. 1.043. É </a:t>
            </a:r>
            <a:r>
              <a:rPr lang="pt-BR" u="sng" dirty="0"/>
              <a:t>embargável o acórdão de órgão fracionário</a:t>
            </a:r>
            <a:r>
              <a:rPr lang="pt-BR" dirty="0"/>
              <a:t> que em recurso extraordinário ou em recurso especial, divergir do julgamento de qualquer outro órgão do mesmo tribunal...). EXCLUSIVO DOS TRIBUNAIS SUPERIORES.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EMBARGOS DE DECLARAÇÃO </a:t>
            </a:r>
            <a:r>
              <a:rPr lang="pt-BR" dirty="0"/>
              <a:t>= Art. 1.022. Cabem embargos de declaração contra qualquer decisão judicial para esclarecer </a:t>
            </a:r>
            <a:r>
              <a:rPr lang="pt-BR" u="sng" dirty="0"/>
              <a:t>obscuridade ou eliminar contradição; suprir omissão e corrigir erro material</a:t>
            </a:r>
            <a:r>
              <a:rPr lang="pt-BR" dirty="0"/>
              <a:t>...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3FA9512-9B28-4116-BF03-30E91DB9D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6393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930C6E1-EC5C-6679-3A4D-D651D284F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837" y="2023761"/>
            <a:ext cx="6630326" cy="48910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D244839-54DB-5F00-362D-F8418A4F9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03"/>
            <a:ext cx="1914792" cy="27626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FC47EFE-D3BF-9C41-04EF-233FA1896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471" y="17204"/>
            <a:ext cx="1819529" cy="25721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107373D-BD5F-48A6-A8BD-FD5475451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0473" y="3328973"/>
            <a:ext cx="743054" cy="20005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2D4B90B-2CA0-687F-CEAC-59E57CE11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2708" y="291619"/>
            <a:ext cx="743054" cy="2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1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b="1" u="sng" dirty="0"/>
              <a:t>EFEITOS DO RECURSO</a:t>
            </a:r>
          </a:p>
          <a:p>
            <a:pPr marL="0" indent="0" algn="ctr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b="1" u="sng" dirty="0"/>
              <a:t>EFEITO DEVOLUTIVO</a:t>
            </a:r>
            <a:r>
              <a:rPr lang="pt-BR" dirty="0"/>
              <a:t>: </a:t>
            </a:r>
            <a:r>
              <a:rPr lang="pt-BR" u="sng" dirty="0"/>
              <a:t>comum a todos</a:t>
            </a:r>
            <a:r>
              <a:rPr lang="pt-BR" dirty="0"/>
              <a:t> os recursos (é a essência do recurso, o reexame, ou seja, devolução da reapreciação da matéria!)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</a:rPr>
              <a:t>FUNDAMENTO</a:t>
            </a:r>
            <a:r>
              <a:rPr lang="pt-BR" dirty="0">
                <a:latin typeface="Arial" panose="020B0604020202020204" pitchFamily="34" charset="0"/>
              </a:rPr>
              <a:t>: </a:t>
            </a:r>
            <a:r>
              <a:rPr lang="pt-BR" b="0" i="0" dirty="0">
                <a:effectLst/>
                <a:latin typeface="Arial" panose="020B0604020202020204" pitchFamily="34" charset="0"/>
              </a:rPr>
              <a:t>Art. 1.013. A apelação devolverá ao tribunal o conhecimento da matéria impugnada.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b="1" u="sng" dirty="0"/>
              <a:t>EFEITO SUSPENSIVO</a:t>
            </a:r>
            <a:r>
              <a:rPr lang="pt-BR" dirty="0"/>
              <a:t>: Impede trânsito em julgado e </a:t>
            </a:r>
            <a:r>
              <a:rPr lang="pt-BR" u="sng" dirty="0"/>
              <a:t>suspende  os efeitos da decisão</a:t>
            </a:r>
            <a:r>
              <a:rPr lang="pt-BR" dirty="0"/>
              <a:t> e não produz consequência (regra geral);</a:t>
            </a:r>
          </a:p>
          <a:p>
            <a:pPr marL="0" indent="0" algn="just">
              <a:buNone/>
            </a:pPr>
            <a:r>
              <a:rPr lang="pt-BR" dirty="0"/>
              <a:t>ATENTE: Art. 1.012. A apelação terá efeito suspensivo.</a:t>
            </a:r>
          </a:p>
          <a:p>
            <a:pPr marL="0" indent="0">
              <a:buNone/>
            </a:pPr>
            <a:r>
              <a:rPr lang="pt-BR" dirty="0"/>
              <a:t>§ 1º Além de outras hipóteses previstas em lei, começa a produzir efeitos imediatamente após a sua publicação a sentença que:</a:t>
            </a:r>
          </a:p>
          <a:p>
            <a:pPr marL="0" indent="0">
              <a:buNone/>
            </a:pPr>
            <a:r>
              <a:rPr lang="pt-BR" dirty="0"/>
              <a:t>I - homologa divisão ou demarcação de terras;</a:t>
            </a:r>
          </a:p>
          <a:p>
            <a:pPr marL="0" indent="0">
              <a:buNone/>
            </a:pPr>
            <a:r>
              <a:rPr lang="pt-BR" dirty="0"/>
              <a:t>II - condena a pagar alimentos;</a:t>
            </a:r>
          </a:p>
          <a:p>
            <a:pPr marL="0" indent="0">
              <a:buNone/>
            </a:pPr>
            <a:r>
              <a:rPr lang="pt-BR" dirty="0"/>
              <a:t>III - extingue sem resolução do mérito ou julga improcedentes os embargos do executado;</a:t>
            </a:r>
          </a:p>
          <a:p>
            <a:pPr marL="0" indent="0">
              <a:buNone/>
            </a:pPr>
            <a:r>
              <a:rPr lang="pt-BR" dirty="0"/>
              <a:t>IV - julga procedente o pedido de instituição de arbitragem;</a:t>
            </a:r>
          </a:p>
          <a:p>
            <a:pPr marL="0" indent="0">
              <a:buNone/>
            </a:pPr>
            <a:r>
              <a:rPr lang="pt-BR" dirty="0"/>
              <a:t>V - confirma, concede ou revoga tutela provisória;</a:t>
            </a:r>
          </a:p>
          <a:p>
            <a:pPr marL="0" indent="0">
              <a:buNone/>
            </a:pPr>
            <a:r>
              <a:rPr lang="pt-BR" dirty="0"/>
              <a:t>VI - decreta a interdição.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51923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101600"/>
            <a:ext cx="9108504" cy="67564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b="1" u="sng" dirty="0"/>
              <a:t>RETRATAÇÃO: só em casos específicos:</a:t>
            </a:r>
            <a:endParaRPr lang="pt-BR" dirty="0"/>
          </a:p>
          <a:p>
            <a:pPr algn="just"/>
            <a:r>
              <a:rPr lang="pt-BR" dirty="0"/>
              <a:t>Art. 330: </a:t>
            </a:r>
            <a:r>
              <a:rPr lang="pt-BR" u="sng" dirty="0"/>
              <a:t>Indeferimento da petição inicial</a:t>
            </a:r>
            <a:r>
              <a:rPr lang="pt-BR" dirty="0"/>
              <a:t>: Art. 331.  Indeferida a petição inicial, o autor poderá </a:t>
            </a:r>
            <a:r>
              <a:rPr lang="pt-BR" b="1" u="sng" dirty="0"/>
              <a:t>apelar</a:t>
            </a:r>
            <a:r>
              <a:rPr lang="pt-BR" dirty="0"/>
              <a:t>, facultado ao juiz, no prazo de 5 (cinco) dias, </a:t>
            </a:r>
            <a:r>
              <a:rPr lang="pt-BR" b="1" u="sng" dirty="0"/>
              <a:t>retratar-se.</a:t>
            </a:r>
          </a:p>
          <a:p>
            <a:pPr algn="just"/>
            <a:r>
              <a:rPr lang="pt-BR" dirty="0"/>
              <a:t>Julgamentos </a:t>
            </a:r>
            <a:r>
              <a:rPr lang="pt-BR" u="sng" dirty="0"/>
              <a:t>sem mérito</a:t>
            </a:r>
            <a:r>
              <a:rPr lang="pt-BR" dirty="0"/>
              <a:t>: Art. 485.  O juiz não resolverá o mérito quando: § 7</a:t>
            </a:r>
            <a:r>
              <a:rPr lang="pt-BR" u="sng" baseline="30000" dirty="0"/>
              <a:t>o</a:t>
            </a:r>
            <a:r>
              <a:rPr lang="pt-BR" dirty="0"/>
              <a:t> </a:t>
            </a:r>
            <a:r>
              <a:rPr lang="pt-BR" b="1" dirty="0"/>
              <a:t>Interposta a apelação</a:t>
            </a:r>
            <a:r>
              <a:rPr lang="pt-BR" dirty="0"/>
              <a:t> em qualquer dos casos de que tratam os incisos deste artigo, o juiz </a:t>
            </a:r>
            <a:r>
              <a:rPr lang="pt-BR" u="sng" dirty="0"/>
              <a:t>terá 5 dias para retratar-se</a:t>
            </a:r>
            <a:r>
              <a:rPr lang="pt-BR" dirty="0"/>
              <a:t>.</a:t>
            </a:r>
          </a:p>
          <a:p>
            <a:pPr algn="just"/>
            <a:r>
              <a:rPr lang="pt-BR" dirty="0"/>
              <a:t>Art. 332 Da </a:t>
            </a:r>
            <a:r>
              <a:rPr lang="pt-BR" u="sng" dirty="0"/>
              <a:t>improcedência liminar do pedido</a:t>
            </a:r>
            <a:r>
              <a:rPr lang="pt-BR" dirty="0"/>
              <a:t>: Nas causas que dispensem a fase instrutória, o juiz, independentemente da citação do réu, julgará liminarmente improcedente o pedido que contrariar...</a:t>
            </a:r>
          </a:p>
          <a:p>
            <a:pPr algn="just"/>
            <a:r>
              <a:rPr lang="pt-BR" dirty="0"/>
              <a:t>Apelação no ECA (art. 198, VII)</a:t>
            </a:r>
          </a:p>
          <a:p>
            <a:pPr algn="just"/>
            <a:r>
              <a:rPr lang="pt-BR" dirty="0"/>
              <a:t>Agravo instrumento (art. 1.018, 1º: § 1</a:t>
            </a:r>
            <a:r>
              <a:rPr lang="pt-BR" u="sng" baseline="30000" dirty="0"/>
              <a:t>o</a:t>
            </a:r>
            <a:r>
              <a:rPr lang="pt-BR" dirty="0"/>
              <a:t> Se o juiz comunicar que reformou inteiramente a decisão, o relator </a:t>
            </a:r>
            <a:r>
              <a:rPr lang="pt-BR" i="1" u="sng" dirty="0"/>
              <a:t>considerará prejudicado </a:t>
            </a:r>
            <a:r>
              <a:rPr lang="pt-BR" dirty="0"/>
              <a:t>o agravo de instrumento)</a:t>
            </a:r>
          </a:p>
          <a:p>
            <a:pPr algn="just"/>
            <a:r>
              <a:rPr lang="pt-BR" dirty="0"/>
              <a:t>Agravo interno: O agravo será dirigido ao relator, que intimará o agravado para manifestar-se sobre o recurso no prazo de 15 (quinze) dias, ao final do qual, não havendo retratação, o relator levá-lo-á a julgamento pelo órgão colegiado, com inclusão em pauta.</a:t>
            </a:r>
          </a:p>
        </p:txBody>
      </p:sp>
    </p:spTree>
    <p:extLst>
      <p:ext uri="{BB962C8B-B14F-4D97-AF65-F5344CB8AC3E}">
        <p14:creationId xmlns:p14="http://schemas.microsoft.com/office/powerpoint/2010/main" val="3333815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3246</TotalTime>
  <Words>2456</Words>
  <Application>Microsoft Office PowerPoint</Application>
  <PresentationFormat>Apresentação na tela (4:3)</PresentationFormat>
  <Paragraphs>267</Paragraphs>
  <Slides>28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28</vt:i4>
      </vt:variant>
    </vt:vector>
  </HeadingPairs>
  <TitlesOfParts>
    <vt:vector size="37" baseType="lpstr">
      <vt:lpstr>Abadi Extra Light</vt:lpstr>
      <vt:lpstr>Agency FB</vt:lpstr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PROF. JULIO</dc:title>
  <dc:subject/>
  <dc:creator>PALAS</dc:creator>
  <dc:description/>
  <cp:lastModifiedBy>Julio Augusto Lopes</cp:lastModifiedBy>
  <cp:revision>806</cp:revision>
  <dcterms:created xsi:type="dcterms:W3CDTF">2020-08-07T16:47:54Z</dcterms:created>
  <dcterms:modified xsi:type="dcterms:W3CDTF">2026-03-05T20:47:20Z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Apresentação na tela (4:3)</vt:lpwstr>
  </property>
  <property fmtid="{D5CDD505-2E9C-101B-9397-08002B2CF9AE}" pid="4" name="Slides">
    <vt:i4>25</vt:i4>
  </property>
</Properties>
</file>