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3"/>
  </p:notesMasterIdLst>
  <p:sldIdLst>
    <p:sldId id="383" r:id="rId2"/>
    <p:sldId id="257" r:id="rId3"/>
    <p:sldId id="279" r:id="rId4"/>
    <p:sldId id="277" r:id="rId5"/>
    <p:sldId id="281" r:id="rId6"/>
    <p:sldId id="261" r:id="rId7"/>
    <p:sldId id="262" r:id="rId8"/>
    <p:sldId id="263" r:id="rId9"/>
    <p:sldId id="384" r:id="rId10"/>
    <p:sldId id="270" r:id="rId11"/>
    <p:sldId id="389" r:id="rId12"/>
    <p:sldId id="271" r:id="rId13"/>
    <p:sldId id="391" r:id="rId14"/>
    <p:sldId id="274" r:id="rId15"/>
    <p:sldId id="390" r:id="rId16"/>
    <p:sldId id="392" r:id="rId17"/>
    <p:sldId id="276" r:id="rId18"/>
    <p:sldId id="393" r:id="rId19"/>
    <p:sldId id="388" r:id="rId20"/>
    <p:sldId id="394" r:id="rId21"/>
    <p:sldId id="395" r:id="rId22"/>
  </p:sldIdLst>
  <p:sldSz cx="9144000" cy="6858000" type="screen4x3"/>
  <p:notesSz cx="6858000" cy="9144000"/>
  <p:defaultText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Julio Augusto Lopes" initials="JAL" lastIdx="2" clrIdx="0">
    <p:extLst>
      <p:ext uri="{19B8F6BF-5375-455C-9EA6-DF929625EA0E}">
        <p15:presenceInfo xmlns:p15="http://schemas.microsoft.com/office/powerpoint/2012/main" userId="Julio Augusto Lopes"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B69FCA2-1169-4F41-A205-5CE3347AE2C0}" v="44" dt="2026-02-26T20:12:30.798"/>
  </p1510:revLst>
</p1510:revInfo>
</file>

<file path=ppt/tableStyles.xml><?xml version="1.0" encoding="utf-8"?>
<a:tblStyleLst xmlns:a="http://schemas.openxmlformats.org/drawingml/2006/main" def="{5C22544A-7EE6-4342-B048-85BDC9FD1C3A}">
  <a:tblStyle styleId="{5C22544A-7EE6-4342-B048-85BDC9FD1C3A}" styleName="Estilo Médio 2 - Ênfas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1317" autoAdjust="0"/>
    <p:restoredTop sz="94660"/>
  </p:normalViewPr>
  <p:slideViewPr>
    <p:cSldViewPr>
      <p:cViewPr varScale="1">
        <p:scale>
          <a:sx n="65" d="100"/>
          <a:sy n="65" d="100"/>
        </p:scale>
        <p:origin x="1100" y="6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 Id="rId30"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ulio Lopes" userId="d450ea144930a376" providerId="LiveId" clId="{0F56938F-9C30-4BAB-B38D-4DE4FF9E6498}"/>
    <pc:docChg chg="undo custSel addSld delSld modSld sldOrd">
      <pc:chgData name="Julio Lopes" userId="d450ea144930a376" providerId="LiveId" clId="{0F56938F-9C30-4BAB-B38D-4DE4FF9E6498}" dt="2026-02-26T20:16:34.526" v="1786" actId="20577"/>
      <pc:docMkLst>
        <pc:docMk/>
      </pc:docMkLst>
      <pc:sldChg chg="modSp mod">
        <pc:chgData name="Julio Lopes" userId="d450ea144930a376" providerId="LiveId" clId="{0F56938F-9C30-4BAB-B38D-4DE4FF9E6498}" dt="2026-02-26T20:07:35.148" v="1304" actId="113"/>
        <pc:sldMkLst>
          <pc:docMk/>
          <pc:sldMk cId="1548995902" sldId="257"/>
        </pc:sldMkLst>
        <pc:spChg chg="mod">
          <ac:chgData name="Julio Lopes" userId="d450ea144930a376" providerId="LiveId" clId="{0F56938F-9C30-4BAB-B38D-4DE4FF9E6498}" dt="2026-02-26T20:07:35.148" v="1304" actId="113"/>
          <ac:spMkLst>
            <pc:docMk/>
            <pc:sldMk cId="1548995902" sldId="257"/>
            <ac:spMk id="3" creationId="{BEA167A5-C227-427A-B8A4-F1E5BB21C831}"/>
          </ac:spMkLst>
        </pc:spChg>
        <pc:picChg chg="mod">
          <ac:chgData name="Julio Lopes" userId="d450ea144930a376" providerId="LiveId" clId="{0F56938F-9C30-4BAB-B38D-4DE4FF9E6498}" dt="2026-02-26T18:58:06.729" v="364" actId="1076"/>
          <ac:picMkLst>
            <pc:docMk/>
            <pc:sldMk cId="1548995902" sldId="257"/>
            <ac:picMk id="8" creationId="{3F3DD821-184C-0597-8132-39F633F0DDB7}"/>
          </ac:picMkLst>
        </pc:picChg>
      </pc:sldChg>
      <pc:sldChg chg="modSp mod">
        <pc:chgData name="Julio Lopes" userId="d450ea144930a376" providerId="LiveId" clId="{0F56938F-9C30-4BAB-B38D-4DE4FF9E6498}" dt="2026-02-26T19:05:38.286" v="508" actId="20577"/>
        <pc:sldMkLst>
          <pc:docMk/>
          <pc:sldMk cId="3843399544" sldId="261"/>
        </pc:sldMkLst>
        <pc:spChg chg="mod">
          <ac:chgData name="Julio Lopes" userId="d450ea144930a376" providerId="LiveId" clId="{0F56938F-9C30-4BAB-B38D-4DE4FF9E6498}" dt="2026-02-26T19:05:38.286" v="508" actId="20577"/>
          <ac:spMkLst>
            <pc:docMk/>
            <pc:sldMk cId="3843399544" sldId="261"/>
            <ac:spMk id="3" creationId="{BEA167A5-C227-427A-B8A4-F1E5BB21C831}"/>
          </ac:spMkLst>
        </pc:spChg>
      </pc:sldChg>
      <pc:sldChg chg="modSp mod">
        <pc:chgData name="Julio Lopes" userId="d450ea144930a376" providerId="LiveId" clId="{0F56938F-9C30-4BAB-B38D-4DE4FF9E6498}" dt="2026-02-26T19:06:59.077" v="626" actId="20577"/>
        <pc:sldMkLst>
          <pc:docMk/>
          <pc:sldMk cId="3318276051" sldId="262"/>
        </pc:sldMkLst>
        <pc:spChg chg="mod">
          <ac:chgData name="Julio Lopes" userId="d450ea144930a376" providerId="LiveId" clId="{0F56938F-9C30-4BAB-B38D-4DE4FF9E6498}" dt="2026-02-26T19:06:59.077" v="626" actId="20577"/>
          <ac:spMkLst>
            <pc:docMk/>
            <pc:sldMk cId="3318276051" sldId="262"/>
            <ac:spMk id="3" creationId="{BEA167A5-C227-427A-B8A4-F1E5BB21C831}"/>
          </ac:spMkLst>
        </pc:spChg>
      </pc:sldChg>
      <pc:sldChg chg="addSp modSp mod">
        <pc:chgData name="Julio Lopes" userId="d450ea144930a376" providerId="LiveId" clId="{0F56938F-9C30-4BAB-B38D-4DE4FF9E6498}" dt="2026-02-26T19:13:13.612" v="630" actId="1076"/>
        <pc:sldMkLst>
          <pc:docMk/>
          <pc:sldMk cId="404361213" sldId="263"/>
        </pc:sldMkLst>
        <pc:spChg chg="mod">
          <ac:chgData name="Julio Lopes" userId="d450ea144930a376" providerId="LiveId" clId="{0F56938F-9C30-4BAB-B38D-4DE4FF9E6498}" dt="2026-02-26T19:07:08.878" v="627" actId="20577"/>
          <ac:spMkLst>
            <pc:docMk/>
            <pc:sldMk cId="404361213" sldId="263"/>
            <ac:spMk id="3" creationId="{BEA167A5-C227-427A-B8A4-F1E5BB21C831}"/>
          </ac:spMkLst>
        </pc:spChg>
        <pc:picChg chg="add mod">
          <ac:chgData name="Julio Lopes" userId="d450ea144930a376" providerId="LiveId" clId="{0F56938F-9C30-4BAB-B38D-4DE4FF9E6498}" dt="2026-02-26T19:13:13.612" v="630" actId="1076"/>
          <ac:picMkLst>
            <pc:docMk/>
            <pc:sldMk cId="404361213" sldId="263"/>
            <ac:picMk id="4" creationId="{03D3D019-09DA-52F0-C63F-FFFE01A4B57F}"/>
          </ac:picMkLst>
        </pc:picChg>
      </pc:sldChg>
      <pc:sldChg chg="del">
        <pc:chgData name="Julio Lopes" userId="d450ea144930a376" providerId="LiveId" clId="{0F56938F-9C30-4BAB-B38D-4DE4FF9E6498}" dt="2026-02-26T19:55:46.873" v="1283" actId="47"/>
        <pc:sldMkLst>
          <pc:docMk/>
          <pc:sldMk cId="1331020328" sldId="268"/>
        </pc:sldMkLst>
      </pc:sldChg>
      <pc:sldChg chg="modSp mod">
        <pc:chgData name="Julio Lopes" userId="d450ea144930a376" providerId="LiveId" clId="{0F56938F-9C30-4BAB-B38D-4DE4FF9E6498}" dt="2026-02-26T19:29:23.255" v="1105" actId="20577"/>
        <pc:sldMkLst>
          <pc:docMk/>
          <pc:sldMk cId="4167305092" sldId="269"/>
        </pc:sldMkLst>
        <pc:spChg chg="mod">
          <ac:chgData name="Julio Lopes" userId="d450ea144930a376" providerId="LiveId" clId="{0F56938F-9C30-4BAB-B38D-4DE4FF9E6498}" dt="2026-02-26T19:29:23.255" v="1105" actId="20577"/>
          <ac:spMkLst>
            <pc:docMk/>
            <pc:sldMk cId="4167305092" sldId="269"/>
            <ac:spMk id="3" creationId="{BEA167A5-C227-427A-B8A4-F1E5BB21C831}"/>
          </ac:spMkLst>
        </pc:spChg>
      </pc:sldChg>
      <pc:sldChg chg="modSp mod">
        <pc:chgData name="Julio Lopes" userId="d450ea144930a376" providerId="LiveId" clId="{0F56938F-9C30-4BAB-B38D-4DE4FF9E6498}" dt="2026-02-26T20:16:34.526" v="1786" actId="20577"/>
        <pc:sldMkLst>
          <pc:docMk/>
          <pc:sldMk cId="408638849" sldId="270"/>
        </pc:sldMkLst>
        <pc:spChg chg="mod">
          <ac:chgData name="Julio Lopes" userId="d450ea144930a376" providerId="LiveId" clId="{0F56938F-9C30-4BAB-B38D-4DE4FF9E6498}" dt="2026-02-26T20:16:34.526" v="1786" actId="20577"/>
          <ac:spMkLst>
            <pc:docMk/>
            <pc:sldMk cId="408638849" sldId="270"/>
            <ac:spMk id="3" creationId="{BEA167A5-C227-427A-B8A4-F1E5BB21C831}"/>
          </ac:spMkLst>
        </pc:spChg>
      </pc:sldChg>
      <pc:sldChg chg="modSp mod">
        <pc:chgData name="Julio Lopes" userId="d450ea144930a376" providerId="LiveId" clId="{0F56938F-9C30-4BAB-B38D-4DE4FF9E6498}" dt="2026-02-26T19:32:44.636" v="1107" actId="27636"/>
        <pc:sldMkLst>
          <pc:docMk/>
          <pc:sldMk cId="980003138" sldId="272"/>
        </pc:sldMkLst>
        <pc:spChg chg="mod">
          <ac:chgData name="Julio Lopes" userId="d450ea144930a376" providerId="LiveId" clId="{0F56938F-9C30-4BAB-B38D-4DE4FF9E6498}" dt="2026-02-26T19:32:44.636" v="1107" actId="27636"/>
          <ac:spMkLst>
            <pc:docMk/>
            <pc:sldMk cId="980003138" sldId="272"/>
            <ac:spMk id="3" creationId="{BEA167A5-C227-427A-B8A4-F1E5BB21C831}"/>
          </ac:spMkLst>
        </pc:spChg>
      </pc:sldChg>
      <pc:sldChg chg="modSp mod">
        <pc:chgData name="Julio Lopes" userId="d450ea144930a376" providerId="LiveId" clId="{0F56938F-9C30-4BAB-B38D-4DE4FF9E6498}" dt="2026-02-26T19:36:57.473" v="1119" actId="20577"/>
        <pc:sldMkLst>
          <pc:docMk/>
          <pc:sldMk cId="2205029091" sldId="273"/>
        </pc:sldMkLst>
        <pc:spChg chg="mod">
          <ac:chgData name="Julio Lopes" userId="d450ea144930a376" providerId="LiveId" clId="{0F56938F-9C30-4BAB-B38D-4DE4FF9E6498}" dt="2026-02-26T19:36:57.473" v="1119" actId="20577"/>
          <ac:spMkLst>
            <pc:docMk/>
            <pc:sldMk cId="2205029091" sldId="273"/>
            <ac:spMk id="3" creationId="{BEA167A5-C227-427A-B8A4-F1E5BB21C831}"/>
          </ac:spMkLst>
        </pc:spChg>
      </pc:sldChg>
      <pc:sldChg chg="modSp mod">
        <pc:chgData name="Julio Lopes" userId="d450ea144930a376" providerId="LiveId" clId="{0F56938F-9C30-4BAB-B38D-4DE4FF9E6498}" dt="2026-02-26T19:40:38.955" v="1138" actId="6549"/>
        <pc:sldMkLst>
          <pc:docMk/>
          <pc:sldMk cId="1639760242" sldId="274"/>
        </pc:sldMkLst>
        <pc:spChg chg="mod">
          <ac:chgData name="Julio Lopes" userId="d450ea144930a376" providerId="LiveId" clId="{0F56938F-9C30-4BAB-B38D-4DE4FF9E6498}" dt="2026-02-26T19:40:38.955" v="1138" actId="6549"/>
          <ac:spMkLst>
            <pc:docMk/>
            <pc:sldMk cId="1639760242" sldId="274"/>
            <ac:spMk id="3" creationId="{BEA167A5-C227-427A-B8A4-F1E5BB21C831}"/>
          </ac:spMkLst>
        </pc:spChg>
      </pc:sldChg>
      <pc:sldChg chg="modSp mod">
        <pc:chgData name="Julio Lopes" userId="d450ea144930a376" providerId="LiveId" clId="{0F56938F-9C30-4BAB-B38D-4DE4FF9E6498}" dt="2026-02-26T19:54:57.117" v="1282" actId="20577"/>
        <pc:sldMkLst>
          <pc:docMk/>
          <pc:sldMk cId="388181995" sldId="275"/>
        </pc:sldMkLst>
        <pc:spChg chg="mod">
          <ac:chgData name="Julio Lopes" userId="d450ea144930a376" providerId="LiveId" clId="{0F56938F-9C30-4BAB-B38D-4DE4FF9E6498}" dt="2026-02-26T19:54:57.117" v="1282" actId="20577"/>
          <ac:spMkLst>
            <pc:docMk/>
            <pc:sldMk cId="388181995" sldId="275"/>
            <ac:spMk id="3" creationId="{BEA167A5-C227-427A-B8A4-F1E5BB21C831}"/>
          </ac:spMkLst>
        </pc:spChg>
      </pc:sldChg>
      <pc:sldChg chg="modSp mod">
        <pc:chgData name="Julio Lopes" userId="d450ea144930a376" providerId="LiveId" clId="{0F56938F-9C30-4BAB-B38D-4DE4FF9E6498}" dt="2026-02-26T19:03:44.003" v="471" actId="14100"/>
        <pc:sldMkLst>
          <pc:docMk/>
          <pc:sldMk cId="538430757" sldId="277"/>
        </pc:sldMkLst>
        <pc:spChg chg="mod">
          <ac:chgData name="Julio Lopes" userId="d450ea144930a376" providerId="LiveId" clId="{0F56938F-9C30-4BAB-B38D-4DE4FF9E6498}" dt="2026-02-26T19:03:44.003" v="471" actId="14100"/>
          <ac:spMkLst>
            <pc:docMk/>
            <pc:sldMk cId="538430757" sldId="277"/>
            <ac:spMk id="3" creationId="{BEA167A5-C227-427A-B8A4-F1E5BB21C831}"/>
          </ac:spMkLst>
        </pc:spChg>
      </pc:sldChg>
      <pc:sldChg chg="modSp mod">
        <pc:chgData name="Julio Lopes" userId="d450ea144930a376" providerId="LiveId" clId="{0F56938F-9C30-4BAB-B38D-4DE4FF9E6498}" dt="2026-02-26T20:14:42.653" v="1753" actId="20577"/>
        <pc:sldMkLst>
          <pc:docMk/>
          <pc:sldMk cId="1358625961" sldId="281"/>
        </pc:sldMkLst>
        <pc:spChg chg="mod">
          <ac:chgData name="Julio Lopes" userId="d450ea144930a376" providerId="LiveId" clId="{0F56938F-9C30-4BAB-B38D-4DE4FF9E6498}" dt="2026-02-26T20:14:42.653" v="1753" actId="20577"/>
          <ac:spMkLst>
            <pc:docMk/>
            <pc:sldMk cId="1358625961" sldId="281"/>
            <ac:spMk id="3" creationId="{BEA167A5-C227-427A-B8A4-F1E5BB21C831}"/>
          </ac:spMkLst>
        </pc:spChg>
      </pc:sldChg>
      <pc:sldChg chg="modSp add mod ord">
        <pc:chgData name="Julio Lopes" userId="d450ea144930a376" providerId="LiveId" clId="{0F56938F-9C30-4BAB-B38D-4DE4FF9E6498}" dt="2026-02-26T20:15:39.914" v="1771" actId="20577"/>
        <pc:sldMkLst>
          <pc:docMk/>
          <pc:sldMk cId="3226969668" sldId="384"/>
        </pc:sldMkLst>
        <pc:spChg chg="mod">
          <ac:chgData name="Julio Lopes" userId="d450ea144930a376" providerId="LiveId" clId="{0F56938F-9C30-4BAB-B38D-4DE4FF9E6498}" dt="2026-02-26T20:15:39.914" v="1771" actId="20577"/>
          <ac:spMkLst>
            <pc:docMk/>
            <pc:sldMk cId="3226969668" sldId="384"/>
            <ac:spMk id="3" creationId="{A049C44D-2D48-BDA0-786E-8C70CE8B2310}"/>
          </ac:spMkLst>
        </pc:spChg>
      </pc:sldChg>
      <pc:sldChg chg="modSp add mod">
        <pc:chgData name="Julio Lopes" userId="d450ea144930a376" providerId="LiveId" clId="{0F56938F-9C30-4BAB-B38D-4DE4FF9E6498}" dt="2026-02-26T20:06:52.734" v="1293" actId="121"/>
        <pc:sldMkLst>
          <pc:docMk/>
          <pc:sldMk cId="2323228855" sldId="385"/>
        </pc:sldMkLst>
        <pc:spChg chg="mod">
          <ac:chgData name="Julio Lopes" userId="d450ea144930a376" providerId="LiveId" clId="{0F56938F-9C30-4BAB-B38D-4DE4FF9E6498}" dt="2026-02-26T20:06:52.734" v="1293" actId="121"/>
          <ac:spMkLst>
            <pc:docMk/>
            <pc:sldMk cId="2323228855" sldId="385"/>
            <ac:spMk id="3" creationId="{469D4F44-5BA0-0C0B-430D-B52FD9274B57}"/>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ço Reservado para Cabeçalh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pt-BR"/>
          </a:p>
        </p:txBody>
      </p:sp>
      <p:sp>
        <p:nvSpPr>
          <p:cNvPr id="3" name="Espaço Reservado para Dat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FB6540F-2434-43A9-98F9-B63F78311139}" type="datetimeFigureOut">
              <a:rPr lang="pt-BR" smtClean="0"/>
              <a:t>12/03/2026</a:t>
            </a:fld>
            <a:endParaRPr lang="pt-BR"/>
          </a:p>
        </p:txBody>
      </p:sp>
      <p:sp>
        <p:nvSpPr>
          <p:cNvPr id="4" name="Espaço Reservado para Imagem de Slide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pt-BR"/>
          </a:p>
        </p:txBody>
      </p:sp>
      <p:sp>
        <p:nvSpPr>
          <p:cNvPr id="5" name="Espaço Reservado para Anotaçõ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6" name="Espaço Reservado para Rodapé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pt-BR"/>
          </a:p>
        </p:txBody>
      </p:sp>
      <p:sp>
        <p:nvSpPr>
          <p:cNvPr id="7" name="Espaço Reservado para Número de Slid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335A5C1-C2B5-4012-82AC-1F674628FB09}" type="slidenum">
              <a:rPr lang="pt-BR" smtClean="0"/>
              <a:t>‹nº›</a:t>
            </a:fld>
            <a:endParaRPr lang="pt-BR"/>
          </a:p>
        </p:txBody>
      </p:sp>
    </p:spTree>
    <p:extLst>
      <p:ext uri="{BB962C8B-B14F-4D97-AF65-F5344CB8AC3E}">
        <p14:creationId xmlns:p14="http://schemas.microsoft.com/office/powerpoint/2010/main" val="245990308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ide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685800" y="2130425"/>
            <a:ext cx="7772400" cy="1470025"/>
          </a:xfrm>
        </p:spPr>
        <p:txBody>
          <a:bodyPr/>
          <a:lstStyle/>
          <a:p>
            <a:r>
              <a:rPr lang="pt-BR"/>
              <a:t>Clique para editar o título mestre</a:t>
            </a:r>
          </a:p>
        </p:txBody>
      </p:sp>
      <p:sp>
        <p:nvSpPr>
          <p:cNvPr id="3" name="Subtítulo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pt-BR"/>
              <a:t>Clique para editar o estilo do subtítulo mestre</a:t>
            </a:r>
          </a:p>
        </p:txBody>
      </p:sp>
      <p:sp>
        <p:nvSpPr>
          <p:cNvPr id="4" name="Espaço Reservado para Data 3"/>
          <p:cNvSpPr>
            <a:spLocks noGrp="1"/>
          </p:cNvSpPr>
          <p:nvPr>
            <p:ph type="dt" sz="half" idx="10"/>
          </p:nvPr>
        </p:nvSpPr>
        <p:spPr/>
        <p:txBody>
          <a:bodyPr/>
          <a:lstStyle/>
          <a:p>
            <a:fld id="{85A572F1-DF52-40BE-9A6E-C41CBF95AA1B}" type="datetimeFigureOut">
              <a:rPr lang="pt-BR" smtClean="0"/>
              <a:t>12/03/2026</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EB14B4DA-6B1F-416D-9A3C-9707AD360475}" type="slidenum">
              <a:rPr lang="pt-BR" smtClean="0"/>
              <a:t>‹nº›</a:t>
            </a:fld>
            <a:endParaRPr lang="pt-BR"/>
          </a:p>
        </p:txBody>
      </p:sp>
    </p:spTree>
    <p:extLst>
      <p:ext uri="{BB962C8B-B14F-4D97-AF65-F5344CB8AC3E}">
        <p14:creationId xmlns:p14="http://schemas.microsoft.com/office/powerpoint/2010/main" val="54807603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a:t>Clique para editar o título mestre</a:t>
            </a:r>
          </a:p>
        </p:txBody>
      </p:sp>
      <p:sp>
        <p:nvSpPr>
          <p:cNvPr id="3" name="Espaço Reservado para Texto Vertical 2"/>
          <p:cNvSpPr>
            <a:spLocks noGrp="1"/>
          </p:cNvSpPr>
          <p:nvPr>
            <p:ph type="body" orient="vert" idx="1"/>
          </p:nvPr>
        </p:nvSpPr>
        <p:spPr/>
        <p:txBody>
          <a:bodyPr vert="eaVert"/>
          <a:lstStyle/>
          <a:p>
            <a:pPr lvl="0"/>
            <a:r>
              <a:rPr lang="pt-BR"/>
              <a:t>Clique para editar o texto mestre</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p:cNvSpPr>
            <a:spLocks noGrp="1"/>
          </p:cNvSpPr>
          <p:nvPr>
            <p:ph type="dt" sz="half" idx="10"/>
          </p:nvPr>
        </p:nvSpPr>
        <p:spPr/>
        <p:txBody>
          <a:bodyPr/>
          <a:lstStyle/>
          <a:p>
            <a:fld id="{85A572F1-DF52-40BE-9A6E-C41CBF95AA1B}" type="datetimeFigureOut">
              <a:rPr lang="pt-BR" smtClean="0"/>
              <a:t>12/03/2026</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EB14B4DA-6B1F-416D-9A3C-9707AD360475}" type="slidenum">
              <a:rPr lang="pt-BR" smtClean="0"/>
              <a:t>‹nº›</a:t>
            </a:fld>
            <a:endParaRPr lang="pt-BR"/>
          </a:p>
        </p:txBody>
      </p:sp>
    </p:spTree>
    <p:extLst>
      <p:ext uri="{BB962C8B-B14F-4D97-AF65-F5344CB8AC3E}">
        <p14:creationId xmlns:p14="http://schemas.microsoft.com/office/powerpoint/2010/main" val="374493097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e texto verticais">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6629400" y="274638"/>
            <a:ext cx="2057400" cy="5851525"/>
          </a:xfrm>
        </p:spPr>
        <p:txBody>
          <a:bodyPr vert="eaVert"/>
          <a:lstStyle/>
          <a:p>
            <a:r>
              <a:rPr lang="pt-BR"/>
              <a:t>Clique para editar o título mestre</a:t>
            </a:r>
          </a:p>
        </p:txBody>
      </p:sp>
      <p:sp>
        <p:nvSpPr>
          <p:cNvPr id="3" name="Espaço Reservado para Texto Vertical 2"/>
          <p:cNvSpPr>
            <a:spLocks noGrp="1"/>
          </p:cNvSpPr>
          <p:nvPr>
            <p:ph type="body" orient="vert" idx="1"/>
          </p:nvPr>
        </p:nvSpPr>
        <p:spPr>
          <a:xfrm>
            <a:off x="457200" y="274638"/>
            <a:ext cx="6019800" cy="5851525"/>
          </a:xfrm>
        </p:spPr>
        <p:txBody>
          <a:bodyPr vert="eaVert"/>
          <a:lstStyle/>
          <a:p>
            <a:pPr lvl="0"/>
            <a:r>
              <a:rPr lang="pt-BR"/>
              <a:t>Clique para editar o texto mestre</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p:cNvSpPr>
            <a:spLocks noGrp="1"/>
          </p:cNvSpPr>
          <p:nvPr>
            <p:ph type="dt" sz="half" idx="10"/>
          </p:nvPr>
        </p:nvSpPr>
        <p:spPr/>
        <p:txBody>
          <a:bodyPr/>
          <a:lstStyle/>
          <a:p>
            <a:fld id="{85A572F1-DF52-40BE-9A6E-C41CBF95AA1B}" type="datetimeFigureOut">
              <a:rPr lang="pt-BR" smtClean="0"/>
              <a:t>12/03/2026</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EB14B4DA-6B1F-416D-9A3C-9707AD360475}" type="slidenum">
              <a:rPr lang="pt-BR" smtClean="0"/>
              <a:t>‹nº›</a:t>
            </a:fld>
            <a:endParaRPr lang="pt-BR"/>
          </a:p>
        </p:txBody>
      </p:sp>
    </p:spTree>
    <p:extLst>
      <p:ext uri="{BB962C8B-B14F-4D97-AF65-F5344CB8AC3E}">
        <p14:creationId xmlns:p14="http://schemas.microsoft.com/office/powerpoint/2010/main" val="25184295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a:t>Clique para editar o título mestre</a:t>
            </a:r>
          </a:p>
        </p:txBody>
      </p:sp>
      <p:sp>
        <p:nvSpPr>
          <p:cNvPr id="3" name="Espaço Reservado para Conteúdo 2"/>
          <p:cNvSpPr>
            <a:spLocks noGrp="1"/>
          </p:cNvSpPr>
          <p:nvPr>
            <p:ph idx="1"/>
          </p:nvPr>
        </p:nvSpPr>
        <p:spPr/>
        <p:txBody>
          <a:bodyPr/>
          <a:lstStyle/>
          <a:p>
            <a:pPr lvl="0"/>
            <a:r>
              <a:rPr lang="pt-BR"/>
              <a:t>Clique para editar o texto mestre</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p:cNvSpPr>
            <a:spLocks noGrp="1"/>
          </p:cNvSpPr>
          <p:nvPr>
            <p:ph type="dt" sz="half" idx="10"/>
          </p:nvPr>
        </p:nvSpPr>
        <p:spPr/>
        <p:txBody>
          <a:bodyPr/>
          <a:lstStyle/>
          <a:p>
            <a:fld id="{85A572F1-DF52-40BE-9A6E-C41CBF95AA1B}" type="datetimeFigureOut">
              <a:rPr lang="pt-BR" smtClean="0"/>
              <a:t>12/03/2026</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EB14B4DA-6B1F-416D-9A3C-9707AD360475}" type="slidenum">
              <a:rPr lang="pt-BR" smtClean="0"/>
              <a:t>‹nº›</a:t>
            </a:fld>
            <a:endParaRPr lang="pt-BR"/>
          </a:p>
        </p:txBody>
      </p:sp>
    </p:spTree>
    <p:extLst>
      <p:ext uri="{BB962C8B-B14F-4D97-AF65-F5344CB8AC3E}">
        <p14:creationId xmlns:p14="http://schemas.microsoft.com/office/powerpoint/2010/main" val="30304205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Cabeçalho da Seção">
    <p:spTree>
      <p:nvGrpSpPr>
        <p:cNvPr id="1" name=""/>
        <p:cNvGrpSpPr/>
        <p:nvPr/>
      </p:nvGrpSpPr>
      <p:grpSpPr>
        <a:xfrm>
          <a:off x="0" y="0"/>
          <a:ext cx="0" cy="0"/>
          <a:chOff x="0" y="0"/>
          <a:chExt cx="0" cy="0"/>
        </a:xfrm>
      </p:grpSpPr>
      <p:sp>
        <p:nvSpPr>
          <p:cNvPr id="2" name="Título 1"/>
          <p:cNvSpPr>
            <a:spLocks noGrp="1"/>
          </p:cNvSpPr>
          <p:nvPr>
            <p:ph type="title"/>
          </p:nvPr>
        </p:nvSpPr>
        <p:spPr>
          <a:xfrm>
            <a:off x="722313" y="4406900"/>
            <a:ext cx="7772400" cy="1362075"/>
          </a:xfrm>
        </p:spPr>
        <p:txBody>
          <a:bodyPr anchor="t"/>
          <a:lstStyle>
            <a:lvl1pPr algn="l">
              <a:defRPr sz="4000" b="1" cap="all"/>
            </a:lvl1pPr>
          </a:lstStyle>
          <a:p>
            <a:r>
              <a:rPr lang="pt-BR"/>
              <a:t>Clique para editar o título mestre</a:t>
            </a:r>
          </a:p>
        </p:txBody>
      </p:sp>
      <p:sp>
        <p:nvSpPr>
          <p:cNvPr id="3" name="Espaço Reservado para Texto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t-BR"/>
              <a:t>Clique para editar o texto mestre</a:t>
            </a:r>
          </a:p>
        </p:txBody>
      </p:sp>
      <p:sp>
        <p:nvSpPr>
          <p:cNvPr id="4" name="Espaço Reservado para Data 3"/>
          <p:cNvSpPr>
            <a:spLocks noGrp="1"/>
          </p:cNvSpPr>
          <p:nvPr>
            <p:ph type="dt" sz="half" idx="10"/>
          </p:nvPr>
        </p:nvSpPr>
        <p:spPr/>
        <p:txBody>
          <a:bodyPr/>
          <a:lstStyle/>
          <a:p>
            <a:fld id="{85A572F1-DF52-40BE-9A6E-C41CBF95AA1B}" type="datetimeFigureOut">
              <a:rPr lang="pt-BR" smtClean="0"/>
              <a:t>12/03/2026</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EB14B4DA-6B1F-416D-9A3C-9707AD360475}" type="slidenum">
              <a:rPr lang="pt-BR" smtClean="0"/>
              <a:t>‹nº›</a:t>
            </a:fld>
            <a:endParaRPr lang="pt-BR"/>
          </a:p>
        </p:txBody>
      </p:sp>
    </p:spTree>
    <p:extLst>
      <p:ext uri="{BB962C8B-B14F-4D97-AF65-F5344CB8AC3E}">
        <p14:creationId xmlns:p14="http://schemas.microsoft.com/office/powerpoint/2010/main" val="342914187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a:t>Clique para editar o título mestre</a:t>
            </a:r>
          </a:p>
        </p:txBody>
      </p:sp>
      <p:sp>
        <p:nvSpPr>
          <p:cNvPr id="3" name="Espaço Reservado para Conteúdo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t-BR"/>
              <a:t>Clique para editar o texto mestre</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Conteúdo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t-BR"/>
              <a:t>Clique para editar o texto mestre</a:t>
            </a:r>
          </a:p>
          <a:p>
            <a:pPr lvl="1"/>
            <a:r>
              <a:rPr lang="pt-BR"/>
              <a:t>Segundo nível</a:t>
            </a:r>
          </a:p>
          <a:p>
            <a:pPr lvl="2"/>
            <a:r>
              <a:rPr lang="pt-BR"/>
              <a:t>Terceiro nível</a:t>
            </a:r>
          </a:p>
          <a:p>
            <a:pPr lvl="3"/>
            <a:r>
              <a:rPr lang="pt-BR"/>
              <a:t>Quarto nível</a:t>
            </a:r>
          </a:p>
          <a:p>
            <a:pPr lvl="4"/>
            <a:r>
              <a:rPr lang="pt-BR"/>
              <a:t>Quinto nível</a:t>
            </a:r>
          </a:p>
        </p:txBody>
      </p:sp>
      <p:sp>
        <p:nvSpPr>
          <p:cNvPr id="5" name="Espaço Reservado para Data 4"/>
          <p:cNvSpPr>
            <a:spLocks noGrp="1"/>
          </p:cNvSpPr>
          <p:nvPr>
            <p:ph type="dt" sz="half" idx="10"/>
          </p:nvPr>
        </p:nvSpPr>
        <p:spPr/>
        <p:txBody>
          <a:bodyPr/>
          <a:lstStyle/>
          <a:p>
            <a:fld id="{85A572F1-DF52-40BE-9A6E-C41CBF95AA1B}" type="datetimeFigureOut">
              <a:rPr lang="pt-BR" smtClean="0"/>
              <a:t>12/03/2026</a:t>
            </a:fld>
            <a:endParaRPr lang="pt-BR"/>
          </a:p>
        </p:txBody>
      </p:sp>
      <p:sp>
        <p:nvSpPr>
          <p:cNvPr id="6" name="Espaço Reservado para Rodapé 5"/>
          <p:cNvSpPr>
            <a:spLocks noGrp="1"/>
          </p:cNvSpPr>
          <p:nvPr>
            <p:ph type="ftr" sz="quarter" idx="11"/>
          </p:nvPr>
        </p:nvSpPr>
        <p:spPr/>
        <p:txBody>
          <a:bodyPr/>
          <a:lstStyle/>
          <a:p>
            <a:endParaRPr lang="pt-BR"/>
          </a:p>
        </p:txBody>
      </p:sp>
      <p:sp>
        <p:nvSpPr>
          <p:cNvPr id="7" name="Espaço Reservado para Número de Slide 6"/>
          <p:cNvSpPr>
            <a:spLocks noGrp="1"/>
          </p:cNvSpPr>
          <p:nvPr>
            <p:ph type="sldNum" sz="quarter" idx="12"/>
          </p:nvPr>
        </p:nvSpPr>
        <p:spPr/>
        <p:txBody>
          <a:bodyPr/>
          <a:lstStyle/>
          <a:p>
            <a:fld id="{EB14B4DA-6B1F-416D-9A3C-9707AD360475}" type="slidenum">
              <a:rPr lang="pt-BR" smtClean="0"/>
              <a:t>‹nº›</a:t>
            </a:fld>
            <a:endParaRPr lang="pt-BR"/>
          </a:p>
        </p:txBody>
      </p:sp>
    </p:spTree>
    <p:extLst>
      <p:ext uri="{BB962C8B-B14F-4D97-AF65-F5344CB8AC3E}">
        <p14:creationId xmlns:p14="http://schemas.microsoft.com/office/powerpoint/2010/main" val="75572833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lvl1pPr>
              <a:defRPr/>
            </a:lvl1pPr>
          </a:lstStyle>
          <a:p>
            <a:r>
              <a:rPr lang="pt-BR"/>
              <a:t>Clique para editar o título mestre</a:t>
            </a:r>
          </a:p>
        </p:txBody>
      </p:sp>
      <p:sp>
        <p:nvSpPr>
          <p:cNvPr id="3" name="Espaço Reservado para Tex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a:t>Clique para editar o texto mestre</a:t>
            </a:r>
          </a:p>
        </p:txBody>
      </p:sp>
      <p:sp>
        <p:nvSpPr>
          <p:cNvPr id="4" name="Espaço Reservado para Conteúd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t-BR"/>
              <a:t>Clique para editar o texto mestre</a:t>
            </a:r>
          </a:p>
          <a:p>
            <a:pPr lvl="1"/>
            <a:r>
              <a:rPr lang="pt-BR"/>
              <a:t>Segundo nível</a:t>
            </a:r>
          </a:p>
          <a:p>
            <a:pPr lvl="2"/>
            <a:r>
              <a:rPr lang="pt-BR"/>
              <a:t>Terceiro nível</a:t>
            </a:r>
          </a:p>
          <a:p>
            <a:pPr lvl="3"/>
            <a:r>
              <a:rPr lang="pt-BR"/>
              <a:t>Quarto nível</a:t>
            </a:r>
          </a:p>
          <a:p>
            <a:pPr lvl="4"/>
            <a:r>
              <a:rPr lang="pt-BR"/>
              <a:t>Quinto nível</a:t>
            </a:r>
          </a:p>
        </p:txBody>
      </p:sp>
      <p:sp>
        <p:nvSpPr>
          <p:cNvPr id="5" name="Espaço Reservado para Texto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a:t>Clique para editar o texto mestre</a:t>
            </a:r>
          </a:p>
        </p:txBody>
      </p:sp>
      <p:sp>
        <p:nvSpPr>
          <p:cNvPr id="6" name="Espaço Reservado para Conteúd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t-BR"/>
              <a:t>Clique para editar o texto mestre</a:t>
            </a:r>
          </a:p>
          <a:p>
            <a:pPr lvl="1"/>
            <a:r>
              <a:rPr lang="pt-BR"/>
              <a:t>Segundo nível</a:t>
            </a:r>
          </a:p>
          <a:p>
            <a:pPr lvl="2"/>
            <a:r>
              <a:rPr lang="pt-BR"/>
              <a:t>Terceiro nível</a:t>
            </a:r>
          </a:p>
          <a:p>
            <a:pPr lvl="3"/>
            <a:r>
              <a:rPr lang="pt-BR"/>
              <a:t>Quarto nível</a:t>
            </a:r>
          </a:p>
          <a:p>
            <a:pPr lvl="4"/>
            <a:r>
              <a:rPr lang="pt-BR"/>
              <a:t>Quinto nível</a:t>
            </a:r>
          </a:p>
        </p:txBody>
      </p:sp>
      <p:sp>
        <p:nvSpPr>
          <p:cNvPr id="7" name="Espaço Reservado para Data 6"/>
          <p:cNvSpPr>
            <a:spLocks noGrp="1"/>
          </p:cNvSpPr>
          <p:nvPr>
            <p:ph type="dt" sz="half" idx="10"/>
          </p:nvPr>
        </p:nvSpPr>
        <p:spPr/>
        <p:txBody>
          <a:bodyPr/>
          <a:lstStyle/>
          <a:p>
            <a:fld id="{85A572F1-DF52-40BE-9A6E-C41CBF95AA1B}" type="datetimeFigureOut">
              <a:rPr lang="pt-BR" smtClean="0"/>
              <a:t>12/03/2026</a:t>
            </a:fld>
            <a:endParaRPr lang="pt-BR"/>
          </a:p>
        </p:txBody>
      </p:sp>
      <p:sp>
        <p:nvSpPr>
          <p:cNvPr id="8" name="Espaço Reservado para Rodapé 7"/>
          <p:cNvSpPr>
            <a:spLocks noGrp="1"/>
          </p:cNvSpPr>
          <p:nvPr>
            <p:ph type="ftr" sz="quarter" idx="11"/>
          </p:nvPr>
        </p:nvSpPr>
        <p:spPr/>
        <p:txBody>
          <a:bodyPr/>
          <a:lstStyle/>
          <a:p>
            <a:endParaRPr lang="pt-BR"/>
          </a:p>
        </p:txBody>
      </p:sp>
      <p:sp>
        <p:nvSpPr>
          <p:cNvPr id="9" name="Espaço Reservado para Número de Slide 8"/>
          <p:cNvSpPr>
            <a:spLocks noGrp="1"/>
          </p:cNvSpPr>
          <p:nvPr>
            <p:ph type="sldNum" sz="quarter" idx="12"/>
          </p:nvPr>
        </p:nvSpPr>
        <p:spPr/>
        <p:txBody>
          <a:bodyPr/>
          <a:lstStyle/>
          <a:p>
            <a:fld id="{EB14B4DA-6B1F-416D-9A3C-9707AD360475}" type="slidenum">
              <a:rPr lang="pt-BR" smtClean="0"/>
              <a:t>‹nº›</a:t>
            </a:fld>
            <a:endParaRPr lang="pt-BR"/>
          </a:p>
        </p:txBody>
      </p:sp>
    </p:spTree>
    <p:extLst>
      <p:ext uri="{BB962C8B-B14F-4D97-AF65-F5344CB8AC3E}">
        <p14:creationId xmlns:p14="http://schemas.microsoft.com/office/powerpoint/2010/main" val="335675293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a:t>Clique para editar o título mestre</a:t>
            </a:r>
          </a:p>
        </p:txBody>
      </p:sp>
      <p:sp>
        <p:nvSpPr>
          <p:cNvPr id="3" name="Espaço Reservado para Data 2"/>
          <p:cNvSpPr>
            <a:spLocks noGrp="1"/>
          </p:cNvSpPr>
          <p:nvPr>
            <p:ph type="dt" sz="half" idx="10"/>
          </p:nvPr>
        </p:nvSpPr>
        <p:spPr/>
        <p:txBody>
          <a:bodyPr/>
          <a:lstStyle/>
          <a:p>
            <a:fld id="{85A572F1-DF52-40BE-9A6E-C41CBF95AA1B}" type="datetimeFigureOut">
              <a:rPr lang="pt-BR" smtClean="0"/>
              <a:t>12/03/2026</a:t>
            </a:fld>
            <a:endParaRPr lang="pt-BR"/>
          </a:p>
        </p:txBody>
      </p:sp>
      <p:sp>
        <p:nvSpPr>
          <p:cNvPr id="4" name="Espaço Reservado para Rodapé 3"/>
          <p:cNvSpPr>
            <a:spLocks noGrp="1"/>
          </p:cNvSpPr>
          <p:nvPr>
            <p:ph type="ftr" sz="quarter" idx="11"/>
          </p:nvPr>
        </p:nvSpPr>
        <p:spPr/>
        <p:txBody>
          <a:bodyPr/>
          <a:lstStyle/>
          <a:p>
            <a:endParaRPr lang="pt-BR"/>
          </a:p>
        </p:txBody>
      </p:sp>
      <p:sp>
        <p:nvSpPr>
          <p:cNvPr id="5" name="Espaço Reservado para Número de Slide 4"/>
          <p:cNvSpPr>
            <a:spLocks noGrp="1"/>
          </p:cNvSpPr>
          <p:nvPr>
            <p:ph type="sldNum" sz="quarter" idx="12"/>
          </p:nvPr>
        </p:nvSpPr>
        <p:spPr/>
        <p:txBody>
          <a:bodyPr/>
          <a:lstStyle/>
          <a:p>
            <a:fld id="{EB14B4DA-6B1F-416D-9A3C-9707AD360475}" type="slidenum">
              <a:rPr lang="pt-BR" smtClean="0"/>
              <a:t>‹nº›</a:t>
            </a:fld>
            <a:endParaRPr lang="pt-BR"/>
          </a:p>
        </p:txBody>
      </p:sp>
    </p:spTree>
    <p:extLst>
      <p:ext uri="{BB962C8B-B14F-4D97-AF65-F5344CB8AC3E}">
        <p14:creationId xmlns:p14="http://schemas.microsoft.com/office/powerpoint/2010/main" val="67869217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Espaço Reservado para Data 1"/>
          <p:cNvSpPr>
            <a:spLocks noGrp="1"/>
          </p:cNvSpPr>
          <p:nvPr>
            <p:ph type="dt" sz="half" idx="10"/>
          </p:nvPr>
        </p:nvSpPr>
        <p:spPr/>
        <p:txBody>
          <a:bodyPr/>
          <a:lstStyle/>
          <a:p>
            <a:fld id="{85A572F1-DF52-40BE-9A6E-C41CBF95AA1B}" type="datetimeFigureOut">
              <a:rPr lang="pt-BR" smtClean="0"/>
              <a:t>12/03/2026</a:t>
            </a:fld>
            <a:endParaRPr lang="pt-BR"/>
          </a:p>
        </p:txBody>
      </p:sp>
      <p:sp>
        <p:nvSpPr>
          <p:cNvPr id="3" name="Espaço Reservado para Rodapé 2"/>
          <p:cNvSpPr>
            <a:spLocks noGrp="1"/>
          </p:cNvSpPr>
          <p:nvPr>
            <p:ph type="ftr" sz="quarter" idx="11"/>
          </p:nvPr>
        </p:nvSpPr>
        <p:spPr/>
        <p:txBody>
          <a:bodyPr/>
          <a:lstStyle/>
          <a:p>
            <a:endParaRPr lang="pt-BR"/>
          </a:p>
        </p:txBody>
      </p:sp>
      <p:sp>
        <p:nvSpPr>
          <p:cNvPr id="4" name="Espaço Reservado para Número de Slide 3"/>
          <p:cNvSpPr>
            <a:spLocks noGrp="1"/>
          </p:cNvSpPr>
          <p:nvPr>
            <p:ph type="sldNum" sz="quarter" idx="12"/>
          </p:nvPr>
        </p:nvSpPr>
        <p:spPr/>
        <p:txBody>
          <a:bodyPr/>
          <a:lstStyle/>
          <a:p>
            <a:fld id="{EB14B4DA-6B1F-416D-9A3C-9707AD360475}" type="slidenum">
              <a:rPr lang="pt-BR" smtClean="0"/>
              <a:t>‹nº›</a:t>
            </a:fld>
            <a:endParaRPr lang="pt-BR"/>
          </a:p>
        </p:txBody>
      </p:sp>
    </p:spTree>
    <p:extLst>
      <p:ext uri="{BB962C8B-B14F-4D97-AF65-F5344CB8AC3E}">
        <p14:creationId xmlns:p14="http://schemas.microsoft.com/office/powerpoint/2010/main" val="227267461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3050"/>
            <a:ext cx="3008313" cy="1162050"/>
          </a:xfrm>
        </p:spPr>
        <p:txBody>
          <a:bodyPr anchor="b"/>
          <a:lstStyle>
            <a:lvl1pPr algn="l">
              <a:defRPr sz="2000" b="1"/>
            </a:lvl1pPr>
          </a:lstStyle>
          <a:p>
            <a:r>
              <a:rPr lang="pt-BR"/>
              <a:t>Clique para editar o título mestre</a:t>
            </a:r>
          </a:p>
        </p:txBody>
      </p:sp>
      <p:sp>
        <p:nvSpPr>
          <p:cNvPr id="3" name="Espaço Reservado para Conteúdo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t-BR"/>
              <a:t>Clique para editar o texto mestre</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Texto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a:t>Clique para editar o texto mestre</a:t>
            </a:r>
          </a:p>
        </p:txBody>
      </p:sp>
      <p:sp>
        <p:nvSpPr>
          <p:cNvPr id="5" name="Espaço Reservado para Data 4"/>
          <p:cNvSpPr>
            <a:spLocks noGrp="1"/>
          </p:cNvSpPr>
          <p:nvPr>
            <p:ph type="dt" sz="half" idx="10"/>
          </p:nvPr>
        </p:nvSpPr>
        <p:spPr/>
        <p:txBody>
          <a:bodyPr/>
          <a:lstStyle/>
          <a:p>
            <a:fld id="{85A572F1-DF52-40BE-9A6E-C41CBF95AA1B}" type="datetimeFigureOut">
              <a:rPr lang="pt-BR" smtClean="0"/>
              <a:t>12/03/2026</a:t>
            </a:fld>
            <a:endParaRPr lang="pt-BR"/>
          </a:p>
        </p:txBody>
      </p:sp>
      <p:sp>
        <p:nvSpPr>
          <p:cNvPr id="6" name="Espaço Reservado para Rodapé 5"/>
          <p:cNvSpPr>
            <a:spLocks noGrp="1"/>
          </p:cNvSpPr>
          <p:nvPr>
            <p:ph type="ftr" sz="quarter" idx="11"/>
          </p:nvPr>
        </p:nvSpPr>
        <p:spPr/>
        <p:txBody>
          <a:bodyPr/>
          <a:lstStyle/>
          <a:p>
            <a:endParaRPr lang="pt-BR"/>
          </a:p>
        </p:txBody>
      </p:sp>
      <p:sp>
        <p:nvSpPr>
          <p:cNvPr id="7" name="Espaço Reservado para Número de Slide 6"/>
          <p:cNvSpPr>
            <a:spLocks noGrp="1"/>
          </p:cNvSpPr>
          <p:nvPr>
            <p:ph type="sldNum" sz="quarter" idx="12"/>
          </p:nvPr>
        </p:nvSpPr>
        <p:spPr/>
        <p:txBody>
          <a:bodyPr/>
          <a:lstStyle/>
          <a:p>
            <a:fld id="{EB14B4DA-6B1F-416D-9A3C-9707AD360475}" type="slidenum">
              <a:rPr lang="pt-BR" smtClean="0"/>
              <a:t>‹nº›</a:t>
            </a:fld>
            <a:endParaRPr lang="pt-BR"/>
          </a:p>
        </p:txBody>
      </p:sp>
    </p:spTree>
    <p:extLst>
      <p:ext uri="{BB962C8B-B14F-4D97-AF65-F5344CB8AC3E}">
        <p14:creationId xmlns:p14="http://schemas.microsoft.com/office/powerpoint/2010/main" val="34618620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m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1792288" y="4800600"/>
            <a:ext cx="5486400" cy="566738"/>
          </a:xfrm>
        </p:spPr>
        <p:txBody>
          <a:bodyPr anchor="b"/>
          <a:lstStyle>
            <a:lvl1pPr algn="l">
              <a:defRPr sz="2000" b="1"/>
            </a:lvl1pPr>
          </a:lstStyle>
          <a:p>
            <a:r>
              <a:rPr lang="pt-BR"/>
              <a:t>Clique para editar o título mestre</a:t>
            </a:r>
          </a:p>
        </p:txBody>
      </p:sp>
      <p:sp>
        <p:nvSpPr>
          <p:cNvPr id="3" name="Espaço Reservado para Imagem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pt-BR"/>
          </a:p>
        </p:txBody>
      </p:sp>
      <p:sp>
        <p:nvSpPr>
          <p:cNvPr id="4" name="Espaço Reservado para Tex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a:t>Clique para editar o texto mestre</a:t>
            </a:r>
          </a:p>
        </p:txBody>
      </p:sp>
      <p:sp>
        <p:nvSpPr>
          <p:cNvPr id="5" name="Espaço Reservado para Data 4"/>
          <p:cNvSpPr>
            <a:spLocks noGrp="1"/>
          </p:cNvSpPr>
          <p:nvPr>
            <p:ph type="dt" sz="half" idx="10"/>
          </p:nvPr>
        </p:nvSpPr>
        <p:spPr/>
        <p:txBody>
          <a:bodyPr/>
          <a:lstStyle/>
          <a:p>
            <a:fld id="{85A572F1-DF52-40BE-9A6E-C41CBF95AA1B}" type="datetimeFigureOut">
              <a:rPr lang="pt-BR" smtClean="0"/>
              <a:t>12/03/2026</a:t>
            </a:fld>
            <a:endParaRPr lang="pt-BR"/>
          </a:p>
        </p:txBody>
      </p:sp>
      <p:sp>
        <p:nvSpPr>
          <p:cNvPr id="6" name="Espaço Reservado para Rodapé 5"/>
          <p:cNvSpPr>
            <a:spLocks noGrp="1"/>
          </p:cNvSpPr>
          <p:nvPr>
            <p:ph type="ftr" sz="quarter" idx="11"/>
          </p:nvPr>
        </p:nvSpPr>
        <p:spPr/>
        <p:txBody>
          <a:bodyPr/>
          <a:lstStyle/>
          <a:p>
            <a:endParaRPr lang="pt-BR"/>
          </a:p>
        </p:txBody>
      </p:sp>
      <p:sp>
        <p:nvSpPr>
          <p:cNvPr id="7" name="Espaço Reservado para Número de Slide 6"/>
          <p:cNvSpPr>
            <a:spLocks noGrp="1"/>
          </p:cNvSpPr>
          <p:nvPr>
            <p:ph type="sldNum" sz="quarter" idx="12"/>
          </p:nvPr>
        </p:nvSpPr>
        <p:spPr/>
        <p:txBody>
          <a:bodyPr/>
          <a:lstStyle/>
          <a:p>
            <a:fld id="{EB14B4DA-6B1F-416D-9A3C-9707AD360475}" type="slidenum">
              <a:rPr lang="pt-BR" smtClean="0"/>
              <a:t>‹nº›</a:t>
            </a:fld>
            <a:endParaRPr lang="pt-BR"/>
          </a:p>
        </p:txBody>
      </p:sp>
    </p:spTree>
    <p:extLst>
      <p:ext uri="{BB962C8B-B14F-4D97-AF65-F5344CB8AC3E}">
        <p14:creationId xmlns:p14="http://schemas.microsoft.com/office/powerpoint/2010/main" val="3672530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ço Reservado para Título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pt-BR"/>
              <a:t>Clique para editar o título mestre</a:t>
            </a:r>
          </a:p>
        </p:txBody>
      </p:sp>
      <p:sp>
        <p:nvSpPr>
          <p:cNvPr id="3" name="Espaço Reservado para Texto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pt-BR"/>
              <a:t>Clique para editar o texto mestre</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5A572F1-DF52-40BE-9A6E-C41CBF95AA1B}" type="datetimeFigureOut">
              <a:rPr lang="pt-BR" smtClean="0"/>
              <a:t>12/03/2026</a:t>
            </a:fld>
            <a:endParaRPr lang="pt-BR"/>
          </a:p>
        </p:txBody>
      </p:sp>
      <p:sp>
        <p:nvSpPr>
          <p:cNvPr id="5" name="Espaço Reservado para Rodapé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pt-BR"/>
          </a:p>
        </p:txBody>
      </p:sp>
      <p:sp>
        <p:nvSpPr>
          <p:cNvPr id="6" name="Espaço Reservado para Número de Slid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B14B4DA-6B1F-416D-9A3C-9707AD360475}" type="slidenum">
              <a:rPr lang="pt-BR" smtClean="0"/>
              <a:t>‹nº›</a:t>
            </a:fld>
            <a:endParaRPr lang="pt-BR"/>
          </a:p>
        </p:txBody>
      </p:sp>
    </p:spTree>
    <p:extLst>
      <p:ext uri="{BB962C8B-B14F-4D97-AF65-F5344CB8AC3E}">
        <p14:creationId xmlns:p14="http://schemas.microsoft.com/office/powerpoint/2010/main" val="75750381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0C85235-09E9-4898-AF65-BC8DF54B070F}"/>
              </a:ext>
            </a:extLst>
          </p:cNvPr>
          <p:cNvSpPr>
            <a:spLocks noGrp="1"/>
          </p:cNvSpPr>
          <p:nvPr>
            <p:ph type="ctrTitle"/>
          </p:nvPr>
        </p:nvSpPr>
        <p:spPr>
          <a:xfrm>
            <a:off x="-324544" y="1699023"/>
            <a:ext cx="9468544" cy="913624"/>
          </a:xfrm>
        </p:spPr>
        <p:txBody>
          <a:bodyPr>
            <a:noAutofit/>
          </a:bodyPr>
          <a:lstStyle/>
          <a:p>
            <a:r>
              <a:rPr lang="pt-BR" sz="3000" dirty="0"/>
              <a:t>GRATUIDADE DA JUSTIÇA – ART. 98 ss.</a:t>
            </a:r>
            <a:br>
              <a:rPr lang="pt-BR" sz="3000" dirty="0"/>
            </a:br>
            <a:r>
              <a:rPr lang="pt-BR" sz="3000" dirty="0"/>
              <a:t>DAS PARTES – CAPACIDADE POSTULATÓRIA– ARTS 70 ss.</a:t>
            </a:r>
            <a:br>
              <a:rPr lang="pt-BR" sz="3000" dirty="0"/>
            </a:br>
            <a:r>
              <a:rPr lang="pt-BR" sz="3000" dirty="0"/>
              <a:t>DOS PROCURADORES – ARTS. 103 ss.</a:t>
            </a:r>
          </a:p>
        </p:txBody>
      </p:sp>
      <p:sp>
        <p:nvSpPr>
          <p:cNvPr id="3" name="Subtítulo 2">
            <a:extLst>
              <a:ext uri="{FF2B5EF4-FFF2-40B4-BE49-F238E27FC236}">
                <a16:creationId xmlns:a16="http://schemas.microsoft.com/office/drawing/2014/main" id="{3F2A8168-9666-4DEB-96F7-C955E5E88660}"/>
              </a:ext>
            </a:extLst>
          </p:cNvPr>
          <p:cNvSpPr>
            <a:spLocks noGrp="1"/>
          </p:cNvSpPr>
          <p:nvPr>
            <p:ph type="subTitle" idx="1"/>
          </p:nvPr>
        </p:nvSpPr>
        <p:spPr>
          <a:xfrm>
            <a:off x="1143000" y="2612646"/>
            <a:ext cx="6858000" cy="2187954"/>
          </a:xfrm>
        </p:spPr>
        <p:txBody>
          <a:bodyPr>
            <a:noAutofit/>
          </a:bodyPr>
          <a:lstStyle/>
          <a:p>
            <a:endParaRPr lang="pt-BR" sz="3000" dirty="0">
              <a:solidFill>
                <a:schemeClr val="tx1"/>
              </a:solidFill>
              <a:latin typeface="+mj-lt"/>
              <a:ea typeface="+mj-ea"/>
              <a:cs typeface="+mj-cs"/>
            </a:endParaRPr>
          </a:p>
          <a:p>
            <a:endParaRPr lang="pt-BR" sz="1950" dirty="0"/>
          </a:p>
          <a:p>
            <a:endParaRPr lang="pt-BR" sz="1950" dirty="0"/>
          </a:p>
          <a:p>
            <a:r>
              <a:rPr lang="pt-BR" sz="1950" dirty="0"/>
              <a:t>Prof. Julio Lopes</a:t>
            </a:r>
          </a:p>
          <a:p>
            <a:r>
              <a:rPr lang="pt-BR" sz="1950" dirty="0"/>
              <a:t>2026-1</a:t>
            </a:r>
          </a:p>
          <a:p>
            <a:endParaRPr lang="pt-BR" sz="1950" dirty="0"/>
          </a:p>
          <a:p>
            <a:pPr algn="r"/>
            <a:r>
              <a:rPr lang="pt-BR" sz="1950" i="1" dirty="0"/>
              <a:t>www.julio.adv.br</a:t>
            </a:r>
          </a:p>
          <a:p>
            <a:endParaRPr lang="pt-BR" sz="1950" dirty="0"/>
          </a:p>
        </p:txBody>
      </p:sp>
      <p:pic>
        <p:nvPicPr>
          <p:cNvPr id="5" name="Imagem 4">
            <a:extLst>
              <a:ext uri="{FF2B5EF4-FFF2-40B4-BE49-F238E27FC236}">
                <a16:creationId xmlns:a16="http://schemas.microsoft.com/office/drawing/2014/main" id="{5ACB4145-9467-892B-1046-7123155F75DC}"/>
              </a:ext>
            </a:extLst>
          </p:cNvPr>
          <p:cNvPicPr>
            <a:picLocks noChangeAspect="1"/>
          </p:cNvPicPr>
          <p:nvPr/>
        </p:nvPicPr>
        <p:blipFill>
          <a:blip r:embed="rId2"/>
          <a:stretch>
            <a:fillRect/>
          </a:stretch>
        </p:blipFill>
        <p:spPr>
          <a:xfrm>
            <a:off x="646793" y="3037137"/>
            <a:ext cx="7850414" cy="669486"/>
          </a:xfrm>
          <a:prstGeom prst="rect">
            <a:avLst/>
          </a:prstGeom>
        </p:spPr>
      </p:pic>
    </p:spTree>
    <p:extLst>
      <p:ext uri="{BB962C8B-B14F-4D97-AF65-F5344CB8AC3E}">
        <p14:creationId xmlns:p14="http://schemas.microsoft.com/office/powerpoint/2010/main" val="425146348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a:extLst>
              <a:ext uri="{FF2B5EF4-FFF2-40B4-BE49-F238E27FC236}">
                <a16:creationId xmlns:a16="http://schemas.microsoft.com/office/drawing/2014/main" id="{BEA167A5-C227-427A-B8A4-F1E5BB21C831}"/>
              </a:ext>
            </a:extLst>
          </p:cNvPr>
          <p:cNvSpPr>
            <a:spLocks noGrp="1"/>
          </p:cNvSpPr>
          <p:nvPr>
            <p:ph idx="1"/>
          </p:nvPr>
        </p:nvSpPr>
        <p:spPr>
          <a:xfrm>
            <a:off x="0" y="0"/>
            <a:ext cx="9144000" cy="6858000"/>
          </a:xfrm>
        </p:spPr>
        <p:txBody>
          <a:bodyPr>
            <a:normAutofit/>
          </a:bodyPr>
          <a:lstStyle/>
          <a:p>
            <a:pPr marL="0" indent="0" algn="just">
              <a:buNone/>
            </a:pPr>
            <a:r>
              <a:rPr lang="pt-BR" dirty="0"/>
              <a:t>1- Em processo envolvendo massa falida da empresa Alfa S.A., o juiz determinou a regularização da representação processual. Nos termos do CPC, a massa falida será representada em juízo:</a:t>
            </a:r>
          </a:p>
          <a:p>
            <a:pPr marL="0" indent="0" algn="just">
              <a:buNone/>
            </a:pPr>
            <a:r>
              <a:rPr lang="pt-BR" dirty="0"/>
              <a:t>A) pelo antigo diretor-presidente da empresa;               B) pelo sócio majoritário;</a:t>
            </a:r>
          </a:p>
          <a:p>
            <a:pPr marL="0" indent="0" algn="just">
              <a:buNone/>
            </a:pPr>
            <a:r>
              <a:rPr lang="pt-BR" dirty="0"/>
              <a:t>C) pelo administrador judicial;                                         D) pelos credores reunidos em assembleia;</a:t>
            </a:r>
          </a:p>
          <a:p>
            <a:pPr marL="0" indent="0" algn="just">
              <a:buNone/>
            </a:pPr>
            <a:r>
              <a:rPr lang="pt-BR" dirty="0"/>
              <a:t>E) pelo Ministério Público;  </a:t>
            </a:r>
          </a:p>
        </p:txBody>
      </p:sp>
    </p:spTree>
    <p:extLst>
      <p:ext uri="{BB962C8B-B14F-4D97-AF65-F5344CB8AC3E}">
        <p14:creationId xmlns:p14="http://schemas.microsoft.com/office/powerpoint/2010/main" val="40863884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9941CB6-EA1F-62BE-CE66-7AE5EC868BA0}"/>
            </a:ext>
          </a:extLst>
        </p:cNvPr>
        <p:cNvGrpSpPr/>
        <p:nvPr/>
      </p:nvGrpSpPr>
      <p:grpSpPr>
        <a:xfrm>
          <a:off x="0" y="0"/>
          <a:ext cx="0" cy="0"/>
          <a:chOff x="0" y="0"/>
          <a:chExt cx="0" cy="0"/>
        </a:xfrm>
      </p:grpSpPr>
      <p:sp>
        <p:nvSpPr>
          <p:cNvPr id="3" name="Espaço Reservado para Conteúdo 2">
            <a:extLst>
              <a:ext uri="{FF2B5EF4-FFF2-40B4-BE49-F238E27FC236}">
                <a16:creationId xmlns:a16="http://schemas.microsoft.com/office/drawing/2014/main" id="{FF139BE8-D699-9625-8B0C-2C3C6FFDD862}"/>
              </a:ext>
            </a:extLst>
          </p:cNvPr>
          <p:cNvSpPr>
            <a:spLocks noGrp="1"/>
          </p:cNvSpPr>
          <p:nvPr>
            <p:ph idx="1"/>
          </p:nvPr>
        </p:nvSpPr>
        <p:spPr>
          <a:xfrm>
            <a:off x="0" y="0"/>
            <a:ext cx="9144000" cy="6858000"/>
          </a:xfrm>
        </p:spPr>
        <p:txBody>
          <a:bodyPr>
            <a:normAutofit fontScale="70000" lnSpcReduction="20000"/>
          </a:bodyPr>
          <a:lstStyle/>
          <a:p>
            <a:pPr marL="0" indent="0" algn="just">
              <a:buNone/>
            </a:pPr>
            <a:r>
              <a:rPr lang="pt-BR" dirty="0"/>
              <a:t>2- </a:t>
            </a:r>
            <a:r>
              <a:rPr lang="pt-BR" sz="1500" dirty="0"/>
              <a:t>FURB-</a:t>
            </a:r>
            <a:r>
              <a:rPr lang="pt-BR" sz="1500" dirty="0" err="1"/>
              <a:t>adp</a:t>
            </a:r>
            <a:r>
              <a:rPr lang="pt-BR" sz="1500" dirty="0"/>
              <a:t>: </a:t>
            </a:r>
            <a:r>
              <a:rPr lang="pt-BR" dirty="0"/>
              <a:t>“o benefício da justiça gratuita encontra-se previsto no art. 5.º da Constituição Federal, em seu inc. LXXIV, que dispõe: “o Estado prestará assistência jurídica integral e gratuita aos que comprovarem insuficiência de recursos”. Trata-se de regras que procuram concretizar a garantia de acesso à justiça a todos aqueles que não tiverem condições de arcar com os custos do trâmite processual sem prejuízo de sua própria subsistência.”. Considerando as disposições sobre a gratuidade judiciária, assinale a alternativa correta:</a:t>
            </a:r>
          </a:p>
          <a:p>
            <a:pPr marL="0" indent="0" algn="just">
              <a:buNone/>
            </a:pPr>
            <a:r>
              <a:rPr lang="pt-BR" dirty="0"/>
              <a:t>A- O direito à gratuidade da justiça se </a:t>
            </a:r>
            <a:r>
              <a:rPr lang="pt-BR" b="1" u="sng" dirty="0"/>
              <a:t>estende</a:t>
            </a:r>
            <a:r>
              <a:rPr lang="pt-BR" dirty="0"/>
              <a:t> automaticamente aos sucessores do beneficiário falecido no curso do processo;</a:t>
            </a:r>
          </a:p>
          <a:p>
            <a:pPr marL="0" indent="0" algn="just">
              <a:buNone/>
            </a:pPr>
            <a:r>
              <a:rPr lang="pt-BR" dirty="0"/>
              <a:t>B- Requerida a concessão de gratuidade da justiça em recurso, o recorrente deverá comprovar o recolhimento do preparo, incumbindo ao relator, neste caso, apreciar o requerimento e, se deferi-lo, determinar a imediata devolução dos valores respectivos;</a:t>
            </a:r>
          </a:p>
          <a:p>
            <a:pPr marL="0" indent="0" algn="just">
              <a:buNone/>
            </a:pPr>
            <a:r>
              <a:rPr lang="pt-BR" dirty="0"/>
              <a:t>C- O pedido de gratuidade da justiça pode ser formulado na petição inicial, na contestação, na petição para ingresso de terceiro no processo ou em recurso;</a:t>
            </a:r>
          </a:p>
          <a:p>
            <a:pPr marL="0" indent="0" algn="just">
              <a:buNone/>
            </a:pPr>
            <a:r>
              <a:rPr lang="pt-BR" dirty="0"/>
              <a:t>D- A concessão de gratuidade abrange a exigibilidade das multas processuais que sejam impostas ao beneficiário no curso do processo;</a:t>
            </a:r>
          </a:p>
          <a:p>
            <a:pPr marL="0" indent="0" algn="just">
              <a:buNone/>
            </a:pPr>
            <a:r>
              <a:rPr lang="pt-BR" dirty="0"/>
              <a:t>E- A assistência do requerente por advogado particular impede a concessão de gratuidade da justiça;</a:t>
            </a:r>
          </a:p>
          <a:p>
            <a:pPr marL="0" indent="0" algn="just">
              <a:buNone/>
            </a:pPr>
            <a:r>
              <a:rPr lang="pt-BR" b="1" u="sng" dirty="0"/>
              <a:t>DICAS: </a:t>
            </a:r>
            <a:r>
              <a:rPr lang="pt-BR" dirty="0"/>
              <a:t>A- O direito à gratuidade da justiça é pessoal?;    B- recolhimento antecipado para recorrer?   C- momento da solicitação?  D- quem é hipossuficiente ficam dispensado do pagamento das multas processuais?      E- tem direito ao benefício da gratuidade quem contrata advogado particular?</a:t>
            </a:r>
          </a:p>
        </p:txBody>
      </p:sp>
    </p:spTree>
    <p:extLst>
      <p:ext uri="{BB962C8B-B14F-4D97-AF65-F5344CB8AC3E}">
        <p14:creationId xmlns:p14="http://schemas.microsoft.com/office/powerpoint/2010/main" val="355286563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a:extLst>
              <a:ext uri="{FF2B5EF4-FFF2-40B4-BE49-F238E27FC236}">
                <a16:creationId xmlns:a16="http://schemas.microsoft.com/office/drawing/2014/main" id="{BEA167A5-C227-427A-B8A4-F1E5BB21C831}"/>
              </a:ext>
            </a:extLst>
          </p:cNvPr>
          <p:cNvSpPr>
            <a:spLocks noGrp="1"/>
          </p:cNvSpPr>
          <p:nvPr>
            <p:ph idx="1"/>
          </p:nvPr>
        </p:nvSpPr>
        <p:spPr>
          <a:xfrm>
            <a:off x="0" y="44624"/>
            <a:ext cx="9144000" cy="6813376"/>
          </a:xfrm>
        </p:spPr>
        <p:txBody>
          <a:bodyPr>
            <a:normAutofit fontScale="70000" lnSpcReduction="20000"/>
          </a:bodyPr>
          <a:lstStyle/>
          <a:p>
            <a:pPr marL="0" indent="0" algn="just">
              <a:buNone/>
            </a:pPr>
            <a:r>
              <a:rPr lang="pt-BR" dirty="0"/>
              <a:t>3- </a:t>
            </a:r>
            <a:r>
              <a:rPr lang="pt-BR" sz="1200" dirty="0"/>
              <a:t>CONSULPLAN -</a:t>
            </a:r>
            <a:r>
              <a:rPr lang="pt-BR" sz="1200" dirty="0" err="1"/>
              <a:t>adp</a:t>
            </a:r>
            <a:endParaRPr lang="pt-BR" sz="1200" dirty="0"/>
          </a:p>
          <a:p>
            <a:pPr marL="0" indent="0" algn="just">
              <a:buNone/>
            </a:pPr>
            <a:r>
              <a:rPr lang="pt-BR" dirty="0"/>
              <a:t>	Dentre as diversas alterações promovidas pelo Novo Código de Processo Civil de 2015, merece destaque a regulamentação do benefício da gratuidade de justiça. Sobre o tema proposto, analise as afirmativas a seguir.</a:t>
            </a:r>
          </a:p>
          <a:p>
            <a:pPr marL="0" indent="0" algn="just">
              <a:buNone/>
            </a:pPr>
            <a:r>
              <a:rPr lang="pt-BR" dirty="0"/>
              <a:t>	I. A gratuidade de justiça poderá ser concedida à pessoa natural ou jurídica, nacional ou estrangeira, que comprove insuficiência de recursos para pagar as custas, as despesas processuais e os honorários advocatícios, na forma da lei.</a:t>
            </a:r>
          </a:p>
          <a:p>
            <a:pPr marL="0" indent="0" algn="just">
              <a:buNone/>
            </a:pPr>
            <a:r>
              <a:rPr lang="pt-BR" dirty="0"/>
              <a:t>	II. A depender do caso concreto, o juiz poderá conceder ao requerente o parcelamento das despesas processuais que o beneficiário tiver que antecipar no curso do procedimento.</a:t>
            </a:r>
          </a:p>
          <a:p>
            <a:pPr marL="0" indent="0" algn="just">
              <a:buNone/>
            </a:pPr>
            <a:r>
              <a:rPr lang="pt-BR" dirty="0"/>
              <a:t>	III. A concessão da gratuidade de justiça </a:t>
            </a:r>
            <a:r>
              <a:rPr lang="pt-BR" b="1" u="sng" dirty="0"/>
              <a:t>afasta</a:t>
            </a:r>
            <a:r>
              <a:rPr lang="pt-BR" dirty="0"/>
              <a:t> a responsabilidade do beneficiário pelas despesas processuais e pelos honorários advocatícios decorrentes de sua sucumbência e o sucumbente não é condenado.</a:t>
            </a:r>
          </a:p>
          <a:p>
            <a:pPr marL="0" indent="0" algn="just">
              <a:buNone/>
            </a:pPr>
            <a:r>
              <a:rPr lang="pt-BR" dirty="0"/>
              <a:t>	Estão corretas as afirmativas:</a:t>
            </a:r>
          </a:p>
          <a:p>
            <a:pPr marL="0" indent="0" algn="just">
              <a:buNone/>
            </a:pPr>
            <a:r>
              <a:rPr lang="pt-BR" dirty="0"/>
              <a:t>A-I e II, apenas </a:t>
            </a:r>
          </a:p>
          <a:p>
            <a:pPr marL="0" indent="0" algn="just">
              <a:buNone/>
            </a:pPr>
            <a:r>
              <a:rPr lang="pt-BR" dirty="0"/>
              <a:t>B-I e III, apenas </a:t>
            </a:r>
          </a:p>
          <a:p>
            <a:pPr marL="0" indent="0" algn="just">
              <a:buNone/>
            </a:pPr>
            <a:r>
              <a:rPr lang="pt-BR" dirty="0"/>
              <a:t>C- II e III, apenas 	</a:t>
            </a:r>
          </a:p>
          <a:p>
            <a:pPr marL="0" indent="0" algn="just">
              <a:buNone/>
            </a:pPr>
            <a:r>
              <a:rPr lang="pt-BR" dirty="0"/>
              <a:t>D- I, II e III	</a:t>
            </a:r>
          </a:p>
          <a:p>
            <a:pPr marL="0" indent="0" algn="just">
              <a:buNone/>
            </a:pPr>
            <a:r>
              <a:rPr lang="pt-BR" dirty="0"/>
              <a:t>E-  I apenas</a:t>
            </a:r>
          </a:p>
          <a:p>
            <a:pPr marL="0" indent="0" algn="just">
              <a:buNone/>
            </a:pPr>
            <a:endParaRPr lang="pt-BR" dirty="0"/>
          </a:p>
        </p:txBody>
      </p:sp>
    </p:spTree>
    <p:extLst>
      <p:ext uri="{BB962C8B-B14F-4D97-AF65-F5344CB8AC3E}">
        <p14:creationId xmlns:p14="http://schemas.microsoft.com/office/powerpoint/2010/main" val="338406661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F26C94-DA85-3388-4B50-393136588E67}"/>
            </a:ext>
          </a:extLst>
        </p:cNvPr>
        <p:cNvGrpSpPr/>
        <p:nvPr/>
      </p:nvGrpSpPr>
      <p:grpSpPr>
        <a:xfrm>
          <a:off x="0" y="0"/>
          <a:ext cx="0" cy="0"/>
          <a:chOff x="0" y="0"/>
          <a:chExt cx="0" cy="0"/>
        </a:xfrm>
      </p:grpSpPr>
      <p:sp>
        <p:nvSpPr>
          <p:cNvPr id="3" name="Espaço Reservado para Conteúdo 2">
            <a:extLst>
              <a:ext uri="{FF2B5EF4-FFF2-40B4-BE49-F238E27FC236}">
                <a16:creationId xmlns:a16="http://schemas.microsoft.com/office/drawing/2014/main" id="{C4F6D7DD-0843-230F-2C25-99FE6502B4DF}"/>
              </a:ext>
            </a:extLst>
          </p:cNvPr>
          <p:cNvSpPr>
            <a:spLocks noGrp="1"/>
          </p:cNvSpPr>
          <p:nvPr>
            <p:ph idx="1"/>
          </p:nvPr>
        </p:nvSpPr>
        <p:spPr>
          <a:xfrm>
            <a:off x="0" y="44624"/>
            <a:ext cx="9144000" cy="6813376"/>
          </a:xfrm>
        </p:spPr>
        <p:txBody>
          <a:bodyPr>
            <a:normAutofit fontScale="92500" lnSpcReduction="10000"/>
          </a:bodyPr>
          <a:lstStyle/>
          <a:p>
            <a:pPr marL="0" indent="0" algn="just">
              <a:buNone/>
            </a:pPr>
            <a:r>
              <a:rPr lang="pt-BR" dirty="0"/>
              <a:t>4-Carlos ajuizou ação de indenização e pagou regularmente as custas iniciais. Meses depois, perdeu o emprego e passou a enfrentar dificuldades financeiras. Diante disso, requereu o benefício da gratuidade da justiça por meio de simples petição nos próprios autos, sem interromper o andamento do processo. Nos termos do CPC, é correto afirmar que o pedido de gratuidade:</a:t>
            </a:r>
          </a:p>
          <a:p>
            <a:pPr marL="0" indent="0" algn="just">
              <a:buNone/>
            </a:pPr>
            <a:r>
              <a:rPr lang="pt-BR" dirty="0"/>
              <a:t>A) só pode ser formulado na petição inicial,</a:t>
            </a:r>
          </a:p>
          <a:p>
            <a:pPr marL="0" indent="0" algn="just">
              <a:buNone/>
            </a:pPr>
            <a:r>
              <a:rPr lang="pt-BR" dirty="0"/>
              <a:t>B) não pode ser formulado após o pagamento das custas iniciais,</a:t>
            </a:r>
          </a:p>
          <a:p>
            <a:pPr marL="0" indent="0" algn="just">
              <a:buNone/>
            </a:pPr>
            <a:r>
              <a:rPr lang="pt-BR" dirty="0"/>
              <a:t>C) suspende automaticamente o curso do processo até decisão judicial,</a:t>
            </a:r>
          </a:p>
          <a:p>
            <a:pPr marL="0" indent="0" algn="just">
              <a:buNone/>
            </a:pPr>
            <a:r>
              <a:rPr lang="pt-BR" dirty="0"/>
              <a:t>D) exige o ajuizamento de ação autônoma,</a:t>
            </a:r>
          </a:p>
          <a:p>
            <a:pPr marL="0" indent="0" algn="just">
              <a:buNone/>
            </a:pPr>
            <a:r>
              <a:rPr lang="pt-BR" dirty="0"/>
              <a:t>E) pode ser formulado por petição simples nos autos e não suspende o processo.</a:t>
            </a:r>
          </a:p>
          <a:p>
            <a:pPr marL="0" indent="0" algn="just">
              <a:buNone/>
            </a:pPr>
            <a:endParaRPr lang="pt-BR" dirty="0"/>
          </a:p>
        </p:txBody>
      </p:sp>
    </p:spTree>
    <p:extLst>
      <p:ext uri="{BB962C8B-B14F-4D97-AF65-F5344CB8AC3E}">
        <p14:creationId xmlns:p14="http://schemas.microsoft.com/office/powerpoint/2010/main" val="321666562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a:extLst>
              <a:ext uri="{FF2B5EF4-FFF2-40B4-BE49-F238E27FC236}">
                <a16:creationId xmlns:a16="http://schemas.microsoft.com/office/drawing/2014/main" id="{BEA167A5-C227-427A-B8A4-F1E5BB21C831}"/>
              </a:ext>
            </a:extLst>
          </p:cNvPr>
          <p:cNvSpPr>
            <a:spLocks noGrp="1"/>
          </p:cNvSpPr>
          <p:nvPr>
            <p:ph idx="1"/>
          </p:nvPr>
        </p:nvSpPr>
        <p:spPr>
          <a:xfrm>
            <a:off x="50334" y="0"/>
            <a:ext cx="9093666" cy="6813376"/>
          </a:xfrm>
        </p:spPr>
        <p:txBody>
          <a:bodyPr>
            <a:normAutofit/>
          </a:bodyPr>
          <a:lstStyle/>
          <a:p>
            <a:pPr marL="0" indent="0" algn="just">
              <a:buNone/>
            </a:pPr>
            <a:r>
              <a:rPr lang="pt-BR" dirty="0"/>
              <a:t>5- O juiz revogou a gratuidade da justiça concedida a João, após verificar que ele possuía condições financeiras desde o início do processo e agiu de má-fé. Nessa hipótese, João:</a:t>
            </a:r>
          </a:p>
          <a:p>
            <a:pPr marL="0" indent="0" algn="just">
              <a:buNone/>
            </a:pPr>
            <a:r>
              <a:rPr lang="pt-BR" dirty="0"/>
              <a:t>A) ficará isento de qualquer pagamento,</a:t>
            </a:r>
          </a:p>
          <a:p>
            <a:pPr marL="0" indent="0" algn="just">
              <a:buNone/>
            </a:pPr>
            <a:r>
              <a:rPr lang="pt-BR" dirty="0"/>
              <a:t>B) pagará multa fixa de um salário mínimo,</a:t>
            </a:r>
          </a:p>
          <a:p>
            <a:pPr marL="0" indent="0" algn="just">
              <a:buNone/>
            </a:pPr>
            <a:r>
              <a:rPr lang="pt-BR" dirty="0"/>
              <a:t>C) pagará multa fixa de cinco salários mínimos,</a:t>
            </a:r>
          </a:p>
          <a:p>
            <a:pPr marL="0" indent="0" algn="just">
              <a:buNone/>
            </a:pPr>
            <a:r>
              <a:rPr lang="pt-BR" dirty="0"/>
              <a:t>D) pagará apenas as custas iniciais dobrada,</a:t>
            </a:r>
          </a:p>
          <a:p>
            <a:pPr marL="0" indent="0" algn="just">
              <a:buNone/>
            </a:pPr>
            <a:r>
              <a:rPr lang="pt-BR" dirty="0"/>
              <a:t>E) pagará as despesas e multa de até 10 vezes o valor.</a:t>
            </a:r>
          </a:p>
          <a:p>
            <a:pPr marL="0" indent="0" algn="just">
              <a:buNone/>
            </a:pPr>
            <a:endParaRPr lang="pt-BR" dirty="0"/>
          </a:p>
        </p:txBody>
      </p:sp>
    </p:spTree>
    <p:extLst>
      <p:ext uri="{BB962C8B-B14F-4D97-AF65-F5344CB8AC3E}">
        <p14:creationId xmlns:p14="http://schemas.microsoft.com/office/powerpoint/2010/main" val="163976024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22919D1-86C4-DD45-C952-51C8133A063A}"/>
            </a:ext>
          </a:extLst>
        </p:cNvPr>
        <p:cNvGrpSpPr/>
        <p:nvPr/>
      </p:nvGrpSpPr>
      <p:grpSpPr>
        <a:xfrm>
          <a:off x="0" y="0"/>
          <a:ext cx="0" cy="0"/>
          <a:chOff x="0" y="0"/>
          <a:chExt cx="0" cy="0"/>
        </a:xfrm>
      </p:grpSpPr>
      <p:sp>
        <p:nvSpPr>
          <p:cNvPr id="3" name="Espaço Reservado para Conteúdo 2">
            <a:extLst>
              <a:ext uri="{FF2B5EF4-FFF2-40B4-BE49-F238E27FC236}">
                <a16:creationId xmlns:a16="http://schemas.microsoft.com/office/drawing/2014/main" id="{F91D7AD9-5BD7-1318-E692-08D293E7A824}"/>
              </a:ext>
            </a:extLst>
          </p:cNvPr>
          <p:cNvSpPr>
            <a:spLocks noGrp="1"/>
          </p:cNvSpPr>
          <p:nvPr>
            <p:ph idx="1"/>
          </p:nvPr>
        </p:nvSpPr>
        <p:spPr>
          <a:xfrm>
            <a:off x="50334" y="0"/>
            <a:ext cx="9093666" cy="6813376"/>
          </a:xfrm>
        </p:spPr>
        <p:txBody>
          <a:bodyPr>
            <a:normAutofit/>
          </a:bodyPr>
          <a:lstStyle/>
          <a:p>
            <a:pPr marL="0" indent="0" algn="just">
              <a:buNone/>
            </a:pPr>
            <a:r>
              <a:rPr lang="pt-BR" dirty="0"/>
              <a:t>6- João interpôs apelação e, no próprio recurso, requereu gratuidade da justiça. Nesse caso, ele (dica art. 101, § 1º):</a:t>
            </a:r>
          </a:p>
          <a:p>
            <a:pPr marL="0" indent="0" algn="just">
              <a:buNone/>
            </a:pPr>
            <a:r>
              <a:rPr lang="pt-BR" dirty="0"/>
              <a:t>A) deve recolher custas imediatamente;</a:t>
            </a:r>
          </a:p>
          <a:p>
            <a:pPr marL="0" indent="0" algn="just">
              <a:buNone/>
            </a:pPr>
            <a:r>
              <a:rPr lang="pt-BR" dirty="0"/>
              <a:t>B) deve recolher metade das custas;</a:t>
            </a:r>
          </a:p>
          <a:p>
            <a:pPr marL="0" indent="0" algn="just">
              <a:buNone/>
            </a:pPr>
            <a:r>
              <a:rPr lang="pt-BR" dirty="0"/>
              <a:t>C) deve propor ação autônoma;</a:t>
            </a:r>
          </a:p>
          <a:p>
            <a:pPr marL="0" indent="0" algn="just">
              <a:buNone/>
            </a:pPr>
            <a:r>
              <a:rPr lang="pt-BR" dirty="0"/>
              <a:t>D) deve depositar uma caução como garantia para pagamento das custas;</a:t>
            </a:r>
          </a:p>
          <a:p>
            <a:pPr marL="0" indent="0" algn="just">
              <a:buNone/>
            </a:pPr>
            <a:r>
              <a:rPr lang="pt-BR" dirty="0"/>
              <a:t>E) está dispensado das custas até decisão do relator.</a:t>
            </a:r>
          </a:p>
        </p:txBody>
      </p:sp>
    </p:spTree>
    <p:extLst>
      <p:ext uri="{BB962C8B-B14F-4D97-AF65-F5344CB8AC3E}">
        <p14:creationId xmlns:p14="http://schemas.microsoft.com/office/powerpoint/2010/main" val="333293956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B59C9DD-ACC7-8FC7-CF7E-32B1E669951A}"/>
            </a:ext>
          </a:extLst>
        </p:cNvPr>
        <p:cNvGrpSpPr/>
        <p:nvPr/>
      </p:nvGrpSpPr>
      <p:grpSpPr>
        <a:xfrm>
          <a:off x="0" y="0"/>
          <a:ext cx="0" cy="0"/>
          <a:chOff x="0" y="0"/>
          <a:chExt cx="0" cy="0"/>
        </a:xfrm>
      </p:grpSpPr>
      <p:sp>
        <p:nvSpPr>
          <p:cNvPr id="3" name="Espaço Reservado para Conteúdo 2">
            <a:extLst>
              <a:ext uri="{FF2B5EF4-FFF2-40B4-BE49-F238E27FC236}">
                <a16:creationId xmlns:a16="http://schemas.microsoft.com/office/drawing/2014/main" id="{EA0BB094-07AB-BB2D-3A48-75522EE5884D}"/>
              </a:ext>
            </a:extLst>
          </p:cNvPr>
          <p:cNvSpPr>
            <a:spLocks noGrp="1"/>
          </p:cNvSpPr>
          <p:nvPr>
            <p:ph idx="1"/>
          </p:nvPr>
        </p:nvSpPr>
        <p:spPr>
          <a:xfrm>
            <a:off x="50334" y="0"/>
            <a:ext cx="9093666" cy="6813376"/>
          </a:xfrm>
        </p:spPr>
        <p:txBody>
          <a:bodyPr>
            <a:normAutofit/>
          </a:bodyPr>
          <a:lstStyle/>
          <a:p>
            <a:pPr marL="0" indent="0" algn="just">
              <a:buNone/>
            </a:pPr>
            <a:r>
              <a:rPr lang="pt-BR" dirty="0"/>
              <a:t>7-</a:t>
            </a:r>
            <a:r>
              <a:rPr lang="pt-BR" sz="825" dirty="0"/>
              <a:t>Prova: TRF - </a:t>
            </a:r>
            <a:r>
              <a:rPr lang="pt-BR" dirty="0"/>
              <a:t>A gratuidade da justiça não compreende:</a:t>
            </a:r>
          </a:p>
          <a:p>
            <a:pPr marL="0" indent="0" algn="just">
              <a:buNone/>
            </a:pPr>
            <a:r>
              <a:rPr lang="pt-BR" dirty="0"/>
              <a:t>	A- Os emolumentos devidos a notários ou registradores,</a:t>
            </a:r>
          </a:p>
          <a:p>
            <a:pPr marL="0" indent="0" algn="just">
              <a:buNone/>
            </a:pPr>
            <a:r>
              <a:rPr lang="pt-BR" dirty="0"/>
              <a:t>	B- as despesas com a realização de exame de código genético – DNA;</a:t>
            </a:r>
          </a:p>
          <a:p>
            <a:pPr marL="0" indent="0" algn="just">
              <a:buNone/>
            </a:pPr>
            <a:r>
              <a:rPr lang="pt-BR" dirty="0"/>
              <a:t>	C- A dispensa da publicação em outros meios que não oficiais,</a:t>
            </a:r>
          </a:p>
          <a:p>
            <a:pPr marL="0" indent="0" algn="just">
              <a:buNone/>
            </a:pPr>
            <a:r>
              <a:rPr lang="pt-BR" dirty="0"/>
              <a:t>	D- Os honorários contratuais do advogado;</a:t>
            </a:r>
          </a:p>
          <a:p>
            <a:pPr marL="0" indent="0" algn="just">
              <a:buNone/>
            </a:pPr>
            <a:r>
              <a:rPr lang="pt-BR" dirty="0"/>
              <a:t>	E- as obrigações decorrentes da sucumbência, que ficarão sob condição suspensiva.</a:t>
            </a:r>
          </a:p>
        </p:txBody>
      </p:sp>
    </p:spTree>
    <p:extLst>
      <p:ext uri="{BB962C8B-B14F-4D97-AF65-F5344CB8AC3E}">
        <p14:creationId xmlns:p14="http://schemas.microsoft.com/office/powerpoint/2010/main" val="144831529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a:extLst>
              <a:ext uri="{FF2B5EF4-FFF2-40B4-BE49-F238E27FC236}">
                <a16:creationId xmlns:a16="http://schemas.microsoft.com/office/drawing/2014/main" id="{BEA167A5-C227-427A-B8A4-F1E5BB21C831}"/>
              </a:ext>
            </a:extLst>
          </p:cNvPr>
          <p:cNvSpPr>
            <a:spLocks noGrp="1"/>
          </p:cNvSpPr>
          <p:nvPr>
            <p:ph idx="1"/>
          </p:nvPr>
        </p:nvSpPr>
        <p:spPr>
          <a:xfrm>
            <a:off x="0" y="44624"/>
            <a:ext cx="9144000" cy="6813375"/>
          </a:xfrm>
        </p:spPr>
        <p:txBody>
          <a:bodyPr>
            <a:normAutofit fontScale="85000" lnSpcReduction="20000"/>
          </a:bodyPr>
          <a:lstStyle/>
          <a:p>
            <a:pPr marL="0" indent="0" algn="just">
              <a:buNone/>
            </a:pPr>
            <a:r>
              <a:rPr lang="pt-BR" dirty="0"/>
              <a:t>8- João foi réu em ação indenizatória e obteve o benefício da gratuidade da justiça. A sentença julgou improcedente o pedido, fixando honorários sucumbenciais em 5% do valor da causa. O advogado de João, entendendo que o percentual foi irrisório, deseja recorrer exclusivamente para majorar os honorários. João, contudo, manifesta desinteresse em recorrer, pois pretende o trânsito em julgado imediato. Considere que o advogado possui alto padrão financeiro. Nos termos do CPC, é correto afirmar que:</a:t>
            </a:r>
          </a:p>
          <a:p>
            <a:pPr marL="0" indent="0" algn="just">
              <a:buNone/>
            </a:pPr>
            <a:r>
              <a:rPr lang="pt-BR" dirty="0"/>
              <a:t>A) A sentença descrita no enunciado não comporta recurso porque a pretensão do réu foi atendida,</a:t>
            </a:r>
          </a:p>
          <a:p>
            <a:pPr marL="0" indent="0" algn="just">
              <a:buNone/>
            </a:pPr>
            <a:r>
              <a:rPr lang="pt-BR" dirty="0"/>
              <a:t>B) o advogado pode recorrer em nome próprio para discutir os honorários e deverá recolher as custas recursais,</a:t>
            </a:r>
          </a:p>
          <a:p>
            <a:pPr marL="0" indent="0" algn="just">
              <a:buNone/>
            </a:pPr>
            <a:r>
              <a:rPr lang="pt-BR" dirty="0"/>
              <a:t>C) o recurso é automaticamente isento de custas porque João tem gratuidade,</a:t>
            </a:r>
          </a:p>
          <a:p>
            <a:pPr marL="0" indent="0" algn="just">
              <a:buNone/>
            </a:pPr>
            <a:r>
              <a:rPr lang="pt-BR" dirty="0"/>
              <a:t>D) o advogado só pode recorrer se João autorizar expressamente,</a:t>
            </a:r>
          </a:p>
          <a:p>
            <a:pPr marL="0" indent="0" algn="just">
              <a:buNone/>
            </a:pPr>
            <a:r>
              <a:rPr lang="pt-BR" dirty="0"/>
              <a:t>E) a gratuidade do cliente se estende automaticamente ao advogado,</a:t>
            </a:r>
          </a:p>
          <a:p>
            <a:pPr marL="0" indent="0" algn="just">
              <a:buNone/>
            </a:pPr>
            <a:endParaRPr lang="pt-BR" sz="700" dirty="0"/>
          </a:p>
          <a:p>
            <a:pPr marL="0" indent="0" algn="just">
              <a:buNone/>
            </a:pPr>
            <a:endParaRPr lang="pt-BR" dirty="0"/>
          </a:p>
        </p:txBody>
      </p:sp>
    </p:spTree>
    <p:extLst>
      <p:ext uri="{BB962C8B-B14F-4D97-AF65-F5344CB8AC3E}">
        <p14:creationId xmlns:p14="http://schemas.microsoft.com/office/powerpoint/2010/main" val="199393861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3A9D7E6-19E5-5502-618B-A4814FE3654B}"/>
            </a:ext>
          </a:extLst>
        </p:cNvPr>
        <p:cNvGrpSpPr/>
        <p:nvPr/>
      </p:nvGrpSpPr>
      <p:grpSpPr>
        <a:xfrm>
          <a:off x="0" y="0"/>
          <a:ext cx="0" cy="0"/>
          <a:chOff x="0" y="0"/>
          <a:chExt cx="0" cy="0"/>
        </a:xfrm>
      </p:grpSpPr>
      <p:sp>
        <p:nvSpPr>
          <p:cNvPr id="3" name="Espaço Reservado para Conteúdo 2">
            <a:extLst>
              <a:ext uri="{FF2B5EF4-FFF2-40B4-BE49-F238E27FC236}">
                <a16:creationId xmlns:a16="http://schemas.microsoft.com/office/drawing/2014/main" id="{CC8AA58E-2AC8-63A7-56C2-7C115D21B4AC}"/>
              </a:ext>
            </a:extLst>
          </p:cNvPr>
          <p:cNvSpPr>
            <a:spLocks noGrp="1"/>
          </p:cNvSpPr>
          <p:nvPr>
            <p:ph idx="1"/>
          </p:nvPr>
        </p:nvSpPr>
        <p:spPr>
          <a:xfrm>
            <a:off x="0" y="44624"/>
            <a:ext cx="9144000" cy="6813375"/>
          </a:xfrm>
        </p:spPr>
        <p:txBody>
          <a:bodyPr>
            <a:normAutofit fontScale="85000" lnSpcReduction="10000"/>
          </a:bodyPr>
          <a:lstStyle/>
          <a:p>
            <a:pPr marL="0" indent="0" algn="just">
              <a:buNone/>
            </a:pPr>
            <a:r>
              <a:rPr lang="pt-BR" dirty="0"/>
              <a:t>E) a gratuidade do cliente se estende automaticamente ao advogado,</a:t>
            </a:r>
          </a:p>
          <a:p>
            <a:pPr marL="0" indent="0" algn="just">
              <a:buNone/>
            </a:pPr>
            <a:endParaRPr lang="pt-BR" sz="700" dirty="0"/>
          </a:p>
          <a:p>
            <a:pPr marL="0" indent="0" algn="just">
              <a:buNone/>
            </a:pPr>
            <a:r>
              <a:rPr lang="pt-BR" dirty="0"/>
              <a:t>9- </a:t>
            </a:r>
            <a:r>
              <a:rPr lang="pt-BR" sz="825" dirty="0"/>
              <a:t>Prova: FGV -  </a:t>
            </a:r>
            <a:r>
              <a:rPr lang="pt-BR" dirty="0"/>
              <a:t>Quanto ao benefício da gratuidade de justiça, é correto afirmar que:</a:t>
            </a:r>
          </a:p>
          <a:p>
            <a:pPr marL="0" indent="0" algn="just">
              <a:buNone/>
            </a:pPr>
            <a:r>
              <a:rPr lang="pt-BR" dirty="0"/>
              <a:t>A- </a:t>
            </a:r>
            <a:r>
              <a:rPr lang="pt-BR" b="1" u="sng" dirty="0"/>
              <a:t>só pode</a:t>
            </a:r>
            <a:r>
              <a:rPr lang="pt-BR" dirty="0"/>
              <a:t> ser requerido na petição inicial ou na contestação, sob pena de preclusão;</a:t>
            </a:r>
          </a:p>
          <a:p>
            <a:pPr marL="0" indent="0" algn="just">
              <a:buNone/>
            </a:pPr>
            <a:r>
              <a:rPr lang="pt-BR" dirty="0"/>
              <a:t>B- a alegação de hipossuficiência econômica, formulada por </a:t>
            </a:r>
            <a:r>
              <a:rPr lang="pt-BR" b="1" u="sng" dirty="0"/>
              <a:t>pessoa física</a:t>
            </a:r>
            <a:r>
              <a:rPr lang="pt-BR" dirty="0"/>
              <a:t>, é dotada de </a:t>
            </a:r>
            <a:r>
              <a:rPr lang="pt-BR" b="1" dirty="0"/>
              <a:t>presunção </a:t>
            </a:r>
            <a:r>
              <a:rPr lang="pt-BR" b="1" u="sng" dirty="0"/>
              <a:t>absoluta</a:t>
            </a:r>
            <a:r>
              <a:rPr lang="pt-BR" dirty="0"/>
              <a:t> de veracidade;</a:t>
            </a:r>
          </a:p>
          <a:p>
            <a:pPr marL="0" indent="0" algn="just">
              <a:buNone/>
            </a:pPr>
            <a:r>
              <a:rPr lang="pt-BR" dirty="0"/>
              <a:t>C- a decisão que o </a:t>
            </a:r>
            <a:r>
              <a:rPr lang="pt-BR" b="1" dirty="0"/>
              <a:t>indeferir é </a:t>
            </a:r>
            <a:r>
              <a:rPr lang="pt-BR" b="1" u="sng" dirty="0"/>
              <a:t>irrecorrível</a:t>
            </a:r>
            <a:r>
              <a:rPr lang="pt-BR" dirty="0"/>
              <a:t>, podendo ensejar o ajuizamento de mandado de segurança;</a:t>
            </a:r>
          </a:p>
          <a:p>
            <a:pPr marL="0" indent="0" algn="just">
              <a:buNone/>
            </a:pPr>
            <a:r>
              <a:rPr lang="pt-BR" dirty="0"/>
              <a:t>D- a circunstância de a parte requerente ser patrocinada </a:t>
            </a:r>
            <a:r>
              <a:rPr lang="pt-BR" b="1" u="sng" dirty="0"/>
              <a:t>por advogado particular </a:t>
            </a:r>
            <a:r>
              <a:rPr lang="pt-BR" dirty="0"/>
              <a:t>configura óbice à sua concessão;</a:t>
            </a:r>
          </a:p>
          <a:p>
            <a:pPr marL="0" indent="0" algn="just">
              <a:buNone/>
            </a:pPr>
            <a:r>
              <a:rPr lang="pt-BR" dirty="0"/>
              <a:t>E- pode consistir na </a:t>
            </a:r>
            <a:r>
              <a:rPr lang="pt-BR" b="1" u="sng" dirty="0"/>
              <a:t>redução percentual</a:t>
            </a:r>
            <a:r>
              <a:rPr lang="pt-BR" dirty="0"/>
              <a:t> das despesas que ao beneficiário caiba adiantar no curso do feito.</a:t>
            </a:r>
          </a:p>
          <a:p>
            <a:pPr marL="0" indent="0" algn="just">
              <a:buNone/>
            </a:pPr>
            <a:r>
              <a:rPr lang="pt-BR" dirty="0"/>
              <a:t>Dicas: A- SÓ; B- presunção absoluta ou relativa?; C- irrecorrível?  D- advogado particular?; E- redução?</a:t>
            </a:r>
          </a:p>
        </p:txBody>
      </p:sp>
    </p:spTree>
    <p:extLst>
      <p:ext uri="{BB962C8B-B14F-4D97-AF65-F5344CB8AC3E}">
        <p14:creationId xmlns:p14="http://schemas.microsoft.com/office/powerpoint/2010/main" val="145098241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4751788-3521-37A4-19F0-B644AEC0EC76}"/>
            </a:ext>
          </a:extLst>
        </p:cNvPr>
        <p:cNvGrpSpPr/>
        <p:nvPr/>
      </p:nvGrpSpPr>
      <p:grpSpPr>
        <a:xfrm>
          <a:off x="0" y="0"/>
          <a:ext cx="0" cy="0"/>
          <a:chOff x="0" y="0"/>
          <a:chExt cx="0" cy="0"/>
        </a:xfrm>
      </p:grpSpPr>
      <p:sp>
        <p:nvSpPr>
          <p:cNvPr id="3" name="Espaço Reservado para Conteúdo 2">
            <a:extLst>
              <a:ext uri="{FF2B5EF4-FFF2-40B4-BE49-F238E27FC236}">
                <a16:creationId xmlns:a16="http://schemas.microsoft.com/office/drawing/2014/main" id="{26F2559A-CF85-AD69-9E3C-B22C760AE12A}"/>
              </a:ext>
            </a:extLst>
          </p:cNvPr>
          <p:cNvSpPr>
            <a:spLocks noGrp="1"/>
          </p:cNvSpPr>
          <p:nvPr>
            <p:ph idx="1"/>
          </p:nvPr>
        </p:nvSpPr>
        <p:spPr>
          <a:xfrm>
            <a:off x="0" y="44624"/>
            <a:ext cx="9144000" cy="6813375"/>
          </a:xfrm>
        </p:spPr>
        <p:txBody>
          <a:bodyPr>
            <a:normAutofit fontScale="85000" lnSpcReduction="20000"/>
          </a:bodyPr>
          <a:lstStyle/>
          <a:p>
            <a:pPr marL="0" indent="0" algn="just">
              <a:buNone/>
            </a:pPr>
            <a:r>
              <a:rPr lang="pt-BR" dirty="0"/>
              <a:t>10- Sicrano ajuizou duas ações cíveis distintas contra empresas diferentes. Na primeira ação, requereu e obteve o benefício da gratuidade da justiça. Na segunda ação, entretanto, não formulou pedido de gratuidade. Ao interpor recurso na segunda ação, Sicrano deixou de recolher as custas, alegando que já era beneficiário da gratuidade concedida na primeira ação. É correto afirmar que:</a:t>
            </a:r>
          </a:p>
          <a:p>
            <a:pPr marL="0" indent="0" algn="just">
              <a:buNone/>
            </a:pPr>
            <a:r>
              <a:rPr lang="pt-BR" dirty="0"/>
              <a:t>A) a gratuidade é pessoal e exige requerimento e deferimento em cada processo</a:t>
            </a:r>
          </a:p>
          <a:p>
            <a:pPr marL="0" indent="0" algn="just">
              <a:buNone/>
            </a:pPr>
            <a:r>
              <a:rPr lang="pt-BR" dirty="0"/>
              <a:t>B) a gratuidade concedida em uma ação se estende automaticamente à outra</a:t>
            </a:r>
          </a:p>
          <a:p>
            <a:pPr marL="0" indent="0" algn="just">
              <a:buNone/>
            </a:pPr>
            <a:r>
              <a:rPr lang="pt-BR" dirty="0"/>
              <a:t>C) a gratuidade concedida anteriormente dispensa qualquer novo pedido</a:t>
            </a:r>
          </a:p>
          <a:p>
            <a:pPr marL="0" indent="0" algn="just">
              <a:buNone/>
            </a:pPr>
            <a:r>
              <a:rPr lang="pt-BR" dirty="0"/>
              <a:t>D) o juiz deve conceder gratuidade automaticamente na segunda ação</a:t>
            </a:r>
          </a:p>
          <a:p>
            <a:pPr marL="0" indent="0" algn="just">
              <a:buNone/>
            </a:pPr>
            <a:r>
              <a:rPr lang="pt-BR" dirty="0"/>
              <a:t>E) após o interposição do recurso, o juiz de primeira determinará ao recorrente o recolhimento das custas processuais (101, §2º CPC)</a:t>
            </a:r>
          </a:p>
          <a:p>
            <a:pPr marL="0" indent="0">
              <a:buNone/>
            </a:pPr>
            <a:endParaRPr lang="pt-BR" sz="600" dirty="0"/>
          </a:p>
        </p:txBody>
      </p:sp>
    </p:spTree>
    <p:extLst>
      <p:ext uri="{BB962C8B-B14F-4D97-AF65-F5344CB8AC3E}">
        <p14:creationId xmlns:p14="http://schemas.microsoft.com/office/powerpoint/2010/main" val="28481608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a:extLst>
              <a:ext uri="{FF2B5EF4-FFF2-40B4-BE49-F238E27FC236}">
                <a16:creationId xmlns:a16="http://schemas.microsoft.com/office/drawing/2014/main" id="{BEA167A5-C227-427A-B8A4-F1E5BB21C831}"/>
              </a:ext>
            </a:extLst>
          </p:cNvPr>
          <p:cNvSpPr>
            <a:spLocks noGrp="1"/>
          </p:cNvSpPr>
          <p:nvPr>
            <p:ph idx="1"/>
          </p:nvPr>
        </p:nvSpPr>
        <p:spPr>
          <a:xfrm>
            <a:off x="0" y="0"/>
            <a:ext cx="9144000" cy="6858001"/>
          </a:xfrm>
        </p:spPr>
        <p:txBody>
          <a:bodyPr>
            <a:normAutofit/>
          </a:bodyPr>
          <a:lstStyle/>
          <a:p>
            <a:pPr marL="0" indent="0" algn="ctr">
              <a:buNone/>
            </a:pPr>
            <a:r>
              <a:rPr lang="pt-BR" b="1" dirty="0"/>
              <a:t>GRATUIDADE DA JUSTIÇA</a:t>
            </a:r>
          </a:p>
          <a:p>
            <a:pPr marL="0" indent="0" algn="ctr">
              <a:buNone/>
            </a:pPr>
            <a:r>
              <a:rPr lang="pt-BR" sz="1650" dirty="0">
                <a:latin typeface="Avenir Next LT Pro" panose="020B0504020202020204" pitchFamily="34" charset="0"/>
              </a:rPr>
              <a:t>Art. 98 CPC: A pessoa </a:t>
            </a:r>
            <a:r>
              <a:rPr lang="pt-BR" sz="1650" u="sng" dirty="0">
                <a:latin typeface="Avenir Next LT Pro" panose="020B0504020202020204" pitchFamily="34" charset="0"/>
              </a:rPr>
              <a:t>natural </a:t>
            </a:r>
            <a:r>
              <a:rPr lang="pt-BR" sz="1650" b="1" u="sng" dirty="0">
                <a:latin typeface="Avenir Next LT Pro" panose="020B0504020202020204" pitchFamily="34" charset="0"/>
              </a:rPr>
              <a:t>ou</a:t>
            </a:r>
            <a:r>
              <a:rPr lang="pt-BR" sz="1650" u="sng" dirty="0">
                <a:latin typeface="Avenir Next LT Pro" panose="020B0504020202020204" pitchFamily="34" charset="0"/>
              </a:rPr>
              <a:t> jurídic</a:t>
            </a:r>
            <a:r>
              <a:rPr lang="pt-BR" sz="1650" dirty="0">
                <a:latin typeface="Avenir Next LT Pro" panose="020B0504020202020204" pitchFamily="34" charset="0"/>
              </a:rPr>
              <a:t>a, </a:t>
            </a:r>
            <a:r>
              <a:rPr lang="pt-BR" sz="1650" u="sng" dirty="0">
                <a:latin typeface="Avenir Next LT Pro" panose="020B0504020202020204" pitchFamily="34" charset="0"/>
              </a:rPr>
              <a:t>brasileira </a:t>
            </a:r>
            <a:r>
              <a:rPr lang="pt-BR" sz="1650" b="1" u="sng" dirty="0">
                <a:latin typeface="Avenir Next LT Pro" panose="020B0504020202020204" pitchFamily="34" charset="0"/>
              </a:rPr>
              <a:t>ou</a:t>
            </a:r>
            <a:r>
              <a:rPr lang="pt-BR" sz="1650" u="sng" dirty="0">
                <a:latin typeface="Avenir Next LT Pro" panose="020B0504020202020204" pitchFamily="34" charset="0"/>
              </a:rPr>
              <a:t> estrangeira</a:t>
            </a:r>
            <a:r>
              <a:rPr lang="pt-BR" sz="1650" dirty="0">
                <a:latin typeface="Avenir Next LT Pro" panose="020B0504020202020204" pitchFamily="34" charset="0"/>
              </a:rPr>
              <a:t>, </a:t>
            </a:r>
            <a:r>
              <a:rPr lang="pt-BR" sz="1650" b="1" u="sng" dirty="0">
                <a:latin typeface="Avenir Next LT Pro" panose="020B0504020202020204" pitchFamily="34" charset="0"/>
              </a:rPr>
              <a:t>COM INSUFICIÊNCIA DE RECURSOS PARA PAGAR AS CUSTAS</a:t>
            </a:r>
            <a:r>
              <a:rPr lang="pt-BR" sz="1650" dirty="0">
                <a:latin typeface="Avenir Next LT Pro" panose="020B0504020202020204" pitchFamily="34" charset="0"/>
              </a:rPr>
              <a:t>, as </a:t>
            </a:r>
            <a:r>
              <a:rPr lang="pt-BR" sz="1650" u="sng" dirty="0">
                <a:latin typeface="Avenir Next LT Pro" panose="020B0504020202020204" pitchFamily="34" charset="0"/>
              </a:rPr>
              <a:t>despesas processuais</a:t>
            </a:r>
            <a:r>
              <a:rPr lang="pt-BR" sz="1650" dirty="0">
                <a:latin typeface="Avenir Next LT Pro" panose="020B0504020202020204" pitchFamily="34" charset="0"/>
              </a:rPr>
              <a:t> e os </a:t>
            </a:r>
            <a:r>
              <a:rPr lang="pt-BR" sz="1650" u="sng" dirty="0">
                <a:latin typeface="Avenir Next LT Pro" panose="020B0504020202020204" pitchFamily="34" charset="0"/>
              </a:rPr>
              <a:t>honorários advocatícios</a:t>
            </a:r>
            <a:r>
              <a:rPr lang="pt-BR" sz="1650" dirty="0">
                <a:latin typeface="Avenir Next LT Pro" panose="020B0504020202020204" pitchFamily="34" charset="0"/>
              </a:rPr>
              <a:t> </a:t>
            </a:r>
            <a:r>
              <a:rPr lang="pt-BR" sz="1650" b="1" dirty="0">
                <a:latin typeface="Avenir Next LT Pro" panose="020B0504020202020204" pitchFamily="34" charset="0"/>
              </a:rPr>
              <a:t>TEM DIREITO À GRATUIDADE DA JUSTIÇA</a:t>
            </a:r>
            <a:r>
              <a:rPr lang="pt-BR" sz="1650" dirty="0">
                <a:latin typeface="Avenir Next LT Pro" panose="020B0504020202020204" pitchFamily="34" charset="0"/>
              </a:rPr>
              <a:t>, na forma da lei.</a:t>
            </a:r>
          </a:p>
          <a:p>
            <a:pPr marL="0" indent="0" algn="just">
              <a:buNone/>
            </a:pPr>
            <a:endParaRPr lang="pt-BR" sz="1050" dirty="0"/>
          </a:p>
          <a:p>
            <a:pPr marL="0" indent="0" algn="just">
              <a:buNone/>
            </a:pPr>
            <a:r>
              <a:rPr lang="pt-BR" dirty="0"/>
              <a:t>-PESSOA NATURAL = PESSOA FÍSICA</a:t>
            </a:r>
          </a:p>
          <a:p>
            <a:pPr marL="0" indent="0" algn="just">
              <a:buNone/>
            </a:pPr>
            <a:r>
              <a:rPr lang="pt-BR" dirty="0"/>
              <a:t>- </a:t>
            </a:r>
            <a:r>
              <a:rPr lang="pt-BR" sz="2100" dirty="0"/>
              <a:t>FUNDAMENTO: </a:t>
            </a:r>
            <a:r>
              <a:rPr lang="pt-BR" sz="2100" b="1" dirty="0"/>
              <a:t>CPC ARTS. 98 </a:t>
            </a:r>
            <a:r>
              <a:rPr lang="pt-BR" sz="2100" dirty="0"/>
              <a:t>+ </a:t>
            </a:r>
            <a:r>
              <a:rPr lang="pt-BR" sz="2100" b="1" dirty="0"/>
              <a:t>ART. 5º, LXXIV DA CF/88 </a:t>
            </a:r>
          </a:p>
          <a:p>
            <a:pPr marL="0" indent="0" algn="just">
              <a:buNone/>
            </a:pPr>
            <a:endParaRPr lang="pt-BR" b="1" dirty="0"/>
          </a:p>
          <a:p>
            <a:pPr marL="0" indent="0" algn="just">
              <a:buNone/>
            </a:pPr>
            <a:r>
              <a:rPr lang="pt-BR" b="1" dirty="0"/>
              <a:t>EXEMPLO</a:t>
            </a:r>
            <a:r>
              <a:rPr lang="pt-BR" dirty="0"/>
              <a:t>:</a:t>
            </a:r>
          </a:p>
          <a:p>
            <a:pPr marL="0" indent="0" algn="just">
              <a:buNone/>
            </a:pPr>
            <a:endParaRPr lang="pt-BR" dirty="0"/>
          </a:p>
          <a:p>
            <a:pPr marL="0" indent="0" algn="just">
              <a:buNone/>
            </a:pPr>
            <a:endParaRPr lang="pt-BR" dirty="0"/>
          </a:p>
          <a:p>
            <a:pPr marL="0" indent="0" algn="just">
              <a:buNone/>
            </a:pPr>
            <a:endParaRPr lang="pt-BR" dirty="0"/>
          </a:p>
          <a:p>
            <a:pPr marL="0" indent="0" algn="just">
              <a:buNone/>
            </a:pPr>
            <a:endParaRPr lang="pt-BR" dirty="0"/>
          </a:p>
          <a:p>
            <a:pPr marL="0" indent="0" algn="just">
              <a:buNone/>
            </a:pPr>
            <a:r>
              <a:rPr lang="pt-BR" sz="150" dirty="0"/>
              <a:t>    -</a:t>
            </a:r>
          </a:p>
        </p:txBody>
      </p:sp>
      <p:pic>
        <p:nvPicPr>
          <p:cNvPr id="6" name="Imagem 5">
            <a:extLst>
              <a:ext uri="{FF2B5EF4-FFF2-40B4-BE49-F238E27FC236}">
                <a16:creationId xmlns:a16="http://schemas.microsoft.com/office/drawing/2014/main" id="{ED4EDD2E-54D0-4264-57B3-528FB0BD3386}"/>
              </a:ext>
            </a:extLst>
          </p:cNvPr>
          <p:cNvPicPr>
            <a:picLocks noChangeAspect="1"/>
          </p:cNvPicPr>
          <p:nvPr/>
        </p:nvPicPr>
        <p:blipFill>
          <a:blip r:embed="rId2"/>
          <a:stretch>
            <a:fillRect/>
          </a:stretch>
        </p:blipFill>
        <p:spPr>
          <a:xfrm rot="21082558">
            <a:off x="46710" y="4277739"/>
            <a:ext cx="3864769" cy="914400"/>
          </a:xfrm>
          <a:prstGeom prst="rect">
            <a:avLst/>
          </a:prstGeom>
        </p:spPr>
      </p:pic>
      <p:pic>
        <p:nvPicPr>
          <p:cNvPr id="8" name="Imagem 7">
            <a:extLst>
              <a:ext uri="{FF2B5EF4-FFF2-40B4-BE49-F238E27FC236}">
                <a16:creationId xmlns:a16="http://schemas.microsoft.com/office/drawing/2014/main" id="{3F3DD821-184C-0597-8132-39F633F0DDB7}"/>
              </a:ext>
            </a:extLst>
          </p:cNvPr>
          <p:cNvPicPr>
            <a:picLocks noChangeAspect="1"/>
          </p:cNvPicPr>
          <p:nvPr/>
        </p:nvPicPr>
        <p:blipFill>
          <a:blip r:embed="rId3"/>
          <a:stretch>
            <a:fillRect/>
          </a:stretch>
        </p:blipFill>
        <p:spPr>
          <a:xfrm>
            <a:off x="4073369" y="3429000"/>
            <a:ext cx="4852050" cy="2444075"/>
          </a:xfrm>
          <a:prstGeom prst="rect">
            <a:avLst/>
          </a:prstGeom>
        </p:spPr>
      </p:pic>
      <p:cxnSp>
        <p:nvCxnSpPr>
          <p:cNvPr id="10" name="Conector reto 9">
            <a:extLst>
              <a:ext uri="{FF2B5EF4-FFF2-40B4-BE49-F238E27FC236}">
                <a16:creationId xmlns:a16="http://schemas.microsoft.com/office/drawing/2014/main" id="{57B81AD8-4BC9-6A95-3B19-309F32C4A1F4}"/>
              </a:ext>
            </a:extLst>
          </p:cNvPr>
          <p:cNvCxnSpPr>
            <a:cxnSpLocks/>
          </p:cNvCxnSpPr>
          <p:nvPr/>
        </p:nvCxnSpPr>
        <p:spPr>
          <a:xfrm>
            <a:off x="5355077" y="4548897"/>
            <a:ext cx="16415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 name="Conector reto 10">
            <a:extLst>
              <a:ext uri="{FF2B5EF4-FFF2-40B4-BE49-F238E27FC236}">
                <a16:creationId xmlns:a16="http://schemas.microsoft.com/office/drawing/2014/main" id="{20786D89-D581-AECD-EC38-D2FF303703F5}"/>
              </a:ext>
            </a:extLst>
          </p:cNvPr>
          <p:cNvCxnSpPr>
            <a:cxnSpLocks/>
          </p:cNvCxnSpPr>
          <p:nvPr/>
        </p:nvCxnSpPr>
        <p:spPr>
          <a:xfrm>
            <a:off x="7125511" y="4531874"/>
            <a:ext cx="100924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5" name="Conector reto 14">
            <a:extLst>
              <a:ext uri="{FF2B5EF4-FFF2-40B4-BE49-F238E27FC236}">
                <a16:creationId xmlns:a16="http://schemas.microsoft.com/office/drawing/2014/main" id="{60A7AAE4-7D6B-2FFF-54BB-8470ECFCC642}"/>
              </a:ext>
            </a:extLst>
          </p:cNvPr>
          <p:cNvCxnSpPr>
            <a:cxnSpLocks/>
          </p:cNvCxnSpPr>
          <p:nvPr/>
        </p:nvCxnSpPr>
        <p:spPr>
          <a:xfrm>
            <a:off x="5865778" y="5606780"/>
            <a:ext cx="3027735" cy="0"/>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4899590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2F3A3F4-F621-EB5D-C9B0-706A6638AFC1}"/>
            </a:ext>
          </a:extLst>
        </p:cNvPr>
        <p:cNvGrpSpPr/>
        <p:nvPr/>
      </p:nvGrpSpPr>
      <p:grpSpPr>
        <a:xfrm>
          <a:off x="0" y="0"/>
          <a:ext cx="0" cy="0"/>
          <a:chOff x="0" y="0"/>
          <a:chExt cx="0" cy="0"/>
        </a:xfrm>
      </p:grpSpPr>
      <p:sp>
        <p:nvSpPr>
          <p:cNvPr id="3" name="Espaço Reservado para Conteúdo 2">
            <a:extLst>
              <a:ext uri="{FF2B5EF4-FFF2-40B4-BE49-F238E27FC236}">
                <a16:creationId xmlns:a16="http://schemas.microsoft.com/office/drawing/2014/main" id="{5FCDE9F7-DA51-617D-A594-797C18A3FFC5}"/>
              </a:ext>
            </a:extLst>
          </p:cNvPr>
          <p:cNvSpPr>
            <a:spLocks noGrp="1"/>
          </p:cNvSpPr>
          <p:nvPr>
            <p:ph idx="1"/>
          </p:nvPr>
        </p:nvSpPr>
        <p:spPr>
          <a:xfrm>
            <a:off x="0" y="44624"/>
            <a:ext cx="9144000" cy="6813375"/>
          </a:xfrm>
        </p:spPr>
        <p:txBody>
          <a:bodyPr>
            <a:normAutofit/>
          </a:bodyPr>
          <a:lstStyle/>
          <a:p>
            <a:pPr marL="0" indent="0">
              <a:buNone/>
            </a:pPr>
            <a:endParaRPr lang="pt-BR" sz="600" dirty="0"/>
          </a:p>
          <a:p>
            <a:pPr marL="0" indent="0">
              <a:buNone/>
            </a:pPr>
            <a:r>
              <a:rPr lang="pt-BR" dirty="0"/>
              <a:t>11- À luz do Código de Processo Civil, podem constar como </a:t>
            </a:r>
            <a:r>
              <a:rPr lang="pt-BR" b="1" dirty="0"/>
              <a:t>poderes especiais</a:t>
            </a:r>
            <a:r>
              <a:rPr lang="pt-BR" dirty="0"/>
              <a:t> em procuração judicial:</a:t>
            </a:r>
          </a:p>
          <a:p>
            <a:pPr marL="0" indent="0">
              <a:buNone/>
            </a:pPr>
            <a:r>
              <a:rPr lang="pt-BR" dirty="0"/>
              <a:t>a) receber citação;</a:t>
            </a:r>
            <a:br>
              <a:rPr lang="pt-BR" dirty="0"/>
            </a:br>
            <a:r>
              <a:rPr lang="pt-BR" dirty="0"/>
              <a:t>b) assinar declaração de hipossuficiência econômica;</a:t>
            </a:r>
            <a:br>
              <a:rPr lang="pt-BR" dirty="0"/>
            </a:br>
            <a:r>
              <a:rPr lang="pt-BR" dirty="0"/>
              <a:t>c) reconhecer a procedência do pedido;</a:t>
            </a:r>
            <a:br>
              <a:rPr lang="pt-BR" dirty="0"/>
            </a:br>
            <a:r>
              <a:rPr lang="pt-BR" dirty="0"/>
              <a:t>d) renunciar ao direito sobre o qual se funda a ação;</a:t>
            </a:r>
            <a:br>
              <a:rPr lang="pt-BR" dirty="0"/>
            </a:br>
            <a:r>
              <a:rPr lang="pt-BR" dirty="0"/>
              <a:t>e) todas as alternativas anteriores podem integrar cláusulas especiais válidas, desde que expressamente outorgadas.</a:t>
            </a:r>
          </a:p>
        </p:txBody>
      </p:sp>
    </p:spTree>
    <p:extLst>
      <p:ext uri="{BB962C8B-B14F-4D97-AF65-F5344CB8AC3E}">
        <p14:creationId xmlns:p14="http://schemas.microsoft.com/office/powerpoint/2010/main" val="184730789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B94ABDF-A50D-5DD7-7C64-B58CEA4E499F}"/>
            </a:ext>
          </a:extLst>
        </p:cNvPr>
        <p:cNvGrpSpPr/>
        <p:nvPr/>
      </p:nvGrpSpPr>
      <p:grpSpPr>
        <a:xfrm>
          <a:off x="0" y="0"/>
          <a:ext cx="0" cy="0"/>
          <a:chOff x="0" y="0"/>
          <a:chExt cx="0" cy="0"/>
        </a:xfrm>
      </p:grpSpPr>
      <p:sp>
        <p:nvSpPr>
          <p:cNvPr id="3" name="Espaço Reservado para Conteúdo 2">
            <a:extLst>
              <a:ext uri="{FF2B5EF4-FFF2-40B4-BE49-F238E27FC236}">
                <a16:creationId xmlns:a16="http://schemas.microsoft.com/office/drawing/2014/main" id="{1450807C-2A1B-B342-CBF0-A9536AD7F0FF}"/>
              </a:ext>
            </a:extLst>
          </p:cNvPr>
          <p:cNvSpPr>
            <a:spLocks noGrp="1"/>
          </p:cNvSpPr>
          <p:nvPr>
            <p:ph idx="1"/>
          </p:nvPr>
        </p:nvSpPr>
        <p:spPr>
          <a:xfrm>
            <a:off x="0" y="44624"/>
            <a:ext cx="9144000" cy="6813375"/>
          </a:xfrm>
        </p:spPr>
        <p:txBody>
          <a:bodyPr>
            <a:normAutofit fontScale="85000" lnSpcReduction="10000"/>
          </a:bodyPr>
          <a:lstStyle/>
          <a:p>
            <a:pPr marL="0" indent="0" algn="just">
              <a:buNone/>
            </a:pPr>
            <a:r>
              <a:rPr lang="pt-BR"/>
              <a:t>12- </a:t>
            </a:r>
            <a:r>
              <a:rPr lang="pt-BR" dirty="0"/>
              <a:t>Carlos ajuizou ação de indenização contra Eduardo, outorgando procuração com poderes para o foro em geral à sua advogada. O processo permaneceu 20 anos na fase de conhecimento até a prolação da sentença. Iniciado o cumprimento de sentença (fase de execução), a mesma advogada passou a atuar sem juntar nova procuração. Assinale a alternativa correta, conforme o Código de Processo Civil:</a:t>
            </a:r>
          </a:p>
          <a:p>
            <a:pPr marL="0" indent="0" algn="just">
              <a:buNone/>
            </a:pPr>
            <a:r>
              <a:rPr lang="pt-BR" dirty="0"/>
              <a:t>A) A fase de execução exige nova procuração;</a:t>
            </a:r>
          </a:p>
          <a:p>
            <a:pPr marL="0" indent="0" algn="just">
              <a:buNone/>
            </a:pPr>
            <a:r>
              <a:rPr lang="pt-BR" dirty="0"/>
              <a:t>B) A sentença extingue automaticamente o mandato;</a:t>
            </a:r>
          </a:p>
          <a:p>
            <a:pPr marL="0" indent="0" algn="just">
              <a:buNone/>
            </a:pPr>
            <a:r>
              <a:rPr lang="pt-BR" dirty="0"/>
              <a:t>C) A procuração para o foro em geral vale para todas as fases do processo, inclusive execução, salvo limitação expresso;</a:t>
            </a:r>
          </a:p>
          <a:p>
            <a:pPr marL="0" indent="0" algn="just">
              <a:buNone/>
            </a:pPr>
            <a:r>
              <a:rPr lang="pt-BR" dirty="0"/>
              <a:t>D) A demora de 20 anos invalida o mandato;</a:t>
            </a:r>
          </a:p>
          <a:p>
            <a:pPr marL="0" indent="0" algn="just">
              <a:buNone/>
            </a:pPr>
            <a:r>
              <a:rPr lang="pt-BR" dirty="0"/>
              <a:t>E) O advogado só pode atuar na execução com poderes específicos;</a:t>
            </a:r>
          </a:p>
          <a:p>
            <a:pPr marL="0" indent="0" algn="r">
              <a:buNone/>
            </a:pPr>
            <a:r>
              <a:rPr lang="pt-BR" dirty="0"/>
              <a:t> 1-C; 2-C; 3-A; 4-E; 5-E; 6-E; 7-D; 8-B; 9-E; 10-A; 11-E; 12-C</a:t>
            </a:r>
          </a:p>
        </p:txBody>
      </p:sp>
    </p:spTree>
    <p:extLst>
      <p:ext uri="{BB962C8B-B14F-4D97-AF65-F5344CB8AC3E}">
        <p14:creationId xmlns:p14="http://schemas.microsoft.com/office/powerpoint/2010/main" val="2490346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a:extLst>
              <a:ext uri="{FF2B5EF4-FFF2-40B4-BE49-F238E27FC236}">
                <a16:creationId xmlns:a16="http://schemas.microsoft.com/office/drawing/2014/main" id="{BEA167A5-C227-427A-B8A4-F1E5BB21C831}"/>
              </a:ext>
            </a:extLst>
          </p:cNvPr>
          <p:cNvSpPr>
            <a:spLocks noGrp="1"/>
          </p:cNvSpPr>
          <p:nvPr>
            <p:ph idx="1"/>
          </p:nvPr>
        </p:nvSpPr>
        <p:spPr>
          <a:xfrm>
            <a:off x="0" y="116632"/>
            <a:ext cx="9144000" cy="6741367"/>
          </a:xfrm>
        </p:spPr>
        <p:txBody>
          <a:bodyPr>
            <a:normAutofit/>
          </a:bodyPr>
          <a:lstStyle/>
          <a:p>
            <a:pPr marL="0" indent="0" algn="just">
              <a:buNone/>
            </a:pPr>
            <a:r>
              <a:rPr lang="pt-BR" b="1" dirty="0"/>
              <a:t>QUEM É HIPOSSUFICIENTE?</a:t>
            </a:r>
          </a:p>
          <a:p>
            <a:pPr marL="0" indent="0" algn="just">
              <a:buNone/>
            </a:pPr>
            <a:r>
              <a:rPr lang="pt-BR" b="1" dirty="0"/>
              <a:t>TJSP 3 SALÁRIOS MÍNIMOS</a:t>
            </a:r>
          </a:p>
          <a:p>
            <a:pPr marL="0" indent="0" algn="just">
              <a:buNone/>
            </a:pPr>
            <a:r>
              <a:rPr lang="pt-BR" b="1" dirty="0"/>
              <a:t>	PARÂMETRO DA DEFENSORIA PÚBLICA</a:t>
            </a:r>
          </a:p>
          <a:p>
            <a:pPr marL="0" indent="0" algn="just">
              <a:buNone/>
            </a:pPr>
            <a:endParaRPr lang="pt-BR" b="1" dirty="0"/>
          </a:p>
          <a:p>
            <a:pPr marL="0" indent="0" algn="just">
              <a:buNone/>
            </a:pPr>
            <a:endParaRPr lang="pt-BR" b="1" dirty="0"/>
          </a:p>
          <a:p>
            <a:pPr marL="0" indent="0" algn="just">
              <a:buNone/>
            </a:pPr>
            <a:endParaRPr lang="pt-BR" b="1" dirty="0"/>
          </a:p>
          <a:p>
            <a:pPr marL="0" indent="0" algn="just">
              <a:buNone/>
            </a:pPr>
            <a:r>
              <a:rPr lang="pt-BR" b="1" dirty="0"/>
              <a:t>NÃO É ABSOLUTO</a:t>
            </a:r>
          </a:p>
          <a:p>
            <a:pPr marL="0" indent="0" algn="just">
              <a:buNone/>
            </a:pPr>
            <a:endParaRPr lang="pt-BR" dirty="0"/>
          </a:p>
        </p:txBody>
      </p:sp>
      <p:pic>
        <p:nvPicPr>
          <p:cNvPr id="2" name="Imagem 1">
            <a:extLst>
              <a:ext uri="{FF2B5EF4-FFF2-40B4-BE49-F238E27FC236}">
                <a16:creationId xmlns:a16="http://schemas.microsoft.com/office/drawing/2014/main" id="{A929847D-F1F3-14C0-F37A-E32D2B4C6752}"/>
              </a:ext>
            </a:extLst>
          </p:cNvPr>
          <p:cNvPicPr>
            <a:picLocks noChangeAspect="1"/>
          </p:cNvPicPr>
          <p:nvPr/>
        </p:nvPicPr>
        <p:blipFill>
          <a:blip r:embed="rId2"/>
          <a:stretch>
            <a:fillRect/>
          </a:stretch>
        </p:blipFill>
        <p:spPr>
          <a:xfrm>
            <a:off x="1547664" y="1772816"/>
            <a:ext cx="7074532" cy="1944216"/>
          </a:xfrm>
          <a:prstGeom prst="rect">
            <a:avLst/>
          </a:prstGeom>
        </p:spPr>
      </p:pic>
      <p:pic>
        <p:nvPicPr>
          <p:cNvPr id="9" name="Imagem 8">
            <a:extLst>
              <a:ext uri="{FF2B5EF4-FFF2-40B4-BE49-F238E27FC236}">
                <a16:creationId xmlns:a16="http://schemas.microsoft.com/office/drawing/2014/main" id="{B03B7957-2CE0-5170-9F4C-E244DB6E1ED3}"/>
              </a:ext>
            </a:extLst>
          </p:cNvPr>
          <p:cNvPicPr>
            <a:picLocks noChangeAspect="1"/>
          </p:cNvPicPr>
          <p:nvPr/>
        </p:nvPicPr>
        <p:blipFill>
          <a:blip r:embed="rId3"/>
          <a:stretch>
            <a:fillRect/>
          </a:stretch>
        </p:blipFill>
        <p:spPr>
          <a:xfrm>
            <a:off x="431540" y="4221088"/>
            <a:ext cx="8280920" cy="843060"/>
          </a:xfrm>
          <a:prstGeom prst="rect">
            <a:avLst/>
          </a:prstGeom>
        </p:spPr>
      </p:pic>
      <p:pic>
        <p:nvPicPr>
          <p:cNvPr id="4" name="Imagem 3">
            <a:extLst>
              <a:ext uri="{FF2B5EF4-FFF2-40B4-BE49-F238E27FC236}">
                <a16:creationId xmlns:a16="http://schemas.microsoft.com/office/drawing/2014/main" id="{920C42D0-03A4-EE70-1E3A-54DE0F2890F3}"/>
              </a:ext>
            </a:extLst>
          </p:cNvPr>
          <p:cNvPicPr>
            <a:picLocks noChangeAspect="1"/>
          </p:cNvPicPr>
          <p:nvPr/>
        </p:nvPicPr>
        <p:blipFill>
          <a:blip r:embed="rId4"/>
          <a:stretch>
            <a:fillRect/>
          </a:stretch>
        </p:blipFill>
        <p:spPr>
          <a:xfrm>
            <a:off x="2699792" y="5009765"/>
            <a:ext cx="6192688" cy="1731603"/>
          </a:xfrm>
          <a:prstGeom prst="rect">
            <a:avLst/>
          </a:prstGeom>
        </p:spPr>
      </p:pic>
    </p:spTree>
    <p:extLst>
      <p:ext uri="{BB962C8B-B14F-4D97-AF65-F5344CB8AC3E}">
        <p14:creationId xmlns:p14="http://schemas.microsoft.com/office/powerpoint/2010/main" val="283025158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a:extLst>
              <a:ext uri="{FF2B5EF4-FFF2-40B4-BE49-F238E27FC236}">
                <a16:creationId xmlns:a16="http://schemas.microsoft.com/office/drawing/2014/main" id="{BEA167A5-C227-427A-B8A4-F1E5BB21C831}"/>
              </a:ext>
            </a:extLst>
          </p:cNvPr>
          <p:cNvSpPr>
            <a:spLocks noGrp="1"/>
          </p:cNvSpPr>
          <p:nvPr>
            <p:ph idx="1"/>
          </p:nvPr>
        </p:nvSpPr>
        <p:spPr>
          <a:xfrm>
            <a:off x="0" y="1"/>
            <a:ext cx="9144000" cy="6858000"/>
          </a:xfrm>
        </p:spPr>
        <p:txBody>
          <a:bodyPr>
            <a:normAutofit fontScale="85000" lnSpcReduction="20000"/>
          </a:bodyPr>
          <a:lstStyle/>
          <a:p>
            <a:pPr marL="0" indent="0" algn="just">
              <a:buNone/>
            </a:pPr>
            <a:r>
              <a:rPr lang="pt-BR" dirty="0"/>
              <a:t>Art. 98, § 1º A gratuidade da justiça </a:t>
            </a:r>
            <a:r>
              <a:rPr lang="pt-BR" b="1" u="sng" dirty="0"/>
              <a:t>compreende</a:t>
            </a:r>
            <a:r>
              <a:rPr lang="pt-BR" dirty="0"/>
              <a:t>: </a:t>
            </a:r>
          </a:p>
          <a:p>
            <a:pPr marL="0" indent="0" algn="just">
              <a:buNone/>
            </a:pPr>
            <a:r>
              <a:rPr lang="pt-BR" dirty="0"/>
              <a:t>I - as </a:t>
            </a:r>
            <a:r>
              <a:rPr lang="pt-BR" u="sng" dirty="0"/>
              <a:t>taxas</a:t>
            </a:r>
            <a:r>
              <a:rPr lang="pt-BR" dirty="0"/>
              <a:t> ou as </a:t>
            </a:r>
            <a:r>
              <a:rPr lang="pt-BR" u="sng" dirty="0"/>
              <a:t>custas judiciais</a:t>
            </a:r>
            <a:r>
              <a:rPr lang="pt-BR" dirty="0"/>
              <a:t> </a:t>
            </a:r>
            <a:r>
              <a:rPr lang="pt-BR" sz="2000" b="1" dirty="0">
                <a:latin typeface="Abadi" panose="020B0604020104020204" pitchFamily="34" charset="0"/>
              </a:rPr>
              <a:t>TJSP ingresso 1,%; recurso 4%, execução 2% (adv. dispensado)</a:t>
            </a:r>
          </a:p>
          <a:p>
            <a:pPr marL="0" indent="0" algn="just">
              <a:buNone/>
            </a:pPr>
            <a:r>
              <a:rPr lang="pt-BR" dirty="0"/>
              <a:t>II - os selos </a:t>
            </a:r>
            <a:r>
              <a:rPr lang="pt-BR" u="sng" dirty="0"/>
              <a:t>postais</a:t>
            </a:r>
            <a:r>
              <a:rPr lang="pt-BR" dirty="0"/>
              <a:t>; </a:t>
            </a:r>
          </a:p>
          <a:p>
            <a:pPr marL="0" indent="0" algn="just">
              <a:buNone/>
            </a:pPr>
            <a:r>
              <a:rPr lang="pt-BR" dirty="0"/>
              <a:t>III - as despesas com publicação na </a:t>
            </a:r>
            <a:r>
              <a:rPr lang="pt-BR" u="sng" dirty="0"/>
              <a:t>imprensa oficial</a:t>
            </a:r>
            <a:r>
              <a:rPr lang="pt-BR" dirty="0"/>
              <a:t>; </a:t>
            </a:r>
          </a:p>
          <a:p>
            <a:pPr marL="0" indent="0" algn="just">
              <a:buNone/>
            </a:pPr>
            <a:r>
              <a:rPr lang="pt-BR" dirty="0"/>
              <a:t>IV - a </a:t>
            </a:r>
            <a:r>
              <a:rPr lang="pt-BR" u="sng" dirty="0"/>
              <a:t>indenização devida à testemunha</a:t>
            </a:r>
            <a:r>
              <a:rPr lang="pt-BR" dirty="0"/>
              <a:t>; </a:t>
            </a:r>
          </a:p>
          <a:p>
            <a:pPr marL="0" indent="0" algn="just">
              <a:buNone/>
            </a:pPr>
            <a:r>
              <a:rPr lang="pt-BR" dirty="0"/>
              <a:t>V - as despesas com a realização de </a:t>
            </a:r>
            <a:r>
              <a:rPr lang="pt-BR" u="sng" dirty="0"/>
              <a:t>DNA</a:t>
            </a:r>
            <a:r>
              <a:rPr lang="pt-BR" dirty="0"/>
              <a:t> e de outros </a:t>
            </a:r>
            <a:r>
              <a:rPr lang="pt-BR" u="sng" dirty="0"/>
              <a:t>exames</a:t>
            </a:r>
            <a:r>
              <a:rPr lang="pt-BR" dirty="0"/>
              <a:t> essenciais; </a:t>
            </a:r>
          </a:p>
          <a:p>
            <a:pPr marL="0" indent="0" algn="just">
              <a:buNone/>
            </a:pPr>
            <a:r>
              <a:rPr lang="pt-BR" dirty="0"/>
              <a:t>VI - os </a:t>
            </a:r>
            <a:r>
              <a:rPr lang="pt-BR" u="sng" dirty="0"/>
              <a:t>honorários do advogado</a:t>
            </a:r>
            <a:r>
              <a:rPr lang="pt-BR" dirty="0"/>
              <a:t> e do </a:t>
            </a:r>
            <a:r>
              <a:rPr lang="pt-BR" u="sng" dirty="0"/>
              <a:t>perito</a:t>
            </a:r>
            <a:r>
              <a:rPr lang="pt-BR" dirty="0"/>
              <a:t> e a remuneração do </a:t>
            </a:r>
            <a:r>
              <a:rPr lang="pt-BR" u="sng" dirty="0"/>
              <a:t>intérprete</a:t>
            </a:r>
            <a:r>
              <a:rPr lang="pt-BR" dirty="0"/>
              <a:t> ou do </a:t>
            </a:r>
            <a:r>
              <a:rPr lang="pt-BR" u="sng" dirty="0"/>
              <a:t>tradutor</a:t>
            </a:r>
            <a:r>
              <a:rPr lang="pt-BR" dirty="0"/>
              <a:t>; </a:t>
            </a:r>
          </a:p>
          <a:p>
            <a:pPr marL="0" indent="0" algn="just">
              <a:buNone/>
            </a:pPr>
            <a:r>
              <a:rPr lang="pt-BR" dirty="0"/>
              <a:t>VII - o custo com a elaboração de </a:t>
            </a:r>
            <a:r>
              <a:rPr lang="pt-BR" u="sng" dirty="0"/>
              <a:t>memória de cálculo</a:t>
            </a:r>
            <a:r>
              <a:rPr lang="pt-BR" dirty="0"/>
              <a:t>, quando exigida para instauração da execução; </a:t>
            </a:r>
          </a:p>
          <a:p>
            <a:pPr marL="0" indent="0" algn="just">
              <a:buNone/>
            </a:pPr>
            <a:r>
              <a:rPr lang="pt-BR" dirty="0"/>
              <a:t>VIII - </a:t>
            </a:r>
            <a:r>
              <a:rPr lang="pt-BR" u="sng" dirty="0"/>
              <a:t>interposição de recurso</a:t>
            </a:r>
            <a:r>
              <a:rPr lang="pt-BR" dirty="0"/>
              <a:t>; </a:t>
            </a:r>
          </a:p>
          <a:p>
            <a:pPr marL="0" indent="0" algn="just">
              <a:buNone/>
            </a:pPr>
            <a:r>
              <a:rPr lang="pt-BR" dirty="0"/>
              <a:t>IX - os emolumentos devidos a </a:t>
            </a:r>
            <a:r>
              <a:rPr lang="pt-BR" u="sng" dirty="0"/>
              <a:t>notários</a:t>
            </a:r>
            <a:r>
              <a:rPr lang="pt-BR" dirty="0"/>
              <a:t> ou </a:t>
            </a:r>
            <a:r>
              <a:rPr lang="pt-BR" u="sng" dirty="0"/>
              <a:t>registradores</a:t>
            </a:r>
            <a:r>
              <a:rPr lang="pt-BR" dirty="0"/>
              <a:t> em decorrência da prática de registro, averbação ou qualquer outro </a:t>
            </a:r>
            <a:r>
              <a:rPr lang="pt-BR" u="sng" dirty="0"/>
              <a:t>ato notarial</a:t>
            </a:r>
            <a:r>
              <a:rPr lang="pt-BR" dirty="0"/>
              <a:t> necessário à efetivação de decisão judicial ou à continuidade de processo judicial no qual o benefício tenha sido concedido.</a:t>
            </a:r>
          </a:p>
        </p:txBody>
      </p:sp>
    </p:spTree>
    <p:extLst>
      <p:ext uri="{BB962C8B-B14F-4D97-AF65-F5344CB8AC3E}">
        <p14:creationId xmlns:p14="http://schemas.microsoft.com/office/powerpoint/2010/main" val="53843075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a:extLst>
              <a:ext uri="{FF2B5EF4-FFF2-40B4-BE49-F238E27FC236}">
                <a16:creationId xmlns:a16="http://schemas.microsoft.com/office/drawing/2014/main" id="{BEA167A5-C227-427A-B8A4-F1E5BB21C831}"/>
              </a:ext>
            </a:extLst>
          </p:cNvPr>
          <p:cNvSpPr>
            <a:spLocks noGrp="1"/>
          </p:cNvSpPr>
          <p:nvPr>
            <p:ph idx="1"/>
          </p:nvPr>
        </p:nvSpPr>
        <p:spPr>
          <a:xfrm>
            <a:off x="0" y="0"/>
            <a:ext cx="9144000" cy="6857999"/>
          </a:xfrm>
        </p:spPr>
        <p:txBody>
          <a:bodyPr>
            <a:normAutofit fontScale="55000" lnSpcReduction="20000"/>
          </a:bodyPr>
          <a:lstStyle/>
          <a:p>
            <a:pPr marL="0" indent="0" algn="just">
              <a:buNone/>
            </a:pPr>
            <a:r>
              <a:rPr lang="pt-BR" b="1" dirty="0"/>
              <a:t>TODO SUCUMBENTE É CONDENADO, INCLUSIVE O BENEFICIÁRIO DA GRATUIDADE</a:t>
            </a:r>
          </a:p>
          <a:p>
            <a:pPr marL="0" indent="0" algn="just">
              <a:buNone/>
            </a:pPr>
            <a:r>
              <a:rPr lang="pt-BR" b="1" dirty="0"/>
              <a:t>	</a:t>
            </a:r>
            <a:r>
              <a:rPr lang="pt-BR" dirty="0"/>
              <a:t>§ 2º A concessão de gratuidade </a:t>
            </a:r>
            <a:r>
              <a:rPr lang="pt-BR" b="1" u="sng" dirty="0"/>
              <a:t>não afasta</a:t>
            </a:r>
            <a:r>
              <a:rPr lang="pt-BR" dirty="0"/>
              <a:t> a responsabilidade do beneficiário pelas despesas processuais e pelos honorários advocatícios decorrentes de sua </a:t>
            </a:r>
            <a:r>
              <a:rPr lang="pt-BR" b="1" u="sng" dirty="0"/>
              <a:t>sucumbência</a:t>
            </a:r>
            <a:r>
              <a:rPr lang="pt-BR" dirty="0"/>
              <a:t>.</a:t>
            </a:r>
          </a:p>
          <a:p>
            <a:pPr marL="0" indent="0" algn="just">
              <a:buNone/>
            </a:pPr>
            <a:r>
              <a:rPr lang="pt-BR" b="1" dirty="0"/>
              <a:t>SUSPENSÃO POR 5 ANOS: </a:t>
            </a:r>
            <a:r>
              <a:rPr lang="pt-BR" dirty="0"/>
              <a:t>§ 3º Vencido o beneficiário, as obrigações decorrentes de sua sucumbência ficarão sob </a:t>
            </a:r>
            <a:r>
              <a:rPr lang="pt-BR" b="1" u="sng" dirty="0"/>
              <a:t>CONDIÇÃO SUSPENSIVA</a:t>
            </a:r>
            <a:r>
              <a:rPr lang="pt-BR" dirty="0"/>
              <a:t> de exigibilidade e somente poderão ser executadas se, </a:t>
            </a:r>
            <a:r>
              <a:rPr lang="pt-BR" b="1" u="sng" dirty="0"/>
              <a:t>nos 5 anos</a:t>
            </a:r>
            <a:r>
              <a:rPr lang="pt-BR" b="1" dirty="0"/>
              <a:t> </a:t>
            </a:r>
            <a:r>
              <a:rPr lang="pt-BR" dirty="0"/>
              <a:t>subsequentes ao TRÂNSITO EM JULGADO.</a:t>
            </a:r>
          </a:p>
          <a:p>
            <a:pPr marL="0" indent="0" algn="just">
              <a:buNone/>
            </a:pPr>
            <a:endParaRPr lang="pt-BR" dirty="0"/>
          </a:p>
          <a:p>
            <a:pPr marL="0" indent="0" algn="just">
              <a:buNone/>
            </a:pPr>
            <a:r>
              <a:rPr lang="pt-BR" b="1" dirty="0"/>
              <a:t>MULTAS PROCESSUAIS</a:t>
            </a:r>
          </a:p>
          <a:p>
            <a:pPr marL="0" indent="0" algn="just">
              <a:buNone/>
            </a:pPr>
            <a:r>
              <a:rPr lang="pt-BR" b="1" dirty="0"/>
              <a:t>	</a:t>
            </a:r>
            <a:r>
              <a:rPr lang="pt-BR" dirty="0"/>
              <a:t>§ 4º A concessão de gratuidade não afasta o dever de o beneficiário pagar, ao final, as </a:t>
            </a:r>
            <a:r>
              <a:rPr lang="pt-BR" b="1" u="sng" dirty="0"/>
              <a:t>multas processuais</a:t>
            </a:r>
            <a:r>
              <a:rPr lang="pt-BR" dirty="0"/>
              <a:t> que lhe sejam impostas.</a:t>
            </a:r>
          </a:p>
          <a:p>
            <a:pPr marL="0" indent="0" algn="just">
              <a:buNone/>
            </a:pPr>
            <a:r>
              <a:rPr lang="pt-BR" b="1" dirty="0"/>
              <a:t>	</a:t>
            </a:r>
            <a:r>
              <a:rPr lang="pt-BR" dirty="0"/>
              <a:t> As partes devem agir com </a:t>
            </a:r>
            <a:r>
              <a:rPr lang="pt-BR" b="1" dirty="0"/>
              <a:t>verdade, boa-fé e lealdade</a:t>
            </a:r>
            <a:r>
              <a:rPr lang="pt-BR" dirty="0"/>
              <a:t> no processo, devem evitar pedidos sem fundamento e atos desnecessários</a:t>
            </a:r>
            <a:r>
              <a:rPr lang="pt-BR" b="1" dirty="0"/>
              <a:t>, sob pena de </a:t>
            </a:r>
            <a:r>
              <a:rPr lang="pt-BR" dirty="0"/>
              <a:t>multa de até 20% do valor da causa ao Estado ou União (conforme art. 77 que trata do ato atentatório à dignidade da justiça passível de multa até 20% em favor do Estado ou União e art. 80 que trata do litigante de má-fé passível de multa de 1% até 10% do valor da causa.</a:t>
            </a:r>
          </a:p>
          <a:p>
            <a:pPr marL="0" indent="0" algn="just">
              <a:buNone/>
            </a:pPr>
            <a:r>
              <a:rPr lang="pt-BR" dirty="0"/>
              <a:t>	Exemplo: João ajuizou ação de indenização e comprovou hipossuficiência porque está desempregado, com câncer e responde a ação de despejo. O juiz concedeu a gratuidade da justiça em favor de João. No curso do processo, porém, João interpôs recurso manifestamente protelatório e foi condenado ao pagamento de multa processual. À luz do CPC, pergunta-se: a gratuidade da justiça dispensa João do pagamento dessa multa? Justifique.    </a:t>
            </a:r>
            <a:r>
              <a:rPr lang="pt-BR" b="1" dirty="0"/>
              <a:t>Resposta</a:t>
            </a:r>
            <a:r>
              <a:rPr lang="pt-BR" dirty="0"/>
              <a:t>: Sim, art. 98, § 4º: o beneficiário da gratuidade da justiça paga multa processual.</a:t>
            </a:r>
          </a:p>
          <a:p>
            <a:pPr marL="0" indent="0" algn="just">
              <a:buNone/>
            </a:pPr>
            <a:endParaRPr lang="pt-BR" dirty="0"/>
          </a:p>
          <a:p>
            <a:pPr marL="0" indent="0" algn="just">
              <a:buNone/>
            </a:pPr>
            <a:r>
              <a:rPr lang="pt-BR" b="1" dirty="0"/>
              <a:t>CONCESSÃO PARCIAL: </a:t>
            </a:r>
            <a:r>
              <a:rPr lang="pt-BR" dirty="0"/>
              <a:t>§ 5º A gratuidade poderá ser concedida em </a:t>
            </a:r>
            <a:r>
              <a:rPr lang="pt-BR" b="1" u="sng" dirty="0"/>
              <a:t>relação a algum ou a todos</a:t>
            </a:r>
            <a:r>
              <a:rPr lang="pt-BR" dirty="0"/>
              <a:t> os atos processuais, ou consistir na </a:t>
            </a:r>
            <a:r>
              <a:rPr lang="pt-BR" b="1" u="sng" dirty="0"/>
              <a:t>redução percentual...</a:t>
            </a:r>
            <a:endParaRPr lang="pt-BR" dirty="0"/>
          </a:p>
          <a:p>
            <a:pPr marL="0" indent="0" algn="just">
              <a:buNone/>
            </a:pPr>
            <a:endParaRPr lang="pt-BR" dirty="0"/>
          </a:p>
          <a:p>
            <a:pPr marL="0" indent="0" algn="just">
              <a:buNone/>
            </a:pPr>
            <a:r>
              <a:rPr lang="pt-BR" b="1" dirty="0"/>
              <a:t>PARCELAMENTO: </a:t>
            </a:r>
            <a:r>
              <a:rPr lang="pt-BR" dirty="0"/>
              <a:t>§ 6º Conforme o caso, o juiz poderá conceder direito ao </a:t>
            </a:r>
            <a:r>
              <a:rPr lang="pt-BR" b="1" u="sng" dirty="0"/>
              <a:t>parcelamento</a:t>
            </a:r>
            <a:r>
              <a:rPr lang="pt-BR" dirty="0"/>
              <a:t> de despesas processuais..</a:t>
            </a:r>
          </a:p>
        </p:txBody>
      </p:sp>
    </p:spTree>
    <p:extLst>
      <p:ext uri="{BB962C8B-B14F-4D97-AF65-F5344CB8AC3E}">
        <p14:creationId xmlns:p14="http://schemas.microsoft.com/office/powerpoint/2010/main" val="135862596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a:extLst>
              <a:ext uri="{FF2B5EF4-FFF2-40B4-BE49-F238E27FC236}">
                <a16:creationId xmlns:a16="http://schemas.microsoft.com/office/drawing/2014/main" id="{BEA167A5-C227-427A-B8A4-F1E5BB21C831}"/>
              </a:ext>
            </a:extLst>
          </p:cNvPr>
          <p:cNvSpPr>
            <a:spLocks noGrp="1"/>
          </p:cNvSpPr>
          <p:nvPr>
            <p:ph idx="1"/>
          </p:nvPr>
        </p:nvSpPr>
        <p:spPr>
          <a:xfrm>
            <a:off x="0" y="0"/>
            <a:ext cx="9144000" cy="6858000"/>
          </a:xfrm>
        </p:spPr>
        <p:txBody>
          <a:bodyPr>
            <a:normAutofit fontScale="62500" lnSpcReduction="20000"/>
          </a:bodyPr>
          <a:lstStyle/>
          <a:p>
            <a:pPr marL="0" indent="0" algn="just">
              <a:buNone/>
            </a:pPr>
            <a:r>
              <a:rPr lang="pt-BR" b="1" dirty="0"/>
              <a:t>MOMENTO PARA REQUERER A GRATUIDADE</a:t>
            </a:r>
            <a:r>
              <a:rPr lang="pt-BR" dirty="0"/>
              <a:t>: Art. 99. O pedido de gratuidade da justiça pode ser formulado na petição inicial, na contestação, na petição para ingresso de terceiro no processo ou em recurso.</a:t>
            </a:r>
          </a:p>
          <a:p>
            <a:pPr marL="0" indent="0" algn="just">
              <a:buNone/>
            </a:pPr>
            <a:endParaRPr lang="pt-BR" sz="700" dirty="0"/>
          </a:p>
          <a:p>
            <a:pPr marL="0" indent="0" algn="just">
              <a:buNone/>
            </a:pPr>
            <a:r>
              <a:rPr lang="pt-BR" b="1" dirty="0"/>
              <a:t>É POSSÍVEL ALTERAR O STATUS DE HIPOSSUFICIENTE SE OCORRER FATO SUPERVENIENTE: </a:t>
            </a:r>
            <a:r>
              <a:rPr lang="pt-BR" dirty="0"/>
              <a:t>§ 1º </a:t>
            </a:r>
            <a:r>
              <a:rPr lang="pt-BR" b="1" dirty="0"/>
              <a:t>Se superveniente</a:t>
            </a:r>
            <a:r>
              <a:rPr lang="pt-BR" dirty="0"/>
              <a:t> à primeira manifestação da parte na instância, o pedido poderá ser formulado por petição simples, nos autos do próprio processo, e não suspenderá seu curso.</a:t>
            </a:r>
          </a:p>
          <a:p>
            <a:pPr marL="0" indent="0" algn="just">
              <a:buNone/>
            </a:pPr>
            <a:endParaRPr lang="pt-BR" sz="700" dirty="0"/>
          </a:p>
          <a:p>
            <a:pPr marL="0" indent="0" algn="just">
              <a:buNone/>
            </a:pPr>
            <a:r>
              <a:rPr lang="pt-BR" b="1" dirty="0"/>
              <a:t>O JUIZ PODE ALTERAR “DE OFÍCIO”: </a:t>
            </a:r>
            <a:r>
              <a:rPr lang="pt-BR" dirty="0"/>
              <a:t>§ 2º O juiz somente poderá indeferir o pedido se houver nos autos elementos que evidenciem a falta dos pressupostos legais para a concessão de gratuidade, devendo, antes de indeferir o pedido, determinar à parte a comprovação do preenchimento dos referidos pressupostos.</a:t>
            </a:r>
          </a:p>
          <a:p>
            <a:pPr marL="0" indent="0" algn="just">
              <a:buNone/>
            </a:pPr>
            <a:endParaRPr lang="pt-BR" sz="700" dirty="0"/>
          </a:p>
          <a:p>
            <a:pPr marL="0" indent="0" algn="just">
              <a:buNone/>
            </a:pPr>
            <a:r>
              <a:rPr lang="pt-BR" b="1" dirty="0"/>
              <a:t>PESSOA FÍSICA HÁ PRESUNÇÃO RELATIVA: </a:t>
            </a:r>
            <a:r>
              <a:rPr lang="pt-BR" dirty="0"/>
              <a:t>§ 3º Presume-se verdadeira a alegação de insuficiência deduzida exclusivamente por pessoa natural.</a:t>
            </a:r>
          </a:p>
          <a:p>
            <a:pPr marL="0" indent="0" algn="just">
              <a:buNone/>
            </a:pPr>
            <a:endParaRPr lang="pt-BR" sz="700" dirty="0"/>
          </a:p>
          <a:p>
            <a:pPr marL="0" indent="0" algn="just">
              <a:buNone/>
            </a:pPr>
            <a:r>
              <a:rPr lang="pt-BR" b="1" dirty="0"/>
              <a:t>ADVOGADO PARTICULAR E DEFENSORIA PÚBLICA </a:t>
            </a:r>
            <a:r>
              <a:rPr lang="pt-BR" dirty="0"/>
              <a:t>§ 4º A assistência do requerente por advogado particular não impede a concessão de gratuidade da justiça.</a:t>
            </a:r>
          </a:p>
          <a:p>
            <a:pPr marL="0" indent="0" algn="just">
              <a:buNone/>
            </a:pPr>
            <a:endParaRPr lang="pt-BR" sz="600" dirty="0"/>
          </a:p>
          <a:p>
            <a:pPr marL="0" indent="0" algn="just">
              <a:buNone/>
            </a:pPr>
            <a:r>
              <a:rPr lang="pt-BR" b="1" dirty="0"/>
              <a:t>RECURSO: </a:t>
            </a:r>
            <a:r>
              <a:rPr lang="pt-BR" dirty="0"/>
              <a:t>§ 5º Na hipótese do § 4º, o</a:t>
            </a:r>
            <a:r>
              <a:rPr lang="pt-BR" b="1" dirty="0"/>
              <a:t> </a:t>
            </a:r>
            <a:r>
              <a:rPr lang="pt-BR" dirty="0"/>
              <a:t>recurso que verse exclusivamente sobre valor de honorários de sucumbência fixados em favor do advogado de beneficiário </a:t>
            </a:r>
            <a:r>
              <a:rPr lang="pt-BR" b="1" dirty="0"/>
              <a:t>estará sujeito a preparo</a:t>
            </a:r>
            <a:r>
              <a:rPr lang="pt-BR" dirty="0"/>
              <a:t>, salvo se o próprio advogado demonstrar que tem direito à gratuidade.</a:t>
            </a:r>
          </a:p>
          <a:p>
            <a:pPr marL="0" indent="0" algn="just">
              <a:buNone/>
            </a:pPr>
            <a:endParaRPr lang="pt-BR" sz="600" dirty="0"/>
          </a:p>
          <a:p>
            <a:pPr marL="0" indent="0" algn="just">
              <a:buNone/>
            </a:pPr>
            <a:r>
              <a:rPr lang="pt-BR" b="1" dirty="0"/>
              <a:t>O BENEFÍCIO É PERSONALÍSSIMO: </a:t>
            </a:r>
            <a:r>
              <a:rPr lang="pt-BR" dirty="0"/>
              <a:t>§ 6º O direito à gratuidade da justiça </a:t>
            </a:r>
            <a:r>
              <a:rPr lang="pt-BR" b="1" dirty="0"/>
              <a:t>é pessoal</a:t>
            </a:r>
            <a:r>
              <a:rPr lang="pt-BR" dirty="0"/>
              <a:t>, não se estendendo a litisconsorte ou a sucessor do beneficiário, salvo requerimento e deferimento expressos.</a:t>
            </a:r>
          </a:p>
        </p:txBody>
      </p:sp>
    </p:spTree>
    <p:extLst>
      <p:ext uri="{BB962C8B-B14F-4D97-AF65-F5344CB8AC3E}">
        <p14:creationId xmlns:p14="http://schemas.microsoft.com/office/powerpoint/2010/main" val="384339954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a:extLst>
              <a:ext uri="{FF2B5EF4-FFF2-40B4-BE49-F238E27FC236}">
                <a16:creationId xmlns:a16="http://schemas.microsoft.com/office/drawing/2014/main" id="{BEA167A5-C227-427A-B8A4-F1E5BB21C831}"/>
              </a:ext>
            </a:extLst>
          </p:cNvPr>
          <p:cNvSpPr>
            <a:spLocks noGrp="1"/>
          </p:cNvSpPr>
          <p:nvPr>
            <p:ph idx="1"/>
          </p:nvPr>
        </p:nvSpPr>
        <p:spPr>
          <a:xfrm>
            <a:off x="0" y="44624"/>
            <a:ext cx="9144000" cy="6813376"/>
          </a:xfrm>
        </p:spPr>
        <p:txBody>
          <a:bodyPr>
            <a:normAutofit fontScale="62500" lnSpcReduction="20000"/>
          </a:bodyPr>
          <a:lstStyle/>
          <a:p>
            <a:pPr marL="0" indent="0" algn="just">
              <a:buNone/>
            </a:pPr>
            <a:r>
              <a:rPr lang="pt-BR" b="1" dirty="0"/>
              <a:t>IMPUGNAÇÃO: CONTESTAÇÃO  OU RÉPLICA</a:t>
            </a:r>
          </a:p>
          <a:p>
            <a:pPr marL="0" indent="0" algn="just">
              <a:buNone/>
            </a:pPr>
            <a:r>
              <a:rPr lang="pt-BR" dirty="0"/>
              <a:t>	Art. 100. Deferido o pedido, a parte contrária poderá oferecer impugnação na contestação, na réplica, nas contrarrazões de recurso ou, nos casos de pedido superveniente ou formulado por terceiro, por meio de petição simples, a ser apresentada no prazo de 15 dias, nos autos do próprio processo, SEM SUSPENSÃO de seu curso.</a:t>
            </a:r>
          </a:p>
          <a:p>
            <a:pPr marL="0" indent="0" algn="just">
              <a:buNone/>
            </a:pPr>
            <a:r>
              <a:rPr lang="pt-BR" dirty="0"/>
              <a:t>	</a:t>
            </a:r>
            <a:r>
              <a:rPr lang="pt-BR" dirty="0" err="1"/>
              <a:t>P.único</a:t>
            </a:r>
            <a:r>
              <a:rPr lang="pt-BR" dirty="0"/>
              <a:t>: Revogado o benefício, a parte arcará com as despesas processuais que tiver deixado de adiantar e pagará, </a:t>
            </a:r>
            <a:r>
              <a:rPr lang="pt-BR" b="1" dirty="0"/>
              <a:t>EM CASO DE MÁ-FÉ</a:t>
            </a:r>
            <a:r>
              <a:rPr lang="pt-BR" dirty="0"/>
              <a:t>, ATÉ O </a:t>
            </a:r>
            <a:r>
              <a:rPr lang="pt-BR" b="1" dirty="0"/>
              <a:t>DÉCUPLO</a:t>
            </a:r>
            <a:r>
              <a:rPr lang="pt-BR" dirty="0"/>
              <a:t> de seu valor a título de multa, que será revertida </a:t>
            </a:r>
            <a:r>
              <a:rPr lang="pt-BR" b="1" dirty="0"/>
              <a:t>em benefício da FAZENDA PÚBLICA estadual ou federal </a:t>
            </a:r>
            <a:r>
              <a:rPr lang="pt-BR" dirty="0"/>
              <a:t>e poderá ser inscrita em dívida ativa.</a:t>
            </a:r>
          </a:p>
          <a:p>
            <a:pPr marL="0" indent="0" algn="just">
              <a:buNone/>
            </a:pPr>
            <a:r>
              <a:rPr lang="pt-BR" dirty="0">
                <a:solidFill>
                  <a:srgbClr val="FF0000"/>
                </a:solidFill>
              </a:rPr>
              <a:t>ATENTE</a:t>
            </a:r>
            <a:r>
              <a:rPr lang="pt-BR" dirty="0"/>
              <a:t>: - Impugnação é sem suspensão do processo! </a:t>
            </a:r>
          </a:p>
          <a:p>
            <a:pPr marL="0" indent="0" algn="just">
              <a:buNone/>
            </a:pPr>
            <a:r>
              <a:rPr lang="pt-BR" dirty="0"/>
              <a:t>	- Multa 10x favor da Fazenda Pública</a:t>
            </a:r>
          </a:p>
          <a:p>
            <a:pPr marL="0" indent="0" algn="just">
              <a:buNone/>
            </a:pPr>
            <a:endParaRPr lang="pt-BR" dirty="0"/>
          </a:p>
          <a:p>
            <a:pPr marL="0" indent="0" algn="just">
              <a:buNone/>
            </a:pPr>
            <a:r>
              <a:rPr lang="pt-BR" b="1" dirty="0"/>
              <a:t>QUAL RECURSO PARA IMPUGNAR O INDEFERIMENTO DA GRATUIDADE: </a:t>
            </a:r>
            <a:r>
              <a:rPr lang="pt-BR" dirty="0"/>
              <a:t>AGRAVO DE INSTRUMENTO OU APELAÇÃO? DEPENDE.</a:t>
            </a:r>
          </a:p>
          <a:p>
            <a:pPr marL="0" indent="0" algn="just">
              <a:buNone/>
            </a:pPr>
            <a:r>
              <a:rPr lang="pt-BR" dirty="0"/>
              <a:t>	Art. 101. Contra a decisão que </a:t>
            </a:r>
            <a:r>
              <a:rPr lang="pt-BR" b="1" dirty="0"/>
              <a:t>indeferir</a:t>
            </a:r>
            <a:r>
              <a:rPr lang="pt-BR" dirty="0"/>
              <a:t> a gratuidade ou a que </a:t>
            </a:r>
            <a:r>
              <a:rPr lang="pt-BR" b="1" dirty="0"/>
              <a:t>acolher pedido de sua revogação</a:t>
            </a:r>
            <a:r>
              <a:rPr lang="pt-BR" dirty="0"/>
              <a:t> caberá </a:t>
            </a:r>
            <a:r>
              <a:rPr lang="pt-BR" b="1" dirty="0"/>
              <a:t>agravo de instrumento</a:t>
            </a:r>
            <a:r>
              <a:rPr lang="pt-BR" dirty="0"/>
              <a:t>, exceto quando a questão for resolvida na sentença, contra a qual caberá </a:t>
            </a:r>
            <a:r>
              <a:rPr lang="pt-BR" b="1" dirty="0"/>
              <a:t>apelação</a:t>
            </a:r>
            <a:r>
              <a:rPr lang="pt-BR" dirty="0"/>
              <a:t>.</a:t>
            </a:r>
          </a:p>
          <a:p>
            <a:pPr marL="0" indent="0" algn="just">
              <a:buNone/>
            </a:pPr>
            <a:endParaRPr lang="pt-BR" dirty="0"/>
          </a:p>
          <a:p>
            <a:pPr marL="0" indent="0" algn="just">
              <a:buNone/>
            </a:pPr>
            <a:r>
              <a:rPr lang="pt-BR" b="1" dirty="0"/>
              <a:t>É DISPENSADO DO RECOLHIMENTO PARA QUESTIONAR SE É BENEFICIÁRIO  DA GRATUIDADE</a:t>
            </a:r>
            <a:r>
              <a:rPr lang="pt-BR" dirty="0"/>
              <a:t>:</a:t>
            </a:r>
          </a:p>
          <a:p>
            <a:pPr marL="0" indent="0" algn="just">
              <a:buNone/>
            </a:pPr>
            <a:r>
              <a:rPr lang="pt-BR" dirty="0"/>
              <a:t>	§ 1º O recorrente estará dispensado do recolhimento de custas até decisão do relator sobre a questão, preliminarmente ao julgamento do recurso.</a:t>
            </a:r>
          </a:p>
        </p:txBody>
      </p:sp>
    </p:spTree>
    <p:extLst>
      <p:ext uri="{BB962C8B-B14F-4D97-AF65-F5344CB8AC3E}">
        <p14:creationId xmlns:p14="http://schemas.microsoft.com/office/powerpoint/2010/main" val="331827605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a:extLst>
              <a:ext uri="{FF2B5EF4-FFF2-40B4-BE49-F238E27FC236}">
                <a16:creationId xmlns:a16="http://schemas.microsoft.com/office/drawing/2014/main" id="{BEA167A5-C227-427A-B8A4-F1E5BB21C831}"/>
              </a:ext>
            </a:extLst>
          </p:cNvPr>
          <p:cNvSpPr>
            <a:spLocks noGrp="1"/>
          </p:cNvSpPr>
          <p:nvPr>
            <p:ph idx="1"/>
          </p:nvPr>
        </p:nvSpPr>
        <p:spPr>
          <a:xfrm>
            <a:off x="0" y="0"/>
            <a:ext cx="9144000" cy="6858000"/>
          </a:xfrm>
        </p:spPr>
        <p:txBody>
          <a:bodyPr>
            <a:normAutofit fontScale="70000" lnSpcReduction="20000"/>
          </a:bodyPr>
          <a:lstStyle/>
          <a:p>
            <a:pPr marL="0" indent="0" algn="just">
              <a:buNone/>
            </a:pPr>
            <a:r>
              <a:rPr lang="pt-BR" dirty="0"/>
              <a:t>	</a:t>
            </a:r>
            <a:r>
              <a:rPr lang="pt-BR" b="1" dirty="0"/>
              <a:t>TRÂNSITO EM JULGADO</a:t>
            </a:r>
          </a:p>
          <a:p>
            <a:pPr marL="0" indent="0" algn="just">
              <a:buNone/>
            </a:pPr>
            <a:r>
              <a:rPr lang="pt-BR" dirty="0"/>
              <a:t>	Art. 102. Sobrevindo o </a:t>
            </a:r>
            <a:r>
              <a:rPr lang="pt-BR" b="1" dirty="0"/>
              <a:t>trânsito em julgado</a:t>
            </a:r>
            <a:r>
              <a:rPr lang="pt-BR" dirty="0"/>
              <a:t> de decisão que revoga a gratuidade, a parte deverá efetuar o recolhimento de </a:t>
            </a:r>
            <a:r>
              <a:rPr lang="pt-BR" b="1" dirty="0"/>
              <a:t>todas as despesas </a:t>
            </a:r>
            <a:r>
              <a:rPr lang="pt-BR" dirty="0"/>
              <a:t>de cujo adiantamento foi dispensada, inclusive as relativas ao recurso interposto, se houver, no prazo fixado pelo juiz, sem prejuízo de aplicação das sanções previstas em lei.</a:t>
            </a:r>
          </a:p>
          <a:p>
            <a:pPr marL="0" indent="0" algn="just">
              <a:buNone/>
            </a:pPr>
            <a:r>
              <a:rPr lang="pt-BR" dirty="0"/>
              <a:t>	Parágrafo único. Não efetuado o recolhimento, o processo </a:t>
            </a:r>
            <a:r>
              <a:rPr lang="pt-BR" b="1" dirty="0"/>
              <a:t>será extinto sem resolução de mérito</a:t>
            </a:r>
            <a:r>
              <a:rPr lang="pt-BR" dirty="0"/>
              <a:t>, tratando-se do autor, e, nos demais casos, não poderá ser deferida a realização de nenhum ato ou diligência requerida pela parte enquanto não efetuado o depósito.</a:t>
            </a:r>
          </a:p>
          <a:p>
            <a:pPr marL="0" indent="0" algn="just">
              <a:buNone/>
            </a:pPr>
            <a:endParaRPr lang="pt-BR" dirty="0"/>
          </a:p>
          <a:p>
            <a:pPr marL="0" indent="0" algn="just">
              <a:buNone/>
            </a:pPr>
            <a:endParaRPr lang="pt-BR" dirty="0"/>
          </a:p>
          <a:p>
            <a:pPr marL="0" indent="0" algn="just">
              <a:buNone/>
            </a:pPr>
            <a:r>
              <a:rPr lang="pt-BR" b="1" dirty="0"/>
              <a:t>CERTIDÃO DE </a:t>
            </a:r>
          </a:p>
          <a:p>
            <a:pPr marL="0" indent="0" algn="just">
              <a:buNone/>
            </a:pPr>
            <a:r>
              <a:rPr lang="pt-BR" b="1" dirty="0"/>
              <a:t>TRÂNSITO EM JULGADO</a:t>
            </a:r>
            <a:r>
              <a:rPr lang="pt-BR" dirty="0"/>
              <a:t>:</a:t>
            </a:r>
          </a:p>
          <a:p>
            <a:pPr marL="0" indent="0" algn="just">
              <a:buNone/>
            </a:pPr>
            <a:endParaRPr lang="pt-BR" dirty="0"/>
          </a:p>
          <a:p>
            <a:pPr marL="0" indent="0" algn="just">
              <a:buNone/>
            </a:pPr>
            <a:endParaRPr lang="pt-BR" dirty="0"/>
          </a:p>
          <a:p>
            <a:pPr marL="0" indent="0" algn="just">
              <a:buNone/>
            </a:pPr>
            <a:endParaRPr lang="pt-BR" dirty="0"/>
          </a:p>
          <a:p>
            <a:pPr marL="0" indent="0" algn="just">
              <a:buNone/>
            </a:pPr>
            <a:endParaRPr lang="pt-BR" dirty="0"/>
          </a:p>
          <a:p>
            <a:pPr marL="0" indent="0">
              <a:buNone/>
            </a:pPr>
            <a:r>
              <a:rPr lang="pt-BR" b="1" dirty="0"/>
              <a:t>REVOGAÇÃO DO BENEFÍCIO E NÃO RECOLHIMENTO DAS CUSTAS</a:t>
            </a:r>
            <a:r>
              <a:rPr lang="pt-BR" dirty="0"/>
              <a:t>:</a:t>
            </a:r>
          </a:p>
          <a:p>
            <a:pPr marL="0" indent="0">
              <a:buNone/>
            </a:pPr>
            <a:r>
              <a:rPr lang="pt-BR" dirty="0"/>
              <a:t>	AUTOR, consequência extinção sem mérito!</a:t>
            </a:r>
          </a:p>
          <a:p>
            <a:pPr marL="0" indent="0">
              <a:buNone/>
            </a:pPr>
            <a:r>
              <a:rPr lang="pt-BR" dirty="0"/>
              <a:t>	RÉU, consequência não pratica nenhuma diligência!</a:t>
            </a:r>
          </a:p>
        </p:txBody>
      </p:sp>
      <p:pic>
        <p:nvPicPr>
          <p:cNvPr id="6" name="Imagem 5">
            <a:extLst>
              <a:ext uri="{FF2B5EF4-FFF2-40B4-BE49-F238E27FC236}">
                <a16:creationId xmlns:a16="http://schemas.microsoft.com/office/drawing/2014/main" id="{B481DC55-DECA-C7D7-9A48-34A04A9E6A0C}"/>
              </a:ext>
            </a:extLst>
          </p:cNvPr>
          <p:cNvPicPr>
            <a:picLocks noChangeAspect="1"/>
          </p:cNvPicPr>
          <p:nvPr/>
        </p:nvPicPr>
        <p:blipFill>
          <a:blip r:embed="rId2"/>
          <a:stretch>
            <a:fillRect/>
          </a:stretch>
        </p:blipFill>
        <p:spPr>
          <a:xfrm>
            <a:off x="3275856" y="2996952"/>
            <a:ext cx="5472608" cy="1872208"/>
          </a:xfrm>
          <a:prstGeom prst="rect">
            <a:avLst/>
          </a:prstGeom>
        </p:spPr>
      </p:pic>
      <p:pic>
        <p:nvPicPr>
          <p:cNvPr id="4" name="Imagem 3">
            <a:extLst>
              <a:ext uri="{FF2B5EF4-FFF2-40B4-BE49-F238E27FC236}">
                <a16:creationId xmlns:a16="http://schemas.microsoft.com/office/drawing/2014/main" id="{03D3D019-09DA-52F0-C63F-FFFE01A4B57F}"/>
              </a:ext>
            </a:extLst>
          </p:cNvPr>
          <p:cNvPicPr>
            <a:picLocks noChangeAspect="1"/>
          </p:cNvPicPr>
          <p:nvPr/>
        </p:nvPicPr>
        <p:blipFill>
          <a:blip r:embed="rId3"/>
          <a:stretch>
            <a:fillRect/>
          </a:stretch>
        </p:blipFill>
        <p:spPr>
          <a:xfrm>
            <a:off x="2987824" y="5085184"/>
            <a:ext cx="2309060" cy="190517"/>
          </a:xfrm>
          <a:prstGeom prst="rect">
            <a:avLst/>
          </a:prstGeom>
        </p:spPr>
      </p:pic>
    </p:spTree>
    <p:extLst>
      <p:ext uri="{BB962C8B-B14F-4D97-AF65-F5344CB8AC3E}">
        <p14:creationId xmlns:p14="http://schemas.microsoft.com/office/powerpoint/2010/main" val="40436121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50943AD-2445-0859-70E1-5EFC05248C07}"/>
            </a:ext>
          </a:extLst>
        </p:cNvPr>
        <p:cNvGrpSpPr/>
        <p:nvPr/>
      </p:nvGrpSpPr>
      <p:grpSpPr>
        <a:xfrm>
          <a:off x="0" y="0"/>
          <a:ext cx="0" cy="0"/>
          <a:chOff x="0" y="0"/>
          <a:chExt cx="0" cy="0"/>
        </a:xfrm>
      </p:grpSpPr>
      <p:sp>
        <p:nvSpPr>
          <p:cNvPr id="3" name="Espaço Reservado para Conteúdo 2">
            <a:extLst>
              <a:ext uri="{FF2B5EF4-FFF2-40B4-BE49-F238E27FC236}">
                <a16:creationId xmlns:a16="http://schemas.microsoft.com/office/drawing/2014/main" id="{A049C44D-2D48-BDA0-786E-8C70CE8B2310}"/>
              </a:ext>
            </a:extLst>
          </p:cNvPr>
          <p:cNvSpPr>
            <a:spLocks noGrp="1"/>
          </p:cNvSpPr>
          <p:nvPr>
            <p:ph idx="1"/>
          </p:nvPr>
        </p:nvSpPr>
        <p:spPr>
          <a:xfrm>
            <a:off x="0" y="44624"/>
            <a:ext cx="9144000" cy="6813375"/>
          </a:xfrm>
        </p:spPr>
        <p:txBody>
          <a:bodyPr>
            <a:normAutofit fontScale="55000" lnSpcReduction="20000"/>
          </a:bodyPr>
          <a:lstStyle/>
          <a:p>
            <a:pPr marL="0" indent="0" algn="ctr">
              <a:buNone/>
            </a:pPr>
            <a:r>
              <a:rPr lang="pt-BR" b="1" dirty="0"/>
              <a:t>DAS PARTES</a:t>
            </a:r>
          </a:p>
          <a:p>
            <a:pPr marL="0" indent="0" algn="just">
              <a:buNone/>
            </a:pPr>
            <a:r>
              <a:rPr lang="pt-BR" b="1" dirty="0"/>
              <a:t>CAPACIDADE POSTULATÓRIA: </a:t>
            </a:r>
            <a:r>
              <a:rPr lang="pt-BR" dirty="0"/>
              <a:t>Art. 70. Toda pessoa que se encontre no exercício de seus direitos tem capacidade para estar em juízo. O </a:t>
            </a:r>
            <a:r>
              <a:rPr lang="pt-BR" b="1" dirty="0"/>
              <a:t>INCAPAZ: </a:t>
            </a:r>
            <a:r>
              <a:rPr lang="pt-BR" dirty="0"/>
              <a:t>Art. 71. O incapaz será representado ou assistido por seus pais, por tutor ou por curador, na forma da lei.</a:t>
            </a:r>
          </a:p>
          <a:p>
            <a:pPr marL="0" indent="0" algn="just">
              <a:buNone/>
            </a:pPr>
            <a:r>
              <a:rPr lang="pt-BR" b="1" dirty="0"/>
              <a:t>CURADOR ESPECIAL EXERCIDA PELA DEFENSORIA PÚBLICA </a:t>
            </a:r>
            <a:r>
              <a:rPr lang="pt-BR" dirty="0"/>
              <a:t>Art. 72 O juiz nomeará curador especial ao I - incapaz, se não tiver representante legal ou se os interesses deste colidirem com os daquele, enquanto durar a incapacidade; II - réu preso revel, bem como ao réu revel citado por edital ou com hora certa, enquanto não for constituído advogado.</a:t>
            </a:r>
          </a:p>
          <a:p>
            <a:pPr marL="0" indent="0" algn="just">
              <a:buNone/>
            </a:pPr>
            <a:r>
              <a:rPr lang="pt-BR" b="1" dirty="0"/>
              <a:t>PESSOA JURÍDICA: </a:t>
            </a:r>
            <a:r>
              <a:rPr lang="pt-BR" dirty="0"/>
              <a:t>Art. 75. Serão representados em juízo, ativa e passivamente... Exemplos: </a:t>
            </a:r>
            <a:r>
              <a:rPr lang="pt-BR" dirty="0">
                <a:latin typeface="Blackadder ITC" panose="04020505051007020D02" pitchFamily="82" charset="0"/>
              </a:rPr>
              <a:t>“o </a:t>
            </a:r>
            <a:r>
              <a:rPr lang="pt-BR" b="1" dirty="0">
                <a:latin typeface="Blackadder ITC" panose="04020505051007020D02" pitchFamily="82" charset="0"/>
              </a:rPr>
              <a:t>espólio</a:t>
            </a:r>
            <a:r>
              <a:rPr lang="pt-BR" dirty="0">
                <a:latin typeface="Blackadder ITC" panose="04020505051007020D02" pitchFamily="82" charset="0"/>
              </a:rPr>
              <a:t>, representado pelo inventariante”; </a:t>
            </a:r>
            <a:r>
              <a:rPr lang="pt-BR" sz="3100" dirty="0">
                <a:latin typeface="Blackadder ITC" panose="04020505051007020D02" pitchFamily="82" charset="0"/>
              </a:rPr>
              <a:t>a massa falida, pelo </a:t>
            </a:r>
            <a:r>
              <a:rPr lang="pt-BR" sz="3100" b="1" dirty="0">
                <a:latin typeface="Blackadder ITC" panose="04020505051007020D02" pitchFamily="82" charset="0"/>
              </a:rPr>
              <a:t>administrador judicial</a:t>
            </a:r>
            <a:r>
              <a:rPr lang="pt-BR" sz="3100" dirty="0">
                <a:latin typeface="Blackadder ITC" panose="04020505051007020D02" pitchFamily="82" charset="0"/>
              </a:rPr>
              <a:t>; </a:t>
            </a:r>
            <a:r>
              <a:rPr lang="pt-BR" dirty="0"/>
              <a:t>o </a:t>
            </a:r>
            <a:r>
              <a:rPr lang="pt-BR" sz="3000" dirty="0">
                <a:latin typeface="Blackadder ITC" panose="04020505051007020D02" pitchFamily="82" charset="0"/>
              </a:rPr>
              <a:t>condomínio, pelo administrador ou </a:t>
            </a:r>
            <a:r>
              <a:rPr lang="pt-BR" sz="3000" b="1" dirty="0">
                <a:latin typeface="Blackadder ITC" panose="04020505051007020D02" pitchFamily="82" charset="0"/>
              </a:rPr>
              <a:t>síndico</a:t>
            </a:r>
            <a:r>
              <a:rPr lang="pt-BR" sz="3000" dirty="0">
                <a:latin typeface="Blackadder ITC" panose="04020505051007020D02" pitchFamily="82" charset="0"/>
              </a:rPr>
              <a:t>;  a pessoa jurídica, por quem os respectivos </a:t>
            </a:r>
            <a:r>
              <a:rPr lang="pt-BR" sz="3000" b="1" dirty="0">
                <a:latin typeface="Blackadder ITC" panose="04020505051007020D02" pitchFamily="82" charset="0"/>
              </a:rPr>
              <a:t>atos constitutivos </a:t>
            </a:r>
            <a:r>
              <a:rPr lang="pt-BR" sz="3000" dirty="0">
                <a:latin typeface="Blackadder ITC" panose="04020505051007020D02" pitchFamily="82" charset="0"/>
              </a:rPr>
              <a:t>designarem ou, não havendo essa designação, por seus diretores; </a:t>
            </a:r>
            <a:r>
              <a:rPr lang="pt-BR" dirty="0"/>
              <a:t> </a:t>
            </a:r>
            <a:r>
              <a:rPr lang="pt-BR" dirty="0">
                <a:latin typeface="Blackadder ITC" panose="04020505051007020D02" pitchFamily="82" charset="0"/>
              </a:rPr>
              <a:t>o Município, por seu </a:t>
            </a:r>
            <a:r>
              <a:rPr lang="pt-BR" b="1" dirty="0">
                <a:latin typeface="Blackadder ITC" panose="04020505051007020D02" pitchFamily="82" charset="0"/>
              </a:rPr>
              <a:t>prefeito</a:t>
            </a:r>
            <a:r>
              <a:rPr lang="pt-BR" dirty="0">
                <a:latin typeface="Blackadder ITC" panose="04020505051007020D02" pitchFamily="82" charset="0"/>
              </a:rPr>
              <a:t>, </a:t>
            </a:r>
            <a:r>
              <a:rPr lang="pt-BR" b="1" dirty="0">
                <a:latin typeface="Blackadder ITC" panose="04020505051007020D02" pitchFamily="82" charset="0"/>
              </a:rPr>
              <a:t>procurador</a:t>
            </a:r>
            <a:r>
              <a:rPr lang="pt-BR" dirty="0">
                <a:latin typeface="Blackadder ITC" panose="04020505051007020D02" pitchFamily="82" charset="0"/>
              </a:rPr>
              <a:t> ou </a:t>
            </a:r>
            <a:r>
              <a:rPr lang="pt-BR" b="1" dirty="0">
                <a:latin typeface="Blackadder ITC" panose="04020505051007020D02" pitchFamily="82" charset="0"/>
              </a:rPr>
              <a:t>Associação</a:t>
            </a:r>
            <a:r>
              <a:rPr lang="pt-BR" dirty="0">
                <a:latin typeface="Blackadder ITC" panose="04020505051007020D02" pitchFamily="82" charset="0"/>
              </a:rPr>
              <a:t> de Representação de Municípios, quando expressamente autorizada etc. </a:t>
            </a:r>
          </a:p>
          <a:p>
            <a:pPr marL="0" indent="0" algn="just">
              <a:buNone/>
            </a:pPr>
            <a:endParaRPr lang="pt-BR" sz="700" dirty="0">
              <a:latin typeface="Blackadder ITC" panose="04020505051007020D02" pitchFamily="82" charset="0"/>
            </a:endParaRPr>
          </a:p>
          <a:p>
            <a:pPr marL="0" indent="0" algn="just">
              <a:buNone/>
            </a:pPr>
            <a:r>
              <a:rPr lang="pt-BR" b="1" dirty="0"/>
              <a:t>CAPACIDADE POSTULATÓRIA: PROCURAÇÃO </a:t>
            </a:r>
            <a:r>
              <a:rPr lang="pt-BR" dirty="0"/>
              <a:t>(art. 104 do CPC) O advogado só pode atuar em juízo com procuração. </a:t>
            </a:r>
            <a:r>
              <a:rPr lang="pt-BR" b="1" dirty="0"/>
              <a:t>EXCEÇAO</a:t>
            </a:r>
            <a:r>
              <a:rPr lang="pt-BR" dirty="0"/>
              <a:t>, </a:t>
            </a:r>
            <a:r>
              <a:rPr lang="pt-BR" b="1" dirty="0"/>
              <a:t>JUNTADA EM 15 DIAS ATOS URGENTES</a:t>
            </a:r>
            <a:r>
              <a:rPr lang="pt-BR" dirty="0"/>
              <a:t>: Excepcionalmente, pode agir sem ela para evitar preclusão, decadência, prescrição ou em caso de urgência, devendo apresentar a procuração em até 15 dias (prorrogáveis por mais 15). Se não houver ratificação, o ato será ineficaz e o advogado responderá pelas despesas e eventuais perdas e danos.</a:t>
            </a:r>
          </a:p>
          <a:p>
            <a:pPr marL="0" indent="0" algn="just">
              <a:buNone/>
            </a:pPr>
            <a:r>
              <a:rPr lang="pt-BR" dirty="0"/>
              <a:t>	ART. 105 </a:t>
            </a:r>
            <a:r>
              <a:rPr lang="pt-BR" b="1" dirty="0"/>
              <a:t>PODERES GERAIS </a:t>
            </a:r>
            <a:r>
              <a:rPr lang="pt-BR" dirty="0"/>
              <a:t>(AD JUDICIA). </a:t>
            </a:r>
          </a:p>
          <a:p>
            <a:pPr marL="0" indent="0" algn="just">
              <a:buNone/>
            </a:pPr>
            <a:r>
              <a:rPr lang="pt-BR" b="1" dirty="0"/>
              <a:t>	PODERES ESPECIAIS</a:t>
            </a:r>
            <a:r>
              <a:rPr lang="pt-BR" dirty="0"/>
              <a:t>:  receber citação, confessar, reconhecer a procedência do pedido, transigir, desistir, renunciar ao direito sobre o qual se funda a ação, receber, dar quitação, firmar compromisso e assinar declaração de hipossuficiência econômica, que devem constar de cláusula específica.</a:t>
            </a:r>
          </a:p>
          <a:p>
            <a:pPr marL="0" indent="0" algn="just">
              <a:buNone/>
            </a:pPr>
            <a:r>
              <a:rPr lang="pt-BR" dirty="0"/>
              <a:t>	105, § 3º;  105, § 4º a procuração vale para todas as fases do processo. </a:t>
            </a:r>
          </a:p>
          <a:p>
            <a:pPr marL="0" indent="0" algn="just">
              <a:buNone/>
            </a:pPr>
            <a:r>
              <a:rPr lang="pt-BR" dirty="0"/>
              <a:t>A procuração digital é válida. É possível nomear uma sociedade de advogados	103,§5º</a:t>
            </a:r>
          </a:p>
          <a:p>
            <a:pPr marL="0" indent="0" algn="just">
              <a:buNone/>
            </a:pPr>
            <a:r>
              <a:rPr lang="pt-BR" dirty="0"/>
              <a:t>	Por fim, art. 103 </a:t>
            </a:r>
            <a:r>
              <a:rPr lang="pt-BR" dirty="0" err="1"/>
              <a:t>p.ú</a:t>
            </a:r>
            <a:r>
              <a:rPr lang="pt-BR" dirty="0"/>
              <a:t>.: o advogado pode atuar causa própria.</a:t>
            </a:r>
          </a:p>
        </p:txBody>
      </p:sp>
    </p:spTree>
    <p:extLst>
      <p:ext uri="{BB962C8B-B14F-4D97-AF65-F5344CB8AC3E}">
        <p14:creationId xmlns:p14="http://schemas.microsoft.com/office/powerpoint/2010/main" val="3226969668"/>
      </p:ext>
    </p:extLst>
  </p:cSld>
  <p:clrMapOvr>
    <a:masterClrMapping/>
  </p:clrMapOvr>
</p:sld>
</file>

<file path=ppt/theme/theme1.xml><?xml version="1.0" encoding="utf-8"?>
<a:theme xmlns:a="http://schemas.openxmlformats.org/drawingml/2006/main" name="Tema do Office">
  <a:themeElements>
    <a:clrScheme name="Escritório">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Escritório">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Escritório">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o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3582</TotalTime>
  <Words>3227</Words>
  <Application>Microsoft Office PowerPoint</Application>
  <PresentationFormat>Apresentação na tela (4:3)</PresentationFormat>
  <Paragraphs>175</Paragraphs>
  <Slides>21</Slides>
  <Notes>0</Notes>
  <HiddenSlides>0</HiddenSlides>
  <MMClips>0</MMClips>
  <ScaleCrop>false</ScaleCrop>
  <HeadingPairs>
    <vt:vector size="6" baseType="variant">
      <vt:variant>
        <vt:lpstr>Fontes usadas</vt:lpstr>
      </vt:variant>
      <vt:variant>
        <vt:i4>5</vt:i4>
      </vt:variant>
      <vt:variant>
        <vt:lpstr>Tema</vt:lpstr>
      </vt:variant>
      <vt:variant>
        <vt:i4>1</vt:i4>
      </vt:variant>
      <vt:variant>
        <vt:lpstr>Títulos de slides</vt:lpstr>
      </vt:variant>
      <vt:variant>
        <vt:i4>21</vt:i4>
      </vt:variant>
    </vt:vector>
  </HeadingPairs>
  <TitlesOfParts>
    <vt:vector size="27" baseType="lpstr">
      <vt:lpstr>Abadi</vt:lpstr>
      <vt:lpstr>Arial</vt:lpstr>
      <vt:lpstr>Avenir Next LT Pro</vt:lpstr>
      <vt:lpstr>Blackadder ITC</vt:lpstr>
      <vt:lpstr>Calibri</vt:lpstr>
      <vt:lpstr>Tema do Office</vt:lpstr>
      <vt:lpstr>GRATUIDADE DA JUSTIÇA – ART. 98 ss. DAS PARTES – CAPACIDADE POSTULATÓRIA– ARTS 70 ss. DOS PROCURADORES – ARTS. 103 ss.</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PROF. JULIO</dc:title>
  <dc:creator>PALAS</dc:creator>
  <cp:lastModifiedBy>Julio Augusto Lopes</cp:lastModifiedBy>
  <cp:revision>290</cp:revision>
  <dcterms:created xsi:type="dcterms:W3CDTF">2020-08-07T16:47:54Z</dcterms:created>
  <dcterms:modified xsi:type="dcterms:W3CDTF">2026-03-12T18:24:01Z</dcterms:modified>
</cp:coreProperties>
</file>