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16"/>
  </p:notesMasterIdLst>
  <p:sldIdLst>
    <p:sldId id="508" r:id="rId3"/>
    <p:sldId id="510" r:id="rId4"/>
    <p:sldId id="468" r:id="rId5"/>
    <p:sldId id="444" r:id="rId6"/>
    <p:sldId id="484" r:id="rId7"/>
    <p:sldId id="511" r:id="rId8"/>
    <p:sldId id="512" r:id="rId9"/>
    <p:sldId id="513" r:id="rId10"/>
    <p:sldId id="514" r:id="rId11"/>
    <p:sldId id="515" r:id="rId12"/>
    <p:sldId id="516" r:id="rId13"/>
    <p:sldId id="517" r:id="rId14"/>
    <p:sldId id="518" r:id="rId15"/>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ulio Lopes" initials="JL" lastIdx="1" clrIdx="0">
    <p:extLst>
      <p:ext uri="{19B8F6BF-5375-455C-9EA6-DF929625EA0E}">
        <p15:presenceInfo xmlns:p15="http://schemas.microsoft.com/office/powerpoint/2012/main" userId="d450ea144930a37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868" autoAdjust="0"/>
    <p:restoredTop sz="94660"/>
  </p:normalViewPr>
  <p:slideViewPr>
    <p:cSldViewPr snapToGrid="0">
      <p:cViewPr varScale="1">
        <p:scale>
          <a:sx n="65" d="100"/>
          <a:sy n="65" d="100"/>
        </p:scale>
        <p:origin x="1232"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5" name="PlaceHolder 1"/>
          <p:cNvSpPr>
            <a:spLocks noGrp="1" noRot="1" noChangeAspect="1"/>
          </p:cNvSpPr>
          <p:nvPr>
            <p:ph type="sldImg"/>
          </p:nvPr>
        </p:nvSpPr>
        <p:spPr>
          <a:xfrm>
            <a:off x="216000" y="812520"/>
            <a:ext cx="7127280" cy="4008960"/>
          </a:xfrm>
          <a:prstGeom prst="rect">
            <a:avLst/>
          </a:prstGeom>
        </p:spPr>
        <p:txBody>
          <a:bodyPr lIns="0" tIns="0" rIns="0" bIns="0" anchor="ctr">
            <a:noAutofit/>
          </a:bodyPr>
          <a:lstStyle/>
          <a:p>
            <a:pPr algn="ctr"/>
            <a:r>
              <a:rPr lang="pt-BR" sz="4400" b="0" strike="noStrike" spc="-1">
                <a:latin typeface="Arial"/>
              </a:rPr>
              <a:t>Clique para mover o slide</a:t>
            </a:r>
          </a:p>
        </p:txBody>
      </p:sp>
      <p:sp>
        <p:nvSpPr>
          <p:cNvPr id="126" name="PlaceHolder 2"/>
          <p:cNvSpPr>
            <a:spLocks noGrp="1"/>
          </p:cNvSpPr>
          <p:nvPr>
            <p:ph type="body"/>
          </p:nvPr>
        </p:nvSpPr>
        <p:spPr>
          <a:xfrm>
            <a:off x="756000" y="5078520"/>
            <a:ext cx="6047640" cy="4811040"/>
          </a:xfrm>
          <a:prstGeom prst="rect">
            <a:avLst/>
          </a:prstGeom>
        </p:spPr>
        <p:txBody>
          <a:bodyPr lIns="0" tIns="0" rIns="0" bIns="0">
            <a:noAutofit/>
          </a:bodyPr>
          <a:lstStyle/>
          <a:p>
            <a:r>
              <a:rPr lang="pt-BR" sz="2000" b="0" strike="noStrike" spc="-1">
                <a:latin typeface="Arial"/>
              </a:rPr>
              <a:t>Clique para editar o formato de notas</a:t>
            </a:r>
          </a:p>
        </p:txBody>
      </p:sp>
      <p:sp>
        <p:nvSpPr>
          <p:cNvPr id="127" name="PlaceHolder 3"/>
          <p:cNvSpPr>
            <a:spLocks noGrp="1"/>
          </p:cNvSpPr>
          <p:nvPr>
            <p:ph type="hdr"/>
          </p:nvPr>
        </p:nvSpPr>
        <p:spPr>
          <a:xfrm>
            <a:off x="0" y="0"/>
            <a:ext cx="3280680" cy="534240"/>
          </a:xfrm>
          <a:prstGeom prst="rect">
            <a:avLst/>
          </a:prstGeom>
        </p:spPr>
        <p:txBody>
          <a:bodyPr lIns="0" tIns="0" rIns="0" bIns="0">
            <a:noAutofit/>
          </a:bodyPr>
          <a:lstStyle/>
          <a:p>
            <a:r>
              <a:rPr lang="pt-BR" sz="1400" b="0" strike="noStrike" spc="-1">
                <a:latin typeface="Times New Roman"/>
              </a:rPr>
              <a:t>&lt;cabeçalho&gt;</a:t>
            </a:r>
          </a:p>
        </p:txBody>
      </p:sp>
      <p:sp>
        <p:nvSpPr>
          <p:cNvPr id="128" name="PlaceHolder 4"/>
          <p:cNvSpPr>
            <a:spLocks noGrp="1"/>
          </p:cNvSpPr>
          <p:nvPr>
            <p:ph type="dt"/>
          </p:nvPr>
        </p:nvSpPr>
        <p:spPr>
          <a:xfrm>
            <a:off x="4278960" y="0"/>
            <a:ext cx="3280680" cy="534240"/>
          </a:xfrm>
          <a:prstGeom prst="rect">
            <a:avLst/>
          </a:prstGeom>
        </p:spPr>
        <p:txBody>
          <a:bodyPr lIns="0" tIns="0" rIns="0" bIns="0">
            <a:noAutofit/>
          </a:bodyPr>
          <a:lstStyle/>
          <a:p>
            <a:pPr algn="r"/>
            <a:r>
              <a:rPr lang="pt-BR" sz="1400" b="0" strike="noStrike" spc="-1">
                <a:latin typeface="Times New Roman"/>
              </a:rPr>
              <a:t>&lt;data/hora&gt;</a:t>
            </a:r>
          </a:p>
        </p:txBody>
      </p:sp>
      <p:sp>
        <p:nvSpPr>
          <p:cNvPr id="129" name="PlaceHolder 5"/>
          <p:cNvSpPr>
            <a:spLocks noGrp="1"/>
          </p:cNvSpPr>
          <p:nvPr>
            <p:ph type="ftr"/>
          </p:nvPr>
        </p:nvSpPr>
        <p:spPr>
          <a:xfrm>
            <a:off x="0" y="10157400"/>
            <a:ext cx="3280680" cy="534240"/>
          </a:xfrm>
          <a:prstGeom prst="rect">
            <a:avLst/>
          </a:prstGeom>
        </p:spPr>
        <p:txBody>
          <a:bodyPr lIns="0" tIns="0" rIns="0" bIns="0" anchor="b">
            <a:noAutofit/>
          </a:bodyPr>
          <a:lstStyle/>
          <a:p>
            <a:r>
              <a:rPr lang="pt-BR" sz="1400" b="0" strike="noStrike" spc="-1">
                <a:latin typeface="Times New Roman"/>
              </a:rPr>
              <a:t>&lt;rodapé&gt;</a:t>
            </a:r>
          </a:p>
        </p:txBody>
      </p:sp>
      <p:sp>
        <p:nvSpPr>
          <p:cNvPr id="130" name="PlaceHolder 6"/>
          <p:cNvSpPr>
            <a:spLocks noGrp="1"/>
          </p:cNvSpPr>
          <p:nvPr>
            <p:ph type="sldNum"/>
          </p:nvPr>
        </p:nvSpPr>
        <p:spPr>
          <a:xfrm>
            <a:off x="4278960" y="10157400"/>
            <a:ext cx="3280680" cy="534240"/>
          </a:xfrm>
          <a:prstGeom prst="rect">
            <a:avLst/>
          </a:prstGeom>
        </p:spPr>
        <p:txBody>
          <a:bodyPr lIns="0" tIns="0" rIns="0" bIns="0" anchor="b">
            <a:noAutofit/>
          </a:bodyPr>
          <a:lstStyle/>
          <a:p>
            <a:pPr algn="r"/>
            <a:fld id="{C973D53A-AE05-439C-A1B7-0A7C011350CB}" type="slidenum">
              <a:rPr lang="pt-BR" sz="1400" b="0" strike="noStrike" spc="-1">
                <a:latin typeface="Times New Roman"/>
              </a:rPr>
              <a:t>‹nº›</a:t>
            </a:fld>
            <a:endParaRPr lang="pt-BR" sz="1400" b="0" strike="noStrike" spc="-1">
              <a:latin typeface="Times New Roman"/>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pt-BR"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pt-BR"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pt-BR"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pt-BR"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pt-BR"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pt-BR"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pt-BR"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pt-BR"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pt-BR"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41"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pt-B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43"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45"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pt-BR" sz="3200" b="0" strike="noStrike" spc="-1">
              <a:latin typeface="Arial"/>
            </a:endParaRPr>
          </a:p>
        </p:txBody>
      </p:sp>
      <p:sp>
        <p:nvSpPr>
          <p:cNvPr id="46"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pt-BR" sz="3200" b="0" strike="noStrike" spc="-1">
              <a:latin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5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pt-BR" sz="3200" b="0" strike="noStrike" spc="-1">
              <a:latin typeface="Arial"/>
            </a:endParaRPr>
          </a:p>
        </p:txBody>
      </p:sp>
      <p:sp>
        <p:nvSpPr>
          <p:cNvPr id="51"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pt-BR" sz="3200" b="0" strike="noStrike" spc="-1">
              <a:latin typeface="Arial"/>
            </a:endParaRPr>
          </a:p>
        </p:txBody>
      </p:sp>
      <p:sp>
        <p:nvSpPr>
          <p:cNvPr id="52"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noAutofit/>
          </a:bodyPr>
          <a:lstStyle/>
          <a:p>
            <a:pPr algn="ctr"/>
            <a:endParaRPr lang="pt-B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54"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pt-BR" sz="3200" b="0" strike="noStrike" spc="-1">
              <a:latin typeface="Arial"/>
            </a:endParaRPr>
          </a:p>
        </p:txBody>
      </p:sp>
      <p:sp>
        <p:nvSpPr>
          <p:cNvPr id="55"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pt-BR" sz="3200" b="0" strike="noStrike" spc="-1">
              <a:latin typeface="Arial"/>
            </a:endParaRPr>
          </a:p>
        </p:txBody>
      </p:sp>
      <p:sp>
        <p:nvSpPr>
          <p:cNvPr id="56"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58"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pt-BR" sz="3200" b="0" strike="noStrike" spc="-1">
              <a:latin typeface="Arial"/>
            </a:endParaRPr>
          </a:p>
        </p:txBody>
      </p:sp>
      <p:sp>
        <p:nvSpPr>
          <p:cNvPr id="59"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pt-BR" sz="3200" b="0" strike="noStrike" spc="-1">
              <a:latin typeface="Arial"/>
            </a:endParaRPr>
          </a:p>
        </p:txBody>
      </p:sp>
      <p:sp>
        <p:nvSpPr>
          <p:cNvPr id="60"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62"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pt-BR" sz="3200" b="0" strike="noStrike" spc="-1">
              <a:latin typeface="Arial"/>
            </a:endParaRPr>
          </a:p>
        </p:txBody>
      </p:sp>
      <p:sp>
        <p:nvSpPr>
          <p:cNvPr id="63"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65"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pt-BR" sz="3200" b="0" strike="noStrike" spc="-1">
              <a:latin typeface="Arial"/>
            </a:endParaRPr>
          </a:p>
        </p:txBody>
      </p:sp>
      <p:sp>
        <p:nvSpPr>
          <p:cNvPr id="66"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pt-BR" sz="3200" b="0" strike="noStrike" spc="-1">
              <a:latin typeface="Arial"/>
            </a:endParaRPr>
          </a:p>
        </p:txBody>
      </p:sp>
      <p:sp>
        <p:nvSpPr>
          <p:cNvPr id="67"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pt-BR" sz="3200" b="0" strike="noStrike" spc="-1">
              <a:latin typeface="Arial"/>
            </a:endParaRPr>
          </a:p>
        </p:txBody>
      </p:sp>
      <p:sp>
        <p:nvSpPr>
          <p:cNvPr id="68"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70"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pt-BR" sz="3200" b="0" strike="noStrike" spc="-1">
              <a:latin typeface="Arial"/>
            </a:endParaRPr>
          </a:p>
        </p:txBody>
      </p:sp>
      <p:sp>
        <p:nvSpPr>
          <p:cNvPr id="71"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pt-BR" sz="3200" b="0" strike="noStrike" spc="-1">
              <a:latin typeface="Arial"/>
            </a:endParaRPr>
          </a:p>
        </p:txBody>
      </p:sp>
      <p:sp>
        <p:nvSpPr>
          <p:cNvPr id="72"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pt-BR" sz="3200" b="0" strike="noStrike" spc="-1">
              <a:latin typeface="Arial"/>
            </a:endParaRPr>
          </a:p>
        </p:txBody>
      </p:sp>
      <p:sp>
        <p:nvSpPr>
          <p:cNvPr id="73"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pt-BR" sz="3200" b="0" strike="noStrike" spc="-1">
              <a:latin typeface="Arial"/>
            </a:endParaRPr>
          </a:p>
        </p:txBody>
      </p:sp>
      <p:sp>
        <p:nvSpPr>
          <p:cNvPr id="74"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pt-BR" sz="3200" b="0" strike="noStrike" spc="-1">
              <a:latin typeface="Arial"/>
            </a:endParaRPr>
          </a:p>
        </p:txBody>
      </p:sp>
      <p:sp>
        <p:nvSpPr>
          <p:cNvPr id="75"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pt-BR"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noAutofit/>
          </a:bodyPr>
          <a:lstStyle/>
          <a:p>
            <a:pPr algn="ctr"/>
            <a:endParaRPr lang="pt-B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pt-BR"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pt-BR"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pt-BR"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pt-BR"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endParaRPr lang="pt-BR"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pt-BR"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pt-BR"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pt-BR"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pt-BR" sz="4400" b="0" strike="noStrike" spc="-1">
                <a:latin typeface="Arial"/>
              </a:rPr>
              <a:t>Clique para editar o formato do texto do título</a:t>
            </a:r>
          </a:p>
        </p:txBody>
      </p:sp>
      <p:sp>
        <p:nvSpPr>
          <p:cNvPr id="3"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pt-BR" sz="3200" b="0" strike="noStrike" spc="-1">
                <a:latin typeface="Arial"/>
              </a:rPr>
              <a:t>Clique para editar o formato do texto da estrutura de tópicos</a:t>
            </a:r>
          </a:p>
          <a:p>
            <a:pPr marL="864000" lvl="1" indent="-324000">
              <a:spcBef>
                <a:spcPts val="1134"/>
              </a:spcBef>
              <a:buClr>
                <a:srgbClr val="000000"/>
              </a:buClr>
              <a:buSzPct val="75000"/>
              <a:buFont typeface="Symbol" charset="2"/>
              <a:buChar char=""/>
            </a:pPr>
            <a:r>
              <a:rPr lang="pt-BR" sz="2800" b="0" strike="noStrike" spc="-1">
                <a:latin typeface="Arial"/>
              </a:rPr>
              <a:t>2.º nível da estrutura de tópicos</a:t>
            </a:r>
          </a:p>
          <a:p>
            <a:pPr marL="1296000" lvl="2" indent="-288000">
              <a:spcBef>
                <a:spcPts val="850"/>
              </a:spcBef>
              <a:buClr>
                <a:srgbClr val="000000"/>
              </a:buClr>
              <a:buSzPct val="45000"/>
              <a:buFont typeface="Wingdings" charset="2"/>
              <a:buChar char=""/>
            </a:pPr>
            <a:r>
              <a:rPr lang="pt-BR" sz="2400" b="0" strike="noStrike" spc="-1">
                <a:latin typeface="Arial"/>
              </a:rPr>
              <a:t>3.º nível da estrutura de tópicos</a:t>
            </a:r>
          </a:p>
          <a:p>
            <a:pPr marL="1728000" lvl="3" indent="-216000">
              <a:spcBef>
                <a:spcPts val="567"/>
              </a:spcBef>
              <a:buClr>
                <a:srgbClr val="000000"/>
              </a:buClr>
              <a:buSzPct val="75000"/>
              <a:buFont typeface="Symbol" charset="2"/>
              <a:buChar char=""/>
            </a:pPr>
            <a:r>
              <a:rPr lang="pt-BR" sz="2000" b="0" strike="noStrike" spc="-1">
                <a:latin typeface="Arial"/>
              </a:rPr>
              <a:t>4.º nível da estrutura de tópicos</a:t>
            </a:r>
          </a:p>
          <a:p>
            <a:pPr marL="2160000" lvl="4" indent="-216000">
              <a:spcBef>
                <a:spcPts val="283"/>
              </a:spcBef>
              <a:buClr>
                <a:srgbClr val="000000"/>
              </a:buClr>
              <a:buSzPct val="45000"/>
              <a:buFont typeface="Wingdings" charset="2"/>
              <a:buChar char=""/>
            </a:pPr>
            <a:r>
              <a:rPr lang="pt-BR" sz="2000" b="0" strike="noStrike" spc="-1">
                <a:latin typeface="Arial"/>
              </a:rPr>
              <a:t>5.º nível da estrutura de tópicos</a:t>
            </a:r>
          </a:p>
          <a:p>
            <a:pPr marL="2592000" lvl="5" indent="-216000">
              <a:spcBef>
                <a:spcPts val="283"/>
              </a:spcBef>
              <a:buClr>
                <a:srgbClr val="000000"/>
              </a:buClr>
              <a:buSzPct val="45000"/>
              <a:buFont typeface="Wingdings" charset="2"/>
              <a:buChar char=""/>
            </a:pPr>
            <a:r>
              <a:rPr lang="pt-BR" sz="2000" b="0" strike="noStrike" spc="-1">
                <a:latin typeface="Arial"/>
              </a:rPr>
              <a:t>6.º nível da estrutura de tópicos</a:t>
            </a:r>
          </a:p>
          <a:p>
            <a:pPr marL="3024000" lvl="6" indent="-216000">
              <a:spcBef>
                <a:spcPts val="283"/>
              </a:spcBef>
              <a:buClr>
                <a:srgbClr val="000000"/>
              </a:buClr>
              <a:buSzPct val="45000"/>
              <a:buFont typeface="Wingdings" charset="2"/>
              <a:buChar char=""/>
            </a:pPr>
            <a:r>
              <a:rPr lang="pt-BR" sz="2000" b="0" strike="noStrike" spc="-1">
                <a:latin typeface="Arial"/>
              </a:rPr>
              <a:t>7.º nível da estrutura de tópicos</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457200" y="273600"/>
            <a:ext cx="8229240" cy="1144800"/>
          </a:xfrm>
          <a:prstGeom prst="rect">
            <a:avLst/>
          </a:prstGeom>
        </p:spPr>
        <p:txBody>
          <a:bodyPr lIns="0" tIns="0" rIns="0" bIns="0" anchor="ctr">
            <a:noAutofit/>
          </a:bodyPr>
          <a:lstStyle/>
          <a:p>
            <a:pPr algn="ctr"/>
            <a:r>
              <a:rPr lang="pt-BR" sz="4400" b="0" strike="noStrike" spc="-1">
                <a:latin typeface="Arial"/>
              </a:rPr>
              <a:t>Clique para editar o formato do texto do título</a:t>
            </a:r>
          </a:p>
        </p:txBody>
      </p:sp>
      <p:sp>
        <p:nvSpPr>
          <p:cNvPr id="39" name="PlaceHolder 2"/>
          <p:cNvSpPr>
            <a:spLocks noGrp="1"/>
          </p:cNvSpPr>
          <p:nvPr>
            <p:ph type="body"/>
          </p:nvPr>
        </p:nvSpPr>
        <p:spPr>
          <a:xfrm>
            <a:off x="457200" y="1604520"/>
            <a:ext cx="8229240" cy="3977280"/>
          </a:xfrm>
          <a:prstGeom prst="rect">
            <a:avLst/>
          </a:prstGeom>
        </p:spPr>
        <p:txBody>
          <a:bodyPr lIns="0" tIns="0" rIns="0" bIns="0">
            <a:normAutofit/>
          </a:bodyPr>
          <a:lstStyle/>
          <a:p>
            <a:pPr marL="432000" indent="-324000">
              <a:spcBef>
                <a:spcPts val="1417"/>
              </a:spcBef>
              <a:buClr>
                <a:srgbClr val="000000"/>
              </a:buClr>
              <a:buSzPct val="45000"/>
              <a:buFont typeface="Wingdings" charset="2"/>
              <a:buChar char=""/>
            </a:pPr>
            <a:r>
              <a:rPr lang="pt-BR" sz="3200" b="0" strike="noStrike" spc="-1">
                <a:latin typeface="Arial"/>
              </a:rPr>
              <a:t>Clique para editar o formato do texto da estrutura de tópicos</a:t>
            </a:r>
          </a:p>
          <a:p>
            <a:pPr marL="864000" lvl="1" indent="-324000">
              <a:spcBef>
                <a:spcPts val="1134"/>
              </a:spcBef>
              <a:buClr>
                <a:srgbClr val="000000"/>
              </a:buClr>
              <a:buSzPct val="75000"/>
              <a:buFont typeface="Symbol" charset="2"/>
              <a:buChar char=""/>
            </a:pPr>
            <a:r>
              <a:rPr lang="pt-BR" sz="2800" b="0" strike="noStrike" spc="-1">
                <a:latin typeface="Arial"/>
              </a:rPr>
              <a:t>2.º nível da estrutura de tópicos</a:t>
            </a:r>
          </a:p>
          <a:p>
            <a:pPr marL="1296000" lvl="2" indent="-288000">
              <a:spcBef>
                <a:spcPts val="850"/>
              </a:spcBef>
              <a:buClr>
                <a:srgbClr val="000000"/>
              </a:buClr>
              <a:buSzPct val="45000"/>
              <a:buFont typeface="Wingdings" charset="2"/>
              <a:buChar char=""/>
            </a:pPr>
            <a:r>
              <a:rPr lang="pt-BR" sz="2400" b="0" strike="noStrike" spc="-1">
                <a:latin typeface="Arial"/>
              </a:rPr>
              <a:t>3.º nível da estrutura de tópicos</a:t>
            </a:r>
          </a:p>
          <a:p>
            <a:pPr marL="1728000" lvl="3" indent="-216000">
              <a:spcBef>
                <a:spcPts val="567"/>
              </a:spcBef>
              <a:buClr>
                <a:srgbClr val="000000"/>
              </a:buClr>
              <a:buSzPct val="75000"/>
              <a:buFont typeface="Symbol" charset="2"/>
              <a:buChar char=""/>
            </a:pPr>
            <a:r>
              <a:rPr lang="pt-BR" sz="2000" b="0" strike="noStrike" spc="-1">
                <a:latin typeface="Arial"/>
              </a:rPr>
              <a:t>4.º nível da estrutura de tópicos</a:t>
            </a:r>
          </a:p>
          <a:p>
            <a:pPr marL="2160000" lvl="4" indent="-216000">
              <a:spcBef>
                <a:spcPts val="283"/>
              </a:spcBef>
              <a:buClr>
                <a:srgbClr val="000000"/>
              </a:buClr>
              <a:buSzPct val="45000"/>
              <a:buFont typeface="Wingdings" charset="2"/>
              <a:buChar char=""/>
            </a:pPr>
            <a:r>
              <a:rPr lang="pt-BR" sz="2000" b="0" strike="noStrike" spc="-1">
                <a:latin typeface="Arial"/>
              </a:rPr>
              <a:t>5.º nível da estrutura de tópicos</a:t>
            </a:r>
          </a:p>
          <a:p>
            <a:pPr marL="2592000" lvl="5" indent="-216000">
              <a:spcBef>
                <a:spcPts val="283"/>
              </a:spcBef>
              <a:buClr>
                <a:srgbClr val="000000"/>
              </a:buClr>
              <a:buSzPct val="45000"/>
              <a:buFont typeface="Wingdings" charset="2"/>
              <a:buChar char=""/>
            </a:pPr>
            <a:r>
              <a:rPr lang="pt-BR" sz="2000" b="0" strike="noStrike" spc="-1">
                <a:latin typeface="Arial"/>
              </a:rPr>
              <a:t>6.º nível da estrutura de tópicos</a:t>
            </a:r>
          </a:p>
          <a:p>
            <a:pPr marL="3024000" lvl="6" indent="-216000">
              <a:spcBef>
                <a:spcPts val="283"/>
              </a:spcBef>
              <a:buClr>
                <a:srgbClr val="000000"/>
              </a:buClr>
              <a:buSzPct val="45000"/>
              <a:buFont typeface="Wingdings" charset="2"/>
              <a:buChar char=""/>
            </a:pPr>
            <a:r>
              <a:rPr lang="pt-BR" sz="2000" b="0" strike="noStrike" spc="-1">
                <a:latin typeface="Arial"/>
              </a:rPr>
              <a:t>7.º nível da estrutura de tópicos</a:t>
            </a: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2632B-D07C-324F-0BE2-AF7921A65CB0}"/>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D5147E53-8EC1-F731-CC1B-D1610D546A60}"/>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lnSpcReduction="10000"/>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	</a:t>
            </a:r>
            <a:r>
              <a:rPr lang="pt-BR" sz="3200" dirty="0"/>
              <a:t> 111 EXAME DE ORDEM - </a:t>
            </a:r>
            <a:r>
              <a:rPr lang="pt-BR" sz="3200" b="1" dirty="0"/>
              <a:t>RESUMIDO</a:t>
            </a:r>
          </a:p>
          <a:p>
            <a:pPr algn="just">
              <a:lnSpc>
                <a:spcPct val="100000"/>
              </a:lnSpc>
              <a:spcBef>
                <a:spcPts val="641"/>
              </a:spcBef>
              <a:tabLst>
                <a:tab pos="0" algn="l"/>
              </a:tabLst>
            </a:pPr>
            <a:r>
              <a:rPr lang="pt-BR" sz="3200" b="0" strike="noStrike" spc="-1" dirty="0">
                <a:solidFill>
                  <a:srgbClr val="000000"/>
                </a:solidFill>
                <a:latin typeface="Calibri"/>
                <a:ea typeface="DejaVu Sans"/>
              </a:rPr>
              <a:t>		A sociedade "</a:t>
            </a:r>
            <a:r>
              <a:rPr lang="pt-BR" sz="3200" b="0" strike="noStrike" spc="-1" dirty="0" err="1">
                <a:solidFill>
                  <a:srgbClr val="000000"/>
                </a:solidFill>
                <a:latin typeface="Calibri"/>
                <a:ea typeface="DejaVu Sans"/>
              </a:rPr>
              <a:t>Polux</a:t>
            </a:r>
            <a:r>
              <a:rPr lang="pt-BR" sz="3200" b="0" strike="noStrike" spc="-1" dirty="0">
                <a:solidFill>
                  <a:srgbClr val="000000"/>
                </a:solidFill>
                <a:latin typeface="Calibri"/>
                <a:ea typeface="DejaVu Sans"/>
              </a:rPr>
              <a:t> Ltda." celebrou contrato de compromisso de compra e venda de um apartamento com Caio.</a:t>
            </a:r>
          </a:p>
          <a:p>
            <a:pPr algn="just">
              <a:lnSpc>
                <a:spcPct val="100000"/>
              </a:lnSpc>
              <a:spcBef>
                <a:spcPts val="641"/>
              </a:spcBef>
              <a:tabLst>
                <a:tab pos="0" algn="l"/>
              </a:tabLst>
            </a:pPr>
            <a:r>
              <a:rPr lang="pt-BR" sz="3200" b="0" strike="noStrike" spc="-1" dirty="0">
                <a:solidFill>
                  <a:srgbClr val="000000"/>
                </a:solidFill>
                <a:latin typeface="Calibri"/>
                <a:ea typeface="DejaVu Sans"/>
              </a:rPr>
              <a:t>		Caio deixou de pagar as parcelas do preço ajustado. </a:t>
            </a:r>
          </a:p>
          <a:p>
            <a:pPr algn="just">
              <a:lnSpc>
                <a:spcPct val="100000"/>
              </a:lnSpc>
              <a:spcBef>
                <a:spcPts val="641"/>
              </a:spcBef>
              <a:tabLst>
                <a:tab pos="0" algn="l"/>
              </a:tabLst>
            </a:pPr>
            <a:r>
              <a:rPr lang="pt-BR" sz="3200" b="0" strike="noStrike" spc="-1" dirty="0">
                <a:solidFill>
                  <a:srgbClr val="000000"/>
                </a:solidFill>
                <a:latin typeface="Calibri"/>
                <a:ea typeface="DejaVu Sans"/>
              </a:rPr>
              <a:t>		"</a:t>
            </a:r>
            <a:r>
              <a:rPr lang="pt-BR" sz="3200" b="0" strike="noStrike" spc="-1" dirty="0" err="1">
                <a:solidFill>
                  <a:srgbClr val="000000"/>
                </a:solidFill>
                <a:latin typeface="Calibri"/>
                <a:ea typeface="DejaVu Sans"/>
              </a:rPr>
              <a:t>Polux</a:t>
            </a:r>
            <a:r>
              <a:rPr lang="pt-BR" sz="3200" b="0" strike="noStrike" spc="-1" dirty="0">
                <a:solidFill>
                  <a:srgbClr val="000000"/>
                </a:solidFill>
                <a:latin typeface="Calibri"/>
                <a:ea typeface="DejaVu Sans"/>
              </a:rPr>
              <a:t>" notificou Caio para os fins de constituí-lo em mora, transcorrendo o prazo da notificação </a:t>
            </a:r>
            <a:r>
              <a:rPr lang="pt-BR" sz="3200" b="0" i="1" strike="noStrike" spc="-1" dirty="0">
                <a:solidFill>
                  <a:srgbClr val="000000"/>
                </a:solidFill>
                <a:latin typeface="Calibri"/>
                <a:ea typeface="DejaVu Sans"/>
              </a:rPr>
              <a:t>in albis</a:t>
            </a:r>
            <a:r>
              <a:rPr lang="pt-BR" sz="3200" b="0" strike="noStrike" spc="-1" dirty="0">
                <a:solidFill>
                  <a:srgbClr val="000000"/>
                </a:solidFill>
                <a:latin typeface="Calibri"/>
                <a:ea typeface="DejaVu Sans"/>
              </a:rPr>
              <a:t>. </a:t>
            </a:r>
          </a:p>
          <a:p>
            <a:pPr algn="just">
              <a:lnSpc>
                <a:spcPct val="100000"/>
              </a:lnSpc>
              <a:spcBef>
                <a:spcPts val="641"/>
              </a:spcBef>
              <a:tabLst>
                <a:tab pos="0" algn="l"/>
              </a:tabLst>
            </a:pPr>
            <a:r>
              <a:rPr lang="pt-BR" sz="3200" spc="-1" dirty="0">
                <a:solidFill>
                  <a:srgbClr val="000000"/>
                </a:solidFill>
                <a:latin typeface="Calibri"/>
                <a:ea typeface="DejaVu Sans"/>
              </a:rPr>
              <a:t>		</a:t>
            </a:r>
            <a:r>
              <a:rPr lang="pt-BR" sz="3200" b="0" strike="noStrike" spc="-1" dirty="0">
                <a:solidFill>
                  <a:srgbClr val="000000"/>
                </a:solidFill>
                <a:latin typeface="Calibri"/>
                <a:ea typeface="DejaVu Sans"/>
              </a:rPr>
              <a:t>Em seguida, </a:t>
            </a:r>
            <a:r>
              <a:rPr lang="pt-BR" sz="3200" b="1" strike="noStrike" spc="-1" dirty="0">
                <a:solidFill>
                  <a:srgbClr val="000000"/>
                </a:solidFill>
                <a:latin typeface="Calibri"/>
                <a:ea typeface="DejaVu Sans"/>
              </a:rPr>
              <a:t>moveu</a:t>
            </a:r>
            <a:r>
              <a:rPr lang="pt-BR" sz="3200" b="0" strike="noStrike" spc="-1" dirty="0">
                <a:solidFill>
                  <a:srgbClr val="000000"/>
                </a:solidFill>
                <a:latin typeface="Calibri"/>
                <a:ea typeface="DejaVu Sans"/>
              </a:rPr>
              <a:t> ação pelo rito ordinário, visando à rescisão do contrato, invocando ... </a:t>
            </a:r>
          </a:p>
          <a:p>
            <a:pPr algn="just">
              <a:lnSpc>
                <a:spcPct val="100000"/>
              </a:lnSpc>
              <a:spcBef>
                <a:spcPts val="641"/>
              </a:spcBef>
              <a:tabLst>
                <a:tab pos="0" algn="l"/>
              </a:tabLst>
            </a:pPr>
            <a:r>
              <a:rPr lang="pt-BR" sz="3200" b="0" strike="noStrike" spc="-1" dirty="0">
                <a:solidFill>
                  <a:srgbClr val="000000"/>
                </a:solidFill>
                <a:latin typeface="Calibri"/>
                <a:ea typeface="DejaVu Sans"/>
              </a:rPr>
              <a:t>		Caio apresentou tão somente </a:t>
            </a:r>
            <a:r>
              <a:rPr lang="pt-BR" sz="3200" b="1" strike="noStrike" spc="-1" dirty="0">
                <a:solidFill>
                  <a:srgbClr val="000000"/>
                </a:solidFill>
                <a:latin typeface="Calibri"/>
                <a:ea typeface="DejaVu Sans"/>
              </a:rPr>
              <a:t>contestação</a:t>
            </a:r>
            <a:r>
              <a:rPr lang="pt-BR" sz="3200" spc="-1" dirty="0">
                <a:solidFill>
                  <a:srgbClr val="000000"/>
                </a:solidFill>
                <a:latin typeface="Calibri"/>
                <a:ea typeface="DejaVu Sans"/>
              </a:rPr>
              <a:t>..</a:t>
            </a:r>
            <a:r>
              <a:rPr lang="pt-BR" sz="3200" b="0" strike="noStrike" spc="-1" dirty="0">
                <a:solidFill>
                  <a:srgbClr val="000000"/>
                </a:solidFill>
                <a:latin typeface="Calibri"/>
                <a:ea typeface="DejaVu Sans"/>
              </a:rPr>
              <a:t>. </a:t>
            </a:r>
          </a:p>
          <a:p>
            <a:pPr algn="just">
              <a:lnSpc>
                <a:spcPct val="100000"/>
              </a:lnSpc>
              <a:spcBef>
                <a:spcPts val="641"/>
              </a:spcBef>
              <a:tabLst>
                <a:tab pos="0" algn="l"/>
              </a:tabLst>
            </a:pPr>
            <a:r>
              <a:rPr lang="pt-BR" sz="3200" spc="-1" dirty="0">
                <a:solidFill>
                  <a:srgbClr val="000000"/>
                </a:solidFill>
                <a:latin typeface="Calibri"/>
                <a:ea typeface="DejaVu Sans"/>
              </a:rPr>
              <a:t>		</a:t>
            </a:r>
            <a:r>
              <a:rPr lang="pt-BR" sz="3200" b="0" strike="noStrike" spc="-1" dirty="0">
                <a:solidFill>
                  <a:srgbClr val="000000"/>
                </a:solidFill>
                <a:latin typeface="Calibri"/>
                <a:ea typeface="DejaVu Sans"/>
              </a:rPr>
              <a:t>A </a:t>
            </a:r>
            <a:r>
              <a:rPr lang="pt-BR" sz="3200" b="1" strike="noStrike" spc="-1" dirty="0">
                <a:solidFill>
                  <a:srgbClr val="000000"/>
                </a:solidFill>
                <a:latin typeface="Calibri"/>
                <a:ea typeface="DejaVu Sans"/>
              </a:rPr>
              <a:t>sentença julgou procedente</a:t>
            </a:r>
            <a:r>
              <a:rPr lang="pt-BR" sz="3200" spc="-1" dirty="0">
                <a:solidFill>
                  <a:srgbClr val="000000"/>
                </a:solidFill>
                <a:latin typeface="Calibri"/>
                <a:ea typeface="DejaVu Sans"/>
              </a:rPr>
              <a:t>...</a:t>
            </a:r>
            <a:endParaRPr lang="pt-BR" sz="3200" b="0" strike="noStrike" spc="-1" dirty="0">
              <a:solidFill>
                <a:srgbClr val="000000"/>
              </a:solidFill>
              <a:latin typeface="Calibri"/>
              <a:ea typeface="DejaVu Sans"/>
            </a:endParaRPr>
          </a:p>
          <a:p>
            <a:pPr algn="just">
              <a:lnSpc>
                <a:spcPct val="100000"/>
              </a:lnSpc>
              <a:spcBef>
                <a:spcPts val="641"/>
              </a:spcBef>
              <a:tabLst>
                <a:tab pos="0" algn="l"/>
              </a:tabLst>
            </a:pPr>
            <a:r>
              <a:rPr lang="pt-BR" sz="3200" spc="-1" dirty="0">
                <a:solidFill>
                  <a:srgbClr val="000000"/>
                </a:solidFill>
                <a:latin typeface="Calibri"/>
                <a:ea typeface="DejaVu Sans"/>
              </a:rPr>
              <a:t>		Qual a peça a ser formulada?</a:t>
            </a:r>
          </a:p>
        </p:txBody>
      </p:sp>
    </p:spTree>
    <p:extLst>
      <p:ext uri="{BB962C8B-B14F-4D97-AF65-F5344CB8AC3E}">
        <p14:creationId xmlns:p14="http://schemas.microsoft.com/office/powerpoint/2010/main" val="1807998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46E28-CC94-7010-F392-22E39A15C3C9}"/>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7BA2301A-A062-CA8D-F6D5-66664FD7EB10}"/>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b="1" dirty="0"/>
              <a:t>EXPOSIÇÃO DO FATO (art. 1.010, II CPC)</a:t>
            </a:r>
          </a:p>
          <a:p>
            <a:pPr algn="just"/>
            <a:r>
              <a:rPr lang="pt-BR" dirty="0"/>
              <a:t>	O apelante ajuizou ação de indenização por danos morais em razão da perturbação de sossego causada pelo animal de estimação da apelada, que permanece frequentemente na varanda do apartamento latindo de forma intensa e contínua.</a:t>
            </a:r>
          </a:p>
          <a:p>
            <a:pPr algn="just"/>
            <a:r>
              <a:rPr lang="pt-BR" dirty="0"/>
              <a:t>Para demonstrar os fatos, o autor juntou vídeos gravados do interior de seu apartamento, evidenciando os latidos constantes.</a:t>
            </a:r>
          </a:p>
          <a:p>
            <a:pPr algn="just"/>
            <a:r>
              <a:rPr lang="pt-BR" dirty="0"/>
              <a:t>	A apelada apresentou contestação, porém não impugnou especificamente o conteúdo dos vídeos apresentados.</a:t>
            </a:r>
          </a:p>
          <a:p>
            <a:pPr algn="just"/>
            <a:r>
              <a:rPr lang="pt-BR" dirty="0"/>
              <a:t>	O apelante requereu prova testemunhal, indicando morador do mesmo andar que presenciava diariamente os acontecimentos.</a:t>
            </a:r>
          </a:p>
          <a:p>
            <a:pPr algn="just"/>
            <a:r>
              <a:rPr lang="pt-BR" dirty="0"/>
              <a:t>	O magistrado indeferiu a produção da prova testemunhal, sob o fundamento de que os documentos constantes dos autos seriam suficientes para julgamento e, posteriormente, foi proferida sentença julgando improcedente a demanda, sob o argumento de que o autor não se desincumbiu do ônus de provar os fatos constitutivos de seu direito, nos termos do art. 373, I, do CPC.</a:t>
            </a:r>
          </a:p>
        </p:txBody>
      </p:sp>
    </p:spTree>
    <p:extLst>
      <p:ext uri="{BB962C8B-B14F-4D97-AF65-F5344CB8AC3E}">
        <p14:creationId xmlns:p14="http://schemas.microsoft.com/office/powerpoint/2010/main" val="19504085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F21C31-F549-4140-D6B4-84750B2516EC}"/>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2A8E55AE-D588-32B5-01CD-A2E4F9100C40}"/>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b="1" dirty="0"/>
              <a:t>EXPOSIÇÃO DO DIREITO (ART. 1.010, II do CPC E RAZÕES DO PEDIDO DE REFORMA OU DE DECRETAÇÃO DE NULIDADE  ART. 1.010, III do CPC.)</a:t>
            </a:r>
            <a:endParaRPr lang="pt-BR" dirty="0"/>
          </a:p>
          <a:p>
            <a:pPr algn="just"/>
            <a:r>
              <a:rPr lang="pt-BR" dirty="0"/>
              <a:t>PRELIMINARMENTE</a:t>
            </a:r>
          </a:p>
          <a:p>
            <a:pPr algn="just"/>
            <a:r>
              <a:rPr lang="pt-BR" dirty="0"/>
              <a:t>DO CERCEAMENTO DE DEFESA</a:t>
            </a:r>
          </a:p>
          <a:p>
            <a:pPr algn="just"/>
            <a:r>
              <a:rPr lang="pt-BR" dirty="0"/>
              <a:t>	A sentença deve ser anulada, pois houve evidente cerceamento de defesa.</a:t>
            </a:r>
          </a:p>
          <a:p>
            <a:pPr algn="just"/>
            <a:r>
              <a:rPr lang="pt-BR" dirty="0"/>
              <a:t>	Nos termos do art. 5º, LV, da Constituição Federal, são assegurados às partes o contraditório e a ampla defesa, com os meios e recursos a ela inerentes.</a:t>
            </a:r>
          </a:p>
          <a:p>
            <a:pPr algn="just"/>
            <a:r>
              <a:rPr lang="pt-BR" dirty="0"/>
              <a:t>	O Código de Processo Civil, em seu art. 369, garante às partes o direito de empregar todos os meios legais de prova para demonstrar a verdade dos fatos.</a:t>
            </a:r>
          </a:p>
          <a:p>
            <a:pPr algn="just"/>
            <a:r>
              <a:rPr lang="pt-BR" dirty="0"/>
              <a:t>	Além disso, o art. 370 do CPC dispõe que cabe ao juiz determinar as provas necessárias à instrução do processo, podendo indeferir apenas aquelas que sejam manifestamente inúteis ou protelatórias.</a:t>
            </a:r>
          </a:p>
          <a:p>
            <a:pPr algn="just"/>
            <a:r>
              <a:rPr lang="pt-BR" dirty="0"/>
              <a:t>	No presente caso, o apelante requereu prova testemunhal pertinente, indicando morador do mesmo andar que poderia confirmar a ocorrência da perturbação de sossego, entretanto, o magistrado indeferiu a produção da prova e, posteriormente, julgou improcedente o pedido justamente por ausência de provas suficientes.</a:t>
            </a:r>
          </a:p>
          <a:p>
            <a:pPr algn="just"/>
            <a:r>
              <a:rPr lang="pt-BR" dirty="0"/>
              <a:t>	Configurou cerceamento de defesa, pois foi impedida a produção de prova relevante para a comprovação dos fatos narrados e , dessa forma, a sentença deve ser anulada, com fundamento nos </a:t>
            </a:r>
            <a:r>
              <a:rPr lang="pt-BR" dirty="0" err="1"/>
              <a:t>arts</a:t>
            </a:r>
            <a:r>
              <a:rPr lang="pt-BR" dirty="0"/>
              <a:t>. 369 e 370 do CPC, bem como no art. 5º, LV, da Constituição Federal, determinando-se o retorno dos autos à origem para reabertura da instrução processual.</a:t>
            </a:r>
          </a:p>
        </p:txBody>
      </p:sp>
    </p:spTree>
    <p:extLst>
      <p:ext uri="{BB962C8B-B14F-4D97-AF65-F5344CB8AC3E}">
        <p14:creationId xmlns:p14="http://schemas.microsoft.com/office/powerpoint/2010/main" val="3974187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6BDCF0-DBD6-7BA8-FF52-3DC9E17347AA}"/>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CAF49667-71EC-D78B-42C5-D995573A19C8}"/>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b="1" dirty="0"/>
              <a:t>DO MÉRITO</a:t>
            </a:r>
            <a:endParaRPr lang="pt-BR" dirty="0"/>
          </a:p>
          <a:p>
            <a:pPr algn="just"/>
            <a:r>
              <a:rPr lang="pt-BR" dirty="0"/>
              <a:t>	Superada a preliminar, o que se admite apenas por argumentar, a sentença também merece reforma no mérito.</a:t>
            </a:r>
          </a:p>
          <a:p>
            <a:pPr algn="just"/>
            <a:r>
              <a:rPr lang="pt-BR" dirty="0"/>
              <a:t>	Nos termos do art. 341 do CPC, incumbe ao réu manifestar-se precisamente sobre as alegações de fato constantes da petição inicial, presumindo-se verdadeiras aquelas que não forem especificamente impugnadas.</a:t>
            </a:r>
          </a:p>
          <a:p>
            <a:pPr algn="just"/>
            <a:r>
              <a:rPr lang="pt-BR" dirty="0"/>
              <a:t>	A apelada não impugnou especificamente o conteúdo dos vídeos apresentados pelo autor, limitando-se a negar genericamente os fatos, assim, deve incidir a presunção de veracidade das alegações fáticas apresentadas na inicial.</a:t>
            </a:r>
          </a:p>
          <a:p>
            <a:pPr algn="just"/>
            <a:r>
              <a:rPr lang="pt-BR" dirty="0"/>
              <a:t>	No presente caso, os latidos constantes e intensos do animal, durante o dia e a noite, configuram interferência anormal no sossego do apelante.</a:t>
            </a:r>
          </a:p>
          <a:p>
            <a:pPr algn="just"/>
            <a:r>
              <a:rPr lang="pt-BR" dirty="0"/>
              <a:t>	O direito de vizinhança, previsto no art. 1.277 do Código Civil, assegura ao proprietário ou possuidor o direito de fazer cessar interferências prejudiciais ao sossego, à saúde e à segurança dos que habitam a propriedade.</a:t>
            </a:r>
          </a:p>
          <a:p>
            <a:pPr algn="just"/>
            <a:r>
              <a:rPr lang="pt-BR" dirty="0"/>
              <a:t>	Considerando a tolerância normal da convivência em condomínio, justifica a responsabilização civil da apelada nos termos dos </a:t>
            </a:r>
            <a:r>
              <a:rPr lang="pt-BR" dirty="0" err="1"/>
              <a:t>arts</a:t>
            </a:r>
            <a:r>
              <a:rPr lang="pt-BR" dirty="0"/>
              <a:t>. 186 e 927 do Código Civil, consistentes em conduta ilícita; dano moral; nexo causal.</a:t>
            </a:r>
          </a:p>
          <a:p>
            <a:pPr algn="just"/>
            <a:r>
              <a:rPr lang="pt-BR" dirty="0"/>
              <a:t>	Assim, a sentença deve ser reformada para julgar procedente o pedido de indenização por danos morais.</a:t>
            </a:r>
          </a:p>
        </p:txBody>
      </p:sp>
    </p:spTree>
    <p:extLst>
      <p:ext uri="{BB962C8B-B14F-4D97-AF65-F5344CB8AC3E}">
        <p14:creationId xmlns:p14="http://schemas.microsoft.com/office/powerpoint/2010/main" val="3022632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0A6953-B67D-00B1-EA0B-8A8ADA5E1B7E}"/>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9135FF76-1795-2E21-E5B5-47A448486FCE}"/>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b="1" dirty="0"/>
              <a:t>DO PEDIDO DE NOVA DECISÃO – art. 1.010 IV CPC</a:t>
            </a:r>
            <a:endParaRPr lang="pt-BR" dirty="0"/>
          </a:p>
          <a:p>
            <a:pPr algn="just"/>
            <a:r>
              <a:rPr lang="pt-BR" dirty="0"/>
              <a:t>	Diante do exposto, requer a reforma da sentença com o:</a:t>
            </a:r>
          </a:p>
          <a:p>
            <a:pPr algn="just"/>
            <a:r>
              <a:rPr lang="pt-BR" dirty="0"/>
              <a:t>a) o </a:t>
            </a:r>
            <a:r>
              <a:rPr lang="pt-BR" b="1" dirty="0"/>
              <a:t>conhecimento</a:t>
            </a:r>
            <a:r>
              <a:rPr lang="pt-BR" dirty="0"/>
              <a:t> do recurso, nos termos dos </a:t>
            </a:r>
            <a:r>
              <a:rPr lang="pt-BR" dirty="0" err="1"/>
              <a:t>arts</a:t>
            </a:r>
            <a:r>
              <a:rPr lang="pt-BR" dirty="0"/>
              <a:t>. 1.009 e 1.010 do CPC;</a:t>
            </a:r>
          </a:p>
          <a:p>
            <a:pPr algn="just"/>
            <a:r>
              <a:rPr lang="pt-BR" dirty="0"/>
              <a:t>b) o </a:t>
            </a:r>
            <a:r>
              <a:rPr lang="pt-BR" b="1" dirty="0"/>
              <a:t>provimento</a:t>
            </a:r>
            <a:r>
              <a:rPr lang="pt-BR" dirty="0"/>
              <a:t> da apelação, para </a:t>
            </a:r>
            <a:r>
              <a:rPr lang="pt-BR" b="1" dirty="0"/>
              <a:t>anular</a:t>
            </a:r>
            <a:r>
              <a:rPr lang="pt-BR" dirty="0"/>
              <a:t> a sentença, reconhecendo o cerceamento de defesa, com fundamento nos </a:t>
            </a:r>
            <a:r>
              <a:rPr lang="pt-BR" dirty="0" err="1"/>
              <a:t>arts</a:t>
            </a:r>
            <a:r>
              <a:rPr lang="pt-BR" dirty="0"/>
              <a:t>. 369 e 370 do CPC e art. 5º, LV, da Constituição Federal, determinando-se o retorno dos autos ao juízo de origem para produção da prova testemunhal;</a:t>
            </a:r>
          </a:p>
          <a:p>
            <a:pPr algn="just"/>
            <a:r>
              <a:rPr lang="pt-BR" dirty="0"/>
              <a:t>c) </a:t>
            </a:r>
            <a:r>
              <a:rPr lang="pt-BR" b="1" dirty="0"/>
              <a:t>subsidiariamente</a:t>
            </a:r>
            <a:r>
              <a:rPr lang="pt-BR" dirty="0"/>
              <a:t>, caso ultrapassada a preliminar, a reforma da sentença, para julgar procedente o pedido, condenando a apelada ao pagamento de indenização por danos morais, com fundamento nos </a:t>
            </a:r>
            <a:r>
              <a:rPr lang="pt-BR" dirty="0" err="1"/>
              <a:t>arts</a:t>
            </a:r>
            <a:r>
              <a:rPr lang="pt-BR" dirty="0"/>
              <a:t>. 186 e 927 do Código Civil e art. 1.277 do Código Civil;</a:t>
            </a:r>
          </a:p>
          <a:p>
            <a:pPr algn="just"/>
            <a:r>
              <a:rPr lang="pt-BR" dirty="0"/>
              <a:t>d) a </a:t>
            </a:r>
            <a:r>
              <a:rPr lang="pt-BR" b="1" dirty="0"/>
              <a:t>condenação</a:t>
            </a:r>
            <a:r>
              <a:rPr lang="pt-BR" dirty="0"/>
              <a:t> da apelada ao pagamento das custas processuais e honorários advocatícios, nos termos do art. 85 do CPC.</a:t>
            </a:r>
          </a:p>
          <a:p>
            <a:pPr algn="ctr"/>
            <a:endParaRPr lang="pt-BR" dirty="0"/>
          </a:p>
          <a:p>
            <a:pPr algn="ctr"/>
            <a:r>
              <a:rPr lang="pt-BR" dirty="0"/>
              <a:t>Termos em que,</a:t>
            </a:r>
          </a:p>
          <a:p>
            <a:pPr algn="ctr"/>
            <a:r>
              <a:rPr lang="pt-BR" dirty="0"/>
              <a:t>pede deferimento.</a:t>
            </a:r>
          </a:p>
          <a:p>
            <a:pPr algn="ctr"/>
            <a:r>
              <a:rPr lang="pt-BR" dirty="0"/>
              <a:t> </a:t>
            </a:r>
          </a:p>
          <a:p>
            <a:pPr algn="ctr"/>
            <a:r>
              <a:rPr lang="pt-BR" dirty="0"/>
              <a:t>Local, 23 de março de 2026.</a:t>
            </a:r>
          </a:p>
          <a:p>
            <a:pPr algn="ctr"/>
            <a:r>
              <a:rPr lang="pt-BR" dirty="0"/>
              <a:t>Advogado </a:t>
            </a:r>
            <a:r>
              <a:rPr lang="pt-BR" dirty="0" err="1"/>
              <a:t>xxx</a:t>
            </a:r>
            <a:endParaRPr lang="pt-BR" dirty="0"/>
          </a:p>
          <a:p>
            <a:pPr algn="ctr"/>
            <a:r>
              <a:rPr lang="pt-BR" dirty="0"/>
              <a:t>OAB/SP nº XXX</a:t>
            </a:r>
          </a:p>
        </p:txBody>
      </p:sp>
    </p:spTree>
    <p:extLst>
      <p:ext uri="{BB962C8B-B14F-4D97-AF65-F5344CB8AC3E}">
        <p14:creationId xmlns:p14="http://schemas.microsoft.com/office/powerpoint/2010/main" val="33864321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E4CDEB-3F0C-86A6-B7B3-E13CF1614C83}"/>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0A0CD74E-C542-3BBD-1D6B-D31C5D16E129}"/>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70000" lnSpcReduction="20000"/>
          </a:bodyPr>
          <a:lstStyle/>
          <a:p>
            <a:pPr algn="just">
              <a:lnSpc>
                <a:spcPct val="100000"/>
              </a:lnSpc>
              <a:spcBef>
                <a:spcPts val="641"/>
              </a:spcBef>
              <a:tabLst>
                <a:tab pos="0" algn="l"/>
              </a:tabLst>
            </a:pPr>
            <a:r>
              <a:rPr lang="pt-BR" sz="3200" b="0" strike="noStrike" spc="-1" dirty="0">
                <a:solidFill>
                  <a:srgbClr val="000000"/>
                </a:solidFill>
                <a:latin typeface="Calibri"/>
                <a:ea typeface="DejaVu Sans"/>
              </a:rPr>
              <a:t>OAB 39</a:t>
            </a:r>
            <a:r>
              <a:rPr lang="pt-BR" sz="3200" spc="-1" dirty="0">
                <a:solidFill>
                  <a:srgbClr val="000000"/>
                </a:solidFill>
                <a:latin typeface="Calibri"/>
                <a:ea typeface="DejaVu Sans"/>
              </a:rPr>
              <a:t> - </a:t>
            </a:r>
            <a:r>
              <a:rPr lang="pt-BR" sz="3200" b="1" spc="-1" dirty="0">
                <a:solidFill>
                  <a:srgbClr val="000000"/>
                </a:solidFill>
                <a:latin typeface="Calibri"/>
                <a:ea typeface="DejaVu Sans"/>
              </a:rPr>
              <a:t>RESUMIDO</a:t>
            </a:r>
            <a:endParaRPr lang="pt-BR" sz="3200" b="1" strike="noStrike" spc="-1" dirty="0">
              <a:solidFill>
                <a:srgbClr val="000000"/>
              </a:solidFill>
              <a:latin typeface="Calibri"/>
              <a:ea typeface="DejaVu Sans"/>
            </a:endParaRPr>
          </a:p>
          <a:p>
            <a:pPr algn="just">
              <a:lnSpc>
                <a:spcPct val="100000"/>
              </a:lnSpc>
              <a:spcBef>
                <a:spcPts val="641"/>
              </a:spcBef>
              <a:tabLst>
                <a:tab pos="0" algn="l"/>
              </a:tabLst>
            </a:pPr>
            <a:r>
              <a:rPr lang="pt-BR" sz="3200" spc="-1" dirty="0">
                <a:solidFill>
                  <a:srgbClr val="000000"/>
                </a:solidFill>
                <a:latin typeface="Calibri"/>
                <a:ea typeface="DejaVu Sans"/>
              </a:rPr>
              <a:t>		</a:t>
            </a:r>
            <a:r>
              <a:rPr lang="pt-BR" sz="3200" b="0" strike="noStrike" spc="-1" dirty="0">
                <a:solidFill>
                  <a:srgbClr val="000000"/>
                </a:solidFill>
                <a:latin typeface="Calibri"/>
                <a:ea typeface="DejaVu Sans"/>
              </a:rPr>
              <a:t>Olga</a:t>
            </a:r>
            <a:r>
              <a:rPr lang="pt-BR" sz="3200" spc="-1" dirty="0">
                <a:solidFill>
                  <a:srgbClr val="000000"/>
                </a:solidFill>
                <a:latin typeface="Calibri"/>
                <a:ea typeface="DejaVu Sans"/>
              </a:rPr>
              <a:t> ... </a:t>
            </a:r>
            <a:r>
              <a:rPr lang="pt-BR" sz="3200" b="0" strike="noStrike" spc="-1" dirty="0">
                <a:solidFill>
                  <a:srgbClr val="000000"/>
                </a:solidFill>
                <a:latin typeface="Calibri"/>
                <a:ea typeface="DejaVu Sans"/>
              </a:rPr>
              <a:t>Adquiriu uma chapinha de cabelo na loja Casa Mil, sediada em Campo Grande, MS, com o objetivo de fazer um penteado especial para um casamento em que seria madrinha, a se realizar na semana seguinte. No dia da cerimônia, Olga pela primeira vez ligou o produto, que esquentou em excesso e queimou seus longos cabelos.</a:t>
            </a:r>
          </a:p>
          <a:p>
            <a:pPr algn="just">
              <a:lnSpc>
                <a:spcPct val="100000"/>
              </a:lnSpc>
              <a:spcBef>
                <a:spcPts val="641"/>
              </a:spcBef>
              <a:tabLst>
                <a:tab pos="0" algn="l"/>
              </a:tabLst>
            </a:pPr>
            <a:r>
              <a:rPr lang="pt-BR" sz="3200" b="0" strike="noStrike" spc="-1" dirty="0">
                <a:solidFill>
                  <a:srgbClr val="000000"/>
                </a:solidFill>
                <a:latin typeface="Calibri"/>
                <a:ea typeface="DejaVu Sans"/>
              </a:rPr>
              <a:t>		Olga precisou procurar um hospital e não pôde comparecer ao casamento. Olga, então, </a:t>
            </a:r>
            <a:r>
              <a:rPr lang="pt-BR" sz="3200" b="1" strike="noStrike" spc="-1" dirty="0">
                <a:solidFill>
                  <a:srgbClr val="000000"/>
                </a:solidFill>
                <a:latin typeface="Calibri"/>
                <a:ea typeface="DejaVu Sans"/>
              </a:rPr>
              <a:t>ajuizou</a:t>
            </a:r>
            <a:r>
              <a:rPr lang="pt-BR" sz="3200" b="0" strike="noStrike" spc="-1" dirty="0">
                <a:solidFill>
                  <a:srgbClr val="000000"/>
                </a:solidFill>
                <a:latin typeface="Calibri"/>
                <a:ea typeface="DejaVu Sans"/>
              </a:rPr>
              <a:t> ação de reparação de danos morais e materiais em face de Casa Mil, objetivando o recebimento de indenização no valor total de R$ 100.000,00 (cem mil reais).</a:t>
            </a:r>
          </a:p>
          <a:p>
            <a:pPr algn="just">
              <a:lnSpc>
                <a:spcPct val="100000"/>
              </a:lnSpc>
              <a:spcBef>
                <a:spcPts val="641"/>
              </a:spcBef>
              <a:tabLst>
                <a:tab pos="0" algn="l"/>
              </a:tabLst>
            </a:pPr>
            <a:r>
              <a:rPr lang="pt-BR" sz="3200" b="0" strike="noStrike" spc="-1" dirty="0">
                <a:solidFill>
                  <a:srgbClr val="000000"/>
                </a:solidFill>
                <a:latin typeface="Calibri"/>
                <a:ea typeface="DejaVu Sans"/>
              </a:rPr>
              <a:t>		Em </a:t>
            </a:r>
            <a:r>
              <a:rPr lang="pt-BR" sz="3200" b="1" strike="noStrike" spc="-1" dirty="0">
                <a:solidFill>
                  <a:srgbClr val="000000"/>
                </a:solidFill>
                <a:latin typeface="Calibri"/>
                <a:ea typeface="DejaVu Sans"/>
              </a:rPr>
              <a:t>contestação</a:t>
            </a:r>
            <a:r>
              <a:rPr lang="pt-BR" sz="3200" b="0" strike="noStrike" spc="-1" dirty="0">
                <a:solidFill>
                  <a:srgbClr val="000000"/>
                </a:solidFill>
                <a:latin typeface="Calibri"/>
                <a:ea typeface="DejaVu Sans"/>
              </a:rPr>
              <a:t>, a Ré </a:t>
            </a:r>
            <a:r>
              <a:rPr lang="pt-BR" sz="3200" b="1" strike="noStrike" spc="-1" dirty="0">
                <a:solidFill>
                  <a:srgbClr val="000000"/>
                </a:solidFill>
                <a:latin typeface="Calibri"/>
                <a:ea typeface="DejaVu Sans"/>
              </a:rPr>
              <a:t>sustentou preliminarmente </a:t>
            </a:r>
            <a:r>
              <a:rPr lang="pt-BR" sz="3200" b="0" strike="noStrike" spc="-1" dirty="0">
                <a:solidFill>
                  <a:srgbClr val="000000"/>
                </a:solidFill>
                <a:latin typeface="Calibri"/>
                <a:ea typeface="DejaVu Sans"/>
              </a:rPr>
              <a:t>a incompetência do juízo, por não ser o de sua sede. No mérito, sustentou a ocorrência da prescrição em virtude do transcurso de prazo superior a um ano entre a ocorrência do dano e o ajuizamento da ação. Alegou também a ausência de sua responsabilidade, seja porque não restou comprovada sua culpa, seja porque não fabricou o produto alegadamente defeituoso.</a:t>
            </a:r>
          </a:p>
          <a:p>
            <a:pPr algn="just">
              <a:lnSpc>
                <a:spcPct val="100000"/>
              </a:lnSpc>
              <a:spcBef>
                <a:spcPts val="641"/>
              </a:spcBef>
              <a:tabLst>
                <a:tab pos="0" algn="l"/>
              </a:tabLst>
            </a:pPr>
            <a:r>
              <a:rPr lang="pt-BR" sz="3200" b="0" strike="noStrike" spc="-1" dirty="0">
                <a:solidFill>
                  <a:srgbClr val="000000"/>
                </a:solidFill>
                <a:latin typeface="Calibri"/>
                <a:ea typeface="DejaVu Sans"/>
              </a:rPr>
              <a:t>		O pedido foi </a:t>
            </a:r>
            <a:r>
              <a:rPr lang="pt-BR" sz="3200" b="1" strike="noStrike" spc="-1" dirty="0">
                <a:solidFill>
                  <a:srgbClr val="000000"/>
                </a:solidFill>
                <a:latin typeface="Calibri"/>
                <a:ea typeface="DejaVu Sans"/>
              </a:rPr>
              <a:t>julgado procedente</a:t>
            </a:r>
            <a:r>
              <a:rPr lang="pt-BR" sz="3200" b="0" strike="noStrike" spc="-1" dirty="0">
                <a:solidFill>
                  <a:srgbClr val="000000"/>
                </a:solidFill>
                <a:latin typeface="Calibri"/>
                <a:ea typeface="DejaVu Sans"/>
              </a:rPr>
              <a:t>, com a condenação de Casa Mil ao pagamento da integralidade da indenização pleiteada na inicial. Nenhuma das alegações da ré foi acolhida.</a:t>
            </a:r>
          </a:p>
          <a:p>
            <a:pPr algn="just">
              <a:lnSpc>
                <a:spcPct val="100000"/>
              </a:lnSpc>
              <a:spcBef>
                <a:spcPts val="641"/>
              </a:spcBef>
              <a:tabLst>
                <a:tab pos="0" algn="l"/>
              </a:tabLst>
            </a:pPr>
            <a:r>
              <a:rPr lang="pt-BR" sz="3200" b="0" strike="noStrike" spc="-1" dirty="0">
                <a:solidFill>
                  <a:srgbClr val="000000"/>
                </a:solidFill>
                <a:latin typeface="Calibri"/>
                <a:ea typeface="DejaVu Sans"/>
              </a:rPr>
              <a:t>		Inconformada, Casa Mil </a:t>
            </a:r>
            <a:r>
              <a:rPr lang="pt-BR" sz="3200" b="1" u="sng" strike="noStrike" spc="-1" dirty="0">
                <a:solidFill>
                  <a:srgbClr val="000000"/>
                </a:solidFill>
                <a:latin typeface="Calibri"/>
                <a:ea typeface="DejaVu Sans"/>
              </a:rPr>
              <a:t>apresentou</a:t>
            </a:r>
            <a:r>
              <a:rPr lang="pt-BR" sz="3200" b="0" strike="noStrike" spc="-1" dirty="0">
                <a:solidFill>
                  <a:srgbClr val="000000"/>
                </a:solidFill>
                <a:latin typeface="Calibri"/>
                <a:ea typeface="DejaVu Sans"/>
              </a:rPr>
              <a:t> </a:t>
            </a:r>
            <a:r>
              <a:rPr lang="pt-BR" sz="3200" b="1" u="sng" strike="noStrike" spc="-1" dirty="0">
                <a:solidFill>
                  <a:srgbClr val="000000"/>
                </a:solidFill>
                <a:latin typeface="Calibri"/>
                <a:ea typeface="DejaVu Sans"/>
              </a:rPr>
              <a:t>recurso de apelação</a:t>
            </a:r>
            <a:r>
              <a:rPr lang="pt-BR" sz="3200" b="0" strike="noStrike" spc="-1" dirty="0">
                <a:solidFill>
                  <a:srgbClr val="000000"/>
                </a:solidFill>
                <a:latin typeface="Calibri"/>
                <a:ea typeface="DejaVu Sans"/>
              </a:rPr>
              <a:t>. </a:t>
            </a:r>
          </a:p>
          <a:p>
            <a:pPr algn="just">
              <a:lnSpc>
                <a:spcPct val="100000"/>
              </a:lnSpc>
              <a:spcBef>
                <a:spcPts val="641"/>
              </a:spcBef>
              <a:tabLst>
                <a:tab pos="0" algn="l"/>
              </a:tabLst>
            </a:pPr>
            <a:r>
              <a:rPr lang="pt-BR" sz="3200" spc="-1" dirty="0">
                <a:solidFill>
                  <a:srgbClr val="000000"/>
                </a:solidFill>
                <a:latin typeface="Calibri"/>
                <a:ea typeface="DejaVu Sans"/>
              </a:rPr>
              <a:t>		</a:t>
            </a:r>
            <a:r>
              <a:rPr lang="pt-BR" sz="3200" b="0" strike="noStrike" spc="-1" dirty="0">
                <a:solidFill>
                  <a:srgbClr val="000000"/>
                </a:solidFill>
                <a:latin typeface="Calibri"/>
                <a:ea typeface="DejaVu Sans"/>
              </a:rPr>
              <a:t>Em seguida, a parte autora foi intimada a se manifestar sobre a apelação apresentada.</a:t>
            </a:r>
          </a:p>
        </p:txBody>
      </p:sp>
    </p:spTree>
    <p:extLst>
      <p:ext uri="{BB962C8B-B14F-4D97-AF65-F5344CB8AC3E}">
        <p14:creationId xmlns:p14="http://schemas.microsoft.com/office/powerpoint/2010/main" val="3515807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Espaço Reservado para Conteúdo 2_24"/>
          <p:cNvSpPr/>
          <p:nvPr/>
        </p:nvSpPr>
        <p:spPr>
          <a:xfrm>
            <a:off x="79899" y="0"/>
            <a:ext cx="9064101"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a:bodyPr>
          <a:lstStyle/>
          <a:p>
            <a:pPr algn="ctr">
              <a:lnSpc>
                <a:spcPct val="100000"/>
              </a:lnSpc>
              <a:spcBef>
                <a:spcPts val="641"/>
              </a:spcBef>
              <a:tabLst>
                <a:tab pos="0" algn="l"/>
              </a:tabLst>
            </a:pPr>
            <a:endParaRPr lang="pt-BR" sz="2800" b="0" i="0" dirty="0">
              <a:solidFill>
                <a:srgbClr val="000000"/>
              </a:solidFill>
              <a:effectLst/>
              <a:latin typeface="Arial" panose="020B0604020202020204" pitchFamily="34" charset="0"/>
            </a:endParaRPr>
          </a:p>
        </p:txBody>
      </p:sp>
      <p:pic>
        <p:nvPicPr>
          <p:cNvPr id="3" name="Imagem 2">
            <a:extLst>
              <a:ext uri="{FF2B5EF4-FFF2-40B4-BE49-F238E27FC236}">
                <a16:creationId xmlns:a16="http://schemas.microsoft.com/office/drawing/2014/main" id="{A559EB6C-1D15-4E75-9731-44C602E59E49}"/>
              </a:ext>
            </a:extLst>
          </p:cNvPr>
          <p:cNvPicPr>
            <a:picLocks noChangeAspect="1"/>
          </p:cNvPicPr>
          <p:nvPr/>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226631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a:extLst>
              <a:ext uri="{FF2B5EF4-FFF2-40B4-BE49-F238E27FC236}">
                <a16:creationId xmlns:a16="http://schemas.microsoft.com/office/drawing/2014/main" id="{68021D1B-0685-F6FA-2318-A36C376519DD}"/>
              </a:ext>
            </a:extLst>
          </p:cNvPr>
          <p:cNvSpPr/>
          <p:nvPr/>
        </p:nvSpPr>
        <p:spPr>
          <a:xfrm>
            <a:off x="123092" y="4352192"/>
            <a:ext cx="9020908" cy="224203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39" name="Espaço Reservado para Conteúdo 2_24"/>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97500" lnSpcReduction="10000"/>
          </a:bodyPr>
          <a:lstStyle/>
          <a:p>
            <a:pPr algn="ctr">
              <a:lnSpc>
                <a:spcPct val="100000"/>
              </a:lnSpc>
              <a:spcBef>
                <a:spcPts val="641"/>
              </a:spcBef>
              <a:tabLst>
                <a:tab pos="0" algn="l"/>
              </a:tabLst>
            </a:pPr>
            <a:r>
              <a:rPr lang="pt-BR" sz="2500" b="1" spc="-1" dirty="0">
                <a:latin typeface="Arial"/>
              </a:rPr>
              <a:t>	ROTEIRO PARA A APELAÇÃO</a:t>
            </a:r>
          </a:p>
          <a:p>
            <a:pPr algn="just">
              <a:lnSpc>
                <a:spcPct val="100000"/>
              </a:lnSpc>
              <a:spcBef>
                <a:spcPts val="641"/>
              </a:spcBef>
              <a:tabLst>
                <a:tab pos="0" algn="l"/>
              </a:tabLst>
            </a:pPr>
            <a:r>
              <a:rPr lang="pt-BR" sz="2500" spc="-1" dirty="0">
                <a:latin typeface="Arial"/>
              </a:rPr>
              <a:t>	Art. 1.010. A apelação, interposta por petição </a:t>
            </a:r>
            <a:r>
              <a:rPr lang="pt-BR" sz="2500" b="1" u="sng" spc="-1" dirty="0">
                <a:latin typeface="Arial"/>
              </a:rPr>
              <a:t>dirigida</a:t>
            </a:r>
            <a:r>
              <a:rPr lang="pt-BR" sz="2500" spc="-1" dirty="0">
                <a:latin typeface="Arial"/>
              </a:rPr>
              <a:t> ao juízo de primeiro grau, </a:t>
            </a:r>
            <a:r>
              <a:rPr lang="pt-BR" sz="2500" b="1" u="sng" spc="-1" dirty="0">
                <a:latin typeface="Arial"/>
              </a:rPr>
              <a:t>conterá</a:t>
            </a:r>
            <a:r>
              <a:rPr lang="pt-BR" sz="2500" spc="-1" dirty="0">
                <a:latin typeface="Arial"/>
              </a:rPr>
              <a:t>:</a:t>
            </a:r>
          </a:p>
          <a:p>
            <a:pPr algn="just">
              <a:lnSpc>
                <a:spcPct val="100000"/>
              </a:lnSpc>
              <a:spcBef>
                <a:spcPts val="641"/>
              </a:spcBef>
              <a:tabLst>
                <a:tab pos="0" algn="l"/>
              </a:tabLst>
            </a:pPr>
            <a:r>
              <a:rPr lang="pt-BR" sz="2500" spc="-1" dirty="0">
                <a:latin typeface="Arial"/>
              </a:rPr>
              <a:t>		I - os nomes e a qualificação das partes;</a:t>
            </a:r>
          </a:p>
          <a:p>
            <a:pPr algn="just">
              <a:lnSpc>
                <a:spcPct val="100000"/>
              </a:lnSpc>
              <a:spcBef>
                <a:spcPts val="641"/>
              </a:spcBef>
              <a:tabLst>
                <a:tab pos="0" algn="l"/>
              </a:tabLst>
            </a:pPr>
            <a:r>
              <a:rPr lang="pt-BR" sz="2500" spc="-1" dirty="0">
                <a:latin typeface="Arial"/>
              </a:rPr>
              <a:t>		II - a exposição do fato e do direito;</a:t>
            </a:r>
          </a:p>
          <a:p>
            <a:pPr algn="just">
              <a:lnSpc>
                <a:spcPct val="100000"/>
              </a:lnSpc>
              <a:spcBef>
                <a:spcPts val="641"/>
              </a:spcBef>
              <a:tabLst>
                <a:tab pos="0" algn="l"/>
              </a:tabLst>
            </a:pPr>
            <a:r>
              <a:rPr lang="pt-BR" sz="2500" spc="-1" dirty="0">
                <a:latin typeface="Arial"/>
              </a:rPr>
              <a:t>		III - as razões do pedido de reforma ou de decretação de nulidade;</a:t>
            </a:r>
          </a:p>
          <a:p>
            <a:pPr algn="just">
              <a:lnSpc>
                <a:spcPct val="100000"/>
              </a:lnSpc>
              <a:spcBef>
                <a:spcPts val="641"/>
              </a:spcBef>
              <a:tabLst>
                <a:tab pos="0" algn="l"/>
              </a:tabLst>
            </a:pPr>
            <a:r>
              <a:rPr lang="pt-BR" sz="2500" spc="-1" dirty="0">
                <a:latin typeface="Arial"/>
              </a:rPr>
              <a:t>		IV - o pedido de nova decisão.</a:t>
            </a:r>
          </a:p>
          <a:p>
            <a:pPr algn="just">
              <a:lnSpc>
                <a:spcPct val="100000"/>
              </a:lnSpc>
              <a:spcBef>
                <a:spcPts val="641"/>
              </a:spcBef>
              <a:tabLst>
                <a:tab pos="0" algn="l"/>
              </a:tabLst>
            </a:pPr>
            <a:endParaRPr lang="pt-BR" sz="2500" spc="-1" dirty="0">
              <a:latin typeface="Arial"/>
            </a:endParaRPr>
          </a:p>
          <a:p>
            <a:pPr algn="just">
              <a:lnSpc>
                <a:spcPct val="100000"/>
              </a:lnSpc>
              <a:spcBef>
                <a:spcPts val="641"/>
              </a:spcBef>
              <a:tabLst>
                <a:tab pos="0" algn="l"/>
              </a:tabLst>
            </a:pPr>
            <a:r>
              <a:rPr lang="pt-BR" sz="1600" i="1" spc="-1" dirty="0">
                <a:latin typeface="Arial"/>
              </a:rPr>
              <a:t>ERROR IN PREJUDICANDO</a:t>
            </a:r>
            <a:r>
              <a:rPr lang="pt-BR" sz="1600" spc="-1" dirty="0">
                <a:latin typeface="Arial"/>
              </a:rPr>
              <a:t>: erro no julgamento (reforma interpretação)</a:t>
            </a:r>
          </a:p>
          <a:p>
            <a:pPr algn="just">
              <a:lnSpc>
                <a:spcPct val="100000"/>
              </a:lnSpc>
              <a:spcBef>
                <a:spcPts val="641"/>
              </a:spcBef>
              <a:tabLst>
                <a:tab pos="0" algn="l"/>
              </a:tabLst>
            </a:pPr>
            <a:r>
              <a:rPr lang="pt-BR" sz="1600" spc="-1" dirty="0">
                <a:latin typeface="Arial"/>
              </a:rPr>
              <a:t>	</a:t>
            </a:r>
            <a:r>
              <a:rPr lang="pt-BR" sz="1600" i="1" spc="-1" dirty="0">
                <a:latin typeface="Arial"/>
              </a:rPr>
              <a:t>ERROR IN PROCEDENDO</a:t>
            </a:r>
            <a:r>
              <a:rPr lang="pt-BR" sz="1600" spc="-1" dirty="0">
                <a:latin typeface="Arial"/>
              </a:rPr>
              <a:t>: erro no processo ou na formalidade da sentença (anular a sentença)</a:t>
            </a:r>
          </a:p>
          <a:p>
            <a:pPr algn="just">
              <a:lnSpc>
                <a:spcPct val="100000"/>
              </a:lnSpc>
              <a:spcBef>
                <a:spcPts val="641"/>
              </a:spcBef>
              <a:tabLst>
                <a:tab pos="0" algn="l"/>
              </a:tabLst>
            </a:pPr>
            <a:r>
              <a:rPr lang="pt-BR" sz="2500" spc="-1" dirty="0">
                <a:latin typeface="Arial"/>
              </a:rPr>
              <a:t>	</a:t>
            </a:r>
          </a:p>
          <a:p>
            <a:pPr algn="ctr">
              <a:lnSpc>
                <a:spcPct val="100000"/>
              </a:lnSpc>
              <a:spcBef>
                <a:spcPts val="641"/>
              </a:spcBef>
              <a:tabLst>
                <a:tab pos="0" algn="l"/>
              </a:tabLst>
            </a:pPr>
            <a:r>
              <a:rPr lang="pt-BR" sz="2500" spc="-1" dirty="0">
                <a:latin typeface="Arial"/>
              </a:rPr>
              <a:t>	</a:t>
            </a:r>
            <a:r>
              <a:rPr lang="pt-BR" sz="2500" b="1" spc="-1" dirty="0">
                <a:solidFill>
                  <a:srgbClr val="FF0000"/>
                </a:solidFill>
                <a:latin typeface="Arial"/>
              </a:rPr>
              <a:t>1 PETIÇÃO (PARA O JUÍZO </a:t>
            </a:r>
            <a:r>
              <a:rPr lang="pt-BR" sz="2500" b="1" i="1" spc="-1" dirty="0">
                <a:solidFill>
                  <a:srgbClr val="FF0000"/>
                </a:solidFill>
                <a:latin typeface="Arial"/>
              </a:rPr>
              <a:t>A QUO</a:t>
            </a:r>
            <a:r>
              <a:rPr lang="pt-BR" sz="2500" b="1" spc="-1" dirty="0">
                <a:solidFill>
                  <a:srgbClr val="FF0000"/>
                </a:solidFill>
                <a:latin typeface="Arial"/>
              </a:rPr>
              <a:t>) COM 2 PARTES</a:t>
            </a:r>
          </a:p>
          <a:p>
            <a:pPr algn="just">
              <a:lnSpc>
                <a:spcPct val="100000"/>
              </a:lnSpc>
              <a:spcBef>
                <a:spcPts val="641"/>
              </a:spcBef>
              <a:tabLst>
                <a:tab pos="0" algn="l"/>
              </a:tabLst>
            </a:pPr>
            <a:r>
              <a:rPr lang="pt-BR" sz="2500" spc="-1" dirty="0">
                <a:latin typeface="Arial"/>
              </a:rPr>
              <a:t>		</a:t>
            </a:r>
            <a:r>
              <a:rPr lang="pt-BR" sz="2500" spc="-1" dirty="0">
                <a:solidFill>
                  <a:srgbClr val="FF0000"/>
                </a:solidFill>
                <a:latin typeface="Arial"/>
              </a:rPr>
              <a:t>1ª:</a:t>
            </a:r>
            <a:r>
              <a:rPr lang="pt-BR" sz="2500" spc="-1" dirty="0">
                <a:latin typeface="Arial"/>
              </a:rPr>
              <a:t> INTERPOSIÇÃO: juízo “a quo” (pedido de </a:t>
            </a:r>
            <a:r>
              <a:rPr lang="pt-BR" sz="2500" spc="-1" dirty="0">
                <a:highlight>
                  <a:srgbClr val="FFFF00"/>
                </a:highlight>
                <a:latin typeface="Arial"/>
              </a:rPr>
              <a:t>retratação</a:t>
            </a:r>
            <a:r>
              <a:rPr lang="pt-BR" sz="2500" spc="-1" dirty="0">
                <a:latin typeface="Arial"/>
              </a:rPr>
              <a:t> se cabível, exemplos: </a:t>
            </a:r>
            <a:r>
              <a:rPr lang="pt-BR" sz="2500" spc="-1" dirty="0" err="1">
                <a:latin typeface="Arial"/>
              </a:rPr>
              <a:t>arts</a:t>
            </a:r>
            <a:r>
              <a:rPr lang="pt-BR" sz="2500" spc="-1" dirty="0">
                <a:latin typeface="Arial"/>
              </a:rPr>
              <a:t>. 330, 332, 485 CPC)</a:t>
            </a:r>
          </a:p>
          <a:p>
            <a:pPr algn="just">
              <a:lnSpc>
                <a:spcPct val="100000"/>
              </a:lnSpc>
              <a:spcBef>
                <a:spcPts val="641"/>
              </a:spcBef>
              <a:tabLst>
                <a:tab pos="0" algn="l"/>
              </a:tabLst>
            </a:pPr>
            <a:endParaRPr lang="pt-BR" sz="2500" spc="-1" dirty="0">
              <a:latin typeface="Arial"/>
            </a:endParaRPr>
          </a:p>
          <a:p>
            <a:pPr algn="just">
              <a:lnSpc>
                <a:spcPct val="100000"/>
              </a:lnSpc>
              <a:spcBef>
                <a:spcPts val="641"/>
              </a:spcBef>
              <a:tabLst>
                <a:tab pos="0" algn="l"/>
              </a:tabLst>
            </a:pPr>
            <a:r>
              <a:rPr lang="pt-BR" sz="2500" spc="-1" dirty="0">
                <a:latin typeface="Arial"/>
              </a:rPr>
              <a:t>		</a:t>
            </a:r>
            <a:r>
              <a:rPr lang="pt-BR" sz="2500" spc="-1" dirty="0">
                <a:solidFill>
                  <a:srgbClr val="FF0000"/>
                </a:solidFill>
                <a:latin typeface="Arial"/>
              </a:rPr>
              <a:t>2ª</a:t>
            </a:r>
            <a:r>
              <a:rPr lang="pt-BR" sz="2500" spc="-1" dirty="0">
                <a:latin typeface="Arial"/>
              </a:rPr>
              <a:t>: RAZÕES DE APELAÇÃO: art. 1.010 CPC</a:t>
            </a:r>
          </a:p>
        </p:txBody>
      </p:sp>
    </p:spTree>
    <p:extLst>
      <p:ext uri="{BB962C8B-B14F-4D97-AF65-F5344CB8AC3E}">
        <p14:creationId xmlns:p14="http://schemas.microsoft.com/office/powerpoint/2010/main" val="2761607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Espaço Reservado para Conteúdo 2_3"/>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dirty="0"/>
              <a:t>	</a:t>
            </a:r>
            <a:r>
              <a:rPr lang="pt-BR" b="1" dirty="0"/>
              <a:t>Marcelo</a:t>
            </a:r>
            <a:r>
              <a:rPr lang="pt-BR" dirty="0"/>
              <a:t> </a:t>
            </a:r>
            <a:r>
              <a:rPr lang="pt-BR" b="1" dirty="0"/>
              <a:t>ajuizou</a:t>
            </a:r>
            <a:r>
              <a:rPr lang="pt-BR" dirty="0"/>
              <a:t> ação de indenização por danos morais em razão da perturbação de sossego causada por sua vizinha </a:t>
            </a:r>
            <a:r>
              <a:rPr lang="pt-BR" b="1" dirty="0"/>
              <a:t>Daniela</a:t>
            </a:r>
            <a:r>
              <a:rPr lang="pt-BR" dirty="0"/>
              <a:t>, proprietária de um </a:t>
            </a:r>
            <a:r>
              <a:rPr lang="pt-BR" b="1" dirty="0"/>
              <a:t>cão</a:t>
            </a:r>
            <a:r>
              <a:rPr lang="pt-BR" dirty="0"/>
              <a:t> de grande porte que permanece frequentemente na varanda do apartamento e </a:t>
            </a:r>
            <a:r>
              <a:rPr lang="pt-BR" b="1" dirty="0"/>
              <a:t>late</a:t>
            </a:r>
            <a:r>
              <a:rPr lang="pt-BR" dirty="0"/>
              <a:t> de forma intensa e contínua, gerando incômodo recorrente aos moradores do condomínio.</a:t>
            </a:r>
          </a:p>
          <a:p>
            <a:pPr algn="just"/>
            <a:r>
              <a:rPr lang="pt-BR" dirty="0"/>
              <a:t>	O autor </a:t>
            </a:r>
            <a:r>
              <a:rPr lang="pt-BR" b="1" dirty="0"/>
              <a:t>juntou</a:t>
            </a:r>
            <a:r>
              <a:rPr lang="pt-BR" dirty="0"/>
              <a:t> aos autos </a:t>
            </a:r>
            <a:r>
              <a:rPr lang="pt-BR" b="1" dirty="0"/>
              <a:t>vídeos</a:t>
            </a:r>
            <a:r>
              <a:rPr lang="pt-BR" dirty="0"/>
              <a:t> gravados de dentro de seu apartamento, nos quais seria possível ouvir os latidos constantes do animal durante dia e noite. </a:t>
            </a:r>
          </a:p>
          <a:p>
            <a:pPr algn="just"/>
            <a:r>
              <a:rPr lang="pt-BR" dirty="0"/>
              <a:t>	</a:t>
            </a:r>
            <a:r>
              <a:rPr lang="pt-BR" b="1" dirty="0"/>
              <a:t>Citada</a:t>
            </a:r>
            <a:r>
              <a:rPr lang="pt-BR" dirty="0"/>
              <a:t>, Daniela apresentou </a:t>
            </a:r>
            <a:r>
              <a:rPr lang="pt-BR" b="1" dirty="0"/>
              <a:t>contestação</a:t>
            </a:r>
            <a:r>
              <a:rPr lang="pt-BR" dirty="0"/>
              <a:t> direcionada a </a:t>
            </a:r>
            <a:r>
              <a:rPr lang="pt-BR" b="1" dirty="0"/>
              <a:t>2ª Vara Cível </a:t>
            </a:r>
            <a:r>
              <a:rPr lang="pt-BR" dirty="0"/>
              <a:t>Central da Capital de São Paulo, negando que seu animal causasse qualquer perturbação relevante, </a:t>
            </a:r>
            <a:r>
              <a:rPr lang="pt-BR" b="1" dirty="0"/>
              <a:t>mas não impugnou especificamente</a:t>
            </a:r>
            <a:r>
              <a:rPr lang="pt-BR" dirty="0"/>
              <a:t> o conteúdo dos </a:t>
            </a:r>
            <a:r>
              <a:rPr lang="pt-BR" b="1" dirty="0"/>
              <a:t>vídeos</a:t>
            </a:r>
            <a:r>
              <a:rPr lang="pt-BR" dirty="0"/>
              <a:t> apresentados pelo autor e requereu julgamento antecipado.</a:t>
            </a:r>
          </a:p>
          <a:p>
            <a:pPr algn="just"/>
            <a:r>
              <a:rPr lang="pt-BR" dirty="0"/>
              <a:t>	Já Marcelo requereu expressamente a produção de </a:t>
            </a:r>
            <a:r>
              <a:rPr lang="pt-BR" b="1" dirty="0"/>
              <a:t>prova testemunhal</a:t>
            </a:r>
            <a:r>
              <a:rPr lang="pt-BR" dirty="0"/>
              <a:t>, indicando um outro </a:t>
            </a:r>
            <a:r>
              <a:rPr lang="pt-BR" b="1" dirty="0"/>
              <a:t>morador</a:t>
            </a:r>
            <a:r>
              <a:rPr lang="pt-BR" dirty="0"/>
              <a:t> do mesmo andar, que presenciava a situação diariamente e poderia confirmar os fatos apresentados na inicial.</a:t>
            </a:r>
          </a:p>
          <a:p>
            <a:pPr algn="just"/>
            <a:r>
              <a:rPr lang="pt-BR" dirty="0"/>
              <a:t>	Durante a fase de instrução, o magistrado </a:t>
            </a:r>
            <a:r>
              <a:rPr lang="pt-BR" b="1" dirty="0"/>
              <a:t>indeferiu</a:t>
            </a:r>
            <a:r>
              <a:rPr lang="pt-BR" dirty="0"/>
              <a:t> o pedido de oitiva da testemunha, entendendo que os documentos já constantes nos autos </a:t>
            </a:r>
            <a:r>
              <a:rPr lang="pt-BR" b="1" dirty="0"/>
              <a:t>seriam suficientes </a:t>
            </a:r>
            <a:r>
              <a:rPr lang="pt-BR" dirty="0"/>
              <a:t>para o julgamento da demanda.</a:t>
            </a:r>
          </a:p>
          <a:p>
            <a:pPr algn="just"/>
            <a:r>
              <a:rPr lang="pt-BR" dirty="0"/>
              <a:t>	Na sequência, o juiz proferiu </a:t>
            </a:r>
            <a:r>
              <a:rPr lang="pt-BR" b="1" dirty="0"/>
              <a:t>sentença</a:t>
            </a:r>
            <a:r>
              <a:rPr lang="pt-BR" dirty="0"/>
              <a:t> julgando </a:t>
            </a:r>
            <a:r>
              <a:rPr lang="pt-BR" b="1" dirty="0"/>
              <a:t>improcedente</a:t>
            </a:r>
            <a:r>
              <a:rPr lang="pt-BR" dirty="0"/>
              <a:t> o pedido, sob o fundamento de que não haveria </a:t>
            </a:r>
            <a:r>
              <a:rPr lang="pt-BR" b="1" dirty="0"/>
              <a:t>provas suficientes </a:t>
            </a:r>
            <a:r>
              <a:rPr lang="pt-BR" dirty="0"/>
              <a:t>de que os latidos do animal configurariam perturbação anormal do sossego, concluindo que o autor não se desincumbiu do ônus de provar os fatos constitutivos de seu direito.</a:t>
            </a:r>
          </a:p>
          <a:p>
            <a:pPr algn="just"/>
            <a:r>
              <a:rPr lang="pt-BR" dirty="0"/>
              <a:t>	Elabore a peça processual adequada para a defesa dos interesses do autor. A decisão foi </a:t>
            </a:r>
            <a:r>
              <a:rPr lang="pt-BR" b="1" dirty="0"/>
              <a:t>publicada dia 02 de março de 2026</a:t>
            </a:r>
            <a:r>
              <a:rPr lang="pt-BR" dirty="0"/>
              <a:t>, segunda-feira (desconsidere eventuais feriados).</a:t>
            </a:r>
            <a:endParaRPr lang="pt-BR" sz="3200" b="0" strike="noStrike" spc="-1" dirty="0">
              <a:solidFill>
                <a:srgbClr val="000000"/>
              </a:solidFill>
              <a:latin typeface="Calibri"/>
              <a:ea typeface="DejaVu Sans"/>
            </a:endParaRPr>
          </a:p>
        </p:txBody>
      </p:sp>
    </p:spTree>
    <p:extLst>
      <p:ext uri="{BB962C8B-B14F-4D97-AF65-F5344CB8AC3E}">
        <p14:creationId xmlns:p14="http://schemas.microsoft.com/office/powerpoint/2010/main" val="38678556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AF43C5-A47F-8A40-8844-11A0778D2F4B}"/>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EF10AC1B-BC8D-C742-884B-A1D5638B6113}"/>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fontScale="62500" lnSpcReduction="20000"/>
          </a:bodyPr>
          <a:lstStyle/>
          <a:p>
            <a:pPr algn="ctr">
              <a:lnSpc>
                <a:spcPct val="100000"/>
              </a:lnSpc>
              <a:spcBef>
                <a:spcPts val="641"/>
              </a:spcBef>
              <a:tabLst>
                <a:tab pos="0" algn="l"/>
              </a:tabLst>
            </a:pPr>
            <a:r>
              <a:rPr lang="pt-BR" sz="3200" spc="-1" dirty="0">
                <a:solidFill>
                  <a:srgbClr val="000000"/>
                </a:solidFill>
                <a:latin typeface="Calibri"/>
              </a:rPr>
              <a:t>ROTEIRO SIMPLIFICADO – APELAÇÃO (PADRÃO FGV)</a:t>
            </a:r>
          </a:p>
          <a:p>
            <a:pPr algn="ctr">
              <a:lnSpc>
                <a:spcPct val="100000"/>
              </a:lnSpc>
              <a:spcBef>
                <a:spcPts val="641"/>
              </a:spcBef>
              <a:tabLst>
                <a:tab pos="0" algn="l"/>
              </a:tabLst>
            </a:pPr>
            <a:r>
              <a:rPr lang="pt-BR" sz="3200" b="1" spc="-1" dirty="0">
                <a:solidFill>
                  <a:srgbClr val="000000"/>
                </a:solidFill>
                <a:latin typeface="Calibri"/>
              </a:rPr>
              <a:t>FOLHA DE ROSTO</a:t>
            </a:r>
          </a:p>
          <a:p>
            <a:pPr algn="just">
              <a:lnSpc>
                <a:spcPct val="100000"/>
              </a:lnSpc>
              <a:spcBef>
                <a:spcPts val="641"/>
              </a:spcBef>
              <a:tabLst>
                <a:tab pos="0" algn="l"/>
              </a:tabLst>
            </a:pPr>
            <a:r>
              <a:rPr lang="pt-BR" sz="3200" b="1" spc="-1" dirty="0">
                <a:solidFill>
                  <a:srgbClr val="000000"/>
                </a:solidFill>
                <a:latin typeface="Calibri"/>
              </a:rPr>
              <a:t>Endereçamento</a:t>
            </a:r>
            <a:r>
              <a:rPr lang="pt-BR" sz="3200" spc="-1" dirty="0">
                <a:solidFill>
                  <a:srgbClr val="000000"/>
                </a:solidFill>
                <a:latin typeface="Calibri"/>
              </a:rPr>
              <a:t>: Juiz “a quo” que proferiu a sentença</a:t>
            </a:r>
          </a:p>
          <a:p>
            <a:pPr algn="just">
              <a:lnSpc>
                <a:spcPct val="100000"/>
              </a:lnSpc>
              <a:spcBef>
                <a:spcPts val="641"/>
              </a:spcBef>
              <a:tabLst>
                <a:tab pos="0" algn="l"/>
              </a:tabLst>
            </a:pPr>
            <a:r>
              <a:rPr lang="pt-BR" sz="3200" spc="-1" dirty="0">
                <a:solidFill>
                  <a:srgbClr val="000000"/>
                </a:solidFill>
                <a:latin typeface="Calibri"/>
              </a:rPr>
              <a:t>Apelante (qualificação) + advogado, </a:t>
            </a:r>
            <a:r>
              <a:rPr lang="pt-BR" sz="3200" b="1" spc="-1" dirty="0">
                <a:solidFill>
                  <a:srgbClr val="000000"/>
                </a:solidFill>
                <a:latin typeface="Calibri"/>
              </a:rPr>
              <a:t>interpor</a:t>
            </a:r>
            <a:r>
              <a:rPr lang="pt-BR" sz="3200" spc="-1" dirty="0">
                <a:solidFill>
                  <a:srgbClr val="000000"/>
                </a:solidFill>
                <a:latin typeface="Calibri"/>
              </a:rPr>
              <a:t> RECURSO DE APELAÇÃO Fundamento art. 1.009 CPC</a:t>
            </a:r>
          </a:p>
          <a:p>
            <a:pPr algn="just">
              <a:lnSpc>
                <a:spcPct val="100000"/>
              </a:lnSpc>
              <a:spcBef>
                <a:spcPts val="641"/>
              </a:spcBef>
              <a:tabLst>
                <a:tab pos="0" algn="l"/>
              </a:tabLst>
            </a:pPr>
            <a:r>
              <a:rPr lang="pt-BR" sz="3200" spc="-1" dirty="0">
                <a:solidFill>
                  <a:srgbClr val="000000"/>
                </a:solidFill>
                <a:latin typeface="Calibri"/>
              </a:rPr>
              <a:t>Pedido de </a:t>
            </a:r>
            <a:r>
              <a:rPr lang="pt-BR" sz="3200" b="1" spc="-1" dirty="0">
                <a:solidFill>
                  <a:srgbClr val="000000"/>
                </a:solidFill>
                <a:latin typeface="Calibri"/>
              </a:rPr>
              <a:t>retratação</a:t>
            </a:r>
            <a:r>
              <a:rPr lang="pt-BR" sz="3200" spc="-1" dirty="0">
                <a:solidFill>
                  <a:srgbClr val="000000"/>
                </a:solidFill>
                <a:latin typeface="Calibri"/>
              </a:rPr>
              <a:t> quando cabível; </a:t>
            </a:r>
            <a:r>
              <a:rPr lang="pt-BR" sz="3200" b="1" spc="-1" dirty="0">
                <a:solidFill>
                  <a:srgbClr val="000000"/>
                </a:solidFill>
                <a:latin typeface="Calibri"/>
              </a:rPr>
              <a:t>recebimento</a:t>
            </a:r>
            <a:r>
              <a:rPr lang="pt-BR" sz="3200" spc="-1" dirty="0">
                <a:solidFill>
                  <a:srgbClr val="000000"/>
                </a:solidFill>
                <a:latin typeface="Calibri"/>
              </a:rPr>
              <a:t> e </a:t>
            </a:r>
            <a:r>
              <a:rPr lang="pt-BR" sz="3200" b="1" spc="-1" dirty="0">
                <a:solidFill>
                  <a:srgbClr val="000000"/>
                </a:solidFill>
                <a:latin typeface="Calibri"/>
              </a:rPr>
              <a:t>remessa</a:t>
            </a:r>
            <a:r>
              <a:rPr lang="pt-BR" sz="3200" spc="-1" dirty="0">
                <a:solidFill>
                  <a:srgbClr val="000000"/>
                </a:solidFill>
                <a:latin typeface="Calibri"/>
              </a:rPr>
              <a:t>: intimar o apelado </a:t>
            </a:r>
            <a:r>
              <a:rPr lang="pt-BR" sz="3200" b="1" spc="-1" dirty="0">
                <a:solidFill>
                  <a:srgbClr val="000000"/>
                </a:solidFill>
                <a:latin typeface="Calibri"/>
              </a:rPr>
              <a:t>contrarrazões</a:t>
            </a:r>
            <a:r>
              <a:rPr lang="pt-BR" sz="3200" spc="-1" dirty="0">
                <a:solidFill>
                  <a:srgbClr val="000000"/>
                </a:solidFill>
                <a:latin typeface="Calibri"/>
              </a:rPr>
              <a:t> art. 1.010, § 2º CPC e </a:t>
            </a:r>
            <a:r>
              <a:rPr lang="pt-BR" sz="3200" b="1" spc="-1" dirty="0">
                <a:solidFill>
                  <a:srgbClr val="000000"/>
                </a:solidFill>
                <a:latin typeface="Calibri"/>
              </a:rPr>
              <a:t>fechamento</a:t>
            </a:r>
          </a:p>
          <a:p>
            <a:pPr algn="ctr">
              <a:lnSpc>
                <a:spcPct val="100000"/>
              </a:lnSpc>
              <a:spcBef>
                <a:spcPts val="641"/>
              </a:spcBef>
              <a:tabLst>
                <a:tab pos="0" algn="l"/>
              </a:tabLst>
            </a:pPr>
            <a:r>
              <a:rPr lang="pt-BR" sz="3200" b="1" spc="-1" dirty="0">
                <a:solidFill>
                  <a:srgbClr val="000000"/>
                </a:solidFill>
                <a:latin typeface="Calibri"/>
              </a:rPr>
              <a:t>RAZÕES DE APELAÇÃO</a:t>
            </a:r>
          </a:p>
          <a:p>
            <a:pPr algn="just">
              <a:lnSpc>
                <a:spcPct val="100000"/>
              </a:lnSpc>
              <a:spcBef>
                <a:spcPts val="641"/>
              </a:spcBef>
              <a:tabLst>
                <a:tab pos="0" algn="l"/>
              </a:tabLst>
            </a:pPr>
            <a:r>
              <a:rPr lang="pt-BR" sz="3200" spc="-1" dirty="0">
                <a:solidFill>
                  <a:srgbClr val="000000"/>
                </a:solidFill>
                <a:latin typeface="Calibri"/>
              </a:rPr>
              <a:t>Apresentação: Egrégio Tribunal de Justiça do Estado de São Paulo</a:t>
            </a:r>
          </a:p>
          <a:p>
            <a:pPr algn="just">
              <a:lnSpc>
                <a:spcPct val="100000"/>
              </a:lnSpc>
              <a:spcBef>
                <a:spcPts val="641"/>
              </a:spcBef>
              <a:tabLst>
                <a:tab pos="0" algn="l"/>
              </a:tabLst>
            </a:pPr>
            <a:r>
              <a:rPr lang="pt-BR" sz="3200" spc="-1" dirty="0">
                <a:solidFill>
                  <a:srgbClr val="000000"/>
                </a:solidFill>
                <a:latin typeface="Calibri"/>
              </a:rPr>
              <a:t>Apelante - Apelado - Origem</a:t>
            </a:r>
          </a:p>
          <a:p>
            <a:pPr algn="just">
              <a:lnSpc>
                <a:spcPct val="100000"/>
              </a:lnSpc>
              <a:spcBef>
                <a:spcPts val="641"/>
              </a:spcBef>
              <a:tabLst>
                <a:tab pos="0" algn="l"/>
              </a:tabLst>
            </a:pPr>
            <a:r>
              <a:rPr lang="pt-BR" sz="3200" b="1" spc="-1" dirty="0">
                <a:solidFill>
                  <a:srgbClr val="000000"/>
                </a:solidFill>
                <a:latin typeface="Calibri"/>
              </a:rPr>
              <a:t>DESTACAR JUÍZO DE ADMISSIBILIDADE</a:t>
            </a:r>
            <a:r>
              <a:rPr lang="pt-BR" sz="3200" spc="-1" dirty="0">
                <a:solidFill>
                  <a:srgbClr val="000000"/>
                </a:solidFill>
                <a:latin typeface="Calibri"/>
              </a:rPr>
              <a:t>: </a:t>
            </a:r>
            <a:r>
              <a:rPr lang="pt-BR" sz="3200" b="1" u="sng" spc="-1" dirty="0">
                <a:solidFill>
                  <a:srgbClr val="000000"/>
                </a:solidFill>
                <a:latin typeface="Calibri"/>
              </a:rPr>
              <a:t>Preparo</a:t>
            </a:r>
            <a:r>
              <a:rPr lang="pt-BR" sz="3200" spc="-1" dirty="0">
                <a:solidFill>
                  <a:srgbClr val="000000"/>
                </a:solidFill>
                <a:latin typeface="Calibri"/>
              </a:rPr>
              <a:t>: Indicar recolhimento do preparo art. 1.007 CPC; </a:t>
            </a:r>
            <a:r>
              <a:rPr lang="pt-BR" sz="3200" b="1" u="sng" spc="-1" dirty="0">
                <a:solidFill>
                  <a:srgbClr val="000000"/>
                </a:solidFill>
                <a:latin typeface="Calibri"/>
              </a:rPr>
              <a:t>Tempestividade</a:t>
            </a:r>
            <a:r>
              <a:rPr lang="pt-BR" sz="3200" spc="-1" dirty="0">
                <a:solidFill>
                  <a:srgbClr val="000000"/>
                </a:solidFill>
                <a:latin typeface="Calibri"/>
              </a:rPr>
              <a:t>: indicar prazo de 15 dias art. 1.003 §5º CPC e </a:t>
            </a:r>
            <a:r>
              <a:rPr lang="pt-BR" sz="3200" b="1" u="sng" spc="-1" dirty="0">
                <a:solidFill>
                  <a:srgbClr val="000000"/>
                </a:solidFill>
                <a:latin typeface="Calibri"/>
              </a:rPr>
              <a:t>Cabimento</a:t>
            </a:r>
            <a:r>
              <a:rPr lang="pt-BR" sz="3200" spc="-1" dirty="0">
                <a:solidFill>
                  <a:srgbClr val="000000"/>
                </a:solidFill>
                <a:latin typeface="Calibri"/>
              </a:rPr>
              <a:t> - art. 1.009 CPC e 203, § 1º CPC</a:t>
            </a:r>
          </a:p>
          <a:p>
            <a:pPr algn="just">
              <a:lnSpc>
                <a:spcPct val="100000"/>
              </a:lnSpc>
              <a:spcBef>
                <a:spcPts val="641"/>
              </a:spcBef>
              <a:tabLst>
                <a:tab pos="0" algn="l"/>
              </a:tabLst>
            </a:pPr>
            <a:r>
              <a:rPr lang="pt-BR" sz="3200" b="1" spc="-1" dirty="0">
                <a:solidFill>
                  <a:srgbClr val="000000"/>
                </a:solidFill>
                <a:latin typeface="Calibri"/>
              </a:rPr>
              <a:t>DO FATO</a:t>
            </a:r>
            <a:r>
              <a:rPr lang="pt-BR" sz="3200" spc="-1" dirty="0">
                <a:solidFill>
                  <a:srgbClr val="000000"/>
                </a:solidFill>
                <a:latin typeface="Calibri"/>
              </a:rPr>
              <a:t>: resumo curto da decisão recorrida.</a:t>
            </a:r>
          </a:p>
          <a:p>
            <a:pPr algn="just">
              <a:lnSpc>
                <a:spcPct val="100000"/>
              </a:lnSpc>
              <a:spcBef>
                <a:spcPts val="641"/>
              </a:spcBef>
              <a:tabLst>
                <a:tab pos="0" algn="l"/>
              </a:tabLst>
            </a:pPr>
            <a:r>
              <a:rPr lang="pt-BR" sz="3200" b="1" spc="-1" dirty="0">
                <a:solidFill>
                  <a:srgbClr val="000000"/>
                </a:solidFill>
                <a:latin typeface="Calibri"/>
              </a:rPr>
              <a:t>DO DIREITO </a:t>
            </a:r>
            <a:r>
              <a:rPr lang="pt-BR" sz="3200" spc="-1" dirty="0">
                <a:solidFill>
                  <a:srgbClr val="000000"/>
                </a:solidFill>
                <a:latin typeface="Calibri"/>
              </a:rPr>
              <a:t>e razões do pedido de reforma ou de decretação de nulidade</a:t>
            </a:r>
            <a:r>
              <a:rPr lang="pt-BR" sz="3200" b="1" spc="-1" dirty="0">
                <a:solidFill>
                  <a:srgbClr val="000000"/>
                </a:solidFill>
                <a:latin typeface="Calibri"/>
              </a:rPr>
              <a:t>:  PRELIMINAR</a:t>
            </a:r>
            <a:r>
              <a:rPr lang="pt-BR" sz="3200" spc="-1" dirty="0">
                <a:solidFill>
                  <a:srgbClr val="000000"/>
                </a:solidFill>
                <a:latin typeface="Calibri"/>
              </a:rPr>
              <a:t> (art. 1.009, § 1º) - </a:t>
            </a:r>
            <a:r>
              <a:rPr lang="pt-BR" sz="3200" b="1" spc="-1" dirty="0">
                <a:solidFill>
                  <a:srgbClr val="000000"/>
                </a:solidFill>
                <a:latin typeface="Calibri"/>
              </a:rPr>
              <a:t>MÉRITO</a:t>
            </a:r>
            <a:r>
              <a:rPr lang="pt-BR" sz="3200" spc="-1" dirty="0">
                <a:solidFill>
                  <a:srgbClr val="000000"/>
                </a:solidFill>
                <a:latin typeface="Calibri"/>
              </a:rPr>
              <a:t>: impugnação específica matéria de direito civil</a:t>
            </a:r>
          </a:p>
          <a:p>
            <a:pPr algn="just">
              <a:spcBef>
                <a:spcPts val="641"/>
              </a:spcBef>
              <a:tabLst>
                <a:tab pos="0" algn="l"/>
              </a:tabLst>
            </a:pPr>
            <a:r>
              <a:rPr lang="pt-BR" sz="3200" b="1" spc="-1" dirty="0">
                <a:solidFill>
                  <a:srgbClr val="000000"/>
                </a:solidFill>
                <a:latin typeface="Calibri"/>
              </a:rPr>
              <a:t>PEDIDOS:</a:t>
            </a:r>
            <a:r>
              <a:rPr lang="pt-BR" sz="3200" spc="-1" dirty="0">
                <a:solidFill>
                  <a:srgbClr val="000000"/>
                </a:solidFill>
                <a:latin typeface="Calibri"/>
              </a:rPr>
              <a:t> </a:t>
            </a:r>
            <a:r>
              <a:rPr lang="pt-BR" sz="3200" b="1" spc="-1" dirty="0">
                <a:solidFill>
                  <a:srgbClr val="000000"/>
                </a:solidFill>
                <a:latin typeface="Calibri"/>
              </a:rPr>
              <a:t>conhecimento</a:t>
            </a:r>
            <a:r>
              <a:rPr lang="pt-BR" sz="3200" spc="-1" dirty="0">
                <a:solidFill>
                  <a:srgbClr val="000000"/>
                </a:solidFill>
                <a:latin typeface="Calibri"/>
              </a:rPr>
              <a:t> da apelação e </a:t>
            </a:r>
            <a:r>
              <a:rPr lang="pt-BR" sz="3200" b="1" spc="-1" dirty="0">
                <a:solidFill>
                  <a:srgbClr val="000000"/>
                </a:solidFill>
                <a:latin typeface="Calibri"/>
              </a:rPr>
              <a:t>provimento</a:t>
            </a:r>
            <a:r>
              <a:rPr lang="pt-BR" sz="3200" spc="-1" dirty="0">
                <a:solidFill>
                  <a:srgbClr val="000000"/>
                </a:solidFill>
                <a:latin typeface="Calibri"/>
              </a:rPr>
              <a:t> do recurso; anulação da sentença (cerceamento) e retorno para instrução, subsidiariamente PROVIMENTO reforma da sentença reforma da sentença; </a:t>
            </a:r>
            <a:r>
              <a:rPr lang="pt-BR" sz="3200" b="1" spc="-1" dirty="0">
                <a:solidFill>
                  <a:srgbClr val="000000"/>
                </a:solidFill>
                <a:latin typeface="Calibri"/>
              </a:rPr>
              <a:t>PEDIDOS ESPECIAIS</a:t>
            </a:r>
            <a:r>
              <a:rPr lang="pt-BR" sz="3200" spc="-1" dirty="0">
                <a:solidFill>
                  <a:srgbClr val="000000"/>
                </a:solidFill>
                <a:latin typeface="Calibri"/>
              </a:rPr>
              <a:t>: prioridade processual art. 1.048; efeito suspensivo art. 1.012 CPC; MP art. 178; multa processual art. 77 e 80 CPC e honorários advocatícios (art. 85, § 11)</a:t>
            </a:r>
          </a:p>
          <a:p>
            <a:pPr algn="just">
              <a:lnSpc>
                <a:spcPct val="100000"/>
              </a:lnSpc>
              <a:spcBef>
                <a:spcPts val="641"/>
              </a:spcBef>
              <a:tabLst>
                <a:tab pos="0" algn="l"/>
              </a:tabLst>
            </a:pPr>
            <a:r>
              <a:rPr lang="pt-BR" sz="3200" b="1" spc="-1" dirty="0">
                <a:solidFill>
                  <a:srgbClr val="000000"/>
                </a:solidFill>
                <a:latin typeface="Calibri"/>
              </a:rPr>
              <a:t>Fecho</a:t>
            </a:r>
            <a:r>
              <a:rPr lang="pt-BR" sz="3200" spc="-1" dirty="0">
                <a:solidFill>
                  <a:srgbClr val="000000"/>
                </a:solidFill>
                <a:latin typeface="Calibri"/>
              </a:rPr>
              <a:t>: data - advogado</a:t>
            </a:r>
            <a:endParaRPr lang="pt-BR" sz="3200" spc="-1" dirty="0">
              <a:solidFill>
                <a:srgbClr val="000000"/>
              </a:solidFill>
              <a:latin typeface="Calibri"/>
              <a:ea typeface="DejaVu Sans"/>
            </a:endParaRPr>
          </a:p>
        </p:txBody>
      </p:sp>
    </p:spTree>
    <p:extLst>
      <p:ext uri="{BB962C8B-B14F-4D97-AF65-F5344CB8AC3E}">
        <p14:creationId xmlns:p14="http://schemas.microsoft.com/office/powerpoint/2010/main" val="2355531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C0878-C49C-3834-1463-43CD83030B7A}"/>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16B78D7B-735D-B59A-5C2A-5A51ACBC726C}"/>
              </a:ext>
            </a:extLst>
          </p:cNvPr>
          <p:cNvSpPr/>
          <p:nvPr/>
        </p:nvSpPr>
        <p:spPr>
          <a:xfrm>
            <a:off x="0"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just"/>
            <a:r>
              <a:rPr lang="pt-BR" dirty="0"/>
              <a:t>EXCELENTÍSSIMO SENHOR DOUTOR JUIZ DE DIREITO DA 2ª VARA CÍVEL DO FORO CENTRAL DA COMARCA DA CAPITAL DO ESTADO DE SÃO PAULO.</a:t>
            </a:r>
          </a:p>
          <a:p>
            <a:pPr algn="just"/>
            <a:r>
              <a:rPr lang="pt-BR" dirty="0"/>
              <a:t> </a:t>
            </a:r>
          </a:p>
          <a:p>
            <a:pPr algn="just"/>
            <a:endParaRPr lang="pt-BR" dirty="0"/>
          </a:p>
          <a:p>
            <a:pPr algn="just"/>
            <a:endParaRPr lang="pt-BR" dirty="0"/>
          </a:p>
          <a:p>
            <a:pPr algn="just"/>
            <a:endParaRPr lang="pt-BR" dirty="0"/>
          </a:p>
          <a:p>
            <a:pPr algn="just"/>
            <a:r>
              <a:rPr lang="pt-BR" dirty="0"/>
              <a:t>Processo n. XXX</a:t>
            </a:r>
          </a:p>
          <a:p>
            <a:pPr algn="just"/>
            <a:r>
              <a:rPr lang="pt-BR" dirty="0"/>
              <a:t> </a:t>
            </a:r>
          </a:p>
          <a:p>
            <a:pPr algn="just"/>
            <a:r>
              <a:rPr lang="pt-BR" dirty="0"/>
              <a:t>	Marcelo, qualificação completa </a:t>
            </a:r>
            <a:r>
              <a:rPr lang="pt-BR" dirty="0" err="1"/>
              <a:t>xxx</a:t>
            </a:r>
            <a:r>
              <a:rPr lang="pt-BR" dirty="0"/>
              <a:t>, nos autos da ação de indenização por danos morais que move em face de Daniela, também qualificada, inconformado com a sentença que julgou improcedente o pedido, vem, respeitosamente, à presença de Vossa Excelência, com fundamento nos </a:t>
            </a:r>
            <a:r>
              <a:rPr lang="pt-BR" dirty="0" err="1"/>
              <a:t>arts</a:t>
            </a:r>
            <a:r>
              <a:rPr lang="pt-BR" dirty="0"/>
              <a:t>. 1.009 e seguintes do Código de Processo Civil, interpor o presente RECURSO DE APELAÇÃO requerendo que o recurso seja recebido no duplo efeito.</a:t>
            </a:r>
          </a:p>
          <a:p>
            <a:pPr algn="just"/>
            <a:r>
              <a:rPr lang="pt-BR" dirty="0"/>
              <a:t>	Requer a intimação do recorrente para apresentação das contrarrazões nos termos do art. 1.010, § 1º do CPC e posteriormente remetido ao Egrégio Tribunal de Justiça do Estado de São Paulo, com as anexas razões.</a:t>
            </a:r>
          </a:p>
          <a:p>
            <a:pPr algn="just"/>
            <a:r>
              <a:rPr lang="pt-BR" dirty="0"/>
              <a:t> </a:t>
            </a:r>
          </a:p>
          <a:p>
            <a:pPr algn="ctr"/>
            <a:r>
              <a:rPr lang="pt-BR" dirty="0"/>
              <a:t>Nestes termos, pode deferimento.</a:t>
            </a:r>
          </a:p>
          <a:p>
            <a:pPr algn="ctr"/>
            <a:r>
              <a:rPr lang="pt-BR" dirty="0"/>
              <a:t>Local, 23 de março de 2026.</a:t>
            </a:r>
          </a:p>
          <a:p>
            <a:pPr algn="ctr"/>
            <a:endParaRPr lang="pt-BR" dirty="0"/>
          </a:p>
          <a:p>
            <a:pPr algn="ctr"/>
            <a:r>
              <a:rPr lang="pt-BR" dirty="0"/>
              <a:t>Advogado XXX</a:t>
            </a:r>
          </a:p>
          <a:p>
            <a:pPr algn="ctr"/>
            <a:r>
              <a:rPr lang="pt-BR" dirty="0"/>
              <a:t>OAB/UF nº XXX</a:t>
            </a:r>
          </a:p>
        </p:txBody>
      </p:sp>
    </p:spTree>
    <p:extLst>
      <p:ext uri="{BB962C8B-B14F-4D97-AF65-F5344CB8AC3E}">
        <p14:creationId xmlns:p14="http://schemas.microsoft.com/office/powerpoint/2010/main" val="3870701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B57597-4A5F-4722-EA91-054DA850C03F}"/>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C2E17469-CD0B-D5A6-79B0-A65B4C05972B}"/>
              </a:ext>
            </a:extLst>
          </p:cNvPr>
          <p:cNvSpPr/>
          <p:nvPr/>
        </p:nvSpPr>
        <p:spPr>
          <a:xfrm>
            <a:off x="1" y="0"/>
            <a:ext cx="9144000" cy="6714836"/>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pPr algn="ctr"/>
            <a:r>
              <a:rPr lang="pt-BR" sz="2400" dirty="0"/>
              <a:t>RAZÕES DE APELAÇÃO</a:t>
            </a:r>
          </a:p>
          <a:p>
            <a:r>
              <a:rPr lang="pt-BR" sz="2400" dirty="0"/>
              <a:t> </a:t>
            </a:r>
          </a:p>
          <a:p>
            <a:endParaRPr lang="pt-BR" sz="2400" dirty="0"/>
          </a:p>
          <a:p>
            <a:r>
              <a:rPr lang="pt-BR" sz="2400" dirty="0"/>
              <a:t>Apelante: Marcelo</a:t>
            </a:r>
          </a:p>
          <a:p>
            <a:r>
              <a:rPr lang="pt-BR" sz="2400" dirty="0"/>
              <a:t>Apelada: Daniela</a:t>
            </a:r>
          </a:p>
          <a:p>
            <a:r>
              <a:rPr lang="pt-BR" sz="2400" dirty="0"/>
              <a:t>Origem: 2ª Vara Cível Central da Comarca da Capital de São Paulo</a:t>
            </a:r>
          </a:p>
          <a:p>
            <a:r>
              <a:rPr lang="pt-BR" sz="2400" dirty="0"/>
              <a:t>Processo n. </a:t>
            </a:r>
            <a:r>
              <a:rPr lang="pt-BR" sz="2400" dirty="0" err="1"/>
              <a:t>xxx</a:t>
            </a:r>
            <a:endParaRPr lang="pt-BR" sz="2400" dirty="0"/>
          </a:p>
          <a:p>
            <a:endParaRPr lang="pt-BR" sz="2400" dirty="0"/>
          </a:p>
          <a:p>
            <a:endParaRPr lang="pt-BR" sz="2400" dirty="0"/>
          </a:p>
          <a:p>
            <a:r>
              <a:rPr lang="pt-BR" sz="2400" dirty="0"/>
              <a:t>Egrégio Tribunal de Justiça,</a:t>
            </a:r>
          </a:p>
          <a:p>
            <a:r>
              <a:rPr lang="pt-BR" sz="2400" dirty="0"/>
              <a:t>	Colenda Câmara,</a:t>
            </a:r>
          </a:p>
          <a:p>
            <a:r>
              <a:rPr lang="pt-BR" sz="2400" dirty="0"/>
              <a:t>		Nobres Desembargadores!</a:t>
            </a:r>
          </a:p>
        </p:txBody>
      </p:sp>
    </p:spTree>
    <p:extLst>
      <p:ext uri="{BB962C8B-B14F-4D97-AF65-F5344CB8AC3E}">
        <p14:creationId xmlns:p14="http://schemas.microsoft.com/office/powerpoint/2010/main" val="1911529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918F9-0CBC-8284-2E9B-1820344D60C0}"/>
            </a:ext>
          </a:extLst>
        </p:cNvPr>
        <p:cNvGrpSpPr/>
        <p:nvPr/>
      </p:nvGrpSpPr>
      <p:grpSpPr>
        <a:xfrm>
          <a:off x="0" y="0"/>
          <a:ext cx="0" cy="0"/>
          <a:chOff x="0" y="0"/>
          <a:chExt cx="0" cy="0"/>
        </a:xfrm>
      </p:grpSpPr>
      <p:sp>
        <p:nvSpPr>
          <p:cNvPr id="146" name="Espaço Reservado para Conteúdo 2_3">
            <a:extLst>
              <a:ext uri="{FF2B5EF4-FFF2-40B4-BE49-F238E27FC236}">
                <a16:creationId xmlns:a16="http://schemas.microsoft.com/office/drawing/2014/main" id="{A09D795A-1BAA-9011-B6B0-502AE57F4174}"/>
              </a:ext>
            </a:extLst>
          </p:cNvPr>
          <p:cNvSpPr/>
          <p:nvPr/>
        </p:nvSpPr>
        <p:spPr>
          <a:xfrm>
            <a:off x="1" y="0"/>
            <a:ext cx="9144000" cy="685800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ormAutofit/>
          </a:bodyPr>
          <a:lstStyle/>
          <a:p>
            <a:r>
              <a:rPr lang="pt-BR" b="1" dirty="0"/>
              <a:t>CABIMENTO</a:t>
            </a:r>
          </a:p>
          <a:p>
            <a:pPr algn="just"/>
            <a:r>
              <a:rPr lang="pt-BR" dirty="0"/>
              <a:t>	 O presente recurso é cabível, tendo em vista que se insurge contra sentença que julgou improcedente o pedido formulado na ação de indenização por danos morais.</a:t>
            </a:r>
          </a:p>
          <a:p>
            <a:pPr algn="just"/>
            <a:r>
              <a:rPr lang="pt-BR" dirty="0"/>
              <a:t>	Nos termos do art. 1.009 do Código de Processo Civil, da sentença cabe recurso de apelação.</a:t>
            </a:r>
          </a:p>
          <a:p>
            <a:pPr algn="just"/>
            <a:r>
              <a:rPr lang="pt-BR" dirty="0"/>
              <a:t>	Assim, diante da natureza da decisão recorrida, mostra-se adequada a interposição do presente recurso.</a:t>
            </a:r>
          </a:p>
          <a:p>
            <a:endParaRPr lang="pt-BR" dirty="0"/>
          </a:p>
          <a:p>
            <a:r>
              <a:rPr lang="pt-BR" dirty="0"/>
              <a:t> </a:t>
            </a:r>
          </a:p>
          <a:p>
            <a:r>
              <a:rPr lang="pt-BR" b="1" dirty="0"/>
              <a:t>TEMPESTIVIDADE</a:t>
            </a:r>
          </a:p>
          <a:p>
            <a:r>
              <a:rPr lang="pt-BR" dirty="0"/>
              <a:t>	A sentença foi publicada em 02 de março, segunda-feira.</a:t>
            </a:r>
          </a:p>
          <a:p>
            <a:pPr algn="just"/>
            <a:r>
              <a:rPr lang="pt-BR" dirty="0"/>
              <a:t>	Nos termos do art. 1.003, § 5º, do CPC, o prazo para interposição de apelação é de 15 dias úteis, sendo a contagem realizada em dias úteis, conforme art. 219 do CPC.</a:t>
            </a:r>
          </a:p>
          <a:p>
            <a:r>
              <a:rPr lang="pt-BR" dirty="0"/>
              <a:t>	Assim, o presente recurso é tempestivo.</a:t>
            </a:r>
          </a:p>
          <a:p>
            <a:r>
              <a:rPr lang="pt-BR" dirty="0"/>
              <a:t> </a:t>
            </a:r>
          </a:p>
          <a:p>
            <a:r>
              <a:rPr lang="pt-BR" b="1" dirty="0"/>
              <a:t>PREPARO</a:t>
            </a:r>
          </a:p>
          <a:p>
            <a:pPr algn="just"/>
            <a:r>
              <a:rPr lang="pt-BR" dirty="0"/>
              <a:t>	O recorrente realizou o preparo nos termos do art. 1.007 dos CPC conforme guia anexa (doc. </a:t>
            </a:r>
            <a:r>
              <a:rPr lang="pt-BR" dirty="0" err="1"/>
              <a:t>Xxx</a:t>
            </a:r>
            <a:r>
              <a:rPr lang="pt-BR" dirty="0"/>
              <a:t>).</a:t>
            </a:r>
          </a:p>
          <a:p>
            <a:pPr algn="just">
              <a:lnSpc>
                <a:spcPct val="100000"/>
              </a:lnSpc>
              <a:spcBef>
                <a:spcPts val="641"/>
              </a:spcBef>
              <a:tabLst>
                <a:tab pos="0" algn="l"/>
              </a:tabLst>
            </a:pPr>
            <a:endParaRPr lang="pt-BR" sz="3200" spc="-1" dirty="0">
              <a:solidFill>
                <a:srgbClr val="000000"/>
              </a:solidFill>
              <a:latin typeface="Calibri"/>
              <a:ea typeface="DejaVu Sans"/>
            </a:endParaRPr>
          </a:p>
        </p:txBody>
      </p:sp>
    </p:spTree>
    <p:extLst>
      <p:ext uri="{BB962C8B-B14F-4D97-AF65-F5344CB8AC3E}">
        <p14:creationId xmlns:p14="http://schemas.microsoft.com/office/powerpoint/2010/main" val="9026773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3742</TotalTime>
  <Words>2256</Words>
  <Application>Microsoft Office PowerPoint</Application>
  <PresentationFormat>Apresentação na tela (4:3)</PresentationFormat>
  <Paragraphs>125</Paragraphs>
  <Slides>13</Slides>
  <Notes>0</Notes>
  <HiddenSlides>0</HiddenSlides>
  <MMClips>0</MMClips>
  <ScaleCrop>false</ScaleCrop>
  <HeadingPairs>
    <vt:vector size="6" baseType="variant">
      <vt:variant>
        <vt:lpstr>Fontes usadas</vt:lpstr>
      </vt:variant>
      <vt:variant>
        <vt:i4>5</vt:i4>
      </vt:variant>
      <vt:variant>
        <vt:lpstr>Tema</vt:lpstr>
      </vt:variant>
      <vt:variant>
        <vt:i4>2</vt:i4>
      </vt:variant>
      <vt:variant>
        <vt:lpstr>Títulos de slides</vt:lpstr>
      </vt:variant>
      <vt:variant>
        <vt:i4>13</vt:i4>
      </vt:variant>
    </vt:vector>
  </HeadingPairs>
  <TitlesOfParts>
    <vt:vector size="20" baseType="lpstr">
      <vt:lpstr>Arial</vt:lpstr>
      <vt:lpstr>Calibri</vt:lpstr>
      <vt:lpstr>Symbol</vt:lpstr>
      <vt:lpstr>Times New Roman</vt:lpstr>
      <vt:lpstr>Wingdings</vt:lpstr>
      <vt:lpstr>Office Theme</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 JULIO</dc:title>
  <dc:subject/>
  <dc:creator>PALAS</dc:creator>
  <dc:description/>
  <cp:lastModifiedBy>Julio Augusto Lopes</cp:lastModifiedBy>
  <cp:revision>937</cp:revision>
  <dcterms:created xsi:type="dcterms:W3CDTF">2020-08-07T16:47:54Z</dcterms:created>
  <dcterms:modified xsi:type="dcterms:W3CDTF">2026-03-16T18:23:05Z</dcterms:modified>
  <dc:language>pt-BR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1</vt:i4>
  </property>
  <property fmtid="{D5CDD505-2E9C-101B-9397-08002B2CF9AE}" pid="3" name="PresentationFormat">
    <vt:lpwstr>Apresentação na tela (4:3)</vt:lpwstr>
  </property>
  <property fmtid="{D5CDD505-2E9C-101B-9397-08002B2CF9AE}" pid="4" name="Slides">
    <vt:i4>25</vt:i4>
  </property>
</Properties>
</file>