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notesMasterIdLst>
    <p:notesMasterId r:id="rId48"/>
  </p:notesMasterIdLst>
  <p:sldIdLst>
    <p:sldId id="491" r:id="rId2"/>
    <p:sldId id="496" r:id="rId3"/>
    <p:sldId id="444" r:id="rId4"/>
    <p:sldId id="446" r:id="rId5"/>
    <p:sldId id="264" r:id="rId6"/>
    <p:sldId id="457" r:id="rId7"/>
    <p:sldId id="267" r:id="rId8"/>
    <p:sldId id="476" r:id="rId9"/>
    <p:sldId id="449" r:id="rId10"/>
    <p:sldId id="477" r:id="rId11"/>
    <p:sldId id="487" r:id="rId12"/>
    <p:sldId id="442" r:id="rId13"/>
    <p:sldId id="459" r:id="rId14"/>
    <p:sldId id="460" r:id="rId15"/>
    <p:sldId id="461" r:id="rId16"/>
    <p:sldId id="462" r:id="rId17"/>
    <p:sldId id="466" r:id="rId18"/>
    <p:sldId id="463" r:id="rId19"/>
    <p:sldId id="478" r:id="rId20"/>
    <p:sldId id="479" r:id="rId21"/>
    <p:sldId id="480" r:id="rId22"/>
    <p:sldId id="481" r:id="rId23"/>
    <p:sldId id="482" r:id="rId24"/>
    <p:sldId id="483" r:id="rId25"/>
    <p:sldId id="495" r:id="rId26"/>
    <p:sldId id="508" r:id="rId27"/>
    <p:sldId id="510" r:id="rId28"/>
    <p:sldId id="468" r:id="rId29"/>
    <p:sldId id="511" r:id="rId30"/>
    <p:sldId id="484" r:id="rId31"/>
    <p:sldId id="512" r:id="rId32"/>
    <p:sldId id="513" r:id="rId33"/>
    <p:sldId id="514" r:id="rId34"/>
    <p:sldId id="515" r:id="rId35"/>
    <p:sldId id="516" r:id="rId36"/>
    <p:sldId id="517" r:id="rId37"/>
    <p:sldId id="518" r:id="rId38"/>
    <p:sldId id="519" r:id="rId39"/>
    <p:sldId id="520" r:id="rId40"/>
    <p:sldId id="521" r:id="rId41"/>
    <p:sldId id="522" r:id="rId42"/>
    <p:sldId id="523" r:id="rId43"/>
    <p:sldId id="524" r:id="rId44"/>
    <p:sldId id="525" r:id="rId45"/>
    <p:sldId id="526" r:id="rId46"/>
    <p:sldId id="527" r:id="rId4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o Lopes" initials="JL" lastIdx="1" clrIdx="0">
    <p:extLst>
      <p:ext uri="{19B8F6BF-5375-455C-9EA6-DF929625EA0E}">
        <p15:presenceInfo xmlns:p15="http://schemas.microsoft.com/office/powerpoint/2012/main" userId="d450ea144930a37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4660"/>
  </p:normalViewPr>
  <p:slideViewPr>
    <p:cSldViewPr snapToGrid="0">
      <p:cViewPr varScale="1">
        <p:scale>
          <a:sx n="65" d="100"/>
          <a:sy n="65" d="100"/>
        </p:scale>
        <p:origin x="12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o Lopes" userId="d450ea144930a376" providerId="LiveId" clId="{0F56938F-9C30-4BAB-B38D-4DE4FF9E6498}"/>
    <pc:docChg chg="custSel addSld modSld">
      <pc:chgData name="Julio Lopes" userId="d450ea144930a376" providerId="LiveId" clId="{0F56938F-9C30-4BAB-B38D-4DE4FF9E6498}" dt="2025-09-16T16:30:37.467" v="16" actId="22"/>
      <pc:docMkLst>
        <pc:docMk/>
      </pc:docMkLst>
      <pc:sldChg chg="addSp delSp modSp mod">
        <pc:chgData name="Julio Lopes" userId="d450ea144930a376" providerId="LiveId" clId="{0F56938F-9C30-4BAB-B38D-4DE4FF9E6498}" dt="2025-09-08T14:18:33.905" v="13" actId="1076"/>
        <pc:sldMkLst>
          <pc:docMk/>
          <pc:sldMk cId="3485433779" sldId="503"/>
        </pc:sldMkLst>
        <pc:picChg chg="add mod ord">
          <ac:chgData name="Julio Lopes" userId="d450ea144930a376" providerId="LiveId" clId="{0F56938F-9C30-4BAB-B38D-4DE4FF9E6498}" dt="2025-09-08T14:18:33.905" v="13" actId="1076"/>
          <ac:picMkLst>
            <pc:docMk/>
            <pc:sldMk cId="3485433779" sldId="503"/>
            <ac:picMk id="4" creationId="{481D7BEC-1299-E2AC-2408-D2A7CEE8F874}"/>
          </ac:picMkLst>
        </pc:picChg>
        <pc:picChg chg="add mod">
          <ac:chgData name="Julio Lopes" userId="d450ea144930a376" providerId="LiveId" clId="{0F56938F-9C30-4BAB-B38D-4DE4FF9E6498}" dt="2025-09-08T14:18:14.137" v="8" actId="1076"/>
          <ac:picMkLst>
            <pc:docMk/>
            <pc:sldMk cId="3485433779" sldId="503"/>
            <ac:picMk id="6" creationId="{77E8925E-F232-B62E-F764-D5D5C4FB4B56}"/>
          </ac:picMkLst>
        </pc:picChg>
        <pc:picChg chg="add mod">
          <ac:chgData name="Julio Lopes" userId="d450ea144930a376" providerId="LiveId" clId="{0F56938F-9C30-4BAB-B38D-4DE4FF9E6498}" dt="2025-09-08T14:18:27.391" v="10" actId="1076"/>
          <ac:picMkLst>
            <pc:docMk/>
            <pc:sldMk cId="3485433779" sldId="503"/>
            <ac:picMk id="8" creationId="{C7637BE3-8666-E0EB-4B9D-03F53329FC49}"/>
          </ac:picMkLst>
        </pc:picChg>
      </pc:sldChg>
      <pc:sldChg chg="addSp delSp add mod">
        <pc:chgData name="Julio Lopes" userId="d450ea144930a376" providerId="LiveId" clId="{0F56938F-9C30-4BAB-B38D-4DE4FF9E6498}" dt="2025-09-16T16:30:37.467" v="16" actId="22"/>
        <pc:sldMkLst>
          <pc:docMk/>
          <pc:sldMk cId="2589378803" sldId="518"/>
        </pc:sldMkLst>
        <pc:picChg chg="add">
          <ac:chgData name="Julio Lopes" userId="d450ea144930a376" providerId="LiveId" clId="{0F56938F-9C30-4BAB-B38D-4DE4FF9E6498}" dt="2025-09-16T16:30:37.467" v="16" actId="22"/>
          <ac:picMkLst>
            <pc:docMk/>
            <pc:sldMk cId="2589378803" sldId="518"/>
            <ac:picMk id="4" creationId="{6B520716-1FB2-19E5-98D4-6CD7D5C409C2}"/>
          </ac:picMkLst>
        </pc:picChg>
        <pc:picChg chg="del">
          <ac:chgData name="Julio Lopes" userId="d450ea144930a376" providerId="LiveId" clId="{0F56938F-9C30-4BAB-B38D-4DE4FF9E6498}" dt="2025-09-16T16:30:36.786" v="15" actId="478"/>
          <ac:picMkLst>
            <pc:docMk/>
            <pc:sldMk cId="2589378803" sldId="518"/>
            <ac:picMk id="9" creationId="{3EC8DCC5-B336-FAC2-02CF-F77602B092D0}"/>
          </ac:picMkLst>
        </pc:picChg>
      </pc:sldChg>
      <pc:sldChg chg="add">
        <pc:chgData name="Julio Lopes" userId="d450ea144930a376" providerId="LiveId" clId="{0F56938F-9C30-4BAB-B38D-4DE4FF9E6498}" dt="2025-09-16T16:30:34.170" v="14" actId="2890"/>
        <pc:sldMkLst>
          <pc:docMk/>
          <pc:sldMk cId="1385284733" sldId="51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5"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pPr algn="ctr"/>
            <a:r>
              <a:rPr lang="pt-BR" sz="4400" b="0" strike="noStrike" spc="-1">
                <a:latin typeface="Arial"/>
              </a:rPr>
              <a:t>Clique para mover o slide</a:t>
            </a:r>
          </a:p>
        </p:txBody>
      </p:sp>
      <p:sp>
        <p:nvSpPr>
          <p:cNvPr id="126" name="PlaceHolder 2"/>
          <p:cNvSpPr>
            <a:spLocks noGrp="1"/>
          </p:cNvSpPr>
          <p:nvPr>
            <p:ph type="body"/>
          </p:nvPr>
        </p:nvSpPr>
        <p:spPr>
          <a:xfrm>
            <a:off x="756000" y="5078520"/>
            <a:ext cx="6047640" cy="4811040"/>
          </a:xfrm>
          <a:prstGeom prst="rect">
            <a:avLst/>
          </a:prstGeom>
        </p:spPr>
        <p:txBody>
          <a:bodyPr lIns="0" tIns="0" rIns="0" bIns="0">
            <a:noAutofit/>
          </a:bodyPr>
          <a:lstStyle/>
          <a:p>
            <a:r>
              <a:rPr lang="pt-BR" sz="2000" b="0" strike="noStrike" spc="-1">
                <a:latin typeface="Arial"/>
              </a:rPr>
              <a:t>Clique para editar o formato de notas</a:t>
            </a:r>
          </a:p>
        </p:txBody>
      </p:sp>
      <p:sp>
        <p:nvSpPr>
          <p:cNvPr id="127" name="PlaceHolder 3"/>
          <p:cNvSpPr>
            <a:spLocks noGrp="1"/>
          </p:cNvSpPr>
          <p:nvPr>
            <p:ph type="hdr"/>
          </p:nvPr>
        </p:nvSpPr>
        <p:spPr>
          <a:xfrm>
            <a:off x="0" y="0"/>
            <a:ext cx="3280680" cy="534240"/>
          </a:xfrm>
          <a:prstGeom prst="rect">
            <a:avLst/>
          </a:prstGeom>
        </p:spPr>
        <p:txBody>
          <a:bodyPr lIns="0" tIns="0" rIns="0" bIns="0">
            <a:noAutofit/>
          </a:bodyPr>
          <a:lstStyle/>
          <a:p>
            <a:r>
              <a:rPr lang="pt-BR" sz="1400" b="0" strike="noStrike" spc="-1">
                <a:latin typeface="Times New Roman"/>
              </a:rPr>
              <a:t>&lt;cabeçalho&gt;</a:t>
            </a:r>
          </a:p>
        </p:txBody>
      </p:sp>
      <p:sp>
        <p:nvSpPr>
          <p:cNvPr id="128"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pt-BR" sz="1400" b="0" strike="noStrike" spc="-1">
                <a:latin typeface="Times New Roman"/>
              </a:rPr>
              <a:t>&lt;data/hora&gt;</a:t>
            </a:r>
          </a:p>
        </p:txBody>
      </p:sp>
      <p:sp>
        <p:nvSpPr>
          <p:cNvPr id="129" name="PlaceHolder 5"/>
          <p:cNvSpPr>
            <a:spLocks noGrp="1"/>
          </p:cNvSpPr>
          <p:nvPr>
            <p:ph type="ftr"/>
          </p:nvPr>
        </p:nvSpPr>
        <p:spPr>
          <a:xfrm>
            <a:off x="0" y="10157400"/>
            <a:ext cx="3280680" cy="534240"/>
          </a:xfrm>
          <a:prstGeom prst="rect">
            <a:avLst/>
          </a:prstGeom>
        </p:spPr>
        <p:txBody>
          <a:bodyPr lIns="0" tIns="0" rIns="0" bIns="0" anchor="b">
            <a:noAutofit/>
          </a:bodyPr>
          <a:lstStyle/>
          <a:p>
            <a:r>
              <a:rPr lang="pt-BR" sz="1400" b="0" strike="noStrike" spc="-1">
                <a:latin typeface="Times New Roman"/>
              </a:rPr>
              <a:t>&lt;rodapé&gt;</a:t>
            </a:r>
          </a:p>
        </p:txBody>
      </p:sp>
      <p:sp>
        <p:nvSpPr>
          <p:cNvPr id="130"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C973D53A-AE05-439C-A1B7-0A7C011350CB}" type="slidenum">
              <a:rPr lang="pt-BR" sz="1400" b="0" strike="noStrike" spc="-1">
                <a:latin typeface="Times New Roman"/>
              </a:rPr>
              <a:t>‹nº›</a:t>
            </a:fld>
            <a:endParaRPr lang="pt-BR"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pt-BR" sz="3200" b="0" strike="noStrike" spc="-1">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pt-BR" sz="3200" b="0" strike="noStrike" spc="-1">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pt-BR" sz="3200" b="0" strike="noStrike" spc="-1">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pt-BR" sz="3200" b="0" strike="noStrike" spc="-1">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pt-BR" sz="3200" b="0" strike="noStrike" spc="-1">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pt-BR" sz="3200" b="0" strike="noStrike" spc="-1">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pt-BR" sz="3200" b="0" strike="noStrike" spc="-1">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pt-BR" sz="3200" b="0" strike="noStrike" spc="-1">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pt-BR" sz="3200" b="0" strike="noStrike" spc="-1">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A190C57-6ED0-4248-8B52-9F9E4227C413}" type="datetime1">
              <a:rPr lang="pt-BR" smtClean="0"/>
              <a:t>16/03/2026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31B0B82-69A3-4020-8A88-7DA80ABD157C}" type="slidenum">
              <a:rPr lang="pt-BR" smtClean="0"/>
              <a:t>‹nº›</a:t>
            </a:fld>
            <a:endParaRPr lang="pt-BR"/>
          </a:p>
        </p:txBody>
      </p:sp>
    </p:spTree>
    <p:extLst>
      <p:ext uri="{BB962C8B-B14F-4D97-AF65-F5344CB8AC3E}">
        <p14:creationId xmlns:p14="http://schemas.microsoft.com/office/powerpoint/2010/main" val="4290911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pt-B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pt-BR" sz="3200" b="0" strike="noStrike" spc="-1">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pt-B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pt-BR" sz="3200" b="0" strike="noStrike" spc="-1">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pt-BR" sz="3200" b="0" strike="noStrike" spc="-1">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pt-BR" sz="3200" b="0" strike="noStrike" spc="-1">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pt-BR" sz="3200" b="0" strike="noStrike" spc="-1">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pt-BR" sz="3200" b="0" strike="noStrike" spc="-1">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pt-BR" sz="3200" b="0" strike="noStrike" spc="-1">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pt-BR" sz="4400" b="0" strike="noStrike" spc="-1">
                <a:latin typeface="Arial"/>
              </a:rPr>
              <a:t>Clique para editar o formato do texto do título</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pt-BR" sz="3200" b="0" strike="noStrike" spc="-1">
                <a:latin typeface="Arial"/>
              </a:rPr>
              <a:t>Clique para editar o formato do texto da estrutura de tópicos</a:t>
            </a:r>
          </a:p>
          <a:p>
            <a:pPr marL="864000" lvl="1" indent="-324000">
              <a:spcBef>
                <a:spcPts val="1134"/>
              </a:spcBef>
              <a:buClr>
                <a:srgbClr val="000000"/>
              </a:buClr>
              <a:buSzPct val="75000"/>
              <a:buFont typeface="Symbol" charset="2"/>
              <a:buChar char=""/>
            </a:pPr>
            <a:r>
              <a:rPr lang="pt-BR" sz="2800" b="0" strike="noStrike" spc="-1">
                <a:latin typeface="Arial"/>
              </a:rPr>
              <a:t>2.º nível da estrutura de tópicos</a:t>
            </a:r>
          </a:p>
          <a:p>
            <a:pPr marL="1296000" lvl="2" indent="-288000">
              <a:spcBef>
                <a:spcPts val="850"/>
              </a:spcBef>
              <a:buClr>
                <a:srgbClr val="000000"/>
              </a:buClr>
              <a:buSzPct val="45000"/>
              <a:buFont typeface="Wingdings" charset="2"/>
              <a:buChar char=""/>
            </a:pPr>
            <a:r>
              <a:rPr lang="pt-BR" sz="2400" b="0" strike="noStrike" spc="-1">
                <a:latin typeface="Arial"/>
              </a:rPr>
              <a:t>3.º nível da estrutura de tópicos</a:t>
            </a:r>
          </a:p>
          <a:p>
            <a:pPr marL="1728000" lvl="3" indent="-216000">
              <a:spcBef>
                <a:spcPts val="567"/>
              </a:spcBef>
              <a:buClr>
                <a:srgbClr val="000000"/>
              </a:buClr>
              <a:buSzPct val="75000"/>
              <a:buFont typeface="Symbol" charset="2"/>
              <a:buChar char=""/>
            </a:pPr>
            <a:r>
              <a:rPr lang="pt-BR" sz="2000" b="0" strike="noStrike" spc="-1">
                <a:latin typeface="Arial"/>
              </a:rPr>
              <a:t>4.º nível da estrutura de tópicos</a:t>
            </a:r>
          </a:p>
          <a:p>
            <a:pPr marL="2160000" lvl="4" indent="-216000">
              <a:spcBef>
                <a:spcPts val="283"/>
              </a:spcBef>
              <a:buClr>
                <a:srgbClr val="000000"/>
              </a:buClr>
              <a:buSzPct val="45000"/>
              <a:buFont typeface="Wingdings" charset="2"/>
              <a:buChar char=""/>
            </a:pPr>
            <a:r>
              <a:rPr lang="pt-BR" sz="2000" b="0" strike="noStrike" spc="-1">
                <a:latin typeface="Arial"/>
              </a:rPr>
              <a:t>5.º nível da estrutura de tópicos</a:t>
            </a:r>
          </a:p>
          <a:p>
            <a:pPr marL="2592000" lvl="5" indent="-216000">
              <a:spcBef>
                <a:spcPts val="283"/>
              </a:spcBef>
              <a:buClr>
                <a:srgbClr val="000000"/>
              </a:buClr>
              <a:buSzPct val="45000"/>
              <a:buFont typeface="Wingdings" charset="2"/>
              <a:buChar char=""/>
            </a:pPr>
            <a:r>
              <a:rPr lang="pt-BR" sz="2000" b="0" strike="noStrike" spc="-1">
                <a:latin typeface="Arial"/>
              </a:rPr>
              <a:t>6.º nível da estrutura de tópicos</a:t>
            </a:r>
          </a:p>
          <a:p>
            <a:pPr marL="3024000" lvl="6" indent="-216000">
              <a:spcBef>
                <a:spcPts val="283"/>
              </a:spcBef>
              <a:buClr>
                <a:srgbClr val="000000"/>
              </a:buClr>
              <a:buSzPct val="45000"/>
              <a:buFont typeface="Wingdings" charset="2"/>
              <a:buChar char=""/>
            </a:pPr>
            <a:r>
              <a:rPr lang="pt-BR" sz="2000" b="0" strike="noStrike" spc="-1">
                <a:latin typeface="Arial"/>
              </a:rPr>
              <a:t>7.º nível da estrutura de tópicos</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0"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lnSpcReduction="10000"/>
          </a:bodyPr>
          <a:lstStyle/>
          <a:p>
            <a:pPr algn="just">
              <a:lnSpc>
                <a:spcPct val="100000"/>
              </a:lnSpc>
              <a:spcBef>
                <a:spcPts val="641"/>
              </a:spcBef>
              <a:tabLst>
                <a:tab pos="0" algn="l"/>
              </a:tabLst>
            </a:pPr>
            <a:r>
              <a:rPr lang="pt-BR" sz="1700" b="1" spc="-1" dirty="0"/>
              <a:t>-1009- APELAÇÃO</a:t>
            </a:r>
          </a:p>
          <a:p>
            <a:pPr algn="just">
              <a:lnSpc>
                <a:spcPct val="100000"/>
              </a:lnSpc>
              <a:spcBef>
                <a:spcPts val="641"/>
              </a:spcBef>
              <a:tabLst>
                <a:tab pos="0" algn="l"/>
              </a:tabLst>
            </a:pPr>
            <a:r>
              <a:rPr lang="pt-BR" sz="1700" b="1" spc="-1" dirty="0"/>
              <a:t>§ 1º preliminar de AP (não gera preclusão, AI para algumas interlocutórias)</a:t>
            </a:r>
          </a:p>
          <a:p>
            <a:pPr algn="just">
              <a:lnSpc>
                <a:spcPct val="100000"/>
              </a:lnSpc>
              <a:spcBef>
                <a:spcPts val="641"/>
              </a:spcBef>
              <a:tabLst>
                <a:tab pos="0" algn="l"/>
              </a:tabLst>
            </a:pPr>
            <a:r>
              <a:rPr lang="pt-BR" sz="1700" b="1" spc="-1" dirty="0"/>
              <a:t>§ 3º capítulo da sentença (tutela na sentença + 1013 § 5)</a:t>
            </a:r>
          </a:p>
          <a:p>
            <a:pPr algn="just">
              <a:lnSpc>
                <a:spcPct val="100000"/>
              </a:lnSpc>
              <a:spcBef>
                <a:spcPts val="641"/>
              </a:spcBef>
              <a:tabLst>
                <a:tab pos="0" algn="l"/>
              </a:tabLst>
            </a:pPr>
            <a:endParaRPr lang="pt-BR" sz="800" b="1" spc="-1" dirty="0"/>
          </a:p>
          <a:p>
            <a:pPr algn="just">
              <a:lnSpc>
                <a:spcPct val="100000"/>
              </a:lnSpc>
              <a:spcBef>
                <a:spcPts val="641"/>
              </a:spcBef>
              <a:tabLst>
                <a:tab pos="0" algn="l"/>
              </a:tabLst>
            </a:pPr>
            <a:r>
              <a:rPr lang="pt-BR" sz="1700" b="1" spc="-1" dirty="0"/>
              <a:t>-1010-ROTEIRO AP</a:t>
            </a:r>
          </a:p>
          <a:p>
            <a:pPr algn="just">
              <a:lnSpc>
                <a:spcPct val="100000"/>
              </a:lnSpc>
              <a:spcBef>
                <a:spcPts val="641"/>
              </a:spcBef>
              <a:tabLst>
                <a:tab pos="0" algn="l"/>
              </a:tabLst>
            </a:pPr>
            <a:r>
              <a:rPr lang="pt-BR" sz="1700" b="1" spc="-1" dirty="0"/>
              <a:t>§ 1º contrarrazões 15 dias</a:t>
            </a:r>
          </a:p>
          <a:p>
            <a:pPr algn="just">
              <a:lnSpc>
                <a:spcPct val="100000"/>
              </a:lnSpc>
              <a:spcBef>
                <a:spcPts val="641"/>
              </a:spcBef>
              <a:tabLst>
                <a:tab pos="0" algn="l"/>
              </a:tabLst>
            </a:pPr>
            <a:r>
              <a:rPr lang="pt-BR" sz="1700" b="1" spc="-1" dirty="0"/>
              <a:t>§ 2º recurso adesivo 997, § 1º fundamento – (§2º refém) - (997§2, II hipóteses: AP - RE – RESP) </a:t>
            </a:r>
          </a:p>
          <a:p>
            <a:pPr algn="just">
              <a:lnSpc>
                <a:spcPct val="100000"/>
              </a:lnSpc>
              <a:spcBef>
                <a:spcPts val="641"/>
              </a:spcBef>
              <a:tabLst>
                <a:tab pos="0" algn="l"/>
              </a:tabLst>
            </a:pPr>
            <a:r>
              <a:rPr lang="pt-BR" sz="1700" b="1" spc="-1" dirty="0"/>
              <a:t>§ 3º remessa TJ</a:t>
            </a:r>
          </a:p>
          <a:p>
            <a:pPr algn="just">
              <a:lnSpc>
                <a:spcPct val="100000"/>
              </a:lnSpc>
              <a:spcBef>
                <a:spcPts val="641"/>
              </a:spcBef>
              <a:tabLst>
                <a:tab pos="0" algn="l"/>
              </a:tabLst>
            </a:pPr>
            <a:endParaRPr lang="pt-BR" sz="800" b="1" spc="-1" dirty="0"/>
          </a:p>
          <a:p>
            <a:pPr algn="just">
              <a:lnSpc>
                <a:spcPct val="100000"/>
              </a:lnSpc>
              <a:spcBef>
                <a:spcPts val="641"/>
              </a:spcBef>
              <a:tabLst>
                <a:tab pos="0" algn="l"/>
              </a:tabLst>
            </a:pPr>
            <a:r>
              <a:rPr lang="pt-BR" sz="1700" b="1" spc="-1" dirty="0"/>
              <a:t>1011:RELATOR tribunal (932: juízo de admissibilidade e tese)</a:t>
            </a:r>
          </a:p>
          <a:p>
            <a:pPr algn="just">
              <a:lnSpc>
                <a:spcPct val="100000"/>
              </a:lnSpc>
              <a:spcBef>
                <a:spcPts val="641"/>
              </a:spcBef>
              <a:tabLst>
                <a:tab pos="0" algn="l"/>
              </a:tabLst>
            </a:pPr>
            <a:endParaRPr lang="pt-BR" sz="800" b="1" spc="-1" dirty="0"/>
          </a:p>
          <a:p>
            <a:pPr algn="just">
              <a:lnSpc>
                <a:spcPct val="100000"/>
              </a:lnSpc>
              <a:spcBef>
                <a:spcPts val="641"/>
              </a:spcBef>
              <a:tabLst>
                <a:tab pos="0" algn="l"/>
              </a:tabLst>
            </a:pPr>
            <a:r>
              <a:rPr lang="pt-BR" sz="1700" b="1" spc="-1" dirty="0"/>
              <a:t>1012: EFEITO SUSPENSIVO (suspende os efeitos da decisão)</a:t>
            </a:r>
          </a:p>
          <a:p>
            <a:pPr algn="just">
              <a:lnSpc>
                <a:spcPct val="100000"/>
              </a:lnSpc>
              <a:spcBef>
                <a:spcPts val="641"/>
              </a:spcBef>
              <a:tabLst>
                <a:tab pos="0" algn="l"/>
              </a:tabLst>
            </a:pPr>
            <a:r>
              <a:rPr lang="pt-BR" sz="1700" b="1" spc="-1" dirty="0"/>
              <a:t>§ 1º EXCEÇÕES: demarcação terra; alimentos, arbitragem; tutela provisória, interdição</a:t>
            </a:r>
          </a:p>
          <a:p>
            <a:pPr algn="just">
              <a:lnSpc>
                <a:spcPct val="100000"/>
              </a:lnSpc>
              <a:spcBef>
                <a:spcPts val="641"/>
              </a:spcBef>
              <a:tabLst>
                <a:tab pos="0" algn="l"/>
              </a:tabLst>
            </a:pPr>
            <a:r>
              <a:rPr lang="pt-BR" sz="1700" b="1" spc="-1" dirty="0"/>
              <a:t>§ 2º cumprimento provisório art. 520</a:t>
            </a:r>
          </a:p>
          <a:p>
            <a:pPr algn="just">
              <a:lnSpc>
                <a:spcPct val="100000"/>
              </a:lnSpc>
              <a:spcBef>
                <a:spcPts val="641"/>
              </a:spcBef>
              <a:tabLst>
                <a:tab pos="0" algn="l"/>
              </a:tabLst>
            </a:pPr>
            <a:r>
              <a:rPr lang="pt-BR" sz="1700" b="1" spc="-1" dirty="0"/>
              <a:t>§ 3º liminar relator</a:t>
            </a:r>
          </a:p>
          <a:p>
            <a:pPr algn="just">
              <a:lnSpc>
                <a:spcPct val="100000"/>
              </a:lnSpc>
              <a:spcBef>
                <a:spcPts val="641"/>
              </a:spcBef>
              <a:tabLst>
                <a:tab pos="0" algn="l"/>
              </a:tabLst>
            </a:pPr>
            <a:endParaRPr lang="pt-BR" sz="800" b="1" spc="-1" dirty="0"/>
          </a:p>
          <a:p>
            <a:pPr algn="just">
              <a:lnSpc>
                <a:spcPct val="100000"/>
              </a:lnSpc>
              <a:spcBef>
                <a:spcPts val="641"/>
              </a:spcBef>
              <a:tabLst>
                <a:tab pos="0" algn="l"/>
              </a:tabLst>
            </a:pPr>
            <a:r>
              <a:rPr lang="pt-BR" sz="1700" b="1" spc="-1" dirty="0"/>
              <a:t>-1013: EFEITO DEVOLUTIVO (reexame)</a:t>
            </a:r>
          </a:p>
          <a:p>
            <a:pPr algn="just">
              <a:lnSpc>
                <a:spcPct val="100000"/>
              </a:lnSpc>
              <a:spcBef>
                <a:spcPts val="641"/>
              </a:spcBef>
              <a:tabLst>
                <a:tab pos="0" algn="l"/>
              </a:tabLst>
            </a:pPr>
            <a:r>
              <a:rPr lang="pt-BR" sz="1700" b="1" spc="-1" dirty="0"/>
              <a:t>§ 3º CAUSA MADURA (imediato julgamento: contraditório + provas)</a:t>
            </a:r>
          </a:p>
          <a:p>
            <a:pPr algn="just">
              <a:lnSpc>
                <a:spcPct val="100000"/>
              </a:lnSpc>
              <a:spcBef>
                <a:spcPts val="641"/>
              </a:spcBef>
              <a:tabLst>
                <a:tab pos="0" algn="l"/>
              </a:tabLst>
            </a:pPr>
            <a:endParaRPr lang="pt-BR" sz="400" b="1" spc="-1" dirty="0"/>
          </a:p>
          <a:p>
            <a:pPr algn="just">
              <a:lnSpc>
                <a:spcPct val="100000"/>
              </a:lnSpc>
              <a:spcBef>
                <a:spcPts val="641"/>
              </a:spcBef>
              <a:tabLst>
                <a:tab pos="0" algn="l"/>
              </a:tabLst>
            </a:pPr>
            <a:r>
              <a:rPr lang="pt-BR" sz="1700" b="1" spc="-1" dirty="0"/>
              <a:t>-1014: FATO NOVO + FORÇA MAIOR</a:t>
            </a:r>
          </a:p>
          <a:p>
            <a:pPr algn="just">
              <a:lnSpc>
                <a:spcPct val="100000"/>
              </a:lnSpc>
              <a:spcBef>
                <a:spcPts val="641"/>
              </a:spcBef>
              <a:tabLst>
                <a:tab pos="0" algn="l"/>
              </a:tabLst>
            </a:pPr>
            <a:endParaRPr lang="pt-BR" sz="400" b="1" spc="-1" dirty="0"/>
          </a:p>
          <a:p>
            <a:pPr algn="just">
              <a:lnSpc>
                <a:spcPct val="100000"/>
              </a:lnSpc>
              <a:spcBef>
                <a:spcPts val="641"/>
              </a:spcBef>
              <a:tabLst>
                <a:tab pos="0" algn="l"/>
              </a:tabLst>
            </a:pPr>
            <a:r>
              <a:rPr lang="pt-BR" sz="1700" b="1" spc="-1" dirty="0"/>
              <a:t>-JUÍZO DE RETRATAÇÃO ARTS. 330/485 (SEM MÉRITO) e ART. 332  “TESE”</a:t>
            </a:r>
          </a:p>
          <a:p>
            <a:pPr algn="just">
              <a:lnSpc>
                <a:spcPct val="100000"/>
              </a:lnSpc>
              <a:spcBef>
                <a:spcPts val="641"/>
              </a:spcBef>
              <a:tabLst>
                <a:tab pos="0" algn="l"/>
              </a:tabLst>
            </a:pPr>
            <a:r>
              <a:rPr lang="pt-BR" sz="1700" b="1" spc="-1" dirty="0"/>
              <a:t>-PRAZO DOBRADO</a:t>
            </a:r>
          </a:p>
          <a:p>
            <a:pPr algn="just">
              <a:lnSpc>
                <a:spcPct val="100000"/>
              </a:lnSpc>
              <a:spcBef>
                <a:spcPts val="641"/>
              </a:spcBef>
              <a:tabLst>
                <a:tab pos="0" algn="l"/>
              </a:tabLst>
            </a:pPr>
            <a:r>
              <a:rPr lang="pt-BR" sz="1700" b="1" spc="-1" dirty="0"/>
              <a:t>-JEC, falência, ECA, CLT</a:t>
            </a:r>
            <a:endParaRPr lang="pt-BR" sz="2500" spc="-1" dirty="0">
              <a:latin typeface="Arial"/>
            </a:endParaRPr>
          </a:p>
        </p:txBody>
      </p:sp>
    </p:spTree>
    <p:extLst>
      <p:ext uri="{BB962C8B-B14F-4D97-AF65-F5344CB8AC3E}">
        <p14:creationId xmlns:p14="http://schemas.microsoft.com/office/powerpoint/2010/main" val="4028723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45000" lnSpcReduction="20000"/>
          </a:bodyPr>
          <a:lstStyle/>
          <a:p>
            <a:pPr algn="just"/>
            <a:r>
              <a:rPr lang="pt-BR" sz="4400" dirty="0">
                <a:highlight>
                  <a:srgbClr val="FFFFFF"/>
                </a:highlight>
              </a:rPr>
              <a:t>	</a:t>
            </a:r>
            <a:r>
              <a:rPr lang="pt-BR" sz="4400" b="1" dirty="0">
                <a:highlight>
                  <a:srgbClr val="FFFFFF"/>
                </a:highlight>
              </a:rPr>
              <a:t>RECURSOS INDEPENDENTES E RECURSO ADESIVO</a:t>
            </a:r>
          </a:p>
          <a:p>
            <a:pPr algn="just"/>
            <a:r>
              <a:rPr lang="pt-BR" sz="4400" dirty="0">
                <a:highlight>
                  <a:srgbClr val="FFFFFF"/>
                </a:highlight>
              </a:rPr>
              <a:t>	Art. 997. Cada parte interporá o recurso independentemente, no prazo e com observância das exigências legais.</a:t>
            </a:r>
          </a:p>
          <a:p>
            <a:pPr algn="just"/>
            <a:r>
              <a:rPr lang="pt-BR" sz="4400" dirty="0">
                <a:highlight>
                  <a:srgbClr val="FFFFFF"/>
                </a:highlight>
              </a:rPr>
              <a:t>	§ 1</a:t>
            </a:r>
            <a:r>
              <a:rPr lang="pt-BR" sz="4400" baseline="30000" dirty="0">
                <a:highlight>
                  <a:srgbClr val="FFFFFF"/>
                </a:highlight>
              </a:rPr>
              <a:t>o</a:t>
            </a:r>
            <a:r>
              <a:rPr lang="pt-BR" sz="4400" dirty="0">
                <a:highlight>
                  <a:srgbClr val="FFFFFF"/>
                </a:highlight>
              </a:rPr>
              <a:t> Sendo </a:t>
            </a:r>
            <a:r>
              <a:rPr lang="pt-BR" sz="4400" b="1" dirty="0">
                <a:highlight>
                  <a:srgbClr val="FFFFFF"/>
                </a:highlight>
              </a:rPr>
              <a:t>VENCIDOS</a:t>
            </a:r>
            <a:r>
              <a:rPr lang="pt-BR" sz="4400" dirty="0">
                <a:highlight>
                  <a:srgbClr val="FFFFFF"/>
                </a:highlight>
              </a:rPr>
              <a:t> autor e réu, ao recurso interposto por qualquer deles poderá </a:t>
            </a:r>
            <a:r>
              <a:rPr lang="pt-BR" sz="4400" b="1" dirty="0">
                <a:highlight>
                  <a:srgbClr val="FFFF00"/>
                </a:highlight>
              </a:rPr>
              <a:t>aderir</a:t>
            </a:r>
            <a:r>
              <a:rPr lang="pt-BR" sz="4400" b="1" dirty="0">
                <a:highlight>
                  <a:srgbClr val="FFFFFF"/>
                </a:highlight>
              </a:rPr>
              <a:t> o outro</a:t>
            </a:r>
            <a:r>
              <a:rPr lang="pt-BR" sz="4400" dirty="0">
                <a:highlight>
                  <a:srgbClr val="FFFFFF"/>
                </a:highlight>
              </a:rPr>
              <a:t>. § 2</a:t>
            </a:r>
            <a:r>
              <a:rPr lang="pt-BR" sz="4400" baseline="30000" dirty="0">
                <a:highlight>
                  <a:srgbClr val="FFFFFF"/>
                </a:highlight>
              </a:rPr>
              <a:t>o</a:t>
            </a:r>
            <a:r>
              <a:rPr lang="pt-BR" sz="4400" dirty="0">
                <a:highlight>
                  <a:srgbClr val="FFFFFF"/>
                </a:highlight>
              </a:rPr>
              <a:t> O recurso adesivo fica </a:t>
            </a:r>
            <a:r>
              <a:rPr lang="pt-BR" sz="4400" b="1" dirty="0">
                <a:highlight>
                  <a:srgbClr val="FFFFFF"/>
                </a:highlight>
              </a:rPr>
              <a:t>SUBORDINADO</a:t>
            </a:r>
            <a:r>
              <a:rPr lang="pt-BR" sz="4400" dirty="0">
                <a:highlight>
                  <a:srgbClr val="FFFFFF"/>
                </a:highlight>
              </a:rPr>
              <a:t> ao recurso independente, sendo-lhe aplicáveis as mesmas regras deste quanto aos requisitos de admissibilidade e julgamento no tribunal, salvo disposição legal diversa, observado, ainda, o seguinte: II- </a:t>
            </a:r>
            <a:r>
              <a:rPr lang="pt-BR" sz="4400" b="1" dirty="0">
                <a:highlight>
                  <a:srgbClr val="FFFFFF"/>
                </a:highlight>
              </a:rPr>
              <a:t>será admissível na apelação, no recurso extraordinário e no recurso especial.</a:t>
            </a:r>
            <a:endParaRPr lang="pt-BR" sz="4400" dirty="0">
              <a:highlight>
                <a:srgbClr val="FFFFFF"/>
              </a:highlight>
            </a:endParaRPr>
          </a:p>
          <a:p>
            <a:pPr marL="0" indent="0" algn="just">
              <a:buNone/>
            </a:pPr>
            <a:r>
              <a:rPr lang="pt-BR" sz="4400" dirty="0">
                <a:highlight>
                  <a:srgbClr val="FFFFFF"/>
                </a:highlight>
              </a:rPr>
              <a:t>	Art. 998.  O recorrente poderá, a qualquer tempo, </a:t>
            </a:r>
            <a:r>
              <a:rPr lang="pt-BR" sz="4400" b="1" dirty="0">
                <a:highlight>
                  <a:srgbClr val="FFFFFF"/>
                </a:highlight>
              </a:rPr>
              <a:t>sem</a:t>
            </a:r>
            <a:r>
              <a:rPr lang="pt-BR" sz="4400" dirty="0">
                <a:highlight>
                  <a:srgbClr val="FFFFFF"/>
                </a:highlight>
              </a:rPr>
              <a:t> a anuência do recorrido ou dos litisconsortes, </a:t>
            </a:r>
            <a:r>
              <a:rPr lang="pt-BR" sz="4400" b="1" dirty="0">
                <a:highlight>
                  <a:srgbClr val="FFFFFF"/>
                </a:highlight>
              </a:rPr>
              <a:t>DESISTIR</a:t>
            </a:r>
            <a:r>
              <a:rPr lang="pt-BR" sz="4400" dirty="0">
                <a:highlight>
                  <a:srgbClr val="FFFFFF"/>
                </a:highlight>
              </a:rPr>
              <a:t> do recurso. </a:t>
            </a:r>
            <a:r>
              <a:rPr lang="pt-BR" sz="4400" i="1" dirty="0">
                <a:highlight>
                  <a:srgbClr val="FFFFFF"/>
                </a:highlight>
              </a:rPr>
              <a:t>Parágrafo único.  A desistência do recurso não impede a análise de questão cuja </a:t>
            </a:r>
            <a:r>
              <a:rPr lang="pt-BR" sz="4400" b="1" i="1" dirty="0">
                <a:highlight>
                  <a:srgbClr val="FFFFFF"/>
                </a:highlight>
              </a:rPr>
              <a:t>repercussão geral</a:t>
            </a:r>
            <a:r>
              <a:rPr lang="pt-BR" sz="4400" i="1" dirty="0">
                <a:highlight>
                  <a:srgbClr val="FFFFFF"/>
                </a:highlight>
              </a:rPr>
              <a:t> já tenha sido reconhecida e daquela objeto de julgamento de recursos extraordinários ou especiais repetitivos.</a:t>
            </a:r>
          </a:p>
          <a:p>
            <a:pPr algn="just"/>
            <a:r>
              <a:rPr lang="pt-BR" sz="4400" dirty="0">
                <a:highlight>
                  <a:srgbClr val="FFFFFF"/>
                </a:highlight>
              </a:rPr>
              <a:t>	997, III CPC: </a:t>
            </a:r>
            <a:r>
              <a:rPr lang="pt-BR" sz="4400" b="1" dirty="0">
                <a:highlight>
                  <a:srgbClr val="FFFFFF"/>
                </a:highlight>
              </a:rPr>
              <a:t>não</a:t>
            </a:r>
            <a:r>
              <a:rPr lang="pt-BR" sz="4400" dirty="0">
                <a:highlight>
                  <a:srgbClr val="FFFFFF"/>
                </a:highlight>
              </a:rPr>
              <a:t> </a:t>
            </a:r>
            <a:r>
              <a:rPr lang="pt-BR" sz="4400" b="1" dirty="0">
                <a:highlight>
                  <a:srgbClr val="FFFFFF"/>
                </a:highlight>
              </a:rPr>
              <a:t>será conhecido, se houver desistência do recurso principal </a:t>
            </a:r>
            <a:r>
              <a:rPr lang="pt-BR" sz="4400" dirty="0">
                <a:highlight>
                  <a:srgbClr val="FFFFFF"/>
                </a:highlight>
              </a:rPr>
              <a:t>ou se for ele considerado inadmissível.</a:t>
            </a:r>
            <a:endParaRPr lang="pt-BR" sz="4400" i="1" dirty="0">
              <a:highlight>
                <a:srgbClr val="FFFFFF"/>
              </a:highlight>
            </a:endParaRPr>
          </a:p>
          <a:p>
            <a:pPr marL="0" indent="0" algn="just">
              <a:buNone/>
            </a:pPr>
            <a:r>
              <a:rPr lang="pt-BR" sz="4000" dirty="0">
                <a:highlight>
                  <a:srgbClr val="FFFFFF"/>
                </a:highlight>
              </a:rPr>
              <a:t>Art. 999. A renúncia ao direito de recorrer independe da aceitação da outra parte.</a:t>
            </a:r>
          </a:p>
          <a:p>
            <a:pPr algn="just"/>
            <a:endParaRPr lang="pt-BR" sz="700" dirty="0">
              <a:solidFill>
                <a:srgbClr val="FF0000"/>
              </a:solidFill>
              <a:highlight>
                <a:srgbClr val="FFFFFF"/>
              </a:highlight>
              <a:latin typeface="Arabic Typesetting" panose="020F0502020204030204" pitchFamily="66" charset="-78"/>
              <a:cs typeface="Arabic Typesetting" panose="020F0502020204030204" pitchFamily="66" charset="-78"/>
            </a:endParaRPr>
          </a:p>
          <a:p>
            <a:pPr algn="just"/>
            <a:endParaRPr lang="pt-BR" sz="700" dirty="0">
              <a:solidFill>
                <a:srgbClr val="FF0000"/>
              </a:solidFill>
              <a:highlight>
                <a:srgbClr val="FFFFFF"/>
              </a:highlight>
              <a:latin typeface="Arabic Typesetting" panose="020F0502020204030204" pitchFamily="66" charset="-78"/>
              <a:cs typeface="Arabic Typesetting" panose="020F0502020204030204" pitchFamily="66" charset="-78"/>
            </a:endParaRPr>
          </a:p>
          <a:p>
            <a:pPr algn="just"/>
            <a:endParaRPr lang="pt-BR" sz="700" dirty="0">
              <a:solidFill>
                <a:srgbClr val="FF0000"/>
              </a:solidFill>
              <a:highlight>
                <a:srgbClr val="FFFFFF"/>
              </a:highlight>
              <a:latin typeface="Arabic Typesetting" panose="020F0502020204030204" pitchFamily="66" charset="-78"/>
              <a:cs typeface="Arabic Typesetting" panose="020F0502020204030204" pitchFamily="66" charset="-78"/>
            </a:endParaRPr>
          </a:p>
          <a:p>
            <a:pPr algn="just"/>
            <a:endParaRPr lang="pt-BR" sz="700" dirty="0">
              <a:solidFill>
                <a:srgbClr val="FF0000"/>
              </a:solidFill>
              <a:highlight>
                <a:srgbClr val="FFFFFF"/>
              </a:highlight>
              <a:latin typeface="Arabic Typesetting" panose="020F0502020204030204" pitchFamily="66" charset="-78"/>
              <a:cs typeface="Arabic Typesetting" panose="020F0502020204030204" pitchFamily="66" charset="-78"/>
            </a:endParaRPr>
          </a:p>
          <a:p>
            <a:pPr algn="just"/>
            <a:endParaRPr lang="pt-BR" sz="700" dirty="0">
              <a:solidFill>
                <a:srgbClr val="FF0000"/>
              </a:solidFill>
              <a:highlight>
                <a:srgbClr val="FFFFFF"/>
              </a:highlight>
              <a:latin typeface="Arabic Typesetting" panose="020F0502020204030204" pitchFamily="66" charset="-78"/>
              <a:cs typeface="Arabic Typesetting" panose="020F0502020204030204" pitchFamily="66" charset="-78"/>
            </a:endParaRPr>
          </a:p>
          <a:p>
            <a:pPr algn="just"/>
            <a:endParaRPr lang="pt-BR" sz="700" dirty="0">
              <a:solidFill>
                <a:srgbClr val="FF0000"/>
              </a:solidFill>
              <a:highlight>
                <a:srgbClr val="FFFFFF"/>
              </a:highlight>
              <a:latin typeface="Arabic Typesetting" panose="020F0502020204030204" pitchFamily="66" charset="-78"/>
              <a:cs typeface="Arabic Typesetting" panose="020F0502020204030204" pitchFamily="66" charset="-78"/>
            </a:endParaRPr>
          </a:p>
          <a:p>
            <a:pPr algn="just"/>
            <a:endParaRPr lang="pt-BR" sz="700" dirty="0">
              <a:solidFill>
                <a:srgbClr val="FF0000"/>
              </a:solidFill>
              <a:highlight>
                <a:srgbClr val="FFFFFF"/>
              </a:highlight>
              <a:latin typeface="Arabic Typesetting" panose="020F0502020204030204" pitchFamily="66" charset="-78"/>
              <a:cs typeface="Arabic Typesetting" panose="020F0502020204030204" pitchFamily="66" charset="-78"/>
            </a:endParaRPr>
          </a:p>
          <a:p>
            <a:pPr algn="just"/>
            <a:r>
              <a:rPr lang="pt-BR" sz="5300" dirty="0">
                <a:solidFill>
                  <a:srgbClr val="FF0000"/>
                </a:solidFill>
                <a:highlight>
                  <a:srgbClr val="FFFFFF"/>
                </a:highlight>
                <a:latin typeface="Arabic Typesetting" panose="020F0502020204030204" pitchFamily="66" charset="-78"/>
                <a:cs typeface="Arabic Typesetting" panose="020F0502020204030204" pitchFamily="66" charset="-78"/>
              </a:rPr>
              <a:t>Ementa: </a:t>
            </a:r>
            <a:r>
              <a:rPr lang="pt-BR" sz="5300" dirty="0">
                <a:highlight>
                  <a:srgbClr val="FFFFFF"/>
                </a:highlight>
                <a:latin typeface="Arabic Typesetting" panose="020F0502020204030204" pitchFamily="66" charset="-78"/>
                <a:cs typeface="Arabic Typesetting" panose="020F0502020204030204" pitchFamily="66" charset="-78"/>
              </a:rPr>
              <a:t>RESPONSABILIDADE CIVIL RESTRIÇÃO INDEVIDA ORIGEM DO DÉBITO NÃO DEMONSTRADA - DANO MORAL CONFIGURADO - </a:t>
            </a:r>
            <a:r>
              <a:rPr lang="pt-BR" sz="5300" dirty="0">
                <a:solidFill>
                  <a:srgbClr val="FF0000"/>
                </a:solidFill>
                <a:highlight>
                  <a:srgbClr val="FFFFFF"/>
                </a:highlight>
                <a:latin typeface="Arabic Typesetting" panose="020F0502020204030204" pitchFamily="66" charset="-78"/>
                <a:cs typeface="Arabic Typesetting" panose="020F0502020204030204" pitchFamily="66" charset="-78"/>
              </a:rPr>
              <a:t>SENTENÇA PROCEDENTE QUE ARBITRA INDENIZAÇÃO DE R$ 10.000,00 AUMENTO PARA R$ 15.000,00. </a:t>
            </a:r>
            <a:r>
              <a:rPr lang="pt-BR" sz="5300" dirty="0">
                <a:highlight>
                  <a:srgbClr val="FFFFFF"/>
                </a:highlight>
                <a:latin typeface="Arabic Typesetting" panose="020F0502020204030204" pitchFamily="66" charset="-78"/>
                <a:cs typeface="Arabic Typesetting" panose="020F0502020204030204" pitchFamily="66" charset="-78"/>
              </a:rPr>
              <a:t>AUSÊNCIA DE RECIPROCIDADE DE SUCUMBÊNCIA - SÚMULA 326 DO STJ... </a:t>
            </a:r>
            <a:r>
              <a:rPr lang="pt-BR" sz="5300" dirty="0">
                <a:solidFill>
                  <a:srgbClr val="FF0000"/>
                </a:solidFill>
                <a:highlight>
                  <a:srgbClr val="FFFFFF"/>
                </a:highlight>
                <a:latin typeface="Arabic Typesetting" panose="020F0502020204030204" pitchFamily="66" charset="-78"/>
                <a:cs typeface="Arabic Typesetting" panose="020F0502020204030204" pitchFamily="66" charset="-78"/>
              </a:rPr>
              <a:t>NEGADO PROVIMENTO AO RECURSO DA RÉ,</a:t>
            </a:r>
            <a:r>
              <a:rPr lang="pt-BR" sz="5300" dirty="0">
                <a:highlight>
                  <a:srgbClr val="FFFFFF"/>
                </a:highlight>
                <a:latin typeface="Arabic Typesetting" panose="020F0502020204030204" pitchFamily="66" charset="-78"/>
                <a:cs typeface="Arabic Typesetting" panose="020F0502020204030204" pitchFamily="66" charset="-78"/>
              </a:rPr>
              <a:t> </a:t>
            </a:r>
            <a:r>
              <a:rPr lang="pt-BR" sz="5300" b="1" dirty="0">
                <a:highlight>
                  <a:srgbClr val="FFFFFF"/>
                </a:highlight>
                <a:latin typeface="Arabic Typesetting" panose="020F0502020204030204" pitchFamily="66" charset="-78"/>
                <a:cs typeface="Arabic Typesetting" panose="020F0502020204030204" pitchFamily="66" charset="-78"/>
              </a:rPr>
              <a:t>DADO PROVIMENTO </a:t>
            </a:r>
            <a:r>
              <a:rPr lang="pt-BR" sz="5300" b="1" u="sng" dirty="0">
                <a:highlight>
                  <a:srgbClr val="FFFFFF"/>
                </a:highlight>
                <a:latin typeface="Arabic Typesetting" panose="020F0502020204030204" pitchFamily="66" charset="-78"/>
                <a:cs typeface="Arabic Typesetting" panose="020F0502020204030204" pitchFamily="66" charset="-78"/>
              </a:rPr>
              <a:t>AO RECURSO ADESIVO DA AUTORA</a:t>
            </a:r>
            <a:r>
              <a:rPr lang="pt-BR" sz="5300" dirty="0">
                <a:highlight>
                  <a:srgbClr val="FFFFFF"/>
                </a:highlight>
                <a:latin typeface="Arabic Typesetting" panose="020F0502020204030204" pitchFamily="66" charset="-78"/>
                <a:cs typeface="Arabic Typesetting" panose="020F0502020204030204" pitchFamily="66" charset="-78"/>
              </a:rPr>
              <a:t>.</a:t>
            </a:r>
          </a:p>
        </p:txBody>
      </p:sp>
    </p:spTree>
    <p:extLst>
      <p:ext uri="{BB962C8B-B14F-4D97-AF65-F5344CB8AC3E}">
        <p14:creationId xmlns:p14="http://schemas.microsoft.com/office/powerpoint/2010/main" val="1903334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79899" y="0"/>
            <a:ext cx="9064101"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ctr">
              <a:lnSpc>
                <a:spcPct val="100000"/>
              </a:lnSpc>
              <a:spcBef>
                <a:spcPts val="641"/>
              </a:spcBef>
              <a:tabLst>
                <a:tab pos="0" algn="l"/>
              </a:tabLst>
            </a:pPr>
            <a:r>
              <a:rPr lang="pt-BR" sz="1600" b="1" spc="-1" dirty="0">
                <a:latin typeface="Arial"/>
              </a:rPr>
              <a:t>RECURSO ADESIVO </a:t>
            </a:r>
            <a:r>
              <a:rPr lang="pt-BR" sz="1600" b="1" i="1" spc="-1" dirty="0">
                <a:latin typeface="Arial"/>
              </a:rPr>
              <a:t>lembra reconvenção (TEM DIFERENÇAS)</a:t>
            </a:r>
            <a:endParaRPr lang="pt-BR" sz="1600" b="1" spc="-1" dirty="0">
              <a:latin typeface="Arial"/>
            </a:endParaRPr>
          </a:p>
          <a:p>
            <a:pPr algn="just">
              <a:lnSpc>
                <a:spcPct val="100000"/>
              </a:lnSpc>
              <a:spcBef>
                <a:spcPts val="641"/>
              </a:spcBef>
              <a:tabLst>
                <a:tab pos="0" algn="l"/>
              </a:tabLst>
            </a:pPr>
            <a:r>
              <a:rPr lang="pt-BR" sz="1600" spc="-1" dirty="0">
                <a:latin typeface="Arial"/>
              </a:rPr>
              <a:t>		Art. 1.010: § 2º Se o apelado interpuser </a:t>
            </a:r>
            <a:r>
              <a:rPr lang="pt-BR" sz="1600" b="1" u="sng" spc="-1" dirty="0">
                <a:solidFill>
                  <a:srgbClr val="FF0000"/>
                </a:solidFill>
                <a:latin typeface="Arial"/>
              </a:rPr>
              <a:t>apelação adesiva</a:t>
            </a:r>
            <a:r>
              <a:rPr lang="pt-BR" sz="1600" spc="-1" dirty="0">
                <a:latin typeface="Arial"/>
              </a:rPr>
              <a:t>, o juiz intimará o apelante para apresentar contrarrazões.</a:t>
            </a:r>
          </a:p>
          <a:p>
            <a:pPr lvl="0" algn="just" rtl="0"/>
            <a:r>
              <a:rPr lang="pt-BR" sz="1600" spc="-1" dirty="0">
                <a:solidFill>
                  <a:srgbClr val="FF0000"/>
                </a:solidFill>
                <a:latin typeface="Arial"/>
              </a:rPr>
              <a:t>	</a:t>
            </a:r>
            <a:r>
              <a:rPr lang="pt-BR" sz="1600" dirty="0">
                <a:solidFill>
                  <a:srgbClr val="FF0000"/>
                </a:solidFill>
              </a:rPr>
              <a:t>RECURSO ADESIVO: </a:t>
            </a:r>
            <a:r>
              <a:rPr lang="pt-BR" sz="1600" dirty="0"/>
              <a:t>Não é tipo de recurso, mas sim uma </a:t>
            </a:r>
            <a:r>
              <a:rPr lang="pt-BR" sz="1600" dirty="0">
                <a:solidFill>
                  <a:srgbClr val="FF0000"/>
                </a:solidFill>
              </a:rPr>
              <a:t>forma na AP, RE e RESP</a:t>
            </a:r>
          </a:p>
          <a:p>
            <a:pPr lvl="0" algn="just" rtl="0"/>
            <a:r>
              <a:rPr lang="pt-BR" sz="1600" dirty="0">
                <a:solidFill>
                  <a:srgbClr val="FF0000"/>
                </a:solidFill>
              </a:rPr>
              <a:t> Necessário</a:t>
            </a:r>
            <a:r>
              <a:rPr lang="pt-BR" sz="1600" dirty="0">
                <a:latin typeface="Abadi Extra Light" panose="020B0204020104020204" pitchFamily="34" charset="0"/>
              </a:rPr>
              <a:t>: sucumbência recíproca + recurso do adversário. </a:t>
            </a:r>
          </a:p>
          <a:p>
            <a:pPr lvl="0" algn="just" rtl="0"/>
            <a:r>
              <a:rPr lang="pt-BR" sz="1600" dirty="0">
                <a:latin typeface="Abadi Extra Light" panose="020B0204020104020204" pitchFamily="34" charset="0"/>
              </a:rPr>
              <a:t> </a:t>
            </a:r>
            <a:r>
              <a:rPr lang="pt-BR" sz="1600" dirty="0">
                <a:solidFill>
                  <a:srgbClr val="FF0000"/>
                </a:solidFill>
              </a:rPr>
              <a:t>Peças distintas (ou não)</a:t>
            </a:r>
            <a:r>
              <a:rPr lang="pt-BR" sz="1600" dirty="0"/>
              <a:t>: contrarrazões + recurso</a:t>
            </a:r>
          </a:p>
          <a:p>
            <a:pPr algn="just"/>
            <a:r>
              <a:rPr lang="pt-BR" sz="1600" dirty="0"/>
              <a:t>	Marcus Vinicius R. Gonçalves: “aquele que recorreu adesivamente preferiria que a sentença transitasse em julgado; </a:t>
            </a:r>
            <a:r>
              <a:rPr lang="pt-BR" sz="1600" dirty="0">
                <a:solidFill>
                  <a:srgbClr val="FF0000"/>
                </a:solidFill>
              </a:rPr>
              <a:t>mas, como houve recurso do adversário</a:t>
            </a:r>
            <a:r>
              <a:rPr lang="pt-BR" sz="1600" dirty="0"/>
              <a:t>, </a:t>
            </a:r>
            <a:r>
              <a:rPr lang="pt-BR" sz="1600" u="sng" dirty="0"/>
              <a:t>ele aproveita para recorrer também</a:t>
            </a:r>
            <a:r>
              <a:rPr lang="pt-BR" sz="1600" dirty="0"/>
              <a:t>” (p. 861).</a:t>
            </a:r>
            <a:r>
              <a:rPr lang="pt-BR" sz="1600" i="1" dirty="0">
                <a:latin typeface="Abadi Extra Light" panose="020B0204020104020204" pitchFamily="34" charset="0"/>
              </a:rPr>
              <a:t> Isso explica o caráter </a:t>
            </a:r>
            <a:r>
              <a:rPr lang="pt-BR" sz="1600" b="1" i="1" u="sng" dirty="0">
                <a:latin typeface="Abadi Extra Light" panose="020B0204020104020204" pitchFamily="34" charset="0"/>
              </a:rPr>
              <a:t>acessório do recurso adesivo</a:t>
            </a:r>
            <a:r>
              <a:rPr lang="pt-BR" sz="1600" i="1" dirty="0">
                <a:latin typeface="Abadi Extra Light" panose="020B0204020104020204" pitchFamily="34" charset="0"/>
              </a:rPr>
              <a:t>!</a:t>
            </a:r>
          </a:p>
          <a:p>
            <a:pPr algn="just"/>
            <a:endParaRPr lang="pt-BR" sz="1600" i="1" dirty="0">
              <a:latin typeface="Abadi Extra Light" panose="020B0204020104020204" pitchFamily="34" charset="0"/>
            </a:endParaRPr>
          </a:p>
          <a:p>
            <a:pPr algn="ctr">
              <a:lnSpc>
                <a:spcPct val="100000"/>
              </a:lnSpc>
              <a:spcBef>
                <a:spcPts val="641"/>
              </a:spcBef>
              <a:tabLst>
                <a:tab pos="0" algn="l"/>
              </a:tabLst>
            </a:pPr>
            <a:endParaRPr lang="pt-BR" sz="1400" b="1" spc="-1" dirty="0">
              <a:latin typeface="Arial"/>
            </a:endParaRPr>
          </a:p>
          <a:p>
            <a:pPr algn="ctr">
              <a:lnSpc>
                <a:spcPct val="100000"/>
              </a:lnSpc>
              <a:spcBef>
                <a:spcPts val="641"/>
              </a:spcBef>
              <a:tabLst>
                <a:tab pos="0" algn="l"/>
              </a:tabLst>
            </a:pPr>
            <a:endParaRPr lang="pt-BR" sz="1400" b="1" i="1" spc="-1" dirty="0">
              <a:solidFill>
                <a:srgbClr val="FF0000"/>
              </a:solidFill>
              <a:latin typeface="Arial"/>
            </a:endParaRPr>
          </a:p>
          <a:p>
            <a:pPr algn="ctr">
              <a:lnSpc>
                <a:spcPct val="100000"/>
              </a:lnSpc>
              <a:spcBef>
                <a:spcPts val="641"/>
              </a:spcBef>
              <a:tabLst>
                <a:tab pos="0" algn="l"/>
              </a:tabLst>
            </a:pPr>
            <a:endParaRPr lang="pt-BR" sz="1400" b="1" i="1" spc="-1" dirty="0">
              <a:solidFill>
                <a:srgbClr val="FF0000"/>
              </a:solidFill>
              <a:latin typeface="Arial"/>
            </a:endParaRPr>
          </a:p>
          <a:p>
            <a:pPr algn="ctr">
              <a:lnSpc>
                <a:spcPct val="100000"/>
              </a:lnSpc>
              <a:spcBef>
                <a:spcPts val="641"/>
              </a:spcBef>
              <a:tabLst>
                <a:tab pos="0" algn="l"/>
              </a:tabLst>
            </a:pPr>
            <a:endParaRPr lang="pt-BR" sz="1400" b="1" i="1" spc="-1" dirty="0">
              <a:solidFill>
                <a:srgbClr val="FF0000"/>
              </a:solidFill>
              <a:latin typeface="Arial"/>
            </a:endParaRPr>
          </a:p>
          <a:p>
            <a:pPr algn="ctr">
              <a:lnSpc>
                <a:spcPct val="100000"/>
              </a:lnSpc>
              <a:spcBef>
                <a:spcPts val="641"/>
              </a:spcBef>
              <a:tabLst>
                <a:tab pos="0" algn="l"/>
              </a:tabLst>
            </a:pPr>
            <a:endParaRPr lang="pt-BR" sz="1400" i="1" dirty="0">
              <a:latin typeface="Abadi Extra Light" panose="020B0204020104020204" pitchFamily="34" charset="0"/>
            </a:endParaRPr>
          </a:p>
        </p:txBody>
      </p:sp>
      <p:sp>
        <p:nvSpPr>
          <p:cNvPr id="2" name="Seta: para a Direita 1">
            <a:extLst>
              <a:ext uri="{FF2B5EF4-FFF2-40B4-BE49-F238E27FC236}">
                <a16:creationId xmlns:a16="http://schemas.microsoft.com/office/drawing/2014/main" id="{E6AEC5A6-80B7-4F4B-A9E7-CBD19935D3FC}"/>
              </a:ext>
            </a:extLst>
          </p:cNvPr>
          <p:cNvSpPr/>
          <p:nvPr/>
        </p:nvSpPr>
        <p:spPr>
          <a:xfrm>
            <a:off x="705658" y="6236491"/>
            <a:ext cx="8358443" cy="392683"/>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Seta: para Baixo 6">
            <a:extLst>
              <a:ext uri="{FF2B5EF4-FFF2-40B4-BE49-F238E27FC236}">
                <a16:creationId xmlns:a16="http://schemas.microsoft.com/office/drawing/2014/main" id="{36812671-60F5-4B85-9A78-2CE63BAA199A}"/>
              </a:ext>
            </a:extLst>
          </p:cNvPr>
          <p:cNvSpPr/>
          <p:nvPr/>
        </p:nvSpPr>
        <p:spPr>
          <a:xfrm rot="10800000">
            <a:off x="758535" y="5143318"/>
            <a:ext cx="45719" cy="11545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CaixaDeTexto 7">
            <a:extLst>
              <a:ext uri="{FF2B5EF4-FFF2-40B4-BE49-F238E27FC236}">
                <a16:creationId xmlns:a16="http://schemas.microsoft.com/office/drawing/2014/main" id="{CF0DC311-5FF3-4BE4-A021-4CB437F0F25E}"/>
              </a:ext>
            </a:extLst>
          </p:cNvPr>
          <p:cNvSpPr txBox="1"/>
          <p:nvPr/>
        </p:nvSpPr>
        <p:spPr>
          <a:xfrm>
            <a:off x="-284665" y="3612167"/>
            <a:ext cx="2391989" cy="1477328"/>
          </a:xfrm>
          <a:prstGeom prst="rect">
            <a:avLst/>
          </a:prstGeom>
          <a:noFill/>
        </p:spPr>
        <p:txBody>
          <a:bodyPr wrap="square" rtlCol="0">
            <a:spAutoFit/>
          </a:bodyPr>
          <a:lstStyle/>
          <a:p>
            <a:pPr algn="ctr"/>
            <a:r>
              <a:rPr lang="pt-BR" dirty="0"/>
              <a:t>SENTENÇA </a:t>
            </a:r>
          </a:p>
          <a:p>
            <a:pPr algn="ctr"/>
            <a:r>
              <a:rPr lang="pt-BR" dirty="0"/>
              <a:t> PARCIALMENTE PROCEDENTE</a:t>
            </a:r>
          </a:p>
          <a:p>
            <a:pPr algn="ctr"/>
            <a:r>
              <a:rPr lang="pt-BR" dirty="0">
                <a:solidFill>
                  <a:srgbClr val="FF0000"/>
                </a:solidFill>
              </a:rPr>
              <a:t>SUCUMBÊNCIA RECÍPROCA</a:t>
            </a:r>
          </a:p>
        </p:txBody>
      </p:sp>
      <p:sp>
        <p:nvSpPr>
          <p:cNvPr id="10" name="Triângulo isósceles 9">
            <a:extLst>
              <a:ext uri="{FF2B5EF4-FFF2-40B4-BE49-F238E27FC236}">
                <a16:creationId xmlns:a16="http://schemas.microsoft.com/office/drawing/2014/main" id="{E30625BB-FC8B-499D-879D-4BA48139457D}"/>
              </a:ext>
            </a:extLst>
          </p:cNvPr>
          <p:cNvSpPr/>
          <p:nvPr/>
        </p:nvSpPr>
        <p:spPr>
          <a:xfrm>
            <a:off x="2285902" y="4634647"/>
            <a:ext cx="785370" cy="167178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CaixaDeTexto 14">
            <a:extLst>
              <a:ext uri="{FF2B5EF4-FFF2-40B4-BE49-F238E27FC236}">
                <a16:creationId xmlns:a16="http://schemas.microsoft.com/office/drawing/2014/main" id="{F34DB5E5-6430-44D9-AFED-675EAD4313C4}"/>
              </a:ext>
            </a:extLst>
          </p:cNvPr>
          <p:cNvSpPr txBox="1"/>
          <p:nvPr/>
        </p:nvSpPr>
        <p:spPr>
          <a:xfrm>
            <a:off x="1930935" y="3597525"/>
            <a:ext cx="1929603" cy="923330"/>
          </a:xfrm>
          <a:prstGeom prst="rect">
            <a:avLst/>
          </a:prstGeom>
          <a:noFill/>
        </p:spPr>
        <p:txBody>
          <a:bodyPr wrap="square" rtlCol="0">
            <a:spAutoFit/>
          </a:bodyPr>
          <a:lstStyle/>
          <a:p>
            <a:pPr algn="ctr"/>
            <a:r>
              <a:rPr lang="pt-BR" dirty="0"/>
              <a:t>1ª APELAÇÃO</a:t>
            </a:r>
          </a:p>
          <a:p>
            <a:pPr algn="ctr"/>
            <a:r>
              <a:rPr lang="pt-BR" dirty="0">
                <a:solidFill>
                  <a:srgbClr val="FF0000"/>
                </a:solidFill>
              </a:rPr>
              <a:t>PRINCIPAL</a:t>
            </a:r>
          </a:p>
          <a:p>
            <a:pPr algn="ctr"/>
            <a:r>
              <a:rPr lang="pt-BR" dirty="0"/>
              <a:t>15 DIAS</a:t>
            </a:r>
          </a:p>
        </p:txBody>
      </p:sp>
      <p:sp>
        <p:nvSpPr>
          <p:cNvPr id="16" name="Seta: para Baixo 15">
            <a:extLst>
              <a:ext uri="{FF2B5EF4-FFF2-40B4-BE49-F238E27FC236}">
                <a16:creationId xmlns:a16="http://schemas.microsoft.com/office/drawing/2014/main" id="{E46F50DB-8CFE-4DE6-A4B1-F89D2AAAE8CC}"/>
              </a:ext>
            </a:extLst>
          </p:cNvPr>
          <p:cNvSpPr/>
          <p:nvPr/>
        </p:nvSpPr>
        <p:spPr>
          <a:xfrm rot="10800000">
            <a:off x="4259115" y="5717308"/>
            <a:ext cx="45719" cy="5805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7" name="CaixaDeTexto 16">
            <a:extLst>
              <a:ext uri="{FF2B5EF4-FFF2-40B4-BE49-F238E27FC236}">
                <a16:creationId xmlns:a16="http://schemas.microsoft.com/office/drawing/2014/main" id="{B2DC0E20-0D86-4BB5-B44A-AB6E1AEF33FC}"/>
              </a:ext>
            </a:extLst>
          </p:cNvPr>
          <p:cNvSpPr txBox="1"/>
          <p:nvPr/>
        </p:nvSpPr>
        <p:spPr>
          <a:xfrm>
            <a:off x="3471506" y="4507259"/>
            <a:ext cx="1929604" cy="954107"/>
          </a:xfrm>
          <a:prstGeom prst="rect">
            <a:avLst/>
          </a:prstGeom>
          <a:noFill/>
        </p:spPr>
        <p:txBody>
          <a:bodyPr wrap="square" rtlCol="0">
            <a:spAutoFit/>
          </a:bodyPr>
          <a:lstStyle/>
          <a:p>
            <a:pPr algn="ctr"/>
            <a:r>
              <a:rPr lang="pt-BR" sz="1400" dirty="0"/>
              <a:t>JUIZ INTIMA: “PARTE CONTRÁRIA APRESENTE AS CONTRARRAZÕES”</a:t>
            </a:r>
          </a:p>
        </p:txBody>
      </p:sp>
      <p:sp>
        <p:nvSpPr>
          <p:cNvPr id="19" name="Triângulo isósceles 18">
            <a:extLst>
              <a:ext uri="{FF2B5EF4-FFF2-40B4-BE49-F238E27FC236}">
                <a16:creationId xmlns:a16="http://schemas.microsoft.com/office/drawing/2014/main" id="{C2910338-32CC-4FD7-A50B-50551E7F35FF}"/>
              </a:ext>
            </a:extLst>
          </p:cNvPr>
          <p:cNvSpPr/>
          <p:nvPr/>
        </p:nvSpPr>
        <p:spPr>
          <a:xfrm>
            <a:off x="6116789" y="3955631"/>
            <a:ext cx="1388491" cy="237903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0" name="CaixaDeTexto 19">
            <a:extLst>
              <a:ext uri="{FF2B5EF4-FFF2-40B4-BE49-F238E27FC236}">
                <a16:creationId xmlns:a16="http://schemas.microsoft.com/office/drawing/2014/main" id="{54CBE8C3-346E-451A-B62C-620743A76F42}"/>
              </a:ext>
            </a:extLst>
          </p:cNvPr>
          <p:cNvSpPr txBox="1"/>
          <p:nvPr/>
        </p:nvSpPr>
        <p:spPr>
          <a:xfrm>
            <a:off x="5797881" y="3247930"/>
            <a:ext cx="1929603" cy="600164"/>
          </a:xfrm>
          <a:prstGeom prst="rect">
            <a:avLst/>
          </a:prstGeom>
          <a:noFill/>
        </p:spPr>
        <p:txBody>
          <a:bodyPr wrap="square" rtlCol="0">
            <a:spAutoFit/>
          </a:bodyPr>
          <a:lstStyle/>
          <a:p>
            <a:pPr algn="ctr"/>
            <a:r>
              <a:rPr lang="pt-BR" sz="1100" dirty="0"/>
              <a:t>2ª APELAÇÃO</a:t>
            </a:r>
          </a:p>
          <a:p>
            <a:pPr algn="ctr"/>
            <a:r>
              <a:rPr lang="pt-BR" sz="1100" dirty="0">
                <a:solidFill>
                  <a:srgbClr val="FF0000"/>
                </a:solidFill>
              </a:rPr>
              <a:t>NA FORMA ADESIVA</a:t>
            </a:r>
          </a:p>
          <a:p>
            <a:pPr algn="ctr"/>
            <a:r>
              <a:rPr lang="pt-BR" sz="1100" dirty="0"/>
              <a:t>15 DIAS</a:t>
            </a:r>
          </a:p>
        </p:txBody>
      </p:sp>
      <p:sp>
        <p:nvSpPr>
          <p:cNvPr id="21" name="Seta: para Baixo 20">
            <a:extLst>
              <a:ext uri="{FF2B5EF4-FFF2-40B4-BE49-F238E27FC236}">
                <a16:creationId xmlns:a16="http://schemas.microsoft.com/office/drawing/2014/main" id="{7FE2DE8D-0752-4686-8A2B-4D1A20CF7A02}"/>
              </a:ext>
            </a:extLst>
          </p:cNvPr>
          <p:cNvSpPr/>
          <p:nvPr/>
        </p:nvSpPr>
        <p:spPr>
          <a:xfrm rot="10800000">
            <a:off x="8604825" y="5089495"/>
            <a:ext cx="45719" cy="11545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2" name="CaixaDeTexto 21">
            <a:extLst>
              <a:ext uri="{FF2B5EF4-FFF2-40B4-BE49-F238E27FC236}">
                <a16:creationId xmlns:a16="http://schemas.microsoft.com/office/drawing/2014/main" id="{4FB29F7F-6D44-4D12-8F26-3D8C810DC558}"/>
              </a:ext>
            </a:extLst>
          </p:cNvPr>
          <p:cNvSpPr txBox="1"/>
          <p:nvPr/>
        </p:nvSpPr>
        <p:spPr>
          <a:xfrm>
            <a:off x="7213065" y="4252030"/>
            <a:ext cx="2188626" cy="646331"/>
          </a:xfrm>
          <a:prstGeom prst="rect">
            <a:avLst/>
          </a:prstGeom>
          <a:noFill/>
        </p:spPr>
        <p:txBody>
          <a:bodyPr wrap="square" rtlCol="0">
            <a:spAutoFit/>
          </a:bodyPr>
          <a:lstStyle/>
          <a:p>
            <a:pPr algn="ctr"/>
            <a:r>
              <a:rPr lang="pt-BR" dirty="0"/>
              <a:t>ACÓRDÃO  UM JULGAMENTO</a:t>
            </a:r>
          </a:p>
        </p:txBody>
      </p:sp>
      <p:sp>
        <p:nvSpPr>
          <p:cNvPr id="27" name="CaixaDeTexto 26">
            <a:extLst>
              <a:ext uri="{FF2B5EF4-FFF2-40B4-BE49-F238E27FC236}">
                <a16:creationId xmlns:a16="http://schemas.microsoft.com/office/drawing/2014/main" id="{3F4C50F5-247B-4B86-90AD-9F87EA935DE4}"/>
              </a:ext>
            </a:extLst>
          </p:cNvPr>
          <p:cNvSpPr txBox="1"/>
          <p:nvPr/>
        </p:nvSpPr>
        <p:spPr>
          <a:xfrm>
            <a:off x="5765674" y="5480406"/>
            <a:ext cx="1929603" cy="769441"/>
          </a:xfrm>
          <a:prstGeom prst="rect">
            <a:avLst/>
          </a:prstGeom>
          <a:noFill/>
        </p:spPr>
        <p:txBody>
          <a:bodyPr wrap="square" rtlCol="0">
            <a:spAutoFit/>
          </a:bodyPr>
          <a:lstStyle/>
          <a:p>
            <a:pPr algn="ctr"/>
            <a:r>
              <a:rPr lang="pt-BR" sz="1100" dirty="0"/>
              <a:t>ADESIVO</a:t>
            </a:r>
          </a:p>
          <a:p>
            <a:pPr algn="ctr"/>
            <a:r>
              <a:rPr lang="pt-BR" sz="1100" dirty="0"/>
              <a:t>RÉFEM</a:t>
            </a:r>
          </a:p>
          <a:p>
            <a:pPr algn="ctr"/>
            <a:r>
              <a:rPr lang="pt-BR" sz="1100" dirty="0"/>
              <a:t>“CARONA”</a:t>
            </a:r>
          </a:p>
          <a:p>
            <a:pPr algn="ctr"/>
            <a:r>
              <a:rPr lang="pt-BR" sz="1100" dirty="0"/>
              <a:t>DEPENDENTE</a:t>
            </a:r>
          </a:p>
        </p:txBody>
      </p:sp>
      <p:pic>
        <p:nvPicPr>
          <p:cNvPr id="4" name="Imagem 3">
            <a:extLst>
              <a:ext uri="{FF2B5EF4-FFF2-40B4-BE49-F238E27FC236}">
                <a16:creationId xmlns:a16="http://schemas.microsoft.com/office/drawing/2014/main" id="{ED6D1D25-7FA7-0942-3033-3569BA7C192D}"/>
              </a:ext>
            </a:extLst>
          </p:cNvPr>
          <p:cNvPicPr>
            <a:picLocks noChangeAspect="1"/>
          </p:cNvPicPr>
          <p:nvPr/>
        </p:nvPicPr>
        <p:blipFill>
          <a:blip r:embed="rId2"/>
          <a:stretch>
            <a:fillRect/>
          </a:stretch>
        </p:blipFill>
        <p:spPr>
          <a:xfrm>
            <a:off x="70339" y="2391507"/>
            <a:ext cx="9073661" cy="802902"/>
          </a:xfrm>
          <a:prstGeom prst="rect">
            <a:avLst/>
          </a:prstGeom>
        </p:spPr>
      </p:pic>
      <p:cxnSp>
        <p:nvCxnSpPr>
          <p:cNvPr id="11" name="Conector reto 10">
            <a:extLst>
              <a:ext uri="{FF2B5EF4-FFF2-40B4-BE49-F238E27FC236}">
                <a16:creationId xmlns:a16="http://schemas.microsoft.com/office/drawing/2014/main" id="{074583E4-7A32-15F3-4575-06D54E5BF24E}"/>
              </a:ext>
            </a:extLst>
          </p:cNvPr>
          <p:cNvCxnSpPr/>
          <p:nvPr/>
        </p:nvCxnSpPr>
        <p:spPr>
          <a:xfrm>
            <a:off x="0" y="3217985"/>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9072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1- No Processo Civil, </a:t>
            </a:r>
            <a:r>
              <a:rPr lang="pt-BR" sz="3200" spc="-1" dirty="0">
                <a:solidFill>
                  <a:srgbClr val="000000"/>
                </a:solidFill>
                <a:latin typeface="Calibri"/>
                <a:ea typeface="DejaVu Sans"/>
              </a:rPr>
              <a:t>qual recurso não está previsto no CPC</a:t>
            </a:r>
            <a:r>
              <a:rPr lang="pt-BR" sz="3200" b="0" strike="noStrike" spc="-1" dirty="0">
                <a:solidFill>
                  <a:srgbClr val="000000"/>
                </a:solidFill>
                <a:latin typeface="Calibri"/>
                <a:ea typeface="DejaVu Sans"/>
              </a:rPr>
              <a:t>:</a:t>
            </a:r>
          </a:p>
          <a:p>
            <a:pPr algn="just">
              <a:lnSpc>
                <a:spcPct val="100000"/>
              </a:lnSpc>
              <a:spcBef>
                <a:spcPts val="641"/>
              </a:spcBef>
              <a:tabLst>
                <a:tab pos="0" algn="l"/>
              </a:tabLst>
            </a:pPr>
            <a:r>
              <a:rPr lang="pt-BR" sz="3200" b="0" strike="noStrike" spc="-1" dirty="0">
                <a:solidFill>
                  <a:srgbClr val="000000"/>
                </a:solidFill>
                <a:latin typeface="Calibri"/>
                <a:ea typeface="DejaVu Sans"/>
              </a:rPr>
              <a:t>a) agravo de instrumento;</a:t>
            </a:r>
          </a:p>
          <a:p>
            <a:pPr algn="just">
              <a:lnSpc>
                <a:spcPct val="100000"/>
              </a:lnSpc>
              <a:spcBef>
                <a:spcPts val="641"/>
              </a:spcBef>
              <a:tabLst>
                <a:tab pos="0" algn="l"/>
              </a:tabLst>
            </a:pPr>
            <a:r>
              <a:rPr lang="pt-BR" sz="3200" b="0" strike="noStrike" spc="-1" dirty="0">
                <a:solidFill>
                  <a:srgbClr val="000000"/>
                </a:solidFill>
                <a:latin typeface="Calibri"/>
                <a:ea typeface="DejaVu Sans"/>
              </a:rPr>
              <a:t>b) embargos de declaração;</a:t>
            </a:r>
          </a:p>
          <a:p>
            <a:pPr algn="just">
              <a:lnSpc>
                <a:spcPct val="100000"/>
              </a:lnSpc>
              <a:spcBef>
                <a:spcPts val="641"/>
              </a:spcBef>
              <a:tabLst>
                <a:tab pos="0" algn="l"/>
              </a:tabLst>
            </a:pPr>
            <a:r>
              <a:rPr lang="pt-BR" sz="3200" b="0" strike="noStrike" spc="-1" dirty="0">
                <a:solidFill>
                  <a:srgbClr val="000000"/>
                </a:solidFill>
                <a:latin typeface="Calibri"/>
                <a:ea typeface="DejaVu Sans"/>
              </a:rPr>
              <a:t>c) recurso ordinário;</a:t>
            </a:r>
          </a:p>
          <a:p>
            <a:pPr algn="just">
              <a:spcBef>
                <a:spcPts val="641"/>
              </a:spcBef>
              <a:tabLst>
                <a:tab pos="0" algn="l"/>
              </a:tabLst>
            </a:pPr>
            <a:r>
              <a:rPr lang="pt-BR" sz="3200" b="0" strike="noStrike" spc="-1" dirty="0">
                <a:solidFill>
                  <a:srgbClr val="000000"/>
                </a:solidFill>
                <a:latin typeface="Calibri"/>
                <a:ea typeface="DejaVu Sans"/>
              </a:rPr>
              <a:t>d) embargos de divergência;</a:t>
            </a:r>
          </a:p>
          <a:p>
            <a:pPr algn="just">
              <a:lnSpc>
                <a:spcPct val="100000"/>
              </a:lnSpc>
              <a:spcBef>
                <a:spcPts val="641"/>
              </a:spcBef>
              <a:tabLst>
                <a:tab pos="0" algn="l"/>
              </a:tabLst>
            </a:pPr>
            <a:r>
              <a:rPr lang="pt-BR" sz="3200" spc="-1" dirty="0">
                <a:solidFill>
                  <a:srgbClr val="000000"/>
                </a:solidFill>
                <a:latin typeface="Calibri"/>
                <a:ea typeface="DejaVu Sans"/>
              </a:rPr>
              <a:t>e) </a:t>
            </a:r>
            <a:r>
              <a:rPr lang="pt-BR" sz="3200" b="0" strike="noStrike" spc="-1" dirty="0">
                <a:solidFill>
                  <a:srgbClr val="000000"/>
                </a:solidFill>
                <a:latin typeface="Calibri"/>
                <a:ea typeface="DejaVu Sans"/>
              </a:rPr>
              <a:t>todas as alternativas são recursos previstos no CPC.</a:t>
            </a:r>
          </a:p>
          <a:p>
            <a:pPr algn="just">
              <a:lnSpc>
                <a:spcPct val="100000"/>
              </a:lnSpc>
              <a:spcBef>
                <a:spcPts val="641"/>
              </a:spcBef>
              <a:tabLst>
                <a:tab pos="0" algn="l"/>
              </a:tabLst>
            </a:pPr>
            <a:endParaRPr lang="pt-BR" sz="3200" spc="-1" dirty="0">
              <a:solidFill>
                <a:srgbClr val="000000"/>
              </a:solidFill>
              <a:latin typeface="Calibri"/>
              <a:ea typeface="DejaVu Sans"/>
            </a:endParaRP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p:txBody>
      </p:sp>
    </p:spTree>
    <p:extLst>
      <p:ext uri="{BB962C8B-B14F-4D97-AF65-F5344CB8AC3E}">
        <p14:creationId xmlns:p14="http://schemas.microsoft.com/office/powerpoint/2010/main" val="2940445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2- Da sentença </a:t>
            </a:r>
            <a:r>
              <a:rPr lang="pt-BR" sz="3200" spc="-1" dirty="0">
                <a:solidFill>
                  <a:srgbClr val="000000"/>
                </a:solidFill>
                <a:latin typeface="Calibri"/>
                <a:ea typeface="DejaVu Sans"/>
              </a:rPr>
              <a:t>pode ser objeto dos seguintes recursos</a:t>
            </a:r>
            <a:r>
              <a:rPr lang="pt-BR" sz="3200" b="0" strike="noStrike" spc="-1" dirty="0">
                <a:solidFill>
                  <a:srgbClr val="000000"/>
                </a:solidFill>
                <a:latin typeface="Calibri"/>
                <a:ea typeface="DejaVu Sans"/>
              </a:rPr>
              <a:t>:</a:t>
            </a:r>
          </a:p>
          <a:p>
            <a:pPr algn="just">
              <a:lnSpc>
                <a:spcPct val="100000"/>
              </a:lnSpc>
              <a:spcBef>
                <a:spcPts val="641"/>
              </a:spcBef>
              <a:tabLst>
                <a:tab pos="0" algn="l"/>
              </a:tabLst>
            </a:pPr>
            <a:r>
              <a:rPr lang="pt-BR" sz="3200" b="0" strike="noStrike" spc="-1" dirty="0">
                <a:solidFill>
                  <a:srgbClr val="000000"/>
                </a:solidFill>
                <a:latin typeface="Calibri"/>
                <a:ea typeface="DejaVu Sans"/>
              </a:rPr>
              <a:t>a) apelação</a:t>
            </a:r>
          </a:p>
          <a:p>
            <a:pPr algn="just">
              <a:lnSpc>
                <a:spcPct val="100000"/>
              </a:lnSpc>
              <a:spcBef>
                <a:spcPts val="641"/>
              </a:spcBef>
              <a:tabLst>
                <a:tab pos="0" algn="l"/>
              </a:tabLst>
            </a:pPr>
            <a:r>
              <a:rPr lang="pt-BR" sz="3200" b="0" strike="noStrike" spc="-1" dirty="0">
                <a:solidFill>
                  <a:srgbClr val="000000"/>
                </a:solidFill>
                <a:latin typeface="Calibri"/>
                <a:ea typeface="DejaVu Sans"/>
              </a:rPr>
              <a:t>b) agravo de instrumento</a:t>
            </a:r>
          </a:p>
          <a:p>
            <a:pPr algn="just">
              <a:lnSpc>
                <a:spcPct val="100000"/>
              </a:lnSpc>
              <a:spcBef>
                <a:spcPts val="641"/>
              </a:spcBef>
              <a:tabLst>
                <a:tab pos="0" algn="l"/>
              </a:tabLst>
            </a:pPr>
            <a:r>
              <a:rPr lang="pt-BR" sz="3200" b="0" strike="noStrike" spc="-1" dirty="0">
                <a:solidFill>
                  <a:srgbClr val="000000"/>
                </a:solidFill>
                <a:latin typeface="Calibri"/>
                <a:ea typeface="DejaVu Sans"/>
              </a:rPr>
              <a:t>c) agravo interno</a:t>
            </a:r>
          </a:p>
          <a:p>
            <a:pPr algn="just">
              <a:lnSpc>
                <a:spcPct val="100000"/>
              </a:lnSpc>
              <a:spcBef>
                <a:spcPts val="641"/>
              </a:spcBef>
              <a:tabLst>
                <a:tab pos="0" algn="l"/>
              </a:tabLst>
            </a:pPr>
            <a:r>
              <a:rPr lang="pt-BR" sz="3200" b="0" strike="noStrike" spc="-1" dirty="0">
                <a:solidFill>
                  <a:srgbClr val="000000"/>
                </a:solidFill>
                <a:latin typeface="Calibri"/>
                <a:ea typeface="DejaVu Sans"/>
              </a:rPr>
              <a:t>d) embargos de declaração</a:t>
            </a:r>
          </a:p>
          <a:p>
            <a:pPr algn="just">
              <a:lnSpc>
                <a:spcPct val="100000"/>
              </a:lnSpc>
              <a:spcBef>
                <a:spcPts val="641"/>
              </a:spcBef>
              <a:tabLst>
                <a:tab pos="0" algn="l"/>
              </a:tabLst>
            </a:pPr>
            <a:r>
              <a:rPr lang="pt-BR" sz="3200" b="0" strike="noStrike" spc="-1" dirty="0">
                <a:solidFill>
                  <a:srgbClr val="000000"/>
                </a:solidFill>
                <a:latin typeface="Calibri"/>
                <a:ea typeface="DejaVu Sans"/>
              </a:rPr>
              <a:t>		Estã</a:t>
            </a:r>
            <a:r>
              <a:rPr lang="pt-BR" sz="3200" spc="-1" dirty="0">
                <a:solidFill>
                  <a:srgbClr val="000000"/>
                </a:solidFill>
                <a:latin typeface="Calibri"/>
                <a:ea typeface="DejaVu Sans"/>
              </a:rPr>
              <a:t>o corretos:</a:t>
            </a:r>
          </a:p>
          <a:p>
            <a:pPr algn="just">
              <a:lnSpc>
                <a:spcPct val="100000"/>
              </a:lnSpc>
              <a:spcBef>
                <a:spcPts val="641"/>
              </a:spcBef>
              <a:tabLst>
                <a:tab pos="0" algn="l"/>
              </a:tabLst>
            </a:pPr>
            <a:r>
              <a:rPr lang="pt-BR" sz="3200" b="0" strike="noStrike" spc="-1" dirty="0">
                <a:solidFill>
                  <a:srgbClr val="000000"/>
                </a:solidFill>
                <a:latin typeface="Calibri"/>
                <a:ea typeface="DejaVu Sans"/>
              </a:rPr>
              <a:t>A</a:t>
            </a:r>
            <a:r>
              <a:rPr lang="pt-BR" sz="3200" spc="-1" dirty="0">
                <a:solidFill>
                  <a:srgbClr val="000000"/>
                </a:solidFill>
                <a:latin typeface="Calibri"/>
                <a:ea typeface="DejaVu Sans"/>
              </a:rPr>
              <a:t>-</a:t>
            </a:r>
            <a:r>
              <a:rPr lang="pt-BR" sz="3200" b="0" strike="noStrike" spc="-1" dirty="0">
                <a:solidFill>
                  <a:srgbClr val="000000"/>
                </a:solidFill>
                <a:latin typeface="Calibri"/>
                <a:ea typeface="DejaVu Sans"/>
              </a:rPr>
              <a:t> a, b</a:t>
            </a:r>
          </a:p>
          <a:p>
            <a:pPr algn="just">
              <a:lnSpc>
                <a:spcPct val="100000"/>
              </a:lnSpc>
              <a:spcBef>
                <a:spcPts val="641"/>
              </a:spcBef>
              <a:tabLst>
                <a:tab pos="0" algn="l"/>
              </a:tabLst>
            </a:pPr>
            <a:r>
              <a:rPr lang="pt-BR" sz="3200" spc="-1" dirty="0">
                <a:solidFill>
                  <a:srgbClr val="000000"/>
                </a:solidFill>
                <a:latin typeface="Calibri"/>
                <a:ea typeface="DejaVu Sans"/>
              </a:rPr>
              <a:t>B- a, b, c</a:t>
            </a:r>
          </a:p>
          <a:p>
            <a:pPr algn="just">
              <a:lnSpc>
                <a:spcPct val="100000"/>
              </a:lnSpc>
              <a:spcBef>
                <a:spcPts val="641"/>
              </a:spcBef>
              <a:tabLst>
                <a:tab pos="0" algn="l"/>
              </a:tabLst>
            </a:pPr>
            <a:r>
              <a:rPr lang="pt-BR" sz="3200" spc="-1" dirty="0">
                <a:solidFill>
                  <a:srgbClr val="000000"/>
                </a:solidFill>
                <a:latin typeface="Calibri"/>
                <a:ea typeface="DejaVu Sans"/>
              </a:rPr>
              <a:t>C- a, b,  d</a:t>
            </a:r>
          </a:p>
          <a:p>
            <a:pPr algn="just">
              <a:lnSpc>
                <a:spcPct val="100000"/>
              </a:lnSpc>
              <a:spcBef>
                <a:spcPts val="641"/>
              </a:spcBef>
              <a:tabLst>
                <a:tab pos="0" algn="l"/>
              </a:tabLst>
            </a:pPr>
            <a:r>
              <a:rPr lang="pt-BR" sz="3200" spc="-1" dirty="0">
                <a:solidFill>
                  <a:srgbClr val="000000"/>
                </a:solidFill>
                <a:latin typeface="Calibri"/>
                <a:ea typeface="DejaVu Sans"/>
              </a:rPr>
              <a:t>D- a, d</a:t>
            </a:r>
          </a:p>
          <a:p>
            <a:pPr algn="just">
              <a:lnSpc>
                <a:spcPct val="100000"/>
              </a:lnSpc>
              <a:spcBef>
                <a:spcPts val="641"/>
              </a:spcBef>
              <a:tabLst>
                <a:tab pos="0" algn="l"/>
              </a:tabLst>
            </a:pPr>
            <a:r>
              <a:rPr lang="pt-BR" sz="3200" spc="-1" dirty="0">
                <a:solidFill>
                  <a:srgbClr val="000000"/>
                </a:solidFill>
                <a:latin typeface="Calibri"/>
                <a:ea typeface="DejaVu Sans"/>
              </a:rPr>
              <a:t>E- a, c, d</a:t>
            </a:r>
          </a:p>
          <a:p>
            <a:pPr algn="just">
              <a:lnSpc>
                <a:spcPct val="100000"/>
              </a:lnSpc>
              <a:spcBef>
                <a:spcPts val="641"/>
              </a:spcBef>
              <a:tabLst>
                <a:tab pos="0" algn="l"/>
              </a:tabLst>
            </a:pPr>
            <a:endParaRPr lang="pt-BR" sz="3200" spc="-1" dirty="0">
              <a:solidFill>
                <a:srgbClr val="000000"/>
              </a:solidFill>
              <a:latin typeface="Calibri"/>
              <a:ea typeface="DejaVu Sans"/>
            </a:endParaRPr>
          </a:p>
          <a:p>
            <a:pPr algn="just">
              <a:lnSpc>
                <a:spcPct val="100000"/>
              </a:lnSpc>
              <a:spcBef>
                <a:spcPts val="641"/>
              </a:spcBef>
              <a:tabLst>
                <a:tab pos="0" algn="l"/>
              </a:tabLst>
            </a:pPr>
            <a:endParaRPr lang="pt-BR" sz="3200" spc="-1" dirty="0">
              <a:solidFill>
                <a:srgbClr val="000000"/>
              </a:solidFill>
              <a:latin typeface="Calibri"/>
              <a:ea typeface="DejaVu Sans"/>
            </a:endParaRPr>
          </a:p>
        </p:txBody>
      </p:sp>
    </p:spTree>
    <p:extLst>
      <p:ext uri="{BB962C8B-B14F-4D97-AF65-F5344CB8AC3E}">
        <p14:creationId xmlns:p14="http://schemas.microsoft.com/office/powerpoint/2010/main" val="841005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3- As questões resolvidas na fase de conhecimento, se a decisão a seu respeito não comportar agravo de instrumento, não são cobertas pela preclusão e devem ser suscitadas:</a:t>
            </a:r>
          </a:p>
          <a:p>
            <a:pPr algn="just">
              <a:lnSpc>
                <a:spcPct val="100000"/>
              </a:lnSpc>
              <a:spcBef>
                <a:spcPts val="641"/>
              </a:spcBef>
              <a:tabLst>
                <a:tab pos="0" algn="l"/>
              </a:tabLst>
            </a:pPr>
            <a:r>
              <a:rPr lang="pt-BR" sz="3200" b="0" strike="noStrike" spc="-1" dirty="0">
                <a:solidFill>
                  <a:srgbClr val="000000"/>
                </a:solidFill>
                <a:latin typeface="Calibri"/>
                <a:ea typeface="DejaVu Sans"/>
              </a:rPr>
              <a:t>a) Apelação</a:t>
            </a:r>
          </a:p>
          <a:p>
            <a:pPr algn="just">
              <a:lnSpc>
                <a:spcPct val="100000"/>
              </a:lnSpc>
              <a:spcBef>
                <a:spcPts val="641"/>
              </a:spcBef>
              <a:tabLst>
                <a:tab pos="0" algn="l"/>
              </a:tabLst>
            </a:pPr>
            <a:r>
              <a:rPr lang="pt-BR" sz="3200" b="0" strike="noStrike" spc="-1" dirty="0">
                <a:solidFill>
                  <a:srgbClr val="000000"/>
                </a:solidFill>
                <a:latin typeface="Calibri"/>
                <a:ea typeface="DejaVu Sans"/>
              </a:rPr>
              <a:t>b) embargos divergentes</a:t>
            </a:r>
          </a:p>
          <a:p>
            <a:pPr algn="just">
              <a:lnSpc>
                <a:spcPct val="100000"/>
              </a:lnSpc>
              <a:spcBef>
                <a:spcPts val="641"/>
              </a:spcBef>
              <a:tabLst>
                <a:tab pos="0" algn="l"/>
              </a:tabLst>
            </a:pPr>
            <a:r>
              <a:rPr lang="pt-BR" sz="3200" b="0" strike="noStrike" spc="-1" dirty="0">
                <a:solidFill>
                  <a:srgbClr val="000000"/>
                </a:solidFill>
                <a:latin typeface="Calibri"/>
                <a:ea typeface="DejaVu Sans"/>
              </a:rPr>
              <a:t>c) recurso especial</a:t>
            </a:r>
          </a:p>
          <a:p>
            <a:pPr algn="just">
              <a:lnSpc>
                <a:spcPct val="100000"/>
              </a:lnSpc>
              <a:spcBef>
                <a:spcPts val="641"/>
              </a:spcBef>
              <a:tabLst>
                <a:tab pos="0" algn="l"/>
              </a:tabLst>
            </a:pPr>
            <a:r>
              <a:rPr lang="pt-BR" sz="3200" b="0" strike="noStrike" spc="-1" dirty="0">
                <a:solidFill>
                  <a:srgbClr val="000000"/>
                </a:solidFill>
                <a:latin typeface="Calibri"/>
                <a:ea typeface="DejaVu Sans"/>
              </a:rPr>
              <a:t>d) embargos de declaração</a:t>
            </a:r>
          </a:p>
          <a:p>
            <a:pPr algn="just">
              <a:lnSpc>
                <a:spcPct val="100000"/>
              </a:lnSpc>
              <a:spcBef>
                <a:spcPts val="641"/>
              </a:spcBef>
              <a:tabLst>
                <a:tab pos="0" algn="l"/>
              </a:tabLst>
            </a:pPr>
            <a:r>
              <a:rPr lang="pt-BR" sz="3200" spc="-1" dirty="0">
                <a:solidFill>
                  <a:srgbClr val="000000"/>
                </a:solidFill>
                <a:latin typeface="Calibri"/>
                <a:ea typeface="DejaVu Sans"/>
              </a:rPr>
              <a:t>e) Reclamação</a:t>
            </a: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p:txBody>
      </p:sp>
    </p:spTree>
    <p:extLst>
      <p:ext uri="{BB962C8B-B14F-4D97-AF65-F5344CB8AC3E}">
        <p14:creationId xmlns:p14="http://schemas.microsoft.com/office/powerpoint/2010/main" val="548095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4-</a:t>
            </a:r>
            <a:r>
              <a:rPr lang="pt-BR" sz="3200" spc="-1" dirty="0">
                <a:solidFill>
                  <a:srgbClr val="000000"/>
                </a:solidFill>
                <a:latin typeface="Calibri"/>
              </a:rPr>
              <a:t>Qual recurso cabível quando o juiz indeferir liminarmente a petição inicial? 331</a:t>
            </a:r>
          </a:p>
          <a:p>
            <a:pPr algn="just">
              <a:lnSpc>
                <a:spcPct val="100000"/>
              </a:lnSpc>
              <a:spcBef>
                <a:spcPts val="641"/>
              </a:spcBef>
              <a:tabLst>
                <a:tab pos="0" algn="l"/>
              </a:tabLst>
            </a:pPr>
            <a:r>
              <a:rPr lang="pt-BR" sz="3200" spc="-1" dirty="0">
                <a:solidFill>
                  <a:srgbClr val="000000"/>
                </a:solidFill>
                <a:latin typeface="Calibri"/>
              </a:rPr>
              <a:t>a) Agravo de instrumento.</a:t>
            </a:r>
          </a:p>
          <a:p>
            <a:pPr algn="just">
              <a:lnSpc>
                <a:spcPct val="100000"/>
              </a:lnSpc>
              <a:spcBef>
                <a:spcPts val="641"/>
              </a:spcBef>
              <a:tabLst>
                <a:tab pos="0" algn="l"/>
              </a:tabLst>
            </a:pPr>
            <a:r>
              <a:rPr lang="pt-BR" sz="3200" spc="-1" dirty="0">
                <a:solidFill>
                  <a:srgbClr val="000000"/>
                </a:solidFill>
                <a:latin typeface="Calibri"/>
              </a:rPr>
              <a:t>b) Apelação, sem juízo de retratação;</a:t>
            </a:r>
          </a:p>
          <a:p>
            <a:pPr algn="just">
              <a:lnSpc>
                <a:spcPct val="100000"/>
              </a:lnSpc>
              <a:spcBef>
                <a:spcPts val="641"/>
              </a:spcBef>
              <a:tabLst>
                <a:tab pos="0" algn="l"/>
              </a:tabLst>
            </a:pPr>
            <a:r>
              <a:rPr lang="pt-BR" sz="3200" spc="-1" dirty="0">
                <a:solidFill>
                  <a:srgbClr val="000000"/>
                </a:solidFill>
                <a:latin typeface="Calibri"/>
              </a:rPr>
              <a:t>c) Embargos de divergência;</a:t>
            </a:r>
          </a:p>
          <a:p>
            <a:pPr algn="just">
              <a:lnSpc>
                <a:spcPct val="100000"/>
              </a:lnSpc>
              <a:spcBef>
                <a:spcPts val="641"/>
              </a:spcBef>
              <a:tabLst>
                <a:tab pos="0" algn="l"/>
              </a:tabLst>
            </a:pPr>
            <a:r>
              <a:rPr lang="pt-BR" sz="3200" spc="-1" dirty="0">
                <a:solidFill>
                  <a:srgbClr val="000000"/>
                </a:solidFill>
                <a:latin typeface="Calibri"/>
              </a:rPr>
              <a:t>d) apelação, com juízo de retração,</a:t>
            </a:r>
          </a:p>
          <a:p>
            <a:pPr algn="just">
              <a:lnSpc>
                <a:spcPct val="100000"/>
              </a:lnSpc>
              <a:spcBef>
                <a:spcPts val="641"/>
              </a:spcBef>
              <a:tabLst>
                <a:tab pos="0" algn="l"/>
              </a:tabLst>
            </a:pPr>
            <a:r>
              <a:rPr lang="pt-BR" sz="3200" spc="-1" dirty="0">
                <a:solidFill>
                  <a:srgbClr val="000000"/>
                </a:solidFill>
                <a:latin typeface="Calibri"/>
              </a:rPr>
              <a:t>e) Nenhuma das alternativas anteriores.</a:t>
            </a: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endParaRPr lang="pt-BR" sz="3200" spc="-1" dirty="0">
              <a:solidFill>
                <a:srgbClr val="000000"/>
              </a:solidFill>
              <a:latin typeface="Calibri"/>
              <a:ea typeface="DejaVu Sans"/>
            </a:endParaRPr>
          </a:p>
        </p:txBody>
      </p:sp>
    </p:spTree>
    <p:extLst>
      <p:ext uri="{BB962C8B-B14F-4D97-AF65-F5344CB8AC3E}">
        <p14:creationId xmlns:p14="http://schemas.microsoft.com/office/powerpoint/2010/main" val="5905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5- Entre nós, o recurso cabível contra a sentença, </a:t>
            </a:r>
            <a:r>
              <a:rPr lang="pt-BR" sz="3200" spc="-1" dirty="0">
                <a:solidFill>
                  <a:srgbClr val="000000"/>
                </a:solidFill>
                <a:latin typeface="Calibri"/>
                <a:ea typeface="DejaVu Sans"/>
              </a:rPr>
              <a:t> </a:t>
            </a:r>
            <a:r>
              <a:rPr lang="pt-BR" sz="3200" b="0" strike="noStrike" spc="-1" dirty="0">
                <a:solidFill>
                  <a:srgbClr val="000000"/>
                </a:solidFill>
                <a:latin typeface="Calibri"/>
                <a:ea typeface="DejaVu Sans"/>
              </a:rPr>
              <a:t>(apelação art. 1.009), em regra terá:</a:t>
            </a:r>
          </a:p>
          <a:p>
            <a:pPr algn="just">
              <a:lnSpc>
                <a:spcPct val="100000"/>
              </a:lnSpc>
              <a:spcBef>
                <a:spcPts val="641"/>
              </a:spcBef>
              <a:tabLst>
                <a:tab pos="0" algn="l"/>
              </a:tabLst>
            </a:pPr>
            <a:r>
              <a:rPr lang="pt-BR" sz="3200" b="0" strike="noStrike" spc="-1" dirty="0">
                <a:solidFill>
                  <a:srgbClr val="000000"/>
                </a:solidFill>
                <a:latin typeface="Calibri"/>
                <a:ea typeface="DejaVu Sans"/>
              </a:rPr>
              <a:t>A- Ambos os efeitos (devolutivo e suspensivo)</a:t>
            </a:r>
          </a:p>
          <a:p>
            <a:pPr algn="just">
              <a:lnSpc>
                <a:spcPct val="100000"/>
              </a:lnSpc>
              <a:spcBef>
                <a:spcPts val="641"/>
              </a:spcBef>
              <a:tabLst>
                <a:tab pos="0" algn="l"/>
              </a:tabLst>
            </a:pPr>
            <a:r>
              <a:rPr lang="pt-BR" sz="3200" spc="-1" dirty="0">
                <a:solidFill>
                  <a:srgbClr val="000000"/>
                </a:solidFill>
                <a:latin typeface="Calibri"/>
                <a:ea typeface="DejaVu Sans"/>
              </a:rPr>
              <a:t>B- efeito devolutivo</a:t>
            </a:r>
          </a:p>
          <a:p>
            <a:pPr algn="just">
              <a:lnSpc>
                <a:spcPct val="100000"/>
              </a:lnSpc>
              <a:spcBef>
                <a:spcPts val="641"/>
              </a:spcBef>
              <a:tabLst>
                <a:tab pos="0" algn="l"/>
              </a:tabLst>
            </a:pPr>
            <a:r>
              <a:rPr lang="pt-BR" sz="3200" b="0" strike="noStrike" spc="-1" dirty="0">
                <a:solidFill>
                  <a:srgbClr val="000000"/>
                </a:solidFill>
                <a:latin typeface="Calibri"/>
                <a:ea typeface="DejaVu Sans"/>
              </a:rPr>
              <a:t>C- efeito suspensivo</a:t>
            </a:r>
          </a:p>
          <a:p>
            <a:pPr algn="just">
              <a:lnSpc>
                <a:spcPct val="100000"/>
              </a:lnSpc>
              <a:spcBef>
                <a:spcPts val="641"/>
              </a:spcBef>
              <a:tabLst>
                <a:tab pos="0" algn="l"/>
              </a:tabLst>
            </a:pPr>
            <a:r>
              <a:rPr lang="pt-BR" sz="3200" spc="-1" dirty="0">
                <a:solidFill>
                  <a:srgbClr val="000000"/>
                </a:solidFill>
                <a:latin typeface="Calibri"/>
                <a:ea typeface="DejaVu Sans"/>
              </a:rPr>
              <a:t>D- nenhum efeito</a:t>
            </a:r>
          </a:p>
          <a:p>
            <a:pPr algn="just">
              <a:lnSpc>
                <a:spcPct val="100000"/>
              </a:lnSpc>
              <a:spcBef>
                <a:spcPts val="641"/>
              </a:spcBef>
              <a:tabLst>
                <a:tab pos="0" algn="l"/>
              </a:tabLst>
            </a:pPr>
            <a:r>
              <a:rPr lang="pt-BR" sz="3200" spc="-1" dirty="0">
                <a:solidFill>
                  <a:srgbClr val="000000"/>
                </a:solidFill>
                <a:latin typeface="Calibri"/>
                <a:ea typeface="DejaVu Sans"/>
              </a:rPr>
              <a:t>E- regressivo e imperativo</a:t>
            </a: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endParaRPr lang="pt-BR" sz="3200" spc="-1" dirty="0">
              <a:solidFill>
                <a:srgbClr val="000000"/>
              </a:solidFill>
              <a:latin typeface="Calibri"/>
              <a:ea typeface="DejaVu Sans"/>
            </a:endParaRPr>
          </a:p>
        </p:txBody>
      </p:sp>
    </p:spTree>
    <p:extLst>
      <p:ext uri="{BB962C8B-B14F-4D97-AF65-F5344CB8AC3E}">
        <p14:creationId xmlns:p14="http://schemas.microsoft.com/office/powerpoint/2010/main" val="2491715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6-  </a:t>
            </a:r>
            <a:r>
              <a:rPr lang="pt-BR" sz="3200" spc="-1" dirty="0">
                <a:solidFill>
                  <a:srgbClr val="000000"/>
                </a:solidFill>
                <a:latin typeface="Calibri"/>
              </a:rPr>
              <a:t>O advogado Ricardo interpôs recurso de apelação contra sentença desfavorável ao seu cliente. O recurso foi protocolado fora do prazo legal (intempestivo). Após a intimação do apelado para apresentar contrarrazões o processo foi encaminhado para o Tribunal?</a:t>
            </a:r>
          </a:p>
          <a:p>
            <a:pPr algn="just">
              <a:lnSpc>
                <a:spcPct val="100000"/>
              </a:lnSpc>
              <a:spcBef>
                <a:spcPts val="641"/>
              </a:spcBef>
              <a:tabLst>
                <a:tab pos="0" algn="l"/>
              </a:tabLst>
            </a:pPr>
            <a:r>
              <a:rPr lang="pt-BR" sz="3200" spc="-1" dirty="0">
                <a:solidFill>
                  <a:srgbClr val="000000"/>
                </a:solidFill>
                <a:latin typeface="Calibri"/>
              </a:rPr>
              <a:t>A) Remeter os autos ao tribunal independentemente de juízo de admissibilidade</a:t>
            </a:r>
          </a:p>
          <a:p>
            <a:pPr algn="just">
              <a:lnSpc>
                <a:spcPct val="100000"/>
              </a:lnSpc>
              <a:spcBef>
                <a:spcPts val="641"/>
              </a:spcBef>
              <a:tabLst>
                <a:tab pos="0" algn="l"/>
              </a:tabLst>
            </a:pPr>
            <a:r>
              <a:rPr lang="pt-BR" sz="3200" spc="-1" dirty="0">
                <a:solidFill>
                  <a:srgbClr val="000000"/>
                </a:solidFill>
                <a:latin typeface="Calibri"/>
              </a:rPr>
              <a:t>B) Negar provimento ao recurso</a:t>
            </a:r>
          </a:p>
          <a:p>
            <a:pPr algn="just">
              <a:lnSpc>
                <a:spcPct val="100000"/>
              </a:lnSpc>
              <a:spcBef>
                <a:spcPts val="641"/>
              </a:spcBef>
              <a:tabLst>
                <a:tab pos="0" algn="l"/>
              </a:tabLst>
            </a:pPr>
            <a:r>
              <a:rPr lang="pt-BR" sz="3200" spc="-1" dirty="0">
                <a:solidFill>
                  <a:srgbClr val="000000"/>
                </a:solidFill>
                <a:latin typeface="Calibri"/>
              </a:rPr>
              <a:t>C) Determinar a correção do vício de prazo</a:t>
            </a:r>
          </a:p>
          <a:p>
            <a:pPr algn="just">
              <a:lnSpc>
                <a:spcPct val="100000"/>
              </a:lnSpc>
              <a:spcBef>
                <a:spcPts val="641"/>
              </a:spcBef>
              <a:tabLst>
                <a:tab pos="0" algn="l"/>
              </a:tabLst>
            </a:pPr>
            <a:r>
              <a:rPr lang="pt-BR" sz="3200" spc="-1" dirty="0">
                <a:solidFill>
                  <a:srgbClr val="000000"/>
                </a:solidFill>
                <a:latin typeface="Calibri"/>
              </a:rPr>
              <a:t>D) Converter a apelação em agravo de instrumento</a:t>
            </a:r>
          </a:p>
          <a:p>
            <a:pPr algn="just">
              <a:lnSpc>
                <a:spcPct val="100000"/>
              </a:lnSpc>
              <a:spcBef>
                <a:spcPts val="641"/>
              </a:spcBef>
              <a:tabLst>
                <a:tab pos="0" algn="l"/>
              </a:tabLst>
            </a:pPr>
            <a:r>
              <a:rPr lang="pt-BR" sz="3200" spc="-1" dirty="0">
                <a:solidFill>
                  <a:srgbClr val="000000"/>
                </a:solidFill>
                <a:latin typeface="Calibri"/>
              </a:rPr>
              <a:t>E) Não receber o recurso por intempestividade</a:t>
            </a:r>
            <a:endParaRPr lang="pt-BR" sz="3200" spc="-1" dirty="0">
              <a:solidFill>
                <a:srgbClr val="000000"/>
              </a:solidFill>
              <a:highlight>
                <a:srgbClr val="FFFF00"/>
              </a:highlight>
              <a:latin typeface="Calibri"/>
              <a:ea typeface="DejaVu Sans"/>
            </a:endParaRPr>
          </a:p>
          <a:p>
            <a:pPr algn="just">
              <a:lnSpc>
                <a:spcPct val="100000"/>
              </a:lnSpc>
              <a:spcBef>
                <a:spcPts val="641"/>
              </a:spcBef>
              <a:tabLst>
                <a:tab pos="0" algn="l"/>
              </a:tabLst>
            </a:pPr>
            <a:endParaRPr lang="pt-BR" sz="3200" b="0" strike="noStrike" spc="-1" dirty="0">
              <a:solidFill>
                <a:srgbClr val="000000"/>
              </a:solidFill>
              <a:highlight>
                <a:srgbClr val="FFFF00"/>
              </a:highlight>
              <a:latin typeface="Calibri"/>
              <a:ea typeface="DejaVu Sans"/>
            </a:endParaRPr>
          </a:p>
        </p:txBody>
      </p:sp>
    </p:spTree>
    <p:extLst>
      <p:ext uri="{BB962C8B-B14F-4D97-AF65-F5344CB8AC3E}">
        <p14:creationId xmlns:p14="http://schemas.microsoft.com/office/powerpoint/2010/main" val="630744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7- O prazo para interposição de apelação pelo advogado Dativo nomeado pela Defensoria Pública é:</a:t>
            </a:r>
          </a:p>
          <a:p>
            <a:pPr algn="just">
              <a:lnSpc>
                <a:spcPct val="100000"/>
              </a:lnSpc>
              <a:spcBef>
                <a:spcPts val="641"/>
              </a:spcBef>
              <a:tabLst>
                <a:tab pos="0" algn="l"/>
              </a:tabLst>
            </a:pPr>
            <a:r>
              <a:rPr lang="pt-BR" sz="3200" b="0" strike="noStrike" spc="-1" dirty="0">
                <a:solidFill>
                  <a:srgbClr val="000000"/>
                </a:solidFill>
                <a:latin typeface="Calibri"/>
                <a:ea typeface="DejaVu Sans"/>
              </a:rPr>
              <a:t>A- 15 dias úteis</a:t>
            </a:r>
          </a:p>
          <a:p>
            <a:pPr algn="just">
              <a:lnSpc>
                <a:spcPct val="100000"/>
              </a:lnSpc>
              <a:spcBef>
                <a:spcPts val="641"/>
              </a:spcBef>
              <a:tabLst>
                <a:tab pos="0" algn="l"/>
              </a:tabLst>
            </a:pPr>
            <a:r>
              <a:rPr lang="pt-BR" sz="3200" spc="-1" dirty="0">
                <a:solidFill>
                  <a:srgbClr val="000000"/>
                </a:solidFill>
                <a:latin typeface="Calibri"/>
                <a:ea typeface="DejaVu Sans"/>
              </a:rPr>
              <a:t>B- 10 dias úteis</a:t>
            </a:r>
          </a:p>
          <a:p>
            <a:pPr algn="just">
              <a:lnSpc>
                <a:spcPct val="100000"/>
              </a:lnSpc>
              <a:spcBef>
                <a:spcPts val="641"/>
              </a:spcBef>
              <a:tabLst>
                <a:tab pos="0" algn="l"/>
              </a:tabLst>
            </a:pPr>
            <a:r>
              <a:rPr lang="pt-BR" sz="3200" b="0" strike="noStrike" spc="-1" dirty="0">
                <a:solidFill>
                  <a:srgbClr val="000000"/>
                </a:solidFill>
                <a:latin typeface="Calibri"/>
                <a:ea typeface="DejaVu Sans"/>
              </a:rPr>
              <a:t>C- 30 dias úteis</a:t>
            </a:r>
          </a:p>
          <a:p>
            <a:pPr algn="just">
              <a:lnSpc>
                <a:spcPct val="100000"/>
              </a:lnSpc>
              <a:spcBef>
                <a:spcPts val="641"/>
              </a:spcBef>
              <a:tabLst>
                <a:tab pos="0" algn="l"/>
              </a:tabLst>
            </a:pPr>
            <a:r>
              <a:rPr lang="pt-BR" sz="3200" b="0" strike="noStrike" spc="-1" dirty="0">
                <a:solidFill>
                  <a:srgbClr val="000000"/>
                </a:solidFill>
                <a:latin typeface="Calibri"/>
                <a:ea typeface="DejaVu Sans"/>
              </a:rPr>
              <a:t>D- 30 dias corridos</a:t>
            </a:r>
          </a:p>
          <a:p>
            <a:pPr algn="just">
              <a:lnSpc>
                <a:spcPct val="100000"/>
              </a:lnSpc>
              <a:spcBef>
                <a:spcPts val="641"/>
              </a:spcBef>
              <a:tabLst>
                <a:tab pos="0" algn="l"/>
              </a:tabLst>
            </a:pPr>
            <a:r>
              <a:rPr lang="pt-BR" sz="3200" spc="-1" dirty="0">
                <a:solidFill>
                  <a:srgbClr val="000000"/>
                </a:solidFill>
                <a:latin typeface="Calibri"/>
                <a:ea typeface="DejaVu Sans"/>
              </a:rPr>
              <a:t>E- Curador Especial não pode interpor recurso</a:t>
            </a: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p:txBody>
      </p:sp>
    </p:spTree>
    <p:extLst>
      <p:ext uri="{BB962C8B-B14F-4D97-AF65-F5344CB8AC3E}">
        <p14:creationId xmlns:p14="http://schemas.microsoft.com/office/powerpoint/2010/main" val="195047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8- Em determinado processo movido por José em face de João o juiz julgou procedente em parte para condenar o réu a indenizar no valor de R$ 30.000,00. O autor não recorreu para aumentar a indenização e transcorreu o prazo de 15 dias. Contudo, </a:t>
            </a:r>
            <a:r>
              <a:rPr lang="pt-BR" sz="3200" spc="-1" dirty="0">
                <a:solidFill>
                  <a:srgbClr val="000000"/>
                </a:solidFill>
                <a:latin typeface="Calibri"/>
                <a:ea typeface="DejaVu Sans"/>
              </a:rPr>
              <a:t>o</a:t>
            </a:r>
            <a:r>
              <a:rPr lang="pt-BR" sz="3200" b="0" strike="noStrike" spc="-1" dirty="0">
                <a:solidFill>
                  <a:srgbClr val="000000"/>
                </a:solidFill>
                <a:latin typeface="Calibri"/>
                <a:ea typeface="DejaVu Sans"/>
              </a:rPr>
              <a:t> réu apresentou recurso de apelação no último dia do prazo. Neste caso o autor poderá </a:t>
            </a:r>
            <a:r>
              <a:rPr lang="pt-BR" sz="3200" spc="-1" dirty="0">
                <a:solidFill>
                  <a:srgbClr val="000000"/>
                </a:solidFill>
                <a:latin typeface="Calibri"/>
                <a:ea typeface="DejaVu Sans"/>
              </a:rPr>
              <a:t>qual recurso </a:t>
            </a:r>
            <a:r>
              <a:rPr lang="pt-BR" sz="3200" b="1" u="sng" spc="-1" dirty="0">
                <a:solidFill>
                  <a:srgbClr val="000000"/>
                </a:solidFill>
                <a:latin typeface="Calibri"/>
                <a:ea typeface="DejaVu Sans"/>
              </a:rPr>
              <a:t>PREVISTO NO ARTIGO 944 DO CPC</a:t>
            </a:r>
            <a:r>
              <a:rPr lang="pt-BR" sz="3200" spc="-1" dirty="0">
                <a:solidFill>
                  <a:srgbClr val="000000"/>
                </a:solidFill>
                <a:latin typeface="Calibri"/>
                <a:ea typeface="DejaVu Sans"/>
              </a:rPr>
              <a:t>?</a:t>
            </a: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r>
              <a:rPr lang="pt-BR" sz="3200" b="0" strike="noStrike" spc="-1" dirty="0">
                <a:solidFill>
                  <a:srgbClr val="000000"/>
                </a:solidFill>
                <a:latin typeface="Calibri"/>
                <a:ea typeface="DejaVu Sans"/>
              </a:rPr>
              <a:t>a) recurso adesivo,</a:t>
            </a:r>
          </a:p>
          <a:p>
            <a:pPr algn="just">
              <a:lnSpc>
                <a:spcPct val="100000"/>
              </a:lnSpc>
              <a:spcBef>
                <a:spcPts val="641"/>
              </a:spcBef>
              <a:tabLst>
                <a:tab pos="0" algn="l"/>
              </a:tabLst>
            </a:pPr>
            <a:r>
              <a:rPr lang="pt-BR" sz="3200" b="0" strike="noStrike" spc="-1" dirty="0">
                <a:solidFill>
                  <a:srgbClr val="000000"/>
                </a:solidFill>
                <a:latin typeface="Calibri"/>
                <a:ea typeface="DejaVu Sans"/>
              </a:rPr>
              <a:t>b) agravo interno,</a:t>
            </a:r>
          </a:p>
          <a:p>
            <a:pPr algn="just">
              <a:lnSpc>
                <a:spcPct val="100000"/>
              </a:lnSpc>
              <a:spcBef>
                <a:spcPts val="641"/>
              </a:spcBef>
              <a:tabLst>
                <a:tab pos="0" algn="l"/>
              </a:tabLst>
            </a:pPr>
            <a:r>
              <a:rPr lang="pt-BR" sz="3200" b="0" strike="noStrike" spc="-1" dirty="0">
                <a:solidFill>
                  <a:srgbClr val="000000"/>
                </a:solidFill>
                <a:latin typeface="Calibri"/>
                <a:ea typeface="DejaVu Sans"/>
              </a:rPr>
              <a:t>c) Apelação,</a:t>
            </a:r>
          </a:p>
          <a:p>
            <a:pPr algn="just">
              <a:lnSpc>
                <a:spcPct val="100000"/>
              </a:lnSpc>
              <a:spcBef>
                <a:spcPts val="641"/>
              </a:spcBef>
              <a:tabLst>
                <a:tab pos="0" algn="l"/>
              </a:tabLst>
            </a:pPr>
            <a:r>
              <a:rPr lang="pt-BR" sz="3200" b="0" strike="noStrike" spc="-1" dirty="0">
                <a:solidFill>
                  <a:srgbClr val="000000"/>
                </a:solidFill>
                <a:latin typeface="Calibri"/>
                <a:ea typeface="DejaVu Sans"/>
              </a:rPr>
              <a:t>d) embargos de declaração</a:t>
            </a:r>
            <a:r>
              <a:rPr lang="pt-BR" sz="3200" spc="-1" dirty="0">
                <a:solidFill>
                  <a:srgbClr val="000000"/>
                </a:solidFill>
                <a:latin typeface="Calibri"/>
                <a:ea typeface="DejaVu Sans"/>
              </a:rPr>
              <a:t>,</a:t>
            </a: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r>
              <a:rPr lang="pt-BR" sz="3200" spc="-1" dirty="0">
                <a:solidFill>
                  <a:srgbClr val="000000"/>
                </a:solidFill>
                <a:latin typeface="Calibri"/>
                <a:ea typeface="DejaVu Sans"/>
              </a:rPr>
              <a:t>e) Nenhuma das alternativas.</a:t>
            </a: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endParaRPr lang="pt-BR" sz="3200" spc="-1" dirty="0">
              <a:solidFill>
                <a:srgbClr val="000000"/>
              </a:solidFill>
              <a:latin typeface="Calibri"/>
              <a:ea typeface="DejaVu Sans"/>
            </a:endParaRPr>
          </a:p>
        </p:txBody>
      </p:sp>
      <p:pic>
        <p:nvPicPr>
          <p:cNvPr id="3" name="Imagem 2">
            <a:extLst>
              <a:ext uri="{FF2B5EF4-FFF2-40B4-BE49-F238E27FC236}">
                <a16:creationId xmlns:a16="http://schemas.microsoft.com/office/drawing/2014/main" id="{252E6EAF-AE3E-600A-6759-25D8E16EEE9A}"/>
              </a:ext>
            </a:extLst>
          </p:cNvPr>
          <p:cNvPicPr>
            <a:picLocks noChangeAspect="1"/>
          </p:cNvPicPr>
          <p:nvPr/>
        </p:nvPicPr>
        <p:blipFill>
          <a:blip r:embed="rId2"/>
          <a:stretch>
            <a:fillRect/>
          </a:stretch>
        </p:blipFill>
        <p:spPr>
          <a:xfrm>
            <a:off x="8162213" y="3416710"/>
            <a:ext cx="823031" cy="1021168"/>
          </a:xfrm>
          <a:prstGeom prst="rect">
            <a:avLst/>
          </a:prstGeom>
        </p:spPr>
      </p:pic>
    </p:spTree>
    <p:extLst>
      <p:ext uri="{BB962C8B-B14F-4D97-AF65-F5344CB8AC3E}">
        <p14:creationId xmlns:p14="http://schemas.microsoft.com/office/powerpoint/2010/main" val="17851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11F66-BA90-A4A2-8B3D-9977C66F9C1B}"/>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8A89B1A5-AFA1-E5CE-7261-1B8F84460C31}"/>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5000" lnSpcReduction="20000"/>
          </a:bodyPr>
          <a:lstStyle/>
          <a:p>
            <a:pPr algn="r">
              <a:lnSpc>
                <a:spcPct val="100000"/>
              </a:lnSpc>
              <a:spcBef>
                <a:spcPts val="641"/>
              </a:spcBef>
              <a:tabLst>
                <a:tab pos="0" algn="l"/>
              </a:tabLst>
            </a:pPr>
            <a:r>
              <a:rPr lang="pt-BR" sz="1700" b="1" spc="-1" dirty="0">
                <a:latin typeface="Arial"/>
              </a:rPr>
              <a:t>JULIO – 2026-1</a:t>
            </a:r>
          </a:p>
          <a:p>
            <a:pPr algn="ctr">
              <a:lnSpc>
                <a:spcPct val="100000"/>
              </a:lnSpc>
              <a:spcBef>
                <a:spcPts val="641"/>
              </a:spcBef>
              <a:tabLst>
                <a:tab pos="0" algn="l"/>
              </a:tabLst>
            </a:pPr>
            <a:r>
              <a:rPr lang="pt-BR" sz="2500" b="1" spc="-1" dirty="0">
                <a:latin typeface="Arial"/>
              </a:rPr>
              <a:t>APELAÇÃO                                 </a:t>
            </a:r>
          </a:p>
          <a:p>
            <a:pPr algn="just">
              <a:lnSpc>
                <a:spcPct val="100000"/>
              </a:lnSpc>
              <a:spcBef>
                <a:spcPts val="641"/>
              </a:spcBef>
              <a:tabLst>
                <a:tab pos="0" algn="l"/>
              </a:tabLst>
            </a:pPr>
            <a:r>
              <a:rPr lang="pt-BR" sz="2500" spc="-1" dirty="0">
                <a:latin typeface="Arial"/>
              </a:rPr>
              <a:t>		</a:t>
            </a:r>
            <a:r>
              <a:rPr lang="pt-BR" sz="2800" spc="-1" dirty="0"/>
              <a:t>Art. 1.009. Da sentença cabe apelação.</a:t>
            </a:r>
          </a:p>
          <a:p>
            <a:pPr algn="just">
              <a:spcBef>
                <a:spcPts val="641"/>
              </a:spcBef>
              <a:tabLst>
                <a:tab pos="0" algn="l"/>
              </a:tabLst>
            </a:pPr>
            <a:r>
              <a:rPr lang="pt-BR" sz="2500" b="1" spc="-1" dirty="0">
                <a:latin typeface="Abadi Extra Light" panose="020B0204020104020204" pitchFamily="34" charset="0"/>
              </a:rPr>
              <a:t>PRINCÍPIO DA UNICIDADE (AGRAVO E APELAÇÃO? </a:t>
            </a:r>
            <a:r>
              <a:rPr lang="pt-BR" sz="2500" b="1" u="sng" spc="-1" dirty="0">
                <a:latin typeface="Abadi Extra Light" panose="020B0204020104020204" pitchFamily="34" charset="0"/>
              </a:rPr>
              <a:t>NÃO!</a:t>
            </a:r>
            <a:r>
              <a:rPr lang="pt-BR" sz="2500" b="1" spc="-1" dirty="0">
                <a:latin typeface="Abadi Extra Light" panose="020B0204020104020204" pitchFamily="34" charset="0"/>
              </a:rPr>
              <a:t>)</a:t>
            </a:r>
          </a:p>
          <a:p>
            <a:pPr algn="just">
              <a:lnSpc>
                <a:spcPct val="100000"/>
              </a:lnSpc>
              <a:spcBef>
                <a:spcPts val="641"/>
              </a:spcBef>
              <a:tabLst>
                <a:tab pos="0" algn="l"/>
              </a:tabLst>
            </a:pPr>
            <a:r>
              <a:rPr lang="pt-BR" sz="2500" spc="-1" dirty="0">
                <a:latin typeface="Arial"/>
              </a:rPr>
              <a:t>		1.009 § 1º As questões resolvidas na fase de conhecimento, se a decisão a seu respeito não comportar agravo de instrumento, não são cobertas pela preclusão e devem ser suscitadas em preliminar de apelação, eventualmente interposta contra a decisão final, ou nas contrarrazões. 	</a:t>
            </a:r>
          </a:p>
          <a:p>
            <a:pPr algn="just">
              <a:lnSpc>
                <a:spcPct val="100000"/>
              </a:lnSpc>
              <a:spcBef>
                <a:spcPts val="641"/>
              </a:spcBef>
              <a:tabLst>
                <a:tab pos="0" algn="l"/>
              </a:tabLst>
            </a:pPr>
            <a:r>
              <a:rPr lang="pt-BR" sz="2500" spc="-1" dirty="0">
                <a:latin typeface="Arial"/>
              </a:rPr>
              <a:t>		VIDE ART. 1.015 (HIPÓTESES DE CABIMENTO DE AGRAVO DE INSTRUMENTO): EXEMPLOS: indeferimento para ouvir testemunhas ou deferimento gratuidade (VIRA PRELIMINAR APELAÇÃO).</a:t>
            </a:r>
          </a:p>
          <a:p>
            <a:pPr algn="just">
              <a:spcBef>
                <a:spcPts val="641"/>
              </a:spcBef>
              <a:tabLst>
                <a:tab pos="0" algn="l"/>
              </a:tabLst>
            </a:pPr>
            <a:r>
              <a:rPr lang="pt-BR" sz="2500" spc="-1" dirty="0">
                <a:latin typeface="Arial"/>
              </a:rPr>
              <a:t>		Art. 1.009 § 3º O disposto no “caput” deste artigo aplica-se mesmo quando as questões mencionadas </a:t>
            </a:r>
            <a:r>
              <a:rPr lang="pt-BR" sz="2500" u="sng" spc="-1" dirty="0">
                <a:latin typeface="Arial"/>
              </a:rPr>
              <a:t>no art. 1.015 integrarem capítulo da sentença</a:t>
            </a:r>
            <a:r>
              <a:rPr lang="pt-BR" sz="2500" spc="-1" dirty="0">
                <a:latin typeface="Arial"/>
              </a:rPr>
              <a:t>.</a:t>
            </a:r>
          </a:p>
          <a:p>
            <a:pPr algn="just">
              <a:lnSpc>
                <a:spcPct val="100000"/>
              </a:lnSpc>
              <a:spcBef>
                <a:spcPts val="641"/>
              </a:spcBef>
              <a:tabLst>
                <a:tab pos="0" algn="l"/>
              </a:tabLst>
            </a:pPr>
            <a:r>
              <a:rPr lang="pt-BR" sz="2800" spc="-1" dirty="0"/>
              <a:t>		Art. 1.010. § 1º O apelado será </a:t>
            </a:r>
            <a:r>
              <a:rPr lang="pt-BR" sz="2800" b="1" u="sng" spc="-1" dirty="0"/>
              <a:t>intimado</a:t>
            </a:r>
            <a:r>
              <a:rPr lang="pt-BR" sz="2800" spc="-1" dirty="0"/>
              <a:t> para apresentar </a:t>
            </a:r>
            <a:r>
              <a:rPr lang="pt-BR" sz="2800" b="1" u="sng" spc="-1" dirty="0"/>
              <a:t>contrarrazões</a:t>
            </a:r>
            <a:r>
              <a:rPr lang="pt-BR" sz="2800" spc="-1" dirty="0"/>
              <a:t> no prazo de </a:t>
            </a:r>
            <a:r>
              <a:rPr lang="pt-BR" sz="2800" u="sng" spc="-1" dirty="0"/>
              <a:t>15 dias</a:t>
            </a:r>
            <a:r>
              <a:rPr lang="pt-BR" sz="2800" spc="-1" dirty="0"/>
              <a:t>. </a:t>
            </a:r>
          </a:p>
          <a:p>
            <a:pPr algn="just">
              <a:lnSpc>
                <a:spcPct val="100000"/>
              </a:lnSpc>
              <a:spcBef>
                <a:spcPts val="641"/>
              </a:spcBef>
              <a:tabLst>
                <a:tab pos="0" algn="l"/>
              </a:tabLst>
            </a:pPr>
            <a:r>
              <a:rPr lang="pt-BR" sz="2800" spc="-1" dirty="0"/>
              <a:t>		Após as formalidades previstas nos §§ 1º e 2º, os autos </a:t>
            </a:r>
            <a:r>
              <a:rPr lang="pt-BR" sz="2800" b="1" u="sng" spc="-1" dirty="0"/>
              <a:t>serão remetidos</a:t>
            </a:r>
            <a:r>
              <a:rPr lang="pt-BR" sz="2800" spc="-1" dirty="0"/>
              <a:t> ao tribunal pelo juiz, </a:t>
            </a:r>
            <a:r>
              <a:rPr lang="pt-BR" sz="2800" b="1" u="sng" spc="-1" dirty="0"/>
              <a:t>independentemente de juízo de admissibilidade (</a:t>
            </a:r>
            <a:r>
              <a:rPr lang="pt-BR" sz="2800" spc="-1" dirty="0"/>
              <a:t>§ 3º)</a:t>
            </a:r>
          </a:p>
          <a:p>
            <a:pPr algn="just">
              <a:spcBef>
                <a:spcPts val="641"/>
              </a:spcBef>
              <a:tabLst>
                <a:tab pos="0" algn="l"/>
              </a:tabLst>
            </a:pPr>
            <a:endParaRPr lang="pt-BR" sz="2500" spc="-1" dirty="0">
              <a:latin typeface="Arial"/>
            </a:endParaRPr>
          </a:p>
          <a:p>
            <a:pPr algn="just">
              <a:spcBef>
                <a:spcPts val="641"/>
              </a:spcBef>
              <a:tabLst>
                <a:tab pos="0" algn="l"/>
              </a:tabLst>
            </a:pPr>
            <a:endParaRPr lang="pt-BR" sz="2500" spc="-1" dirty="0">
              <a:latin typeface="Arial"/>
            </a:endParaRPr>
          </a:p>
          <a:p>
            <a:pPr algn="just">
              <a:spcBef>
                <a:spcPts val="641"/>
              </a:spcBef>
              <a:tabLst>
                <a:tab pos="0" algn="l"/>
              </a:tabLst>
            </a:pPr>
            <a:endParaRPr lang="pt-BR" sz="2500" spc="-1" dirty="0">
              <a:latin typeface="Arial"/>
            </a:endParaRPr>
          </a:p>
          <a:p>
            <a:pPr algn="just">
              <a:spcBef>
                <a:spcPts val="641"/>
              </a:spcBef>
              <a:tabLst>
                <a:tab pos="0" algn="l"/>
              </a:tabLst>
            </a:pPr>
            <a:endParaRPr lang="pt-BR" sz="2500" spc="-1" dirty="0">
              <a:latin typeface="Arial"/>
            </a:endParaRPr>
          </a:p>
          <a:p>
            <a:pPr algn="just">
              <a:spcBef>
                <a:spcPts val="641"/>
              </a:spcBef>
              <a:tabLst>
                <a:tab pos="0" algn="l"/>
              </a:tabLst>
            </a:pPr>
            <a:r>
              <a:rPr lang="pt-BR" sz="2500" spc="-1" dirty="0">
                <a:latin typeface="Arial"/>
              </a:rPr>
              <a:t>-</a:t>
            </a:r>
          </a:p>
        </p:txBody>
      </p:sp>
      <p:pic>
        <p:nvPicPr>
          <p:cNvPr id="3" name="Imagem 2">
            <a:extLst>
              <a:ext uri="{FF2B5EF4-FFF2-40B4-BE49-F238E27FC236}">
                <a16:creationId xmlns:a16="http://schemas.microsoft.com/office/drawing/2014/main" id="{EDAB1DDB-ECA7-BD71-0DF6-ED3417938044}"/>
              </a:ext>
            </a:extLst>
          </p:cNvPr>
          <p:cNvPicPr>
            <a:picLocks noChangeAspect="1"/>
          </p:cNvPicPr>
          <p:nvPr/>
        </p:nvPicPr>
        <p:blipFill>
          <a:blip r:embed="rId2"/>
          <a:stretch>
            <a:fillRect/>
          </a:stretch>
        </p:blipFill>
        <p:spPr>
          <a:xfrm>
            <a:off x="2316678" y="4906297"/>
            <a:ext cx="6660173" cy="1951703"/>
          </a:xfrm>
          <a:prstGeom prst="rect">
            <a:avLst/>
          </a:prstGeom>
        </p:spPr>
      </p:pic>
    </p:spTree>
    <p:extLst>
      <p:ext uri="{BB962C8B-B14F-4D97-AF65-F5344CB8AC3E}">
        <p14:creationId xmlns:p14="http://schemas.microsoft.com/office/powerpoint/2010/main" val="8125457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37578"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9- De acordo com a lei, sobre o recurso de apelação adesiva é correto afirmar que:</a:t>
            </a:r>
          </a:p>
          <a:p>
            <a:pPr algn="just">
              <a:lnSpc>
                <a:spcPct val="100000"/>
              </a:lnSpc>
              <a:spcBef>
                <a:spcPts val="641"/>
              </a:spcBef>
              <a:tabLst>
                <a:tab pos="0" algn="l"/>
              </a:tabLst>
            </a:pPr>
            <a:r>
              <a:rPr lang="pt-BR" sz="3200" b="0" strike="noStrike" spc="-1" dirty="0">
                <a:solidFill>
                  <a:srgbClr val="000000"/>
                </a:solidFill>
                <a:latin typeface="Calibri"/>
                <a:ea typeface="DejaVu Sans"/>
              </a:rPr>
              <a:t>a) Também se sujeita as regras do preparo</a:t>
            </a:r>
          </a:p>
          <a:p>
            <a:pPr algn="just">
              <a:lnSpc>
                <a:spcPct val="100000"/>
              </a:lnSpc>
              <a:spcBef>
                <a:spcPts val="641"/>
              </a:spcBef>
              <a:tabLst>
                <a:tab pos="0" algn="l"/>
              </a:tabLst>
            </a:pPr>
            <a:r>
              <a:rPr lang="pt-BR" sz="3200" b="0" strike="noStrike" spc="-1" dirty="0">
                <a:solidFill>
                  <a:srgbClr val="000000"/>
                </a:solidFill>
                <a:latin typeface="Calibri"/>
                <a:ea typeface="DejaVu Sans"/>
              </a:rPr>
              <a:t>b) O preparo será observado após </a:t>
            </a:r>
            <a:r>
              <a:rPr lang="pt-BR" sz="3200" spc="-1" dirty="0">
                <a:solidFill>
                  <a:srgbClr val="000000"/>
                </a:solidFill>
                <a:latin typeface="Calibri"/>
                <a:ea typeface="DejaVu Sans"/>
              </a:rPr>
              <a:t>o trânsito em julgado</a:t>
            </a: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r>
              <a:rPr lang="pt-BR" sz="3200" b="0" strike="noStrike" spc="-1" dirty="0">
                <a:solidFill>
                  <a:srgbClr val="000000"/>
                </a:solidFill>
                <a:latin typeface="Calibri"/>
                <a:ea typeface="DejaVu Sans"/>
              </a:rPr>
              <a:t>c) Não há necessidade de preparo</a:t>
            </a:r>
          </a:p>
          <a:p>
            <a:pPr algn="just">
              <a:lnSpc>
                <a:spcPct val="100000"/>
              </a:lnSpc>
              <a:spcBef>
                <a:spcPts val="641"/>
              </a:spcBef>
              <a:tabLst>
                <a:tab pos="0" algn="l"/>
              </a:tabLst>
            </a:pPr>
            <a:r>
              <a:rPr lang="pt-BR" sz="3200" b="0" strike="noStrike" spc="-1" dirty="0">
                <a:solidFill>
                  <a:srgbClr val="000000"/>
                </a:solidFill>
                <a:latin typeface="Calibri"/>
                <a:ea typeface="DejaVu Sans"/>
              </a:rPr>
              <a:t>d) O julgamento é independente do curso da apelação principal</a:t>
            </a:r>
          </a:p>
          <a:p>
            <a:pPr algn="just">
              <a:lnSpc>
                <a:spcPct val="100000"/>
              </a:lnSpc>
              <a:spcBef>
                <a:spcPts val="641"/>
              </a:spcBef>
              <a:tabLst>
                <a:tab pos="0" algn="l"/>
              </a:tabLst>
            </a:pPr>
            <a:r>
              <a:rPr lang="pt-BR" sz="3200" b="0" strike="noStrike" spc="-1" dirty="0">
                <a:solidFill>
                  <a:srgbClr val="000000"/>
                </a:solidFill>
                <a:latin typeface="Calibri"/>
                <a:ea typeface="DejaVu Sans"/>
              </a:rPr>
              <a:t>e) Não cabe a forma de interposição de recurso adesivo na apelação</a:t>
            </a: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p:txBody>
      </p:sp>
    </p:spTree>
    <p:extLst>
      <p:ext uri="{BB962C8B-B14F-4D97-AF65-F5344CB8AC3E}">
        <p14:creationId xmlns:p14="http://schemas.microsoft.com/office/powerpoint/2010/main" val="670592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10-</a:t>
            </a:r>
            <a:r>
              <a:rPr lang="pt-BR" sz="3200" spc="-1" dirty="0">
                <a:solidFill>
                  <a:srgbClr val="000000"/>
                </a:solidFill>
                <a:latin typeface="Calibri"/>
              </a:rPr>
              <a:t> Marcos ajuizou ação de indenização contra Renato alegando danos materiais decorrentes de um acidente de trânsito. O juiz de primeiro grau extinguiu o processo sem resolução do mérito, entendendo que haveria ausência de interesse processual. Marcos interpôs apelação, sustentando que o processo estava devidamente instruído, com documentos e provas suficientes para o julgamento da controvérsia. Considerando que o processo se encontra em condições de imediato julgamento, o tribunal deverá:</a:t>
            </a:r>
          </a:p>
          <a:p>
            <a:pPr algn="just">
              <a:lnSpc>
                <a:spcPct val="100000"/>
              </a:lnSpc>
              <a:spcBef>
                <a:spcPts val="641"/>
              </a:spcBef>
              <a:tabLst>
                <a:tab pos="0" algn="l"/>
              </a:tabLst>
            </a:pPr>
            <a:r>
              <a:rPr lang="pt-BR" sz="3200" spc="-1" dirty="0">
                <a:solidFill>
                  <a:srgbClr val="000000"/>
                </a:solidFill>
                <a:latin typeface="Calibri"/>
              </a:rPr>
              <a:t>a- apenas anular a sentença,</a:t>
            </a:r>
          </a:p>
          <a:p>
            <a:pPr algn="just">
              <a:lnSpc>
                <a:spcPct val="100000"/>
              </a:lnSpc>
              <a:spcBef>
                <a:spcPts val="641"/>
              </a:spcBef>
              <a:tabLst>
                <a:tab pos="0" algn="l"/>
              </a:tabLst>
            </a:pPr>
            <a:r>
              <a:rPr lang="pt-BR" sz="3200" spc="-1" dirty="0">
                <a:solidFill>
                  <a:srgbClr val="000000"/>
                </a:solidFill>
                <a:latin typeface="Calibri"/>
              </a:rPr>
              <a:t>b- julgar desde logo o mérito da causa,</a:t>
            </a:r>
          </a:p>
          <a:p>
            <a:pPr algn="just">
              <a:lnSpc>
                <a:spcPct val="100000"/>
              </a:lnSpc>
              <a:spcBef>
                <a:spcPts val="641"/>
              </a:spcBef>
              <a:tabLst>
                <a:tab pos="0" algn="l"/>
              </a:tabLst>
            </a:pPr>
            <a:r>
              <a:rPr lang="pt-BR" sz="3200" spc="-1" dirty="0">
                <a:solidFill>
                  <a:srgbClr val="000000"/>
                </a:solidFill>
                <a:latin typeface="Calibri"/>
              </a:rPr>
              <a:t>c- extinguir imediatamente o processo sem resolução do mérito,</a:t>
            </a:r>
          </a:p>
          <a:p>
            <a:pPr algn="just">
              <a:lnSpc>
                <a:spcPct val="100000"/>
              </a:lnSpc>
              <a:spcBef>
                <a:spcPts val="641"/>
              </a:spcBef>
              <a:tabLst>
                <a:tab pos="0" algn="l"/>
              </a:tabLst>
            </a:pPr>
            <a:r>
              <a:rPr lang="pt-BR" sz="3200" spc="-1" dirty="0">
                <a:solidFill>
                  <a:srgbClr val="000000"/>
                </a:solidFill>
                <a:latin typeface="Calibri"/>
              </a:rPr>
              <a:t>d- extinguir imediatamente o processo com resolução do mérito,</a:t>
            </a:r>
          </a:p>
          <a:p>
            <a:pPr algn="just">
              <a:lnSpc>
                <a:spcPct val="100000"/>
              </a:lnSpc>
              <a:spcBef>
                <a:spcPts val="641"/>
              </a:spcBef>
              <a:tabLst>
                <a:tab pos="0" algn="l"/>
              </a:tabLst>
            </a:pPr>
            <a:r>
              <a:rPr lang="pt-BR" sz="3200" spc="-1" dirty="0">
                <a:solidFill>
                  <a:srgbClr val="000000"/>
                </a:solidFill>
                <a:latin typeface="Calibri"/>
              </a:rPr>
              <a:t>e- determinar a redistribuição da ação a outro juízo,</a:t>
            </a:r>
            <a:r>
              <a:rPr lang="pt-BR" sz="3200" b="0" strike="noStrike" spc="-1" dirty="0">
                <a:solidFill>
                  <a:srgbClr val="000000"/>
                </a:solidFill>
                <a:latin typeface="Calibri"/>
                <a:ea typeface="DejaVu Sans"/>
              </a:rPr>
              <a:t>  </a:t>
            </a:r>
          </a:p>
          <a:p>
            <a:pPr algn="just">
              <a:lnSpc>
                <a:spcPct val="100000"/>
              </a:lnSpc>
              <a:spcBef>
                <a:spcPts val="641"/>
              </a:spcBef>
              <a:tabLst>
                <a:tab pos="0" algn="l"/>
              </a:tabLst>
            </a:pPr>
            <a:endParaRPr lang="pt-BR" sz="3200" spc="-1" dirty="0">
              <a:solidFill>
                <a:srgbClr val="000000"/>
              </a:solidFill>
              <a:highlight>
                <a:srgbClr val="FFFF00"/>
              </a:highlight>
              <a:latin typeface="Calibri"/>
              <a:ea typeface="DejaVu Sans"/>
            </a:endParaRPr>
          </a:p>
        </p:txBody>
      </p:sp>
    </p:spTree>
    <p:extLst>
      <p:ext uri="{BB962C8B-B14F-4D97-AF65-F5344CB8AC3E}">
        <p14:creationId xmlns:p14="http://schemas.microsoft.com/office/powerpoint/2010/main" val="22107064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11- São espécies de Recurso no CPC/2015, exceto:</a:t>
            </a:r>
          </a:p>
          <a:p>
            <a:pPr algn="just">
              <a:lnSpc>
                <a:spcPct val="100000"/>
              </a:lnSpc>
              <a:spcBef>
                <a:spcPts val="641"/>
              </a:spcBef>
              <a:tabLst>
                <a:tab pos="0" algn="l"/>
              </a:tabLst>
            </a:pPr>
            <a:r>
              <a:rPr lang="pt-BR" sz="3200" b="0" strike="noStrike" spc="-1" dirty="0">
                <a:solidFill>
                  <a:srgbClr val="000000"/>
                </a:solidFill>
                <a:latin typeface="Calibri"/>
                <a:ea typeface="DejaVu Sans"/>
              </a:rPr>
              <a:t>a) Apelação.</a:t>
            </a:r>
          </a:p>
          <a:p>
            <a:pPr algn="just">
              <a:lnSpc>
                <a:spcPct val="100000"/>
              </a:lnSpc>
              <a:spcBef>
                <a:spcPts val="641"/>
              </a:spcBef>
              <a:tabLst>
                <a:tab pos="0" algn="l"/>
              </a:tabLst>
            </a:pPr>
            <a:r>
              <a:rPr lang="pt-BR" sz="3200" b="0" strike="noStrike" spc="-1" dirty="0">
                <a:solidFill>
                  <a:srgbClr val="000000"/>
                </a:solidFill>
                <a:latin typeface="Calibri"/>
                <a:ea typeface="DejaVu Sans"/>
              </a:rPr>
              <a:t>b) Agravo de instrumento	</a:t>
            </a:r>
          </a:p>
          <a:p>
            <a:pPr algn="just">
              <a:lnSpc>
                <a:spcPct val="100000"/>
              </a:lnSpc>
              <a:spcBef>
                <a:spcPts val="641"/>
              </a:spcBef>
              <a:tabLst>
                <a:tab pos="0" algn="l"/>
              </a:tabLst>
            </a:pPr>
            <a:r>
              <a:rPr lang="pt-BR" sz="3200" b="0" strike="noStrike" spc="-1" dirty="0">
                <a:solidFill>
                  <a:srgbClr val="000000"/>
                </a:solidFill>
                <a:latin typeface="Calibri"/>
                <a:ea typeface="DejaVu Sans"/>
              </a:rPr>
              <a:t>c) Agravo Interno	</a:t>
            </a:r>
          </a:p>
          <a:p>
            <a:pPr algn="just">
              <a:lnSpc>
                <a:spcPct val="100000"/>
              </a:lnSpc>
              <a:spcBef>
                <a:spcPts val="641"/>
              </a:spcBef>
              <a:tabLst>
                <a:tab pos="0" algn="l"/>
              </a:tabLst>
            </a:pPr>
            <a:r>
              <a:rPr lang="pt-BR" sz="3200" b="0" strike="noStrike" spc="-1" dirty="0">
                <a:solidFill>
                  <a:srgbClr val="000000"/>
                </a:solidFill>
                <a:latin typeface="Calibri"/>
                <a:ea typeface="DejaVu Sans"/>
              </a:rPr>
              <a:t>d) Recurso Ordinário		</a:t>
            </a:r>
          </a:p>
          <a:p>
            <a:pPr algn="just">
              <a:lnSpc>
                <a:spcPct val="100000"/>
              </a:lnSpc>
              <a:spcBef>
                <a:spcPts val="641"/>
              </a:spcBef>
              <a:tabLst>
                <a:tab pos="0" algn="l"/>
              </a:tabLst>
            </a:pPr>
            <a:r>
              <a:rPr lang="pt-BR" sz="3200" b="0" strike="noStrike" spc="-1" dirty="0">
                <a:solidFill>
                  <a:srgbClr val="000000"/>
                </a:solidFill>
                <a:latin typeface="Calibri"/>
                <a:ea typeface="DejaVu Sans"/>
              </a:rPr>
              <a:t>e) Embargos infringentes</a:t>
            </a: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p:txBody>
      </p:sp>
    </p:spTree>
    <p:extLst>
      <p:ext uri="{BB962C8B-B14F-4D97-AF65-F5344CB8AC3E}">
        <p14:creationId xmlns:p14="http://schemas.microsoft.com/office/powerpoint/2010/main" val="4166539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12- Todos os recursos abaixo, tem prazo de interposição em 15 dias, exceto:</a:t>
            </a:r>
          </a:p>
          <a:p>
            <a:pPr algn="just">
              <a:lnSpc>
                <a:spcPct val="100000"/>
              </a:lnSpc>
              <a:spcBef>
                <a:spcPts val="641"/>
              </a:spcBef>
              <a:tabLst>
                <a:tab pos="0" algn="l"/>
              </a:tabLst>
            </a:pPr>
            <a:r>
              <a:rPr lang="pt-BR" sz="3200" b="0" strike="noStrike" spc="-1" dirty="0">
                <a:solidFill>
                  <a:srgbClr val="000000"/>
                </a:solidFill>
                <a:latin typeface="Calibri"/>
                <a:ea typeface="DejaVu Sans"/>
              </a:rPr>
              <a:t>a) Apelação,</a:t>
            </a:r>
          </a:p>
          <a:p>
            <a:pPr algn="just">
              <a:lnSpc>
                <a:spcPct val="100000"/>
              </a:lnSpc>
              <a:spcBef>
                <a:spcPts val="641"/>
              </a:spcBef>
              <a:tabLst>
                <a:tab pos="0" algn="l"/>
              </a:tabLst>
            </a:pPr>
            <a:r>
              <a:rPr lang="pt-BR" sz="3200" b="0" strike="noStrike" spc="-1" dirty="0">
                <a:solidFill>
                  <a:srgbClr val="000000"/>
                </a:solidFill>
                <a:latin typeface="Calibri"/>
                <a:ea typeface="DejaVu Sans"/>
              </a:rPr>
              <a:t>b) Agravo Interno,</a:t>
            </a:r>
          </a:p>
          <a:p>
            <a:pPr algn="just">
              <a:lnSpc>
                <a:spcPct val="100000"/>
              </a:lnSpc>
              <a:spcBef>
                <a:spcPts val="641"/>
              </a:spcBef>
              <a:tabLst>
                <a:tab pos="0" algn="l"/>
              </a:tabLst>
            </a:pPr>
            <a:r>
              <a:rPr lang="pt-BR" sz="3200" b="0" strike="noStrike" spc="-1" dirty="0">
                <a:solidFill>
                  <a:srgbClr val="000000"/>
                </a:solidFill>
                <a:latin typeface="Calibri"/>
                <a:ea typeface="DejaVu Sans"/>
              </a:rPr>
              <a:t>c) Agravo instrumento,</a:t>
            </a:r>
          </a:p>
          <a:p>
            <a:pPr algn="just">
              <a:lnSpc>
                <a:spcPct val="100000"/>
              </a:lnSpc>
              <a:spcBef>
                <a:spcPts val="641"/>
              </a:spcBef>
              <a:tabLst>
                <a:tab pos="0" algn="l"/>
              </a:tabLst>
            </a:pPr>
            <a:r>
              <a:rPr lang="pt-BR" sz="3200" b="0" strike="noStrike" spc="-1" dirty="0">
                <a:solidFill>
                  <a:srgbClr val="000000"/>
                </a:solidFill>
                <a:latin typeface="Calibri"/>
                <a:ea typeface="DejaVu Sans"/>
              </a:rPr>
              <a:t>d) Recurso Ordinário,</a:t>
            </a:r>
          </a:p>
          <a:p>
            <a:pPr algn="just">
              <a:lnSpc>
                <a:spcPct val="100000"/>
              </a:lnSpc>
              <a:spcBef>
                <a:spcPts val="641"/>
              </a:spcBef>
              <a:tabLst>
                <a:tab pos="0" algn="l"/>
              </a:tabLst>
            </a:pPr>
            <a:r>
              <a:rPr lang="pt-BR" sz="3200" b="0" strike="noStrike" spc="-1" dirty="0">
                <a:solidFill>
                  <a:srgbClr val="000000"/>
                </a:solidFill>
                <a:latin typeface="Calibri"/>
                <a:ea typeface="DejaVu Sans"/>
              </a:rPr>
              <a:t>e) Embargos de Declaração.</a:t>
            </a: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p:txBody>
      </p:sp>
    </p:spTree>
    <p:extLst>
      <p:ext uri="{BB962C8B-B14F-4D97-AF65-F5344CB8AC3E}">
        <p14:creationId xmlns:p14="http://schemas.microsoft.com/office/powerpoint/2010/main" val="38215701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13-  José ajuizou procedimento comum, mas a petição inicial foi indeferida por conter pedidos incompatíveis entre si. Nesse caso, dessa decisão (INÉPCIA DA INICIAL):</a:t>
            </a:r>
          </a:p>
          <a:p>
            <a:pPr algn="just">
              <a:lnSpc>
                <a:spcPct val="100000"/>
              </a:lnSpc>
              <a:spcBef>
                <a:spcPts val="641"/>
              </a:spcBef>
              <a:tabLst>
                <a:tab pos="0" algn="l"/>
              </a:tabLst>
            </a:pPr>
            <a:r>
              <a:rPr lang="pt-BR" sz="3200" b="0" strike="noStrike" spc="-1" dirty="0">
                <a:solidFill>
                  <a:srgbClr val="000000"/>
                </a:solidFill>
                <a:latin typeface="Calibri"/>
                <a:ea typeface="DejaVu Sans"/>
              </a:rPr>
              <a:t>A) caberá agravo de instrumento,</a:t>
            </a:r>
          </a:p>
          <a:p>
            <a:pPr algn="just">
              <a:lnSpc>
                <a:spcPct val="100000"/>
              </a:lnSpc>
              <a:spcBef>
                <a:spcPts val="641"/>
              </a:spcBef>
              <a:tabLst>
                <a:tab pos="0" algn="l"/>
              </a:tabLst>
            </a:pPr>
            <a:r>
              <a:rPr lang="pt-BR" sz="3200" b="0" strike="noStrike" spc="-1" dirty="0">
                <a:solidFill>
                  <a:srgbClr val="000000"/>
                </a:solidFill>
                <a:latin typeface="Calibri"/>
                <a:ea typeface="DejaVu Sans"/>
              </a:rPr>
              <a:t>B) caberá apelação, com pedido de retratação,</a:t>
            </a:r>
          </a:p>
          <a:p>
            <a:pPr algn="just">
              <a:lnSpc>
                <a:spcPct val="100000"/>
              </a:lnSpc>
              <a:spcBef>
                <a:spcPts val="641"/>
              </a:spcBef>
              <a:tabLst>
                <a:tab pos="0" algn="l"/>
              </a:tabLst>
            </a:pPr>
            <a:r>
              <a:rPr lang="pt-BR" sz="3200" b="0" strike="noStrike" spc="-1" dirty="0">
                <a:solidFill>
                  <a:srgbClr val="000000"/>
                </a:solidFill>
                <a:latin typeface="Calibri"/>
                <a:ea typeface="DejaVu Sans"/>
              </a:rPr>
              <a:t>C) caberá agravo interno,</a:t>
            </a:r>
          </a:p>
          <a:p>
            <a:pPr algn="just">
              <a:lnSpc>
                <a:spcPct val="100000"/>
              </a:lnSpc>
              <a:spcBef>
                <a:spcPts val="641"/>
              </a:spcBef>
              <a:tabLst>
                <a:tab pos="0" algn="l"/>
              </a:tabLst>
            </a:pPr>
            <a:r>
              <a:rPr lang="pt-BR" sz="3200" b="0" strike="noStrike" spc="-1" dirty="0">
                <a:solidFill>
                  <a:srgbClr val="000000"/>
                </a:solidFill>
                <a:latin typeface="Calibri"/>
                <a:ea typeface="DejaVu Sans"/>
              </a:rPr>
              <a:t> D) caberá recurso especial,</a:t>
            </a:r>
          </a:p>
          <a:p>
            <a:pPr algn="just">
              <a:lnSpc>
                <a:spcPct val="100000"/>
              </a:lnSpc>
              <a:spcBef>
                <a:spcPts val="641"/>
              </a:spcBef>
              <a:tabLst>
                <a:tab pos="0" algn="l"/>
              </a:tabLst>
            </a:pPr>
            <a:r>
              <a:rPr lang="pt-BR" sz="3200" b="0" strike="noStrike" spc="-1" dirty="0">
                <a:solidFill>
                  <a:srgbClr val="000000"/>
                </a:solidFill>
                <a:latin typeface="Calibri"/>
                <a:ea typeface="DejaVu Sans"/>
              </a:rPr>
              <a:t> E) Não caberá recurso</a:t>
            </a:r>
            <a:r>
              <a:rPr lang="pt-BR" sz="3200" spc="-1" dirty="0">
                <a:solidFill>
                  <a:srgbClr val="000000"/>
                </a:solidFill>
                <a:latin typeface="Calibri"/>
                <a:ea typeface="DejaVu Sans"/>
              </a:rPr>
              <a:t>,</a:t>
            </a: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r>
              <a:rPr lang="pt-BR" sz="3200" spc="-1" dirty="0">
                <a:solidFill>
                  <a:srgbClr val="000000"/>
                </a:solidFill>
                <a:latin typeface="Calibri"/>
              </a:rPr>
              <a:t>1-E; 2-D; 3-A; 4-D; 5-A art. 1.012, caput; 6-A; 7-A; 8-E; 9-A; 10-B; 11-E; 12-E; 13-B; 14-D</a:t>
            </a: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endParaRPr lang="pt-BR" sz="3200" spc="-1" dirty="0">
              <a:solidFill>
                <a:srgbClr val="000000"/>
              </a:solidFill>
              <a:latin typeface="Calibri"/>
              <a:ea typeface="DejaVu Sans"/>
            </a:endParaRPr>
          </a:p>
        </p:txBody>
      </p:sp>
    </p:spTree>
    <p:extLst>
      <p:ext uri="{BB962C8B-B14F-4D97-AF65-F5344CB8AC3E}">
        <p14:creationId xmlns:p14="http://schemas.microsoft.com/office/powerpoint/2010/main" val="2537320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03211-8E25-C404-A34E-573EC197108E}"/>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71210BB2-3029-32D6-4238-3B11E7C33288}"/>
              </a:ext>
            </a:extLst>
          </p:cNvPr>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pt-BR" sz="3200" spc="-1" dirty="0">
                <a:solidFill>
                  <a:srgbClr val="000000"/>
                </a:solidFill>
                <a:latin typeface="Calibri"/>
                <a:ea typeface="DejaVu Sans"/>
              </a:rPr>
              <a:t>EXPLI	QUE “deserto”:</a:t>
            </a:r>
          </a:p>
          <a:p>
            <a:pPr algn="just">
              <a:lnSpc>
                <a:spcPct val="100000"/>
              </a:lnSpc>
              <a:spcBef>
                <a:spcPts val="641"/>
              </a:spcBef>
              <a:tabLst>
                <a:tab pos="0" algn="l"/>
              </a:tabLst>
            </a:pP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endParaRPr lang="pt-BR" sz="3200" spc="-1" dirty="0">
              <a:solidFill>
                <a:srgbClr val="000000"/>
              </a:solidFill>
              <a:latin typeface="Calibri"/>
              <a:ea typeface="DejaVu Sans"/>
            </a:endParaRPr>
          </a:p>
        </p:txBody>
      </p:sp>
      <p:pic>
        <p:nvPicPr>
          <p:cNvPr id="3" name="Imagem 2">
            <a:extLst>
              <a:ext uri="{FF2B5EF4-FFF2-40B4-BE49-F238E27FC236}">
                <a16:creationId xmlns:a16="http://schemas.microsoft.com/office/drawing/2014/main" id="{F9CA0DB5-FB27-E021-3B7F-77DC7E9AA4DB}"/>
              </a:ext>
            </a:extLst>
          </p:cNvPr>
          <p:cNvPicPr>
            <a:picLocks noChangeAspect="1"/>
          </p:cNvPicPr>
          <p:nvPr/>
        </p:nvPicPr>
        <p:blipFill>
          <a:blip r:embed="rId2"/>
          <a:stretch>
            <a:fillRect/>
          </a:stretch>
        </p:blipFill>
        <p:spPr>
          <a:xfrm>
            <a:off x="0" y="538619"/>
            <a:ext cx="9143999" cy="6319381"/>
          </a:xfrm>
          <a:prstGeom prst="rect">
            <a:avLst/>
          </a:prstGeom>
        </p:spPr>
      </p:pic>
    </p:spTree>
    <p:extLst>
      <p:ext uri="{BB962C8B-B14F-4D97-AF65-F5344CB8AC3E}">
        <p14:creationId xmlns:p14="http://schemas.microsoft.com/office/powerpoint/2010/main" val="7566606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2632B-D07C-324F-0BE2-AF7921A65CB0}"/>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D5147E53-8EC1-F731-CC1B-D1610D546A60}"/>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	</a:t>
            </a:r>
            <a:r>
              <a:rPr lang="pt-BR" sz="3200" dirty="0"/>
              <a:t> 111 EXAME DE ORDEM - </a:t>
            </a:r>
            <a:r>
              <a:rPr lang="pt-BR" sz="3200" b="1" dirty="0"/>
              <a:t>RESUMIDO</a:t>
            </a:r>
          </a:p>
          <a:p>
            <a:pPr algn="just">
              <a:lnSpc>
                <a:spcPct val="100000"/>
              </a:lnSpc>
              <a:spcBef>
                <a:spcPts val="641"/>
              </a:spcBef>
              <a:tabLst>
                <a:tab pos="0" algn="l"/>
              </a:tabLst>
            </a:pPr>
            <a:r>
              <a:rPr lang="pt-BR" sz="3200" b="0" strike="noStrike" spc="-1" dirty="0">
                <a:solidFill>
                  <a:srgbClr val="000000"/>
                </a:solidFill>
                <a:latin typeface="Calibri"/>
                <a:ea typeface="DejaVu Sans"/>
              </a:rPr>
              <a:t>		A sociedade "</a:t>
            </a:r>
            <a:r>
              <a:rPr lang="pt-BR" sz="3200" b="0" strike="noStrike" spc="-1" dirty="0" err="1">
                <a:solidFill>
                  <a:srgbClr val="000000"/>
                </a:solidFill>
                <a:latin typeface="Calibri"/>
                <a:ea typeface="DejaVu Sans"/>
              </a:rPr>
              <a:t>Polux</a:t>
            </a:r>
            <a:r>
              <a:rPr lang="pt-BR" sz="3200" b="0" strike="noStrike" spc="-1" dirty="0">
                <a:solidFill>
                  <a:srgbClr val="000000"/>
                </a:solidFill>
                <a:latin typeface="Calibri"/>
                <a:ea typeface="DejaVu Sans"/>
              </a:rPr>
              <a:t> Ltda." celebrou contrato de compromisso de compra e venda de um apartamento com Caio.</a:t>
            </a:r>
          </a:p>
          <a:p>
            <a:pPr algn="just">
              <a:lnSpc>
                <a:spcPct val="100000"/>
              </a:lnSpc>
              <a:spcBef>
                <a:spcPts val="641"/>
              </a:spcBef>
              <a:tabLst>
                <a:tab pos="0" algn="l"/>
              </a:tabLst>
            </a:pPr>
            <a:r>
              <a:rPr lang="pt-BR" sz="3200" b="0" strike="noStrike" spc="-1" dirty="0">
                <a:solidFill>
                  <a:srgbClr val="000000"/>
                </a:solidFill>
                <a:latin typeface="Calibri"/>
                <a:ea typeface="DejaVu Sans"/>
              </a:rPr>
              <a:t>		Caio deixou de pagar as parcelas do preço ajustado. </a:t>
            </a:r>
          </a:p>
          <a:p>
            <a:pPr algn="just">
              <a:lnSpc>
                <a:spcPct val="100000"/>
              </a:lnSpc>
              <a:spcBef>
                <a:spcPts val="641"/>
              </a:spcBef>
              <a:tabLst>
                <a:tab pos="0" algn="l"/>
              </a:tabLst>
            </a:pPr>
            <a:r>
              <a:rPr lang="pt-BR" sz="3200" b="0" strike="noStrike" spc="-1" dirty="0">
                <a:solidFill>
                  <a:srgbClr val="000000"/>
                </a:solidFill>
                <a:latin typeface="Calibri"/>
                <a:ea typeface="DejaVu Sans"/>
              </a:rPr>
              <a:t>		"</a:t>
            </a:r>
            <a:r>
              <a:rPr lang="pt-BR" sz="3200" b="0" strike="noStrike" spc="-1" dirty="0" err="1">
                <a:solidFill>
                  <a:srgbClr val="000000"/>
                </a:solidFill>
                <a:latin typeface="Calibri"/>
                <a:ea typeface="DejaVu Sans"/>
              </a:rPr>
              <a:t>Polux</a:t>
            </a:r>
            <a:r>
              <a:rPr lang="pt-BR" sz="3200" b="0" strike="noStrike" spc="-1" dirty="0">
                <a:solidFill>
                  <a:srgbClr val="000000"/>
                </a:solidFill>
                <a:latin typeface="Calibri"/>
                <a:ea typeface="DejaVu Sans"/>
              </a:rPr>
              <a:t>" notificou Caio para os fins de constituí-lo em mora, transcorrendo o prazo da notificação </a:t>
            </a:r>
            <a:r>
              <a:rPr lang="pt-BR" sz="3200" b="0" i="1" strike="noStrike" spc="-1" dirty="0">
                <a:solidFill>
                  <a:srgbClr val="000000"/>
                </a:solidFill>
                <a:latin typeface="Calibri"/>
                <a:ea typeface="DejaVu Sans"/>
              </a:rPr>
              <a:t>in albis</a:t>
            </a:r>
            <a:r>
              <a:rPr lang="pt-BR" sz="3200" b="0" strike="noStrike" spc="-1" dirty="0">
                <a:solidFill>
                  <a:srgbClr val="000000"/>
                </a:solidFill>
                <a:latin typeface="Calibri"/>
                <a:ea typeface="DejaVu Sans"/>
              </a:rPr>
              <a:t>. </a:t>
            </a:r>
          </a:p>
          <a:p>
            <a:pPr algn="just">
              <a:lnSpc>
                <a:spcPct val="100000"/>
              </a:lnSpc>
              <a:spcBef>
                <a:spcPts val="641"/>
              </a:spcBef>
              <a:tabLst>
                <a:tab pos="0" algn="l"/>
              </a:tabLst>
            </a:pPr>
            <a:r>
              <a:rPr lang="pt-BR" sz="3200" spc="-1" dirty="0">
                <a:solidFill>
                  <a:srgbClr val="000000"/>
                </a:solidFill>
                <a:latin typeface="Calibri"/>
                <a:ea typeface="DejaVu Sans"/>
              </a:rPr>
              <a:t>		</a:t>
            </a:r>
            <a:r>
              <a:rPr lang="pt-BR" sz="3200" b="0" strike="noStrike" spc="-1" dirty="0">
                <a:solidFill>
                  <a:srgbClr val="000000"/>
                </a:solidFill>
                <a:latin typeface="Calibri"/>
                <a:ea typeface="DejaVu Sans"/>
              </a:rPr>
              <a:t>Em seguida, </a:t>
            </a:r>
            <a:r>
              <a:rPr lang="pt-BR" sz="3200" b="1" strike="noStrike" spc="-1" dirty="0">
                <a:solidFill>
                  <a:srgbClr val="000000"/>
                </a:solidFill>
                <a:latin typeface="Calibri"/>
                <a:ea typeface="DejaVu Sans"/>
              </a:rPr>
              <a:t>moveu</a:t>
            </a:r>
            <a:r>
              <a:rPr lang="pt-BR" sz="3200" b="0" strike="noStrike" spc="-1" dirty="0">
                <a:solidFill>
                  <a:srgbClr val="000000"/>
                </a:solidFill>
                <a:latin typeface="Calibri"/>
                <a:ea typeface="DejaVu Sans"/>
              </a:rPr>
              <a:t> ação pelo rito ordinário, visando à rescisão do contrato, invocando ... </a:t>
            </a:r>
          </a:p>
          <a:p>
            <a:pPr algn="just">
              <a:lnSpc>
                <a:spcPct val="100000"/>
              </a:lnSpc>
              <a:spcBef>
                <a:spcPts val="641"/>
              </a:spcBef>
              <a:tabLst>
                <a:tab pos="0" algn="l"/>
              </a:tabLst>
            </a:pPr>
            <a:r>
              <a:rPr lang="pt-BR" sz="3200" b="0" strike="noStrike" spc="-1" dirty="0">
                <a:solidFill>
                  <a:srgbClr val="000000"/>
                </a:solidFill>
                <a:latin typeface="Calibri"/>
                <a:ea typeface="DejaVu Sans"/>
              </a:rPr>
              <a:t>		Caio apresentou tão somente </a:t>
            </a:r>
            <a:r>
              <a:rPr lang="pt-BR" sz="3200" b="1" strike="noStrike" spc="-1" dirty="0">
                <a:solidFill>
                  <a:srgbClr val="000000"/>
                </a:solidFill>
                <a:latin typeface="Calibri"/>
                <a:ea typeface="DejaVu Sans"/>
              </a:rPr>
              <a:t>contestação</a:t>
            </a:r>
            <a:r>
              <a:rPr lang="pt-BR" sz="3200" spc="-1" dirty="0">
                <a:solidFill>
                  <a:srgbClr val="000000"/>
                </a:solidFill>
                <a:latin typeface="Calibri"/>
                <a:ea typeface="DejaVu Sans"/>
              </a:rPr>
              <a:t>..</a:t>
            </a:r>
            <a:r>
              <a:rPr lang="pt-BR" sz="3200" b="0" strike="noStrike" spc="-1" dirty="0">
                <a:solidFill>
                  <a:srgbClr val="000000"/>
                </a:solidFill>
                <a:latin typeface="Calibri"/>
                <a:ea typeface="DejaVu Sans"/>
              </a:rPr>
              <a:t>. </a:t>
            </a:r>
          </a:p>
          <a:p>
            <a:pPr algn="just">
              <a:lnSpc>
                <a:spcPct val="100000"/>
              </a:lnSpc>
              <a:spcBef>
                <a:spcPts val="641"/>
              </a:spcBef>
              <a:tabLst>
                <a:tab pos="0" algn="l"/>
              </a:tabLst>
            </a:pPr>
            <a:r>
              <a:rPr lang="pt-BR" sz="3200" spc="-1" dirty="0">
                <a:solidFill>
                  <a:srgbClr val="000000"/>
                </a:solidFill>
                <a:latin typeface="Calibri"/>
                <a:ea typeface="DejaVu Sans"/>
              </a:rPr>
              <a:t>		</a:t>
            </a:r>
            <a:r>
              <a:rPr lang="pt-BR" sz="3200" b="0" strike="noStrike" spc="-1" dirty="0">
                <a:solidFill>
                  <a:srgbClr val="000000"/>
                </a:solidFill>
                <a:latin typeface="Calibri"/>
                <a:ea typeface="DejaVu Sans"/>
              </a:rPr>
              <a:t>A </a:t>
            </a:r>
            <a:r>
              <a:rPr lang="pt-BR" sz="3200" b="1" strike="noStrike" spc="-1" dirty="0">
                <a:solidFill>
                  <a:srgbClr val="000000"/>
                </a:solidFill>
                <a:latin typeface="Calibri"/>
                <a:ea typeface="DejaVu Sans"/>
              </a:rPr>
              <a:t>sentença julgou procedente</a:t>
            </a:r>
            <a:r>
              <a:rPr lang="pt-BR" sz="3200" spc="-1" dirty="0">
                <a:solidFill>
                  <a:srgbClr val="000000"/>
                </a:solidFill>
                <a:latin typeface="Calibri"/>
                <a:ea typeface="DejaVu Sans"/>
              </a:rPr>
              <a:t>...</a:t>
            </a: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r>
              <a:rPr lang="pt-BR" sz="3200" spc="-1" dirty="0">
                <a:solidFill>
                  <a:srgbClr val="000000"/>
                </a:solidFill>
                <a:latin typeface="Calibri"/>
                <a:ea typeface="DejaVu Sans"/>
              </a:rPr>
              <a:t>		Qual a peça a ser formulada?</a:t>
            </a:r>
          </a:p>
        </p:txBody>
      </p:sp>
    </p:spTree>
    <p:extLst>
      <p:ext uri="{BB962C8B-B14F-4D97-AF65-F5344CB8AC3E}">
        <p14:creationId xmlns:p14="http://schemas.microsoft.com/office/powerpoint/2010/main" val="18079983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4CDEB-3F0C-86A6-B7B3-E13CF1614C83}"/>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0A0CD74E-C542-3BBD-1D6B-D31C5D16E129}"/>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0000" lnSpcReduction="20000"/>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OAB 39</a:t>
            </a:r>
            <a:r>
              <a:rPr lang="pt-BR" sz="3200" spc="-1" dirty="0">
                <a:solidFill>
                  <a:srgbClr val="000000"/>
                </a:solidFill>
                <a:latin typeface="Calibri"/>
                <a:ea typeface="DejaVu Sans"/>
              </a:rPr>
              <a:t> - </a:t>
            </a:r>
            <a:r>
              <a:rPr lang="pt-BR" sz="3200" b="1" spc="-1" dirty="0">
                <a:solidFill>
                  <a:srgbClr val="000000"/>
                </a:solidFill>
                <a:latin typeface="Calibri"/>
                <a:ea typeface="DejaVu Sans"/>
              </a:rPr>
              <a:t>RESUMIDO</a:t>
            </a:r>
            <a:endParaRPr lang="pt-BR" sz="3200" b="1" strike="noStrike" spc="-1" dirty="0">
              <a:solidFill>
                <a:srgbClr val="000000"/>
              </a:solidFill>
              <a:latin typeface="Calibri"/>
              <a:ea typeface="DejaVu Sans"/>
            </a:endParaRPr>
          </a:p>
          <a:p>
            <a:pPr algn="just">
              <a:lnSpc>
                <a:spcPct val="100000"/>
              </a:lnSpc>
              <a:spcBef>
                <a:spcPts val="641"/>
              </a:spcBef>
              <a:tabLst>
                <a:tab pos="0" algn="l"/>
              </a:tabLst>
            </a:pPr>
            <a:r>
              <a:rPr lang="pt-BR" sz="3200" spc="-1" dirty="0">
                <a:solidFill>
                  <a:srgbClr val="000000"/>
                </a:solidFill>
                <a:latin typeface="Calibri"/>
                <a:ea typeface="DejaVu Sans"/>
              </a:rPr>
              <a:t>		</a:t>
            </a:r>
            <a:r>
              <a:rPr lang="pt-BR" sz="3200" b="0" strike="noStrike" spc="-1" dirty="0">
                <a:solidFill>
                  <a:srgbClr val="000000"/>
                </a:solidFill>
                <a:latin typeface="Calibri"/>
                <a:ea typeface="DejaVu Sans"/>
              </a:rPr>
              <a:t>Olga</a:t>
            </a:r>
            <a:r>
              <a:rPr lang="pt-BR" sz="3200" spc="-1" dirty="0">
                <a:solidFill>
                  <a:srgbClr val="000000"/>
                </a:solidFill>
                <a:latin typeface="Calibri"/>
                <a:ea typeface="DejaVu Sans"/>
              </a:rPr>
              <a:t> ... </a:t>
            </a:r>
            <a:r>
              <a:rPr lang="pt-BR" sz="3200" b="0" strike="noStrike" spc="-1" dirty="0">
                <a:solidFill>
                  <a:srgbClr val="000000"/>
                </a:solidFill>
                <a:latin typeface="Calibri"/>
                <a:ea typeface="DejaVu Sans"/>
              </a:rPr>
              <a:t>Adquiriu uma chapinha de cabelo na loja Casa Mil, sediada em Campo Grande, MS, com o objetivo de fazer um penteado especial para um casamento em que seria madrinha, a se realizar na semana seguinte. No dia da cerimônia, Olga pela primeira vez ligou o produto, que esquentou em excesso e queimou seus longos cabelos.</a:t>
            </a:r>
          </a:p>
          <a:p>
            <a:pPr algn="just">
              <a:lnSpc>
                <a:spcPct val="100000"/>
              </a:lnSpc>
              <a:spcBef>
                <a:spcPts val="641"/>
              </a:spcBef>
              <a:tabLst>
                <a:tab pos="0" algn="l"/>
              </a:tabLst>
            </a:pPr>
            <a:r>
              <a:rPr lang="pt-BR" sz="3200" b="0" strike="noStrike" spc="-1" dirty="0">
                <a:solidFill>
                  <a:srgbClr val="000000"/>
                </a:solidFill>
                <a:latin typeface="Calibri"/>
                <a:ea typeface="DejaVu Sans"/>
              </a:rPr>
              <a:t>		Olga precisou procurar um hospital e não pôde comparecer ao casamento. Olga, então, </a:t>
            </a:r>
            <a:r>
              <a:rPr lang="pt-BR" sz="3200" b="1" strike="noStrike" spc="-1" dirty="0">
                <a:solidFill>
                  <a:srgbClr val="000000"/>
                </a:solidFill>
                <a:latin typeface="Calibri"/>
                <a:ea typeface="DejaVu Sans"/>
              </a:rPr>
              <a:t>ajuizou</a:t>
            </a:r>
            <a:r>
              <a:rPr lang="pt-BR" sz="3200" b="0" strike="noStrike" spc="-1" dirty="0">
                <a:solidFill>
                  <a:srgbClr val="000000"/>
                </a:solidFill>
                <a:latin typeface="Calibri"/>
                <a:ea typeface="DejaVu Sans"/>
              </a:rPr>
              <a:t> ação de reparação de danos morais e materiais em face de Casa Mil, objetivando o recebimento de indenização no valor total de R$ 100.000,00 (cem mil reais).</a:t>
            </a:r>
          </a:p>
          <a:p>
            <a:pPr algn="just">
              <a:lnSpc>
                <a:spcPct val="100000"/>
              </a:lnSpc>
              <a:spcBef>
                <a:spcPts val="641"/>
              </a:spcBef>
              <a:tabLst>
                <a:tab pos="0" algn="l"/>
              </a:tabLst>
            </a:pPr>
            <a:r>
              <a:rPr lang="pt-BR" sz="3200" b="0" strike="noStrike" spc="-1" dirty="0">
                <a:solidFill>
                  <a:srgbClr val="000000"/>
                </a:solidFill>
                <a:latin typeface="Calibri"/>
                <a:ea typeface="DejaVu Sans"/>
              </a:rPr>
              <a:t>		Em </a:t>
            </a:r>
            <a:r>
              <a:rPr lang="pt-BR" sz="3200" b="1" strike="noStrike" spc="-1" dirty="0">
                <a:solidFill>
                  <a:srgbClr val="000000"/>
                </a:solidFill>
                <a:latin typeface="Calibri"/>
                <a:ea typeface="DejaVu Sans"/>
              </a:rPr>
              <a:t>contestação</a:t>
            </a:r>
            <a:r>
              <a:rPr lang="pt-BR" sz="3200" b="0" strike="noStrike" spc="-1" dirty="0">
                <a:solidFill>
                  <a:srgbClr val="000000"/>
                </a:solidFill>
                <a:latin typeface="Calibri"/>
                <a:ea typeface="DejaVu Sans"/>
              </a:rPr>
              <a:t>, a Ré </a:t>
            </a:r>
            <a:r>
              <a:rPr lang="pt-BR" sz="3200" b="1" strike="noStrike" spc="-1" dirty="0">
                <a:solidFill>
                  <a:srgbClr val="000000"/>
                </a:solidFill>
                <a:latin typeface="Calibri"/>
                <a:ea typeface="DejaVu Sans"/>
              </a:rPr>
              <a:t>sustentou preliminarmente </a:t>
            </a:r>
            <a:r>
              <a:rPr lang="pt-BR" sz="3200" b="0" strike="noStrike" spc="-1" dirty="0">
                <a:solidFill>
                  <a:srgbClr val="000000"/>
                </a:solidFill>
                <a:latin typeface="Calibri"/>
                <a:ea typeface="DejaVu Sans"/>
              </a:rPr>
              <a:t>a incompetência do juízo, por não ser o de sua sede. No mérito, sustentou a ocorrência da prescrição em virtude do transcurso de prazo superior a um ano entre a ocorrência do dano e o ajuizamento da ação. Alegou também a ausência de sua responsabilidade, seja porque não restou comprovada sua culpa, seja porque não fabricou o produto alegadamente defeituoso.</a:t>
            </a:r>
          </a:p>
          <a:p>
            <a:pPr algn="just">
              <a:lnSpc>
                <a:spcPct val="100000"/>
              </a:lnSpc>
              <a:spcBef>
                <a:spcPts val="641"/>
              </a:spcBef>
              <a:tabLst>
                <a:tab pos="0" algn="l"/>
              </a:tabLst>
            </a:pPr>
            <a:r>
              <a:rPr lang="pt-BR" sz="3200" b="0" strike="noStrike" spc="-1" dirty="0">
                <a:solidFill>
                  <a:srgbClr val="000000"/>
                </a:solidFill>
                <a:latin typeface="Calibri"/>
                <a:ea typeface="DejaVu Sans"/>
              </a:rPr>
              <a:t>		O pedido foi </a:t>
            </a:r>
            <a:r>
              <a:rPr lang="pt-BR" sz="3200" b="1" strike="noStrike" spc="-1" dirty="0">
                <a:solidFill>
                  <a:srgbClr val="000000"/>
                </a:solidFill>
                <a:latin typeface="Calibri"/>
                <a:ea typeface="DejaVu Sans"/>
              </a:rPr>
              <a:t>julgado procedente</a:t>
            </a:r>
            <a:r>
              <a:rPr lang="pt-BR" sz="3200" b="0" strike="noStrike" spc="-1" dirty="0">
                <a:solidFill>
                  <a:srgbClr val="000000"/>
                </a:solidFill>
                <a:latin typeface="Calibri"/>
                <a:ea typeface="DejaVu Sans"/>
              </a:rPr>
              <a:t>, com a condenação de Casa Mil ao pagamento da integralidade da indenização pleiteada na inicial. Nenhuma das alegações da ré foi acolhida.</a:t>
            </a:r>
          </a:p>
          <a:p>
            <a:pPr algn="just">
              <a:lnSpc>
                <a:spcPct val="100000"/>
              </a:lnSpc>
              <a:spcBef>
                <a:spcPts val="641"/>
              </a:spcBef>
              <a:tabLst>
                <a:tab pos="0" algn="l"/>
              </a:tabLst>
            </a:pPr>
            <a:r>
              <a:rPr lang="pt-BR" sz="3200" b="0" strike="noStrike" spc="-1" dirty="0">
                <a:solidFill>
                  <a:srgbClr val="000000"/>
                </a:solidFill>
                <a:latin typeface="Calibri"/>
                <a:ea typeface="DejaVu Sans"/>
              </a:rPr>
              <a:t>		Inconformada, Casa Mil </a:t>
            </a:r>
            <a:r>
              <a:rPr lang="pt-BR" sz="3200" b="1" u="sng" strike="noStrike" spc="-1" dirty="0">
                <a:solidFill>
                  <a:srgbClr val="000000"/>
                </a:solidFill>
                <a:latin typeface="Calibri"/>
                <a:ea typeface="DejaVu Sans"/>
              </a:rPr>
              <a:t>apresentou</a:t>
            </a:r>
            <a:r>
              <a:rPr lang="pt-BR" sz="3200" b="0" strike="noStrike" spc="-1" dirty="0">
                <a:solidFill>
                  <a:srgbClr val="000000"/>
                </a:solidFill>
                <a:latin typeface="Calibri"/>
                <a:ea typeface="DejaVu Sans"/>
              </a:rPr>
              <a:t> </a:t>
            </a:r>
            <a:r>
              <a:rPr lang="pt-BR" sz="3200" b="1" u="sng" strike="noStrike" spc="-1" dirty="0">
                <a:solidFill>
                  <a:srgbClr val="000000"/>
                </a:solidFill>
                <a:latin typeface="Calibri"/>
                <a:ea typeface="DejaVu Sans"/>
              </a:rPr>
              <a:t>recurso de apelação</a:t>
            </a:r>
            <a:r>
              <a:rPr lang="pt-BR" sz="3200" b="0" strike="noStrike" spc="-1" dirty="0">
                <a:solidFill>
                  <a:srgbClr val="000000"/>
                </a:solidFill>
                <a:latin typeface="Calibri"/>
                <a:ea typeface="DejaVu Sans"/>
              </a:rPr>
              <a:t>. </a:t>
            </a:r>
          </a:p>
          <a:p>
            <a:pPr algn="just">
              <a:lnSpc>
                <a:spcPct val="100000"/>
              </a:lnSpc>
              <a:spcBef>
                <a:spcPts val="641"/>
              </a:spcBef>
              <a:tabLst>
                <a:tab pos="0" algn="l"/>
              </a:tabLst>
            </a:pPr>
            <a:r>
              <a:rPr lang="pt-BR" sz="3200" spc="-1" dirty="0">
                <a:solidFill>
                  <a:srgbClr val="000000"/>
                </a:solidFill>
                <a:latin typeface="Calibri"/>
                <a:ea typeface="DejaVu Sans"/>
              </a:rPr>
              <a:t>		</a:t>
            </a:r>
            <a:r>
              <a:rPr lang="pt-BR" sz="3200" b="0" strike="noStrike" spc="-1" dirty="0">
                <a:solidFill>
                  <a:srgbClr val="000000"/>
                </a:solidFill>
                <a:latin typeface="Calibri"/>
                <a:ea typeface="DejaVu Sans"/>
              </a:rPr>
              <a:t>Em seguida, a parte autora foi intimada a se manifestar sobre a apelação apresentada.</a:t>
            </a:r>
          </a:p>
        </p:txBody>
      </p:sp>
    </p:spTree>
    <p:extLst>
      <p:ext uri="{BB962C8B-B14F-4D97-AF65-F5344CB8AC3E}">
        <p14:creationId xmlns:p14="http://schemas.microsoft.com/office/powerpoint/2010/main" val="3515807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79899" y="0"/>
            <a:ext cx="9064101"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ctr">
              <a:lnSpc>
                <a:spcPct val="100000"/>
              </a:lnSpc>
              <a:spcBef>
                <a:spcPts val="641"/>
              </a:spcBef>
              <a:tabLst>
                <a:tab pos="0" algn="l"/>
              </a:tabLst>
            </a:pPr>
            <a:endParaRPr lang="pt-BR" sz="2800" b="0" i="0" dirty="0">
              <a:solidFill>
                <a:srgbClr val="000000"/>
              </a:solidFill>
              <a:effectLst/>
              <a:latin typeface="Arial" panose="020B0604020202020204" pitchFamily="34" charset="0"/>
            </a:endParaRPr>
          </a:p>
        </p:txBody>
      </p:sp>
      <p:pic>
        <p:nvPicPr>
          <p:cNvPr id="3" name="Imagem 2">
            <a:extLst>
              <a:ext uri="{FF2B5EF4-FFF2-40B4-BE49-F238E27FC236}">
                <a16:creationId xmlns:a16="http://schemas.microsoft.com/office/drawing/2014/main" id="{A559EB6C-1D15-4E75-9731-44C602E59E49}"/>
              </a:ext>
            </a:extLst>
          </p:cNvPr>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2266312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8021D1B-0685-F6FA-2318-A36C376519DD}"/>
              </a:ext>
            </a:extLst>
          </p:cNvPr>
          <p:cNvSpPr/>
          <p:nvPr/>
        </p:nvSpPr>
        <p:spPr>
          <a:xfrm>
            <a:off x="123092" y="4352192"/>
            <a:ext cx="9020908" cy="22420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9" name="Espaço Reservado para Conteúdo 2_24"/>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lnSpcReduction="10000"/>
          </a:bodyPr>
          <a:lstStyle/>
          <a:p>
            <a:pPr algn="ctr">
              <a:lnSpc>
                <a:spcPct val="100000"/>
              </a:lnSpc>
              <a:spcBef>
                <a:spcPts val="641"/>
              </a:spcBef>
              <a:tabLst>
                <a:tab pos="0" algn="l"/>
              </a:tabLst>
            </a:pPr>
            <a:r>
              <a:rPr lang="pt-BR" sz="2500" b="1" spc="-1" dirty="0">
                <a:latin typeface="Arial"/>
              </a:rPr>
              <a:t>	ROTEIRO PARA A APELAÇÃO</a:t>
            </a:r>
          </a:p>
          <a:p>
            <a:pPr algn="just">
              <a:lnSpc>
                <a:spcPct val="100000"/>
              </a:lnSpc>
              <a:spcBef>
                <a:spcPts val="641"/>
              </a:spcBef>
              <a:tabLst>
                <a:tab pos="0" algn="l"/>
              </a:tabLst>
            </a:pPr>
            <a:r>
              <a:rPr lang="pt-BR" sz="2500" spc="-1" dirty="0">
                <a:latin typeface="Arial"/>
              </a:rPr>
              <a:t>	Art. 1.010. A apelação, interposta por petição </a:t>
            </a:r>
            <a:r>
              <a:rPr lang="pt-BR" sz="2500" b="1" u="sng" spc="-1" dirty="0">
                <a:latin typeface="Arial"/>
              </a:rPr>
              <a:t>dirigida</a:t>
            </a:r>
            <a:r>
              <a:rPr lang="pt-BR" sz="2500" spc="-1" dirty="0">
                <a:latin typeface="Arial"/>
              </a:rPr>
              <a:t> ao juízo de primeiro grau, </a:t>
            </a:r>
            <a:r>
              <a:rPr lang="pt-BR" sz="2500" b="1" u="sng" spc="-1" dirty="0">
                <a:latin typeface="Arial"/>
              </a:rPr>
              <a:t>conterá</a:t>
            </a:r>
            <a:r>
              <a:rPr lang="pt-BR" sz="2500" spc="-1" dirty="0">
                <a:latin typeface="Arial"/>
              </a:rPr>
              <a:t>:</a:t>
            </a:r>
          </a:p>
          <a:p>
            <a:pPr algn="just">
              <a:lnSpc>
                <a:spcPct val="100000"/>
              </a:lnSpc>
              <a:spcBef>
                <a:spcPts val="641"/>
              </a:spcBef>
              <a:tabLst>
                <a:tab pos="0" algn="l"/>
              </a:tabLst>
            </a:pPr>
            <a:r>
              <a:rPr lang="pt-BR" sz="2500" spc="-1" dirty="0">
                <a:latin typeface="Arial"/>
              </a:rPr>
              <a:t>		I - os nomes e a qualificação das partes;</a:t>
            </a:r>
          </a:p>
          <a:p>
            <a:pPr algn="just">
              <a:lnSpc>
                <a:spcPct val="100000"/>
              </a:lnSpc>
              <a:spcBef>
                <a:spcPts val="641"/>
              </a:spcBef>
              <a:tabLst>
                <a:tab pos="0" algn="l"/>
              </a:tabLst>
            </a:pPr>
            <a:r>
              <a:rPr lang="pt-BR" sz="2500" spc="-1" dirty="0">
                <a:latin typeface="Arial"/>
              </a:rPr>
              <a:t>		II - a exposição do fato e do direito;</a:t>
            </a:r>
          </a:p>
          <a:p>
            <a:pPr algn="just">
              <a:lnSpc>
                <a:spcPct val="100000"/>
              </a:lnSpc>
              <a:spcBef>
                <a:spcPts val="641"/>
              </a:spcBef>
              <a:tabLst>
                <a:tab pos="0" algn="l"/>
              </a:tabLst>
            </a:pPr>
            <a:r>
              <a:rPr lang="pt-BR" sz="2500" spc="-1" dirty="0">
                <a:latin typeface="Arial"/>
              </a:rPr>
              <a:t>		III - as razões do pedido de reforma ou de decretação de nulidade;</a:t>
            </a:r>
          </a:p>
          <a:p>
            <a:pPr algn="just">
              <a:lnSpc>
                <a:spcPct val="100000"/>
              </a:lnSpc>
              <a:spcBef>
                <a:spcPts val="641"/>
              </a:spcBef>
              <a:tabLst>
                <a:tab pos="0" algn="l"/>
              </a:tabLst>
            </a:pPr>
            <a:r>
              <a:rPr lang="pt-BR" sz="2500" spc="-1" dirty="0">
                <a:latin typeface="Arial"/>
              </a:rPr>
              <a:t>		IV - o pedido de nova decisão.</a:t>
            </a:r>
          </a:p>
          <a:p>
            <a:pPr algn="just">
              <a:lnSpc>
                <a:spcPct val="100000"/>
              </a:lnSpc>
              <a:spcBef>
                <a:spcPts val="641"/>
              </a:spcBef>
              <a:tabLst>
                <a:tab pos="0" algn="l"/>
              </a:tabLst>
            </a:pPr>
            <a:endParaRPr lang="pt-BR" sz="2500" spc="-1" dirty="0">
              <a:latin typeface="Arial"/>
            </a:endParaRPr>
          </a:p>
          <a:p>
            <a:pPr algn="just">
              <a:lnSpc>
                <a:spcPct val="100000"/>
              </a:lnSpc>
              <a:spcBef>
                <a:spcPts val="641"/>
              </a:spcBef>
              <a:tabLst>
                <a:tab pos="0" algn="l"/>
              </a:tabLst>
            </a:pPr>
            <a:r>
              <a:rPr lang="pt-BR" sz="1600" i="1" spc="-1" dirty="0">
                <a:latin typeface="Arial"/>
              </a:rPr>
              <a:t>ERROR IN PREJUDICANDO</a:t>
            </a:r>
            <a:r>
              <a:rPr lang="pt-BR" sz="1600" spc="-1" dirty="0">
                <a:latin typeface="Arial"/>
              </a:rPr>
              <a:t>: erro no julgamento (reforma interpretação)</a:t>
            </a:r>
          </a:p>
          <a:p>
            <a:pPr algn="just">
              <a:lnSpc>
                <a:spcPct val="100000"/>
              </a:lnSpc>
              <a:spcBef>
                <a:spcPts val="641"/>
              </a:spcBef>
              <a:tabLst>
                <a:tab pos="0" algn="l"/>
              </a:tabLst>
            </a:pPr>
            <a:r>
              <a:rPr lang="pt-BR" sz="1600" spc="-1" dirty="0">
                <a:latin typeface="Arial"/>
              </a:rPr>
              <a:t>	</a:t>
            </a:r>
            <a:r>
              <a:rPr lang="pt-BR" sz="1600" i="1" spc="-1" dirty="0">
                <a:latin typeface="Arial"/>
              </a:rPr>
              <a:t>ERROR IN PROCEDENDO</a:t>
            </a:r>
            <a:r>
              <a:rPr lang="pt-BR" sz="1600" spc="-1" dirty="0">
                <a:latin typeface="Arial"/>
              </a:rPr>
              <a:t>: erro no processo ou na formalidade da sentença (anular a sentença)</a:t>
            </a:r>
          </a:p>
          <a:p>
            <a:pPr algn="just">
              <a:lnSpc>
                <a:spcPct val="100000"/>
              </a:lnSpc>
              <a:spcBef>
                <a:spcPts val="641"/>
              </a:spcBef>
              <a:tabLst>
                <a:tab pos="0" algn="l"/>
              </a:tabLst>
            </a:pPr>
            <a:r>
              <a:rPr lang="pt-BR" sz="2500" spc="-1" dirty="0">
                <a:latin typeface="Arial"/>
              </a:rPr>
              <a:t>	</a:t>
            </a:r>
          </a:p>
          <a:p>
            <a:pPr algn="ctr">
              <a:lnSpc>
                <a:spcPct val="100000"/>
              </a:lnSpc>
              <a:spcBef>
                <a:spcPts val="641"/>
              </a:spcBef>
              <a:tabLst>
                <a:tab pos="0" algn="l"/>
              </a:tabLst>
            </a:pPr>
            <a:r>
              <a:rPr lang="pt-BR" sz="2500" spc="-1" dirty="0">
                <a:latin typeface="Arial"/>
              </a:rPr>
              <a:t>	</a:t>
            </a:r>
            <a:r>
              <a:rPr lang="pt-BR" sz="2500" b="1" spc="-1" dirty="0">
                <a:solidFill>
                  <a:srgbClr val="FF0000"/>
                </a:solidFill>
                <a:latin typeface="Arial"/>
              </a:rPr>
              <a:t>1 PETIÇÃO (PARA O JUÍZO </a:t>
            </a:r>
            <a:r>
              <a:rPr lang="pt-BR" sz="2500" b="1" i="1" spc="-1" dirty="0">
                <a:solidFill>
                  <a:srgbClr val="FF0000"/>
                </a:solidFill>
                <a:latin typeface="Arial"/>
              </a:rPr>
              <a:t>A QUO</a:t>
            </a:r>
            <a:r>
              <a:rPr lang="pt-BR" sz="2500" b="1" spc="-1" dirty="0">
                <a:solidFill>
                  <a:srgbClr val="FF0000"/>
                </a:solidFill>
                <a:latin typeface="Arial"/>
              </a:rPr>
              <a:t>) COM 2 PARTES</a:t>
            </a:r>
          </a:p>
          <a:p>
            <a:pPr algn="just">
              <a:lnSpc>
                <a:spcPct val="100000"/>
              </a:lnSpc>
              <a:spcBef>
                <a:spcPts val="641"/>
              </a:spcBef>
              <a:tabLst>
                <a:tab pos="0" algn="l"/>
              </a:tabLst>
            </a:pPr>
            <a:r>
              <a:rPr lang="pt-BR" sz="2500" spc="-1" dirty="0">
                <a:latin typeface="Arial"/>
              </a:rPr>
              <a:t>		</a:t>
            </a:r>
            <a:r>
              <a:rPr lang="pt-BR" sz="2500" spc="-1" dirty="0">
                <a:solidFill>
                  <a:srgbClr val="FF0000"/>
                </a:solidFill>
                <a:latin typeface="Arial"/>
              </a:rPr>
              <a:t>1ª:</a:t>
            </a:r>
            <a:r>
              <a:rPr lang="pt-BR" sz="2500" spc="-1" dirty="0">
                <a:latin typeface="Arial"/>
              </a:rPr>
              <a:t> INTERPOSIÇÃO: juízo “a quo” (pedido de </a:t>
            </a:r>
            <a:r>
              <a:rPr lang="pt-BR" sz="2500" spc="-1" dirty="0">
                <a:highlight>
                  <a:srgbClr val="FFFF00"/>
                </a:highlight>
                <a:latin typeface="Arial"/>
              </a:rPr>
              <a:t>retratação</a:t>
            </a:r>
            <a:r>
              <a:rPr lang="pt-BR" sz="2500" spc="-1" dirty="0">
                <a:latin typeface="Arial"/>
              </a:rPr>
              <a:t> se cabível, exemplos: </a:t>
            </a:r>
            <a:r>
              <a:rPr lang="pt-BR" sz="2500" spc="-1" dirty="0" err="1">
                <a:latin typeface="Arial"/>
              </a:rPr>
              <a:t>arts</a:t>
            </a:r>
            <a:r>
              <a:rPr lang="pt-BR" sz="2500" spc="-1" dirty="0">
                <a:latin typeface="Arial"/>
              </a:rPr>
              <a:t>. 330, 332, 485 CPC)</a:t>
            </a:r>
          </a:p>
          <a:p>
            <a:pPr algn="just">
              <a:lnSpc>
                <a:spcPct val="100000"/>
              </a:lnSpc>
              <a:spcBef>
                <a:spcPts val="641"/>
              </a:spcBef>
              <a:tabLst>
                <a:tab pos="0" algn="l"/>
              </a:tabLst>
            </a:pPr>
            <a:endParaRPr lang="pt-BR" sz="2500" spc="-1" dirty="0">
              <a:latin typeface="Arial"/>
            </a:endParaRPr>
          </a:p>
          <a:p>
            <a:pPr algn="just">
              <a:lnSpc>
                <a:spcPct val="100000"/>
              </a:lnSpc>
              <a:spcBef>
                <a:spcPts val="641"/>
              </a:spcBef>
              <a:tabLst>
                <a:tab pos="0" algn="l"/>
              </a:tabLst>
            </a:pPr>
            <a:r>
              <a:rPr lang="pt-BR" sz="2500" spc="-1" dirty="0">
                <a:latin typeface="Arial"/>
              </a:rPr>
              <a:t>		</a:t>
            </a:r>
            <a:r>
              <a:rPr lang="pt-BR" sz="2500" spc="-1" dirty="0">
                <a:solidFill>
                  <a:srgbClr val="FF0000"/>
                </a:solidFill>
                <a:latin typeface="Arial"/>
              </a:rPr>
              <a:t>2ª</a:t>
            </a:r>
            <a:r>
              <a:rPr lang="pt-BR" sz="2500" spc="-1" dirty="0">
                <a:latin typeface="Arial"/>
              </a:rPr>
              <a:t>: RAZÕES DE APELAÇÃO: art. 1.010 CPC</a:t>
            </a:r>
          </a:p>
        </p:txBody>
      </p:sp>
    </p:spTree>
    <p:extLst>
      <p:ext uri="{BB962C8B-B14F-4D97-AF65-F5344CB8AC3E}">
        <p14:creationId xmlns:p14="http://schemas.microsoft.com/office/powerpoint/2010/main" val="3447174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8021D1B-0685-F6FA-2318-A36C376519DD}"/>
              </a:ext>
            </a:extLst>
          </p:cNvPr>
          <p:cNvSpPr/>
          <p:nvPr/>
        </p:nvSpPr>
        <p:spPr>
          <a:xfrm>
            <a:off x="123092" y="4352192"/>
            <a:ext cx="9020908" cy="22420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9" name="Espaço Reservado para Conteúdo 2_24"/>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lnSpcReduction="10000"/>
          </a:bodyPr>
          <a:lstStyle/>
          <a:p>
            <a:pPr algn="ctr">
              <a:lnSpc>
                <a:spcPct val="100000"/>
              </a:lnSpc>
              <a:spcBef>
                <a:spcPts val="641"/>
              </a:spcBef>
              <a:tabLst>
                <a:tab pos="0" algn="l"/>
              </a:tabLst>
            </a:pPr>
            <a:r>
              <a:rPr lang="pt-BR" sz="2500" b="1" spc="-1" dirty="0">
                <a:latin typeface="Arial"/>
              </a:rPr>
              <a:t>	ROTEIRO PARA A APELAÇÃO</a:t>
            </a:r>
          </a:p>
          <a:p>
            <a:pPr algn="just">
              <a:lnSpc>
                <a:spcPct val="100000"/>
              </a:lnSpc>
              <a:spcBef>
                <a:spcPts val="641"/>
              </a:spcBef>
              <a:tabLst>
                <a:tab pos="0" algn="l"/>
              </a:tabLst>
            </a:pPr>
            <a:r>
              <a:rPr lang="pt-BR" sz="2500" spc="-1" dirty="0">
                <a:latin typeface="Arial"/>
              </a:rPr>
              <a:t>	Art. 1.010. A apelação, interposta por petição </a:t>
            </a:r>
            <a:r>
              <a:rPr lang="pt-BR" sz="2500" b="1" u="sng" spc="-1" dirty="0">
                <a:latin typeface="Arial"/>
              </a:rPr>
              <a:t>dirigida</a:t>
            </a:r>
            <a:r>
              <a:rPr lang="pt-BR" sz="2500" spc="-1" dirty="0">
                <a:latin typeface="Arial"/>
              </a:rPr>
              <a:t> ao juízo de primeiro grau, </a:t>
            </a:r>
            <a:r>
              <a:rPr lang="pt-BR" sz="2500" b="1" u="sng" spc="-1" dirty="0">
                <a:latin typeface="Arial"/>
              </a:rPr>
              <a:t>conterá</a:t>
            </a:r>
            <a:r>
              <a:rPr lang="pt-BR" sz="2500" spc="-1" dirty="0">
                <a:latin typeface="Arial"/>
              </a:rPr>
              <a:t>:</a:t>
            </a:r>
          </a:p>
          <a:p>
            <a:pPr algn="just">
              <a:lnSpc>
                <a:spcPct val="100000"/>
              </a:lnSpc>
              <a:spcBef>
                <a:spcPts val="641"/>
              </a:spcBef>
              <a:tabLst>
                <a:tab pos="0" algn="l"/>
              </a:tabLst>
            </a:pPr>
            <a:r>
              <a:rPr lang="pt-BR" sz="2500" spc="-1" dirty="0">
                <a:latin typeface="Arial"/>
              </a:rPr>
              <a:t>		I - os nomes e a qualificação das partes;</a:t>
            </a:r>
          </a:p>
          <a:p>
            <a:pPr algn="just">
              <a:lnSpc>
                <a:spcPct val="100000"/>
              </a:lnSpc>
              <a:spcBef>
                <a:spcPts val="641"/>
              </a:spcBef>
              <a:tabLst>
                <a:tab pos="0" algn="l"/>
              </a:tabLst>
            </a:pPr>
            <a:r>
              <a:rPr lang="pt-BR" sz="2500" spc="-1" dirty="0">
                <a:latin typeface="Arial"/>
              </a:rPr>
              <a:t>		II - a exposição do fato e do direito;</a:t>
            </a:r>
          </a:p>
          <a:p>
            <a:pPr algn="just">
              <a:lnSpc>
                <a:spcPct val="100000"/>
              </a:lnSpc>
              <a:spcBef>
                <a:spcPts val="641"/>
              </a:spcBef>
              <a:tabLst>
                <a:tab pos="0" algn="l"/>
              </a:tabLst>
            </a:pPr>
            <a:r>
              <a:rPr lang="pt-BR" sz="2500" spc="-1" dirty="0">
                <a:latin typeface="Arial"/>
              </a:rPr>
              <a:t>		III - as razões do pedido de reforma ou de decretação de nulidade;</a:t>
            </a:r>
          </a:p>
          <a:p>
            <a:pPr algn="just">
              <a:lnSpc>
                <a:spcPct val="100000"/>
              </a:lnSpc>
              <a:spcBef>
                <a:spcPts val="641"/>
              </a:spcBef>
              <a:tabLst>
                <a:tab pos="0" algn="l"/>
              </a:tabLst>
            </a:pPr>
            <a:r>
              <a:rPr lang="pt-BR" sz="2500" spc="-1" dirty="0">
                <a:latin typeface="Arial"/>
              </a:rPr>
              <a:t>		IV - o pedido de nova decisão.</a:t>
            </a:r>
          </a:p>
          <a:p>
            <a:pPr algn="just">
              <a:lnSpc>
                <a:spcPct val="100000"/>
              </a:lnSpc>
              <a:spcBef>
                <a:spcPts val="641"/>
              </a:spcBef>
              <a:tabLst>
                <a:tab pos="0" algn="l"/>
              </a:tabLst>
            </a:pPr>
            <a:endParaRPr lang="pt-BR" sz="2500" spc="-1" dirty="0">
              <a:latin typeface="Arial"/>
            </a:endParaRPr>
          </a:p>
          <a:p>
            <a:pPr algn="just">
              <a:lnSpc>
                <a:spcPct val="100000"/>
              </a:lnSpc>
              <a:spcBef>
                <a:spcPts val="641"/>
              </a:spcBef>
              <a:tabLst>
                <a:tab pos="0" algn="l"/>
              </a:tabLst>
            </a:pPr>
            <a:r>
              <a:rPr lang="pt-BR" sz="1600" i="1" spc="-1" dirty="0">
                <a:latin typeface="Arial"/>
              </a:rPr>
              <a:t>ERROR IN PREJUDICANDO</a:t>
            </a:r>
            <a:r>
              <a:rPr lang="pt-BR" sz="1600" spc="-1" dirty="0">
                <a:latin typeface="Arial"/>
              </a:rPr>
              <a:t>: erro no julgamento (reforma interpretação)</a:t>
            </a:r>
          </a:p>
          <a:p>
            <a:pPr algn="just">
              <a:lnSpc>
                <a:spcPct val="100000"/>
              </a:lnSpc>
              <a:spcBef>
                <a:spcPts val="641"/>
              </a:spcBef>
              <a:tabLst>
                <a:tab pos="0" algn="l"/>
              </a:tabLst>
            </a:pPr>
            <a:r>
              <a:rPr lang="pt-BR" sz="1600" spc="-1" dirty="0">
                <a:latin typeface="Arial"/>
              </a:rPr>
              <a:t>	</a:t>
            </a:r>
            <a:r>
              <a:rPr lang="pt-BR" sz="1600" i="1" spc="-1" dirty="0">
                <a:latin typeface="Arial"/>
              </a:rPr>
              <a:t>ERROR IN PROCEDENDO</a:t>
            </a:r>
            <a:r>
              <a:rPr lang="pt-BR" sz="1600" spc="-1" dirty="0">
                <a:latin typeface="Arial"/>
              </a:rPr>
              <a:t>: erro no processo ou na formalidade da sentença (anular a sentença)</a:t>
            </a:r>
          </a:p>
          <a:p>
            <a:pPr algn="just">
              <a:lnSpc>
                <a:spcPct val="100000"/>
              </a:lnSpc>
              <a:spcBef>
                <a:spcPts val="641"/>
              </a:spcBef>
              <a:tabLst>
                <a:tab pos="0" algn="l"/>
              </a:tabLst>
            </a:pPr>
            <a:r>
              <a:rPr lang="pt-BR" sz="2500" spc="-1" dirty="0">
                <a:latin typeface="Arial"/>
              </a:rPr>
              <a:t>	</a:t>
            </a:r>
          </a:p>
          <a:p>
            <a:pPr algn="ctr">
              <a:lnSpc>
                <a:spcPct val="100000"/>
              </a:lnSpc>
              <a:spcBef>
                <a:spcPts val="641"/>
              </a:spcBef>
              <a:tabLst>
                <a:tab pos="0" algn="l"/>
              </a:tabLst>
            </a:pPr>
            <a:r>
              <a:rPr lang="pt-BR" sz="2500" spc="-1" dirty="0">
                <a:latin typeface="Arial"/>
              </a:rPr>
              <a:t>	</a:t>
            </a:r>
            <a:r>
              <a:rPr lang="pt-BR" sz="2500" b="1" spc="-1" dirty="0">
                <a:solidFill>
                  <a:srgbClr val="FF0000"/>
                </a:solidFill>
                <a:latin typeface="Arial"/>
              </a:rPr>
              <a:t>1 PETIÇÃO (PARA O JUÍZO </a:t>
            </a:r>
            <a:r>
              <a:rPr lang="pt-BR" sz="2500" b="1" i="1" spc="-1" dirty="0">
                <a:solidFill>
                  <a:srgbClr val="FF0000"/>
                </a:solidFill>
                <a:latin typeface="Arial"/>
              </a:rPr>
              <a:t>A QUO</a:t>
            </a:r>
            <a:r>
              <a:rPr lang="pt-BR" sz="2500" b="1" spc="-1" dirty="0">
                <a:solidFill>
                  <a:srgbClr val="FF0000"/>
                </a:solidFill>
                <a:latin typeface="Arial"/>
              </a:rPr>
              <a:t>) COM 2 PARTES</a:t>
            </a:r>
          </a:p>
          <a:p>
            <a:pPr algn="just">
              <a:lnSpc>
                <a:spcPct val="100000"/>
              </a:lnSpc>
              <a:spcBef>
                <a:spcPts val="641"/>
              </a:spcBef>
              <a:tabLst>
                <a:tab pos="0" algn="l"/>
              </a:tabLst>
            </a:pPr>
            <a:r>
              <a:rPr lang="pt-BR" sz="2500" spc="-1" dirty="0">
                <a:latin typeface="Arial"/>
              </a:rPr>
              <a:t>		</a:t>
            </a:r>
            <a:r>
              <a:rPr lang="pt-BR" sz="2500" spc="-1" dirty="0">
                <a:solidFill>
                  <a:srgbClr val="FF0000"/>
                </a:solidFill>
                <a:latin typeface="Arial"/>
              </a:rPr>
              <a:t>1ª:</a:t>
            </a:r>
            <a:r>
              <a:rPr lang="pt-BR" sz="2500" spc="-1" dirty="0">
                <a:latin typeface="Arial"/>
              </a:rPr>
              <a:t> INTERPOSIÇÃO: juízo “a quo” (pedido de </a:t>
            </a:r>
            <a:r>
              <a:rPr lang="pt-BR" sz="2500" spc="-1" dirty="0">
                <a:highlight>
                  <a:srgbClr val="FFFF00"/>
                </a:highlight>
                <a:latin typeface="Arial"/>
              </a:rPr>
              <a:t>retratação</a:t>
            </a:r>
            <a:r>
              <a:rPr lang="pt-BR" sz="2500" spc="-1" dirty="0">
                <a:latin typeface="Arial"/>
              </a:rPr>
              <a:t> se cabível, exemplos: </a:t>
            </a:r>
            <a:r>
              <a:rPr lang="pt-BR" sz="2500" spc="-1" dirty="0" err="1">
                <a:latin typeface="Arial"/>
              </a:rPr>
              <a:t>arts</a:t>
            </a:r>
            <a:r>
              <a:rPr lang="pt-BR" sz="2500" spc="-1" dirty="0">
                <a:latin typeface="Arial"/>
              </a:rPr>
              <a:t>. 330, 332, 485 CPC)</a:t>
            </a:r>
          </a:p>
          <a:p>
            <a:pPr algn="just">
              <a:lnSpc>
                <a:spcPct val="100000"/>
              </a:lnSpc>
              <a:spcBef>
                <a:spcPts val="641"/>
              </a:spcBef>
              <a:tabLst>
                <a:tab pos="0" algn="l"/>
              </a:tabLst>
            </a:pPr>
            <a:endParaRPr lang="pt-BR" sz="2500" spc="-1" dirty="0">
              <a:latin typeface="Arial"/>
            </a:endParaRPr>
          </a:p>
          <a:p>
            <a:pPr algn="just">
              <a:lnSpc>
                <a:spcPct val="100000"/>
              </a:lnSpc>
              <a:spcBef>
                <a:spcPts val="641"/>
              </a:spcBef>
              <a:tabLst>
                <a:tab pos="0" algn="l"/>
              </a:tabLst>
            </a:pPr>
            <a:r>
              <a:rPr lang="pt-BR" sz="2500" spc="-1" dirty="0">
                <a:latin typeface="Arial"/>
              </a:rPr>
              <a:t>		</a:t>
            </a:r>
            <a:r>
              <a:rPr lang="pt-BR" sz="2500" spc="-1" dirty="0">
                <a:solidFill>
                  <a:srgbClr val="FF0000"/>
                </a:solidFill>
                <a:latin typeface="Arial"/>
              </a:rPr>
              <a:t>2ª</a:t>
            </a:r>
            <a:r>
              <a:rPr lang="pt-BR" sz="2500" spc="-1" dirty="0">
                <a:latin typeface="Arial"/>
              </a:rPr>
              <a:t>: RAZÕES DE APELAÇÃO: art. 1.010 CPC</a:t>
            </a:r>
          </a:p>
        </p:txBody>
      </p:sp>
    </p:spTree>
    <p:extLst>
      <p:ext uri="{BB962C8B-B14F-4D97-AF65-F5344CB8AC3E}">
        <p14:creationId xmlns:p14="http://schemas.microsoft.com/office/powerpoint/2010/main" val="27616079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dirty="0"/>
              <a:t>	</a:t>
            </a:r>
            <a:r>
              <a:rPr lang="pt-BR" b="1" dirty="0"/>
              <a:t>Marcelo</a:t>
            </a:r>
            <a:r>
              <a:rPr lang="pt-BR" dirty="0"/>
              <a:t> </a:t>
            </a:r>
            <a:r>
              <a:rPr lang="pt-BR" b="1" dirty="0"/>
              <a:t>ajuizou</a:t>
            </a:r>
            <a:r>
              <a:rPr lang="pt-BR" dirty="0"/>
              <a:t> ação de indenização por danos morais em razão da perturbação de sossego causada por sua vizinha </a:t>
            </a:r>
            <a:r>
              <a:rPr lang="pt-BR" b="1" dirty="0"/>
              <a:t>Daniela</a:t>
            </a:r>
            <a:r>
              <a:rPr lang="pt-BR" dirty="0"/>
              <a:t>, proprietária de um </a:t>
            </a:r>
            <a:r>
              <a:rPr lang="pt-BR" b="1" dirty="0"/>
              <a:t>cão</a:t>
            </a:r>
            <a:r>
              <a:rPr lang="pt-BR" dirty="0"/>
              <a:t> de grande porte que permanece frequentemente na varanda do apartamento e </a:t>
            </a:r>
            <a:r>
              <a:rPr lang="pt-BR" b="1" dirty="0"/>
              <a:t>late</a:t>
            </a:r>
            <a:r>
              <a:rPr lang="pt-BR" dirty="0"/>
              <a:t> de forma intensa e contínua, gerando incômodo recorrente aos moradores do condomínio.</a:t>
            </a:r>
          </a:p>
          <a:p>
            <a:pPr algn="just"/>
            <a:r>
              <a:rPr lang="pt-BR" dirty="0"/>
              <a:t>	O autor </a:t>
            </a:r>
            <a:r>
              <a:rPr lang="pt-BR" b="1" dirty="0"/>
              <a:t>juntou</a:t>
            </a:r>
            <a:r>
              <a:rPr lang="pt-BR" dirty="0"/>
              <a:t> aos autos </a:t>
            </a:r>
            <a:r>
              <a:rPr lang="pt-BR" b="1" dirty="0"/>
              <a:t>vídeos</a:t>
            </a:r>
            <a:r>
              <a:rPr lang="pt-BR" dirty="0"/>
              <a:t> gravados de dentro de seu apartamento, nos quais seria possível ouvir os latidos constantes do animal durante dia e noite. </a:t>
            </a:r>
          </a:p>
          <a:p>
            <a:pPr algn="just"/>
            <a:r>
              <a:rPr lang="pt-BR" dirty="0"/>
              <a:t>	</a:t>
            </a:r>
            <a:r>
              <a:rPr lang="pt-BR" b="1" dirty="0"/>
              <a:t>Citada</a:t>
            </a:r>
            <a:r>
              <a:rPr lang="pt-BR" dirty="0"/>
              <a:t>, Daniela apresentou </a:t>
            </a:r>
            <a:r>
              <a:rPr lang="pt-BR" b="1" dirty="0"/>
              <a:t>contestação</a:t>
            </a:r>
            <a:r>
              <a:rPr lang="pt-BR" dirty="0"/>
              <a:t> direcionada a </a:t>
            </a:r>
            <a:r>
              <a:rPr lang="pt-BR" b="1" dirty="0"/>
              <a:t>2ª Vara Cível </a:t>
            </a:r>
            <a:r>
              <a:rPr lang="pt-BR" dirty="0"/>
              <a:t>Central da Capital de São Paulo, negando que seu animal causasse qualquer perturbação relevante, </a:t>
            </a:r>
            <a:r>
              <a:rPr lang="pt-BR" b="1" dirty="0"/>
              <a:t>mas não impugnou especificamente</a:t>
            </a:r>
            <a:r>
              <a:rPr lang="pt-BR" dirty="0"/>
              <a:t> o conteúdo dos </a:t>
            </a:r>
            <a:r>
              <a:rPr lang="pt-BR" b="1" dirty="0"/>
              <a:t>vídeos</a:t>
            </a:r>
            <a:r>
              <a:rPr lang="pt-BR" dirty="0"/>
              <a:t> apresentados pelo autor e requereu julgamento antecipado.</a:t>
            </a:r>
          </a:p>
          <a:p>
            <a:pPr algn="just"/>
            <a:r>
              <a:rPr lang="pt-BR" dirty="0"/>
              <a:t>	Já Marcelo requereu expressamente a produção de </a:t>
            </a:r>
            <a:r>
              <a:rPr lang="pt-BR" b="1" dirty="0"/>
              <a:t>prova testemunhal</a:t>
            </a:r>
            <a:r>
              <a:rPr lang="pt-BR" dirty="0"/>
              <a:t>, indicando um outro </a:t>
            </a:r>
            <a:r>
              <a:rPr lang="pt-BR" b="1" dirty="0"/>
              <a:t>morador</a:t>
            </a:r>
            <a:r>
              <a:rPr lang="pt-BR" dirty="0"/>
              <a:t> do mesmo andar, que presenciava a situação diariamente e poderia confirmar os fatos apresentados na inicial.</a:t>
            </a:r>
          </a:p>
          <a:p>
            <a:pPr algn="just"/>
            <a:r>
              <a:rPr lang="pt-BR" dirty="0"/>
              <a:t>	Durante a fase de instrução, o magistrado </a:t>
            </a:r>
            <a:r>
              <a:rPr lang="pt-BR" b="1" dirty="0"/>
              <a:t>indeferiu</a:t>
            </a:r>
            <a:r>
              <a:rPr lang="pt-BR" dirty="0"/>
              <a:t> o pedido de oitiva da testemunha, entendendo que os documentos já constantes nos autos </a:t>
            </a:r>
            <a:r>
              <a:rPr lang="pt-BR" b="1" dirty="0"/>
              <a:t>seriam suficientes </a:t>
            </a:r>
            <a:r>
              <a:rPr lang="pt-BR" dirty="0"/>
              <a:t>para o julgamento da demanda.</a:t>
            </a:r>
          </a:p>
          <a:p>
            <a:pPr algn="just"/>
            <a:r>
              <a:rPr lang="pt-BR" dirty="0"/>
              <a:t>	Na sequência, o juiz proferiu </a:t>
            </a:r>
            <a:r>
              <a:rPr lang="pt-BR" b="1" dirty="0"/>
              <a:t>sentença</a:t>
            </a:r>
            <a:r>
              <a:rPr lang="pt-BR" dirty="0"/>
              <a:t> julgando </a:t>
            </a:r>
            <a:r>
              <a:rPr lang="pt-BR" b="1" dirty="0"/>
              <a:t>improcedente</a:t>
            </a:r>
            <a:r>
              <a:rPr lang="pt-BR" dirty="0"/>
              <a:t> o pedido, sob o fundamento de que não haveria </a:t>
            </a:r>
            <a:r>
              <a:rPr lang="pt-BR" b="1" dirty="0"/>
              <a:t>provas suficientes </a:t>
            </a:r>
            <a:r>
              <a:rPr lang="pt-BR" dirty="0"/>
              <a:t>de que os latidos do animal configurariam perturbação anormal do sossego, concluindo que o autor não se desincumbiu do ônus de provar os fatos constitutivos de seu direito.</a:t>
            </a:r>
          </a:p>
          <a:p>
            <a:pPr algn="just"/>
            <a:r>
              <a:rPr lang="pt-BR" dirty="0"/>
              <a:t>	Elabore a peça processual adequada para a defesa dos interesses do autor. A decisão foi </a:t>
            </a:r>
            <a:r>
              <a:rPr lang="pt-BR" b="1" dirty="0"/>
              <a:t>publicada dia 02 de março de 2026</a:t>
            </a:r>
            <a:r>
              <a:rPr lang="pt-BR" dirty="0"/>
              <a:t>, segunda-feira (desconsidere eventuais feriados).</a:t>
            </a:r>
            <a:endParaRPr lang="pt-BR" sz="3200" b="0" strike="noStrike" spc="-1" dirty="0">
              <a:solidFill>
                <a:srgbClr val="000000"/>
              </a:solidFill>
              <a:latin typeface="Calibri"/>
              <a:ea typeface="DejaVu Sans"/>
            </a:endParaRPr>
          </a:p>
        </p:txBody>
      </p:sp>
    </p:spTree>
    <p:extLst>
      <p:ext uri="{BB962C8B-B14F-4D97-AF65-F5344CB8AC3E}">
        <p14:creationId xmlns:p14="http://schemas.microsoft.com/office/powerpoint/2010/main" val="38678556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F43C5-A47F-8A40-8844-11A0778D2F4B}"/>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EF10AC1B-BC8D-C742-884B-A1D5638B6113}"/>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62500" lnSpcReduction="20000"/>
          </a:bodyPr>
          <a:lstStyle/>
          <a:p>
            <a:pPr algn="ctr">
              <a:lnSpc>
                <a:spcPct val="100000"/>
              </a:lnSpc>
              <a:spcBef>
                <a:spcPts val="641"/>
              </a:spcBef>
              <a:tabLst>
                <a:tab pos="0" algn="l"/>
              </a:tabLst>
            </a:pPr>
            <a:r>
              <a:rPr lang="pt-BR" sz="3200" spc="-1" dirty="0">
                <a:solidFill>
                  <a:srgbClr val="000000"/>
                </a:solidFill>
                <a:latin typeface="Calibri"/>
              </a:rPr>
              <a:t>ROTEIRO SIMPLIFICADO – APELAÇÃO (PADRÃO FGV)</a:t>
            </a:r>
          </a:p>
          <a:p>
            <a:pPr algn="ctr">
              <a:lnSpc>
                <a:spcPct val="100000"/>
              </a:lnSpc>
              <a:spcBef>
                <a:spcPts val="641"/>
              </a:spcBef>
              <a:tabLst>
                <a:tab pos="0" algn="l"/>
              </a:tabLst>
            </a:pPr>
            <a:r>
              <a:rPr lang="pt-BR" sz="3200" b="1" spc="-1" dirty="0">
                <a:solidFill>
                  <a:srgbClr val="000000"/>
                </a:solidFill>
                <a:latin typeface="Calibri"/>
              </a:rPr>
              <a:t>FOLHA DE ROSTO</a:t>
            </a:r>
          </a:p>
          <a:p>
            <a:pPr algn="just">
              <a:lnSpc>
                <a:spcPct val="100000"/>
              </a:lnSpc>
              <a:spcBef>
                <a:spcPts val="641"/>
              </a:spcBef>
              <a:tabLst>
                <a:tab pos="0" algn="l"/>
              </a:tabLst>
            </a:pPr>
            <a:r>
              <a:rPr lang="pt-BR" sz="3200" b="1" spc="-1" dirty="0">
                <a:solidFill>
                  <a:srgbClr val="000000"/>
                </a:solidFill>
                <a:latin typeface="Calibri"/>
              </a:rPr>
              <a:t>Endereçamento</a:t>
            </a:r>
            <a:r>
              <a:rPr lang="pt-BR" sz="3200" spc="-1" dirty="0">
                <a:solidFill>
                  <a:srgbClr val="000000"/>
                </a:solidFill>
                <a:latin typeface="Calibri"/>
              </a:rPr>
              <a:t>: Juiz “a quo” que proferiu a sentença</a:t>
            </a:r>
          </a:p>
          <a:p>
            <a:pPr algn="just">
              <a:lnSpc>
                <a:spcPct val="100000"/>
              </a:lnSpc>
              <a:spcBef>
                <a:spcPts val="641"/>
              </a:spcBef>
              <a:tabLst>
                <a:tab pos="0" algn="l"/>
              </a:tabLst>
            </a:pPr>
            <a:r>
              <a:rPr lang="pt-BR" sz="3200" spc="-1" dirty="0">
                <a:solidFill>
                  <a:srgbClr val="000000"/>
                </a:solidFill>
                <a:latin typeface="Calibri"/>
              </a:rPr>
              <a:t>Apelante (qualificação) + advogado, </a:t>
            </a:r>
            <a:r>
              <a:rPr lang="pt-BR" sz="3200" b="1" spc="-1" dirty="0">
                <a:solidFill>
                  <a:srgbClr val="000000"/>
                </a:solidFill>
                <a:latin typeface="Calibri"/>
              </a:rPr>
              <a:t>interpor</a:t>
            </a:r>
            <a:r>
              <a:rPr lang="pt-BR" sz="3200" spc="-1" dirty="0">
                <a:solidFill>
                  <a:srgbClr val="000000"/>
                </a:solidFill>
                <a:latin typeface="Calibri"/>
              </a:rPr>
              <a:t> RECURSO DE APELAÇÃO Fundamento art. 1.009 CPC</a:t>
            </a:r>
          </a:p>
          <a:p>
            <a:pPr algn="just">
              <a:lnSpc>
                <a:spcPct val="100000"/>
              </a:lnSpc>
              <a:spcBef>
                <a:spcPts val="641"/>
              </a:spcBef>
              <a:tabLst>
                <a:tab pos="0" algn="l"/>
              </a:tabLst>
            </a:pPr>
            <a:r>
              <a:rPr lang="pt-BR" sz="3200" spc="-1" dirty="0">
                <a:solidFill>
                  <a:srgbClr val="000000"/>
                </a:solidFill>
                <a:latin typeface="Calibri"/>
              </a:rPr>
              <a:t>Pedido de </a:t>
            </a:r>
            <a:r>
              <a:rPr lang="pt-BR" sz="3200" b="1" spc="-1" dirty="0">
                <a:solidFill>
                  <a:srgbClr val="000000"/>
                </a:solidFill>
                <a:latin typeface="Calibri"/>
              </a:rPr>
              <a:t>retratação</a:t>
            </a:r>
            <a:r>
              <a:rPr lang="pt-BR" sz="3200" spc="-1" dirty="0">
                <a:solidFill>
                  <a:srgbClr val="000000"/>
                </a:solidFill>
                <a:latin typeface="Calibri"/>
              </a:rPr>
              <a:t> </a:t>
            </a:r>
            <a:r>
              <a:rPr lang="pt-BR" sz="3200" spc="-1">
                <a:solidFill>
                  <a:srgbClr val="000000"/>
                </a:solidFill>
                <a:latin typeface="Calibri"/>
              </a:rPr>
              <a:t>quando cabível; </a:t>
            </a:r>
            <a:r>
              <a:rPr lang="pt-BR" sz="3200" b="1" spc="-1" dirty="0">
                <a:solidFill>
                  <a:srgbClr val="000000"/>
                </a:solidFill>
                <a:latin typeface="Calibri"/>
              </a:rPr>
              <a:t>recebimento</a:t>
            </a:r>
            <a:r>
              <a:rPr lang="pt-BR" sz="3200" spc="-1" dirty="0">
                <a:solidFill>
                  <a:srgbClr val="000000"/>
                </a:solidFill>
                <a:latin typeface="Calibri"/>
              </a:rPr>
              <a:t> e </a:t>
            </a:r>
            <a:r>
              <a:rPr lang="pt-BR" sz="3200" b="1" spc="-1" dirty="0">
                <a:solidFill>
                  <a:srgbClr val="000000"/>
                </a:solidFill>
                <a:latin typeface="Calibri"/>
              </a:rPr>
              <a:t>remessa</a:t>
            </a:r>
            <a:r>
              <a:rPr lang="pt-BR" sz="3200" spc="-1" dirty="0">
                <a:solidFill>
                  <a:srgbClr val="000000"/>
                </a:solidFill>
                <a:latin typeface="Calibri"/>
              </a:rPr>
              <a:t>: intimar o apelado </a:t>
            </a:r>
            <a:r>
              <a:rPr lang="pt-BR" sz="3200" b="1" spc="-1" dirty="0">
                <a:solidFill>
                  <a:srgbClr val="000000"/>
                </a:solidFill>
                <a:latin typeface="Calibri"/>
              </a:rPr>
              <a:t>contrarrazões</a:t>
            </a:r>
            <a:r>
              <a:rPr lang="pt-BR" sz="3200" spc="-1" dirty="0">
                <a:solidFill>
                  <a:srgbClr val="000000"/>
                </a:solidFill>
                <a:latin typeface="Calibri"/>
              </a:rPr>
              <a:t> art. 1.010, § 2º CPC e </a:t>
            </a:r>
            <a:r>
              <a:rPr lang="pt-BR" sz="3200" b="1" spc="-1" dirty="0">
                <a:solidFill>
                  <a:srgbClr val="000000"/>
                </a:solidFill>
                <a:latin typeface="Calibri"/>
              </a:rPr>
              <a:t>fechamento</a:t>
            </a:r>
          </a:p>
          <a:p>
            <a:pPr algn="ctr">
              <a:lnSpc>
                <a:spcPct val="100000"/>
              </a:lnSpc>
              <a:spcBef>
                <a:spcPts val="641"/>
              </a:spcBef>
              <a:tabLst>
                <a:tab pos="0" algn="l"/>
              </a:tabLst>
            </a:pPr>
            <a:r>
              <a:rPr lang="pt-BR" sz="3200" b="1" spc="-1" dirty="0">
                <a:solidFill>
                  <a:srgbClr val="000000"/>
                </a:solidFill>
                <a:latin typeface="Calibri"/>
              </a:rPr>
              <a:t>RAZÕES DE APELAÇÃO</a:t>
            </a:r>
          </a:p>
          <a:p>
            <a:pPr algn="just">
              <a:lnSpc>
                <a:spcPct val="100000"/>
              </a:lnSpc>
              <a:spcBef>
                <a:spcPts val="641"/>
              </a:spcBef>
              <a:tabLst>
                <a:tab pos="0" algn="l"/>
              </a:tabLst>
            </a:pPr>
            <a:r>
              <a:rPr lang="pt-BR" sz="3200" spc="-1" dirty="0">
                <a:solidFill>
                  <a:srgbClr val="000000"/>
                </a:solidFill>
                <a:latin typeface="Calibri"/>
              </a:rPr>
              <a:t>Apresentação: Egrégio Tribunal de Justiça do Estado de São Paulo</a:t>
            </a:r>
          </a:p>
          <a:p>
            <a:pPr algn="just">
              <a:lnSpc>
                <a:spcPct val="100000"/>
              </a:lnSpc>
              <a:spcBef>
                <a:spcPts val="641"/>
              </a:spcBef>
              <a:tabLst>
                <a:tab pos="0" algn="l"/>
              </a:tabLst>
            </a:pPr>
            <a:r>
              <a:rPr lang="pt-BR" sz="3200" spc="-1" dirty="0">
                <a:solidFill>
                  <a:srgbClr val="000000"/>
                </a:solidFill>
                <a:latin typeface="Calibri"/>
              </a:rPr>
              <a:t>Apelante - Apelado - Origem</a:t>
            </a:r>
          </a:p>
          <a:p>
            <a:pPr algn="just">
              <a:lnSpc>
                <a:spcPct val="100000"/>
              </a:lnSpc>
              <a:spcBef>
                <a:spcPts val="641"/>
              </a:spcBef>
              <a:tabLst>
                <a:tab pos="0" algn="l"/>
              </a:tabLst>
            </a:pPr>
            <a:r>
              <a:rPr lang="pt-BR" sz="3200" b="1" spc="-1" dirty="0">
                <a:solidFill>
                  <a:srgbClr val="000000"/>
                </a:solidFill>
                <a:latin typeface="Calibri"/>
              </a:rPr>
              <a:t>DESTACAR JUÍZO DE ADMISSIBILIDADE</a:t>
            </a:r>
            <a:r>
              <a:rPr lang="pt-BR" sz="3200" spc="-1" dirty="0">
                <a:solidFill>
                  <a:srgbClr val="000000"/>
                </a:solidFill>
                <a:latin typeface="Calibri"/>
              </a:rPr>
              <a:t>: </a:t>
            </a:r>
            <a:r>
              <a:rPr lang="pt-BR" sz="3200" b="1" u="sng" spc="-1" dirty="0">
                <a:solidFill>
                  <a:srgbClr val="000000"/>
                </a:solidFill>
                <a:latin typeface="Calibri"/>
              </a:rPr>
              <a:t>Preparo</a:t>
            </a:r>
            <a:r>
              <a:rPr lang="pt-BR" sz="3200" spc="-1" dirty="0">
                <a:solidFill>
                  <a:srgbClr val="000000"/>
                </a:solidFill>
                <a:latin typeface="Calibri"/>
              </a:rPr>
              <a:t>: Indicar recolhimento do preparo art. 1.007 CPC; </a:t>
            </a:r>
            <a:r>
              <a:rPr lang="pt-BR" sz="3200" b="1" u="sng" spc="-1" dirty="0">
                <a:solidFill>
                  <a:srgbClr val="000000"/>
                </a:solidFill>
                <a:latin typeface="Calibri"/>
              </a:rPr>
              <a:t>Tempestividade</a:t>
            </a:r>
            <a:r>
              <a:rPr lang="pt-BR" sz="3200" spc="-1" dirty="0">
                <a:solidFill>
                  <a:srgbClr val="000000"/>
                </a:solidFill>
                <a:latin typeface="Calibri"/>
              </a:rPr>
              <a:t>: indicar prazo de 15 dias art. 1.003 §5º CPC e </a:t>
            </a:r>
            <a:r>
              <a:rPr lang="pt-BR" sz="3200" b="1" u="sng" spc="-1" dirty="0">
                <a:solidFill>
                  <a:srgbClr val="000000"/>
                </a:solidFill>
                <a:latin typeface="Calibri"/>
              </a:rPr>
              <a:t>Cabimento</a:t>
            </a:r>
            <a:r>
              <a:rPr lang="pt-BR" sz="3200" spc="-1" dirty="0">
                <a:solidFill>
                  <a:srgbClr val="000000"/>
                </a:solidFill>
                <a:latin typeface="Calibri"/>
              </a:rPr>
              <a:t> - art. 1.009 CPC e 203, § 1º CPC</a:t>
            </a:r>
          </a:p>
          <a:p>
            <a:pPr algn="just">
              <a:lnSpc>
                <a:spcPct val="100000"/>
              </a:lnSpc>
              <a:spcBef>
                <a:spcPts val="641"/>
              </a:spcBef>
              <a:tabLst>
                <a:tab pos="0" algn="l"/>
              </a:tabLst>
            </a:pPr>
            <a:r>
              <a:rPr lang="pt-BR" sz="3200" b="1" spc="-1" dirty="0">
                <a:solidFill>
                  <a:srgbClr val="000000"/>
                </a:solidFill>
                <a:latin typeface="Calibri"/>
              </a:rPr>
              <a:t>EXPOSIÇÃO DO FATO</a:t>
            </a:r>
            <a:r>
              <a:rPr lang="pt-BR" sz="3200" spc="-1" dirty="0">
                <a:solidFill>
                  <a:srgbClr val="000000"/>
                </a:solidFill>
                <a:latin typeface="Calibri"/>
              </a:rPr>
              <a:t>: resumo curto da decisão recorrida.</a:t>
            </a:r>
          </a:p>
          <a:p>
            <a:pPr algn="just">
              <a:lnSpc>
                <a:spcPct val="100000"/>
              </a:lnSpc>
              <a:spcBef>
                <a:spcPts val="641"/>
              </a:spcBef>
              <a:tabLst>
                <a:tab pos="0" algn="l"/>
              </a:tabLst>
            </a:pPr>
            <a:r>
              <a:rPr lang="pt-BR" sz="3200" b="1" spc="-1" dirty="0">
                <a:solidFill>
                  <a:srgbClr val="000000"/>
                </a:solidFill>
                <a:latin typeface="Calibri"/>
              </a:rPr>
              <a:t>EXPOSIÇÃO DO DIREITO </a:t>
            </a:r>
            <a:r>
              <a:rPr lang="pt-BR" sz="3200" spc="-1" dirty="0">
                <a:solidFill>
                  <a:srgbClr val="000000"/>
                </a:solidFill>
                <a:latin typeface="Calibri"/>
              </a:rPr>
              <a:t>e razões do pedido de reforma ou de decretação de nulidade</a:t>
            </a:r>
            <a:r>
              <a:rPr lang="pt-BR" sz="3200" b="1" spc="-1" dirty="0">
                <a:solidFill>
                  <a:srgbClr val="000000"/>
                </a:solidFill>
                <a:latin typeface="Calibri"/>
              </a:rPr>
              <a:t>:  Preliminar</a:t>
            </a:r>
            <a:r>
              <a:rPr lang="pt-BR" sz="3200" spc="-1" dirty="0">
                <a:solidFill>
                  <a:srgbClr val="000000"/>
                </a:solidFill>
                <a:latin typeface="Calibri"/>
              </a:rPr>
              <a:t> (art. 1.009, § 1º) - </a:t>
            </a:r>
            <a:r>
              <a:rPr lang="pt-BR" sz="3200" b="1" spc="-1" dirty="0">
                <a:solidFill>
                  <a:srgbClr val="000000"/>
                </a:solidFill>
                <a:latin typeface="Calibri"/>
              </a:rPr>
              <a:t>MÉRITO</a:t>
            </a:r>
            <a:r>
              <a:rPr lang="pt-BR" sz="3200" spc="-1" dirty="0">
                <a:solidFill>
                  <a:srgbClr val="000000"/>
                </a:solidFill>
                <a:latin typeface="Calibri"/>
              </a:rPr>
              <a:t>: impugnação específica matéria de direito civil</a:t>
            </a:r>
          </a:p>
          <a:p>
            <a:pPr algn="just">
              <a:spcBef>
                <a:spcPts val="641"/>
              </a:spcBef>
              <a:tabLst>
                <a:tab pos="0" algn="l"/>
              </a:tabLst>
            </a:pPr>
            <a:r>
              <a:rPr lang="pt-BR" sz="3200" b="1" spc="-1" dirty="0">
                <a:solidFill>
                  <a:srgbClr val="000000"/>
                </a:solidFill>
                <a:latin typeface="Calibri"/>
              </a:rPr>
              <a:t>PEDIDOS:</a:t>
            </a:r>
            <a:r>
              <a:rPr lang="pt-BR" sz="3200" spc="-1" dirty="0">
                <a:solidFill>
                  <a:srgbClr val="000000"/>
                </a:solidFill>
                <a:latin typeface="Calibri"/>
              </a:rPr>
              <a:t> </a:t>
            </a:r>
            <a:r>
              <a:rPr lang="pt-BR" sz="3200" b="1" spc="-1" dirty="0">
                <a:solidFill>
                  <a:srgbClr val="000000"/>
                </a:solidFill>
                <a:latin typeface="Calibri"/>
              </a:rPr>
              <a:t>conhecimento</a:t>
            </a:r>
            <a:r>
              <a:rPr lang="pt-BR" sz="3200" spc="-1" dirty="0">
                <a:solidFill>
                  <a:srgbClr val="000000"/>
                </a:solidFill>
                <a:latin typeface="Calibri"/>
              </a:rPr>
              <a:t> da apelação e </a:t>
            </a:r>
            <a:r>
              <a:rPr lang="pt-BR" sz="3200" b="1" spc="-1" dirty="0">
                <a:solidFill>
                  <a:srgbClr val="000000"/>
                </a:solidFill>
                <a:latin typeface="Calibri"/>
              </a:rPr>
              <a:t>provimento</a:t>
            </a:r>
            <a:r>
              <a:rPr lang="pt-BR" sz="3200" spc="-1" dirty="0">
                <a:solidFill>
                  <a:srgbClr val="000000"/>
                </a:solidFill>
                <a:latin typeface="Calibri"/>
              </a:rPr>
              <a:t> do recurso; anulação da sentença (cerceamento) e retorno para instrução, subsidiariamente PROVIMENTO reforma da sentença reforma da sentença; </a:t>
            </a:r>
            <a:r>
              <a:rPr lang="pt-BR" sz="3200" b="1" spc="-1" dirty="0">
                <a:solidFill>
                  <a:srgbClr val="000000"/>
                </a:solidFill>
                <a:latin typeface="Calibri"/>
              </a:rPr>
              <a:t>PEDIDOS ESPECIAIS</a:t>
            </a:r>
            <a:r>
              <a:rPr lang="pt-BR" sz="3200" spc="-1" dirty="0">
                <a:solidFill>
                  <a:srgbClr val="000000"/>
                </a:solidFill>
                <a:latin typeface="Calibri"/>
              </a:rPr>
              <a:t>: prioridade processual art. 1.048; efeito suspensivo art. 1.012 CPC; MP art. 178; multa processual art. 77 e 80 CPC e honorários advocatícios (art. 85, § 11)</a:t>
            </a:r>
          </a:p>
          <a:p>
            <a:pPr algn="just">
              <a:lnSpc>
                <a:spcPct val="100000"/>
              </a:lnSpc>
              <a:spcBef>
                <a:spcPts val="641"/>
              </a:spcBef>
              <a:tabLst>
                <a:tab pos="0" algn="l"/>
              </a:tabLst>
            </a:pPr>
            <a:r>
              <a:rPr lang="pt-BR" sz="3200" b="1" spc="-1" dirty="0">
                <a:solidFill>
                  <a:srgbClr val="000000"/>
                </a:solidFill>
                <a:latin typeface="Calibri"/>
              </a:rPr>
              <a:t>Fecho</a:t>
            </a:r>
            <a:r>
              <a:rPr lang="pt-BR" sz="3200" spc="-1" dirty="0">
                <a:solidFill>
                  <a:srgbClr val="000000"/>
                </a:solidFill>
                <a:latin typeface="Calibri"/>
              </a:rPr>
              <a:t>: data - advogado</a:t>
            </a:r>
            <a:endParaRPr lang="pt-BR" sz="3200" spc="-1" dirty="0">
              <a:solidFill>
                <a:srgbClr val="000000"/>
              </a:solidFill>
              <a:latin typeface="Calibri"/>
              <a:ea typeface="DejaVu Sans"/>
            </a:endParaRPr>
          </a:p>
        </p:txBody>
      </p:sp>
    </p:spTree>
    <p:extLst>
      <p:ext uri="{BB962C8B-B14F-4D97-AF65-F5344CB8AC3E}">
        <p14:creationId xmlns:p14="http://schemas.microsoft.com/office/powerpoint/2010/main" val="23555318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C0878-C49C-3834-1463-43CD83030B7A}"/>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16B78D7B-735D-B59A-5C2A-5A51ACBC726C}"/>
              </a:ext>
            </a:extLst>
          </p:cNvPr>
          <p:cNvSpPr/>
          <p:nvPr/>
        </p:nvSpPr>
        <p:spPr>
          <a:xfrm>
            <a:off x="0"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dirty="0"/>
              <a:t>EXCELENTÍSSIMO SENHOR DOUTOR JUIZ DE DIREITO DA 2ª VARA CÍVEL DO FORO CENTRAL DA COMARCA DA CAPITAL DO ESTADO DE SÃO PAULO.</a:t>
            </a:r>
          </a:p>
          <a:p>
            <a:pPr algn="just"/>
            <a:r>
              <a:rPr lang="pt-BR" dirty="0"/>
              <a:t> </a:t>
            </a:r>
          </a:p>
          <a:p>
            <a:pPr algn="just"/>
            <a:endParaRPr lang="pt-BR" dirty="0"/>
          </a:p>
          <a:p>
            <a:pPr algn="just"/>
            <a:endParaRPr lang="pt-BR" dirty="0"/>
          </a:p>
          <a:p>
            <a:pPr algn="just"/>
            <a:endParaRPr lang="pt-BR" dirty="0"/>
          </a:p>
          <a:p>
            <a:pPr algn="just"/>
            <a:r>
              <a:rPr lang="pt-BR" dirty="0"/>
              <a:t>Processo n. XXX</a:t>
            </a:r>
          </a:p>
          <a:p>
            <a:pPr algn="just"/>
            <a:r>
              <a:rPr lang="pt-BR" dirty="0"/>
              <a:t> </a:t>
            </a:r>
          </a:p>
          <a:p>
            <a:pPr algn="just"/>
            <a:r>
              <a:rPr lang="pt-BR" dirty="0"/>
              <a:t>	Marcelo, qualificação completa </a:t>
            </a:r>
            <a:r>
              <a:rPr lang="pt-BR" dirty="0" err="1"/>
              <a:t>xxx</a:t>
            </a:r>
            <a:r>
              <a:rPr lang="pt-BR" dirty="0"/>
              <a:t>, nos autos da ação de indenização por danos morais que move em face de Daniela, também qualificada, inconformado com a sentença que julgou improcedente o pedido, vem, respeitosamente, à presença de Vossa Excelência, com fundamento nos </a:t>
            </a:r>
            <a:r>
              <a:rPr lang="pt-BR" dirty="0" err="1"/>
              <a:t>arts</a:t>
            </a:r>
            <a:r>
              <a:rPr lang="pt-BR" dirty="0"/>
              <a:t>. 1.009 e seguintes do Código de Processo Civil, interpor o presente RECURSO DE APELAÇÃO requerendo que o recurso seja recebido no duplo efeito.</a:t>
            </a:r>
          </a:p>
          <a:p>
            <a:pPr algn="just"/>
            <a:r>
              <a:rPr lang="pt-BR" dirty="0"/>
              <a:t>	Requer a intimação do recorrente para apresentação das contrarrazões nos termos do art. 1.010, § 1º do CPC e posteriormente remetido ao Egrégio Tribunal de Justiça do Estado de São Paulo, com as anexas razões.</a:t>
            </a:r>
          </a:p>
          <a:p>
            <a:pPr algn="just"/>
            <a:r>
              <a:rPr lang="pt-BR" dirty="0"/>
              <a:t> </a:t>
            </a:r>
          </a:p>
          <a:p>
            <a:pPr algn="ctr"/>
            <a:r>
              <a:rPr lang="pt-BR" dirty="0"/>
              <a:t>Nestes termos, pode deferimento.</a:t>
            </a:r>
          </a:p>
          <a:p>
            <a:pPr algn="ctr"/>
            <a:r>
              <a:rPr lang="pt-BR" dirty="0"/>
              <a:t>Local, 23 de março de 2026.</a:t>
            </a:r>
          </a:p>
          <a:p>
            <a:pPr algn="ctr"/>
            <a:endParaRPr lang="pt-BR" dirty="0"/>
          </a:p>
          <a:p>
            <a:pPr algn="ctr"/>
            <a:r>
              <a:rPr lang="pt-BR" dirty="0"/>
              <a:t>Advogado XXX</a:t>
            </a:r>
          </a:p>
          <a:p>
            <a:pPr algn="ctr"/>
            <a:r>
              <a:rPr lang="pt-BR" dirty="0"/>
              <a:t>OAB/UF nº XXX</a:t>
            </a:r>
          </a:p>
        </p:txBody>
      </p:sp>
    </p:spTree>
    <p:extLst>
      <p:ext uri="{BB962C8B-B14F-4D97-AF65-F5344CB8AC3E}">
        <p14:creationId xmlns:p14="http://schemas.microsoft.com/office/powerpoint/2010/main" val="3870701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57597-4A5F-4722-EA91-054DA850C03F}"/>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C2E17469-CD0B-D5A6-79B0-A65B4C05972B}"/>
              </a:ext>
            </a:extLst>
          </p:cNvPr>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r>
              <a:rPr lang="pt-BR" dirty="0"/>
              <a:t>RAZÕES DE APELAÇÃO</a:t>
            </a:r>
          </a:p>
          <a:p>
            <a:r>
              <a:rPr lang="pt-BR" dirty="0"/>
              <a:t> </a:t>
            </a:r>
          </a:p>
          <a:p>
            <a:endParaRPr lang="pt-BR" dirty="0"/>
          </a:p>
          <a:p>
            <a:r>
              <a:rPr lang="pt-BR" dirty="0"/>
              <a:t>Apelante: Marcelo</a:t>
            </a:r>
          </a:p>
          <a:p>
            <a:r>
              <a:rPr lang="pt-BR" dirty="0"/>
              <a:t>Apelada: Daniela</a:t>
            </a:r>
          </a:p>
          <a:p>
            <a:r>
              <a:rPr lang="pt-BR" dirty="0"/>
              <a:t>Origem: 2ª Vara Cível Central da Comarca da Capital de São Paulo</a:t>
            </a:r>
          </a:p>
          <a:p>
            <a:r>
              <a:rPr lang="pt-BR" dirty="0"/>
              <a:t>Processo n. </a:t>
            </a:r>
            <a:r>
              <a:rPr lang="pt-BR" dirty="0" err="1"/>
              <a:t>xxx</a:t>
            </a:r>
            <a:endParaRPr lang="pt-BR" dirty="0"/>
          </a:p>
          <a:p>
            <a:endParaRPr lang="pt-BR" dirty="0"/>
          </a:p>
          <a:p>
            <a:endParaRPr lang="pt-BR" dirty="0"/>
          </a:p>
          <a:p>
            <a:r>
              <a:rPr lang="pt-BR" dirty="0"/>
              <a:t>Egrégio Tribunal de Justiça,</a:t>
            </a:r>
          </a:p>
          <a:p>
            <a:r>
              <a:rPr lang="pt-BR" dirty="0"/>
              <a:t>	Colenda Câmara,</a:t>
            </a:r>
          </a:p>
          <a:p>
            <a:r>
              <a:rPr lang="pt-BR" dirty="0"/>
              <a:t>		Nobres Desembargadores!</a:t>
            </a:r>
          </a:p>
        </p:txBody>
      </p:sp>
    </p:spTree>
    <p:extLst>
      <p:ext uri="{BB962C8B-B14F-4D97-AF65-F5344CB8AC3E}">
        <p14:creationId xmlns:p14="http://schemas.microsoft.com/office/powerpoint/2010/main" val="19115298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918F9-0CBC-8284-2E9B-1820344D60C0}"/>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A09D795A-1BAA-9011-B6B0-502AE57F4174}"/>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r>
              <a:rPr lang="pt-BR" b="1" dirty="0"/>
              <a:t>CABIMENTO</a:t>
            </a:r>
          </a:p>
          <a:p>
            <a:pPr algn="just"/>
            <a:r>
              <a:rPr lang="pt-BR" dirty="0"/>
              <a:t>	 O presente recurso é cabível, tendo em vista que se insurge contra sentença que julgou improcedente o pedido formulado na ação de indenização por danos morais.</a:t>
            </a:r>
          </a:p>
          <a:p>
            <a:pPr algn="just"/>
            <a:r>
              <a:rPr lang="pt-BR" dirty="0"/>
              <a:t>	Nos termos do art. 1.009 do Código de Processo Civil, da sentença cabe recurso de apelação.</a:t>
            </a:r>
          </a:p>
          <a:p>
            <a:pPr algn="just"/>
            <a:r>
              <a:rPr lang="pt-BR" dirty="0"/>
              <a:t>	Assim, diante da natureza da decisão recorrida, mostra-se adequada a interposição do presente recurso.</a:t>
            </a:r>
          </a:p>
          <a:p>
            <a:endParaRPr lang="pt-BR" dirty="0"/>
          </a:p>
          <a:p>
            <a:r>
              <a:rPr lang="pt-BR" dirty="0"/>
              <a:t> </a:t>
            </a:r>
          </a:p>
          <a:p>
            <a:r>
              <a:rPr lang="pt-BR" b="1" dirty="0"/>
              <a:t>TEMPESTIVIDADE</a:t>
            </a:r>
          </a:p>
          <a:p>
            <a:r>
              <a:rPr lang="pt-BR" dirty="0"/>
              <a:t>	A sentença foi publicada em 02 de março, segunda-feira.</a:t>
            </a:r>
          </a:p>
          <a:p>
            <a:pPr algn="just"/>
            <a:r>
              <a:rPr lang="pt-BR" dirty="0"/>
              <a:t>	Nos termos do art. 1.003, § 5º, do CPC, o prazo para interposição de apelação é de 15 dias úteis, sendo a contagem realizada em dias úteis, conforme art. 219 do CPC.</a:t>
            </a:r>
          </a:p>
          <a:p>
            <a:r>
              <a:rPr lang="pt-BR" dirty="0"/>
              <a:t>	Assim, o presente recurso é tempestivo.</a:t>
            </a:r>
          </a:p>
          <a:p>
            <a:r>
              <a:rPr lang="pt-BR" dirty="0"/>
              <a:t> </a:t>
            </a:r>
          </a:p>
          <a:p>
            <a:r>
              <a:rPr lang="pt-BR" b="1" dirty="0"/>
              <a:t>PREPARO</a:t>
            </a:r>
          </a:p>
          <a:p>
            <a:pPr algn="just"/>
            <a:r>
              <a:rPr lang="pt-BR" dirty="0"/>
              <a:t>	O recorrente realizou o preparo nos termos do art. 1.007 dos CPC conforme guia anexa (doc. </a:t>
            </a:r>
            <a:r>
              <a:rPr lang="pt-BR" dirty="0" err="1"/>
              <a:t>Xxx</a:t>
            </a:r>
            <a:r>
              <a:rPr lang="pt-BR" dirty="0"/>
              <a:t>).</a:t>
            </a:r>
          </a:p>
          <a:p>
            <a:pPr algn="just">
              <a:lnSpc>
                <a:spcPct val="100000"/>
              </a:lnSpc>
              <a:spcBef>
                <a:spcPts val="641"/>
              </a:spcBef>
              <a:tabLst>
                <a:tab pos="0" algn="l"/>
              </a:tabLst>
            </a:pPr>
            <a:endParaRPr lang="pt-BR" sz="3200" spc="-1" dirty="0">
              <a:solidFill>
                <a:srgbClr val="000000"/>
              </a:solidFill>
              <a:latin typeface="Calibri"/>
              <a:ea typeface="DejaVu Sans"/>
            </a:endParaRPr>
          </a:p>
        </p:txBody>
      </p:sp>
    </p:spTree>
    <p:extLst>
      <p:ext uri="{BB962C8B-B14F-4D97-AF65-F5344CB8AC3E}">
        <p14:creationId xmlns:p14="http://schemas.microsoft.com/office/powerpoint/2010/main" val="9026773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46E28-CC94-7010-F392-22E39A15C3C9}"/>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7BA2301A-A062-CA8D-F6D5-66664FD7EB10}"/>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b="1" dirty="0"/>
              <a:t>EXPOSIÇÃO DO FATO (art. 1.010, II CPC)</a:t>
            </a:r>
          </a:p>
          <a:p>
            <a:pPr algn="just"/>
            <a:r>
              <a:rPr lang="pt-BR" dirty="0"/>
              <a:t>	O apelante ajuizou ação de indenização por danos morais em razão da perturbação de sossego causada pelo animal de estimação da apelada, que permanece frequentemente na varanda do apartamento latindo de forma intensa e contínua.</a:t>
            </a:r>
          </a:p>
          <a:p>
            <a:pPr algn="just"/>
            <a:r>
              <a:rPr lang="pt-BR" dirty="0"/>
              <a:t>Para demonstrar os fatos, o autor juntou vídeos gravados do interior de seu apartamento, evidenciando os latidos constantes.</a:t>
            </a:r>
          </a:p>
          <a:p>
            <a:pPr algn="just"/>
            <a:r>
              <a:rPr lang="pt-BR" dirty="0"/>
              <a:t>	A apelada apresentou contestação, porém não impugnou especificamente o conteúdo dos vídeos apresentados.</a:t>
            </a:r>
          </a:p>
          <a:p>
            <a:pPr algn="just"/>
            <a:r>
              <a:rPr lang="pt-BR" dirty="0"/>
              <a:t>	O apelante requereu prova testemunhal, indicando morador do mesmo andar que presenciava diariamente os acontecimentos.</a:t>
            </a:r>
          </a:p>
          <a:p>
            <a:pPr algn="just"/>
            <a:r>
              <a:rPr lang="pt-BR" dirty="0"/>
              <a:t>	O magistrado indeferiu a produção da prova testemunhal, sob o fundamento de que os documentos constantes dos autos seriam suficientes para julgamento e, posteriormente, foi proferida sentença julgando improcedente a demanda, sob o argumento de que o autor não se desincumbiu do ônus de provar os fatos constitutivos de seu direito, nos termos do art. 373, I, do CPC.</a:t>
            </a:r>
          </a:p>
        </p:txBody>
      </p:sp>
    </p:spTree>
    <p:extLst>
      <p:ext uri="{BB962C8B-B14F-4D97-AF65-F5344CB8AC3E}">
        <p14:creationId xmlns:p14="http://schemas.microsoft.com/office/powerpoint/2010/main" val="19504085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21C31-F549-4140-D6B4-84750B2516EC}"/>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2A8E55AE-D588-32B5-01CD-A2E4F9100C40}"/>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b="1" dirty="0"/>
              <a:t>EXPOSIÇÃO DO DIREITO (ART. 1.010, II do CPC E RAZÕES DO PEDIDO DE REFORMA OU DE DECRETAÇÃO DE NULIDADE  ART. 1.010, III do CPC.)</a:t>
            </a:r>
            <a:endParaRPr lang="pt-BR" dirty="0"/>
          </a:p>
          <a:p>
            <a:pPr algn="just"/>
            <a:r>
              <a:rPr lang="pt-BR" dirty="0"/>
              <a:t>PRELIMINARMENTE</a:t>
            </a:r>
          </a:p>
          <a:p>
            <a:pPr algn="just"/>
            <a:r>
              <a:rPr lang="pt-BR" dirty="0"/>
              <a:t>DO CERCEAMENTO DE DEFESA</a:t>
            </a:r>
          </a:p>
          <a:p>
            <a:pPr algn="just"/>
            <a:r>
              <a:rPr lang="pt-BR" dirty="0"/>
              <a:t>	A sentença deve ser anulada, pois houve evidente cerceamento de defesa.</a:t>
            </a:r>
          </a:p>
          <a:p>
            <a:pPr algn="just"/>
            <a:r>
              <a:rPr lang="pt-BR" dirty="0"/>
              <a:t>	Nos termos do art. 5º, LV, da Constituição Federal, são assegurados às partes o contraditório e a ampla defesa, com os meios e recursos a ela inerentes.</a:t>
            </a:r>
          </a:p>
          <a:p>
            <a:pPr algn="just"/>
            <a:r>
              <a:rPr lang="pt-BR" dirty="0"/>
              <a:t>	O Código de Processo Civil, em seu art. 369, garante às partes o direito de empregar todos os meios legais de prova para demonstrar a verdade dos fatos.</a:t>
            </a:r>
          </a:p>
          <a:p>
            <a:pPr algn="just"/>
            <a:r>
              <a:rPr lang="pt-BR" dirty="0"/>
              <a:t>	Além disso, o art. 370 do CPC dispõe que cabe ao juiz determinar as provas necessárias à instrução do processo, podendo indeferir apenas aquelas que sejam manifestamente inúteis ou protelatórias.</a:t>
            </a:r>
          </a:p>
          <a:p>
            <a:pPr algn="just"/>
            <a:r>
              <a:rPr lang="pt-BR" dirty="0"/>
              <a:t>	No presente caso, o apelante requereu prova testemunhal pertinente, indicando morador do mesmo andar que poderia confirmar a ocorrência da perturbação de sossego, entretanto, o magistrado indeferiu a produção da prova e, posteriormente, julgou improcedente o pedido justamente por ausência de provas suficientes.</a:t>
            </a:r>
          </a:p>
          <a:p>
            <a:pPr algn="just"/>
            <a:r>
              <a:rPr lang="pt-BR" dirty="0"/>
              <a:t>	Configurou cerceamento de defesa, pois foi impedida a produção de prova relevante para a comprovação dos fatos narrados e , dessa forma, a sentença deve ser anulada, com fundamento nos </a:t>
            </a:r>
            <a:r>
              <a:rPr lang="pt-BR" dirty="0" err="1"/>
              <a:t>arts</a:t>
            </a:r>
            <a:r>
              <a:rPr lang="pt-BR" dirty="0"/>
              <a:t>. 369 e 370 do CPC, bem como no art. 5º, LV, da Constituição Federal, determinando-se o retorno dos autos à origem para reabertura da instrução processual.</a:t>
            </a:r>
          </a:p>
        </p:txBody>
      </p:sp>
    </p:spTree>
    <p:extLst>
      <p:ext uri="{BB962C8B-B14F-4D97-AF65-F5344CB8AC3E}">
        <p14:creationId xmlns:p14="http://schemas.microsoft.com/office/powerpoint/2010/main" val="3974187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BDCF0-DBD6-7BA8-FF52-3DC9E17347AA}"/>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CAF49667-71EC-D78B-42C5-D995573A19C8}"/>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b="1" dirty="0"/>
              <a:t>DO MÉRITO</a:t>
            </a:r>
            <a:endParaRPr lang="pt-BR" dirty="0"/>
          </a:p>
          <a:p>
            <a:pPr algn="just"/>
            <a:r>
              <a:rPr lang="pt-BR" dirty="0"/>
              <a:t>	Superada a preliminar, o que se admite apenas por argumentar, a sentença também merece reforma no mérito.</a:t>
            </a:r>
          </a:p>
          <a:p>
            <a:pPr algn="just"/>
            <a:r>
              <a:rPr lang="pt-BR" dirty="0"/>
              <a:t>	Nos termos do art. 341 do CPC, incumbe ao réu manifestar-se precisamente sobre as alegações de fato constantes da petição inicial, presumindo-se verdadeiras aquelas que não forem especificamente impugnadas.</a:t>
            </a:r>
          </a:p>
          <a:p>
            <a:pPr algn="just"/>
            <a:r>
              <a:rPr lang="pt-BR" dirty="0"/>
              <a:t>	A apelada não impugnou especificamente o conteúdo dos vídeos apresentados pelo autor, limitando-se a negar genericamente os fatos, assim, deve incidir a presunção de veracidade das alegações fáticas apresentadas na inicial.</a:t>
            </a:r>
          </a:p>
          <a:p>
            <a:pPr algn="just"/>
            <a:r>
              <a:rPr lang="pt-BR" dirty="0"/>
              <a:t>	No presente caso, os latidos constantes e intensos do animal, durante o dia e a noite, configuram interferência anormal no sossego do apelante.</a:t>
            </a:r>
          </a:p>
          <a:p>
            <a:pPr algn="just"/>
            <a:r>
              <a:rPr lang="pt-BR" dirty="0"/>
              <a:t>	O direito de vizinhança, previsto no art. 1.277 do Código Civil, assegura ao proprietário ou possuidor o direito de fazer cessar interferências prejudiciais ao sossego, à saúde e à segurança dos que habitam a propriedade.</a:t>
            </a:r>
          </a:p>
          <a:p>
            <a:pPr algn="just"/>
            <a:r>
              <a:rPr lang="pt-BR" dirty="0"/>
              <a:t>	Considerando a tolerância normal da convivência em condomínio, justifica a responsabilização civil da apelada nos termos dos </a:t>
            </a:r>
            <a:r>
              <a:rPr lang="pt-BR" dirty="0" err="1"/>
              <a:t>arts</a:t>
            </a:r>
            <a:r>
              <a:rPr lang="pt-BR" dirty="0"/>
              <a:t>. 186 e 927 do Código Civil, consistentes em conduta ilícita; dano moral; nexo causal.</a:t>
            </a:r>
          </a:p>
          <a:p>
            <a:pPr algn="just"/>
            <a:r>
              <a:rPr lang="pt-BR" dirty="0"/>
              <a:t>	Assim, a sentença deve ser reformada para julgar procedente o pedido de indenização por danos morais.</a:t>
            </a:r>
          </a:p>
        </p:txBody>
      </p:sp>
    </p:spTree>
    <p:extLst>
      <p:ext uri="{BB962C8B-B14F-4D97-AF65-F5344CB8AC3E}">
        <p14:creationId xmlns:p14="http://schemas.microsoft.com/office/powerpoint/2010/main" val="30226326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A6953-B67D-00B1-EA0B-8A8ADA5E1B7E}"/>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9135FF76-1795-2E21-E5B5-47A448486FCE}"/>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b="1" dirty="0"/>
              <a:t>DO PEDIDO DE NOVA DECISÃO – art. 1.010 IV CPC</a:t>
            </a:r>
            <a:endParaRPr lang="pt-BR" dirty="0"/>
          </a:p>
          <a:p>
            <a:pPr algn="just"/>
            <a:r>
              <a:rPr lang="pt-BR" dirty="0"/>
              <a:t>	Diante do exposto, requer a reforma da sentença com o:</a:t>
            </a:r>
          </a:p>
          <a:p>
            <a:pPr algn="just"/>
            <a:r>
              <a:rPr lang="pt-BR" dirty="0"/>
              <a:t>a) o </a:t>
            </a:r>
            <a:r>
              <a:rPr lang="pt-BR" b="1" dirty="0"/>
              <a:t>conhecimento</a:t>
            </a:r>
            <a:r>
              <a:rPr lang="pt-BR" dirty="0"/>
              <a:t> do recurso, nos termos dos </a:t>
            </a:r>
            <a:r>
              <a:rPr lang="pt-BR" dirty="0" err="1"/>
              <a:t>arts</a:t>
            </a:r>
            <a:r>
              <a:rPr lang="pt-BR" dirty="0"/>
              <a:t>. 1.009 e 1.010 do CPC;</a:t>
            </a:r>
          </a:p>
          <a:p>
            <a:pPr algn="just"/>
            <a:r>
              <a:rPr lang="pt-BR" dirty="0"/>
              <a:t>b) o </a:t>
            </a:r>
            <a:r>
              <a:rPr lang="pt-BR" b="1" dirty="0"/>
              <a:t>provimento</a:t>
            </a:r>
            <a:r>
              <a:rPr lang="pt-BR" dirty="0"/>
              <a:t> da apelação, para </a:t>
            </a:r>
            <a:r>
              <a:rPr lang="pt-BR" b="1" dirty="0"/>
              <a:t>anular</a:t>
            </a:r>
            <a:r>
              <a:rPr lang="pt-BR" dirty="0"/>
              <a:t> a sentença, reconhecendo o cerceamento de defesa, com fundamento nos </a:t>
            </a:r>
            <a:r>
              <a:rPr lang="pt-BR" dirty="0" err="1"/>
              <a:t>arts</a:t>
            </a:r>
            <a:r>
              <a:rPr lang="pt-BR" dirty="0"/>
              <a:t>. 369 e 370 do CPC e art. 5º, LV, da Constituição Federal, determinando-se o retorno dos autos ao juízo de origem para produção da prova testemunhal;</a:t>
            </a:r>
          </a:p>
          <a:p>
            <a:pPr algn="just"/>
            <a:r>
              <a:rPr lang="pt-BR" dirty="0"/>
              <a:t>c) </a:t>
            </a:r>
            <a:r>
              <a:rPr lang="pt-BR" b="1" dirty="0"/>
              <a:t>subsidiariamente</a:t>
            </a:r>
            <a:r>
              <a:rPr lang="pt-BR" dirty="0"/>
              <a:t>, caso ultrapassada a preliminar, a reforma da sentença, para julgar procedente o pedido, condenando a apelada ao pagamento de indenização por danos morais, com fundamento nos </a:t>
            </a:r>
            <a:r>
              <a:rPr lang="pt-BR" dirty="0" err="1"/>
              <a:t>arts</a:t>
            </a:r>
            <a:r>
              <a:rPr lang="pt-BR" dirty="0"/>
              <a:t>. 186 e 927 do Código Civil e art. 1.277 do Código Civil;</a:t>
            </a:r>
          </a:p>
          <a:p>
            <a:pPr algn="just"/>
            <a:r>
              <a:rPr lang="pt-BR" dirty="0"/>
              <a:t>d) a </a:t>
            </a:r>
            <a:r>
              <a:rPr lang="pt-BR" b="1" dirty="0"/>
              <a:t>condenação</a:t>
            </a:r>
            <a:r>
              <a:rPr lang="pt-BR" dirty="0"/>
              <a:t> da apelada ao pagamento das custas processuais e honorários advocatícios, nos termos do art. 85 do CPC.</a:t>
            </a:r>
          </a:p>
          <a:p>
            <a:pPr algn="ctr"/>
            <a:endParaRPr lang="pt-BR" dirty="0"/>
          </a:p>
          <a:p>
            <a:pPr algn="ctr"/>
            <a:r>
              <a:rPr lang="pt-BR" dirty="0"/>
              <a:t>Termos em que,</a:t>
            </a:r>
          </a:p>
          <a:p>
            <a:pPr algn="ctr"/>
            <a:r>
              <a:rPr lang="pt-BR" dirty="0"/>
              <a:t>pede deferimento.</a:t>
            </a:r>
          </a:p>
          <a:p>
            <a:pPr algn="ctr"/>
            <a:r>
              <a:rPr lang="pt-BR" dirty="0"/>
              <a:t> </a:t>
            </a:r>
          </a:p>
          <a:p>
            <a:pPr algn="ctr"/>
            <a:r>
              <a:rPr lang="pt-BR" dirty="0"/>
              <a:t>Local, 23 de março de 2026.</a:t>
            </a:r>
          </a:p>
          <a:p>
            <a:pPr algn="ctr"/>
            <a:r>
              <a:rPr lang="pt-BR" dirty="0"/>
              <a:t>Advogado </a:t>
            </a:r>
            <a:r>
              <a:rPr lang="pt-BR" dirty="0" err="1"/>
              <a:t>xxx</a:t>
            </a:r>
            <a:endParaRPr lang="pt-BR" dirty="0"/>
          </a:p>
          <a:p>
            <a:pPr algn="ctr"/>
            <a:r>
              <a:rPr lang="pt-BR" dirty="0"/>
              <a:t>OAB/SP nº XXX</a:t>
            </a:r>
          </a:p>
        </p:txBody>
      </p:sp>
    </p:spTree>
    <p:extLst>
      <p:ext uri="{BB962C8B-B14F-4D97-AF65-F5344CB8AC3E}">
        <p14:creationId xmlns:p14="http://schemas.microsoft.com/office/powerpoint/2010/main" val="33864321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EA805-C4F6-1F07-8564-2A019599C903}"/>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25AE82A5-9515-1EDA-2C65-421B5D0C094E}"/>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dirty="0"/>
              <a:t> 	</a:t>
            </a:r>
            <a:r>
              <a:rPr lang="pt-BR" sz="2000" dirty="0"/>
              <a:t>João ajuizou ação de indenização por danos morais em face do Banco Confiança S.A., alegando que permaneceu por trinta e cinco minutos aguardando atendimento na fila de uma agência bancária. Segundo relatou, após reclamar da demora, foi ofendido pelo gerente do banco, que o constrangeu publicamente diante dos demais clientes.</a:t>
            </a:r>
          </a:p>
          <a:p>
            <a:pPr algn="just"/>
            <a:r>
              <a:rPr lang="pt-BR" sz="2000" dirty="0"/>
              <a:t>	Na petição inicial, João sustentou que sofreu ofensa por parte do gerente e que o banco também descumpriu legislação municipal que estabelece o tempo máximo de trinta minutos para atendimento em instituições financeiras. Com base nesses fatos, requereu a condenação do réu ao pagamento de indenização por danos morais.</a:t>
            </a:r>
          </a:p>
          <a:p>
            <a:pPr algn="just"/>
            <a:r>
              <a:rPr lang="pt-BR" sz="2000" dirty="0"/>
              <a:t>	Ao analisar a demanda, o juiz da 2ª Vara Cível de Belo Horizonte verificou que o Tema 1.156 do STJ firmou entendimento no sentido de que o simples descumprimento do prazo de atendimento em fila de banco, por si só, não gera automaticamente dano moral, sendo necessária a demonstração de efetivo prejuízo ao consumidor. Com fundamento nesse precedente, o magistrado julgou liminarmente improcedente os dois pedidos, antes mesmo da citação do réu.</a:t>
            </a:r>
          </a:p>
          <a:p>
            <a:pPr algn="just"/>
            <a:r>
              <a:rPr lang="pt-BR" sz="2000" dirty="0"/>
              <a:t>	Inconformado com a decisão, João procura você, na qualidade de advogado(a), para a adoção da medida processual cabível. A sentença foi publicada no dia 31 de março (terça-feira) de 2026. Protocole no último dia e desconsidere feriado e Embargos de Declaração.</a:t>
            </a:r>
          </a:p>
        </p:txBody>
      </p:sp>
    </p:spTree>
    <p:extLst>
      <p:ext uri="{BB962C8B-B14F-4D97-AF65-F5344CB8AC3E}">
        <p14:creationId xmlns:p14="http://schemas.microsoft.com/office/powerpoint/2010/main" val="1257245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5000" lnSpcReduction="20000"/>
          </a:bodyPr>
          <a:lstStyle/>
          <a:p>
            <a:pPr algn="just">
              <a:lnSpc>
                <a:spcPct val="100000"/>
              </a:lnSpc>
              <a:spcBef>
                <a:spcPts val="641"/>
              </a:spcBef>
              <a:tabLst>
                <a:tab pos="0" algn="l"/>
              </a:tabLst>
            </a:pPr>
            <a:r>
              <a:rPr lang="pt-BR" sz="2500" b="1" spc="-1" dirty="0">
                <a:highlight>
                  <a:srgbClr val="FFFFFF"/>
                </a:highlight>
                <a:latin typeface="Arial"/>
              </a:rPr>
              <a:t>APELAÇÃO</a:t>
            </a:r>
            <a:r>
              <a:rPr lang="pt-BR" sz="2500" spc="-1" dirty="0">
                <a:highlight>
                  <a:srgbClr val="FFFFFF"/>
                </a:highlight>
                <a:latin typeface="Arial"/>
              </a:rPr>
              <a:t> </a:t>
            </a:r>
            <a:r>
              <a:rPr lang="pt-BR" sz="2500" b="1" spc="-1" dirty="0">
                <a:highlight>
                  <a:srgbClr val="FFFFFF"/>
                </a:highlight>
                <a:latin typeface="Arial"/>
              </a:rPr>
              <a:t>COM EFEITO SUSPENSIVO </a:t>
            </a:r>
            <a:r>
              <a:rPr lang="pt-BR" sz="2500" spc="-1" dirty="0">
                <a:highlight>
                  <a:srgbClr val="FFFFFF"/>
                </a:highlight>
                <a:latin typeface="Arial"/>
              </a:rPr>
              <a:t>(REGRA GERAL) – exceções § 1º</a:t>
            </a:r>
          </a:p>
          <a:p>
            <a:pPr algn="ctr">
              <a:lnSpc>
                <a:spcPct val="100000"/>
              </a:lnSpc>
              <a:spcBef>
                <a:spcPts val="641"/>
              </a:spcBef>
              <a:tabLst>
                <a:tab pos="0" algn="l"/>
              </a:tabLst>
            </a:pPr>
            <a:r>
              <a:rPr lang="pt-BR" sz="2500" spc="-1" dirty="0">
                <a:highlight>
                  <a:srgbClr val="FFFFFF"/>
                </a:highlight>
                <a:latin typeface="Arial"/>
              </a:rPr>
              <a:t>ART. 1.012 § 1º Além de outras hipóteses previstas em lei, começa a produzir efeitos </a:t>
            </a:r>
            <a:r>
              <a:rPr lang="pt-BR" sz="2500" b="1" spc="-1" dirty="0">
                <a:highlight>
                  <a:srgbClr val="FFFFFF"/>
                </a:highlight>
                <a:latin typeface="Arial"/>
              </a:rPr>
              <a:t>imediatamente</a:t>
            </a:r>
            <a:r>
              <a:rPr lang="pt-BR" sz="2500" spc="-1" dirty="0">
                <a:highlight>
                  <a:srgbClr val="FFFFFF"/>
                </a:highlight>
                <a:latin typeface="Arial"/>
              </a:rPr>
              <a:t> após a sua publicação a sentença que:</a:t>
            </a:r>
          </a:p>
          <a:p>
            <a:pPr algn="just">
              <a:lnSpc>
                <a:spcPct val="100000"/>
              </a:lnSpc>
              <a:spcBef>
                <a:spcPts val="641"/>
              </a:spcBef>
              <a:tabLst>
                <a:tab pos="0" algn="l"/>
              </a:tabLst>
            </a:pPr>
            <a:r>
              <a:rPr lang="pt-BR" sz="2500" spc="-1" dirty="0">
                <a:highlight>
                  <a:srgbClr val="FFFFFF"/>
                </a:highlight>
                <a:latin typeface="Arial"/>
              </a:rPr>
              <a:t>	I- homologa divisão ou demarcação de terras</a:t>
            </a:r>
            <a:r>
              <a:rPr lang="pt-BR" sz="1700" spc="-1" dirty="0">
                <a:highlight>
                  <a:srgbClr val="FFFFFF"/>
                </a:highlight>
                <a:latin typeface="Abadi Extra Light" panose="020B0204020104020204" pitchFamily="34" charset="0"/>
              </a:rPr>
              <a:t> (art. 569 CPC.);</a:t>
            </a:r>
          </a:p>
          <a:p>
            <a:pPr algn="just">
              <a:lnSpc>
                <a:spcPct val="100000"/>
              </a:lnSpc>
              <a:spcBef>
                <a:spcPts val="641"/>
              </a:spcBef>
              <a:tabLst>
                <a:tab pos="0" algn="l"/>
              </a:tabLst>
            </a:pPr>
            <a:r>
              <a:rPr lang="pt-BR" sz="2500" spc="-1" dirty="0">
                <a:highlight>
                  <a:srgbClr val="FFFFFF"/>
                </a:highlight>
                <a:latin typeface="Arial"/>
              </a:rPr>
              <a:t>	II- condena a pagar alimentos </a:t>
            </a:r>
            <a:r>
              <a:rPr lang="pt-BR" sz="1700" spc="-1" dirty="0">
                <a:highlight>
                  <a:srgbClr val="FFFFFF"/>
                </a:highlight>
                <a:latin typeface="Abadi Extra Light" panose="020B0204020104020204" pitchFamily="34" charset="0"/>
              </a:rPr>
              <a:t>(alimentos, divórcio, indenização etc.)</a:t>
            </a:r>
            <a:r>
              <a:rPr lang="pt-BR" sz="2500" spc="-1" dirty="0">
                <a:highlight>
                  <a:srgbClr val="FFFFFF"/>
                </a:highlight>
                <a:latin typeface="Arial"/>
              </a:rPr>
              <a:t>;</a:t>
            </a:r>
          </a:p>
          <a:p>
            <a:pPr algn="just">
              <a:lnSpc>
                <a:spcPct val="100000"/>
              </a:lnSpc>
              <a:spcBef>
                <a:spcPts val="641"/>
              </a:spcBef>
              <a:tabLst>
                <a:tab pos="0" algn="l"/>
              </a:tabLst>
            </a:pPr>
            <a:r>
              <a:rPr lang="pt-BR" sz="2500" spc="-1" dirty="0">
                <a:highlight>
                  <a:srgbClr val="FFFFFF"/>
                </a:highlight>
                <a:latin typeface="Arial"/>
              </a:rPr>
              <a:t>	III- extingue sem resolução do mérito ou julga improcedentes os embargos do executado </a:t>
            </a:r>
            <a:r>
              <a:rPr lang="pt-BR" sz="2800" spc="-1" dirty="0">
                <a:highlight>
                  <a:srgbClr val="FFFFFF"/>
                </a:highlight>
                <a:latin typeface="Abadi Extra Light" panose="020B0204020104020204" pitchFamily="34" charset="0"/>
              </a:rPr>
              <a:t>(</a:t>
            </a:r>
            <a:r>
              <a:rPr lang="pt-BR" sz="1700" spc="-1" dirty="0">
                <a:highlight>
                  <a:srgbClr val="FFFFFF"/>
                </a:highlight>
                <a:latin typeface="Abadi Extra Light" panose="020B0204020104020204" pitchFamily="34" charset="0"/>
              </a:rPr>
              <a:t>art. 918 CPC</a:t>
            </a:r>
            <a:r>
              <a:rPr lang="pt-BR" sz="2800" spc="-1" dirty="0">
                <a:highlight>
                  <a:srgbClr val="FFFFFF"/>
                </a:highlight>
                <a:latin typeface="Abadi Extra Light" panose="020B0204020104020204" pitchFamily="34" charset="0"/>
              </a:rPr>
              <a:t>)</a:t>
            </a:r>
            <a:r>
              <a:rPr lang="pt-BR" sz="4000" spc="-1" dirty="0">
                <a:highlight>
                  <a:srgbClr val="FFFFFF"/>
                </a:highlight>
                <a:latin typeface="Arial"/>
              </a:rPr>
              <a:t>;</a:t>
            </a:r>
            <a:endParaRPr lang="pt-BR" sz="2500" spc="-1" dirty="0">
              <a:highlight>
                <a:srgbClr val="FFFFFF"/>
              </a:highlight>
              <a:latin typeface="Arial"/>
            </a:endParaRPr>
          </a:p>
          <a:p>
            <a:pPr algn="just">
              <a:lnSpc>
                <a:spcPct val="100000"/>
              </a:lnSpc>
              <a:spcBef>
                <a:spcPts val="641"/>
              </a:spcBef>
              <a:tabLst>
                <a:tab pos="0" algn="l"/>
              </a:tabLst>
            </a:pPr>
            <a:r>
              <a:rPr lang="pt-BR" sz="2500" spc="-1" dirty="0">
                <a:highlight>
                  <a:srgbClr val="FFFFFF"/>
                </a:highlight>
                <a:latin typeface="Arial"/>
              </a:rPr>
              <a:t>	IV- julga procedente o pedido de instituição de arbitragem (</a:t>
            </a:r>
            <a:r>
              <a:rPr lang="pt-BR" sz="1700" spc="-1" dirty="0" err="1">
                <a:highlight>
                  <a:srgbClr val="FFFFFF"/>
                </a:highlight>
                <a:latin typeface="Abadi Extra Light" panose="020B0204020104020204" pitchFamily="34" charset="0"/>
              </a:rPr>
              <a:t>LArb</a:t>
            </a:r>
            <a:r>
              <a:rPr lang="pt-BR" sz="2500" spc="-1" dirty="0">
                <a:highlight>
                  <a:srgbClr val="FFFFFF"/>
                </a:highlight>
                <a:latin typeface="Arial"/>
              </a:rPr>
              <a:t>);</a:t>
            </a:r>
          </a:p>
          <a:p>
            <a:pPr algn="just">
              <a:lnSpc>
                <a:spcPct val="100000"/>
              </a:lnSpc>
              <a:spcBef>
                <a:spcPts val="641"/>
              </a:spcBef>
              <a:tabLst>
                <a:tab pos="0" algn="l"/>
              </a:tabLst>
            </a:pPr>
            <a:r>
              <a:rPr lang="pt-BR" sz="2500" spc="-1" dirty="0">
                <a:highlight>
                  <a:srgbClr val="FFFFFF"/>
                </a:highlight>
                <a:latin typeface="Arial"/>
              </a:rPr>
              <a:t>	V- confirma, concede ou revoga tutela provisória </a:t>
            </a:r>
            <a:r>
              <a:rPr lang="pt-BR" sz="4000" spc="-1" dirty="0">
                <a:highlight>
                  <a:srgbClr val="FFFFFF"/>
                </a:highlight>
                <a:latin typeface="Abadi Extra Light" panose="020B0204020104020204" pitchFamily="34" charset="0"/>
              </a:rPr>
              <a:t>(</a:t>
            </a:r>
            <a:r>
              <a:rPr lang="pt-BR" sz="1700" spc="-1" dirty="0">
                <a:highlight>
                  <a:srgbClr val="FFFFFF"/>
                </a:highlight>
                <a:latin typeface="Abadi Extra Light" panose="020B0204020104020204" pitchFamily="34" charset="0"/>
              </a:rPr>
              <a:t>art. 294 CPC 2 tipos</a:t>
            </a:r>
            <a:r>
              <a:rPr lang="pt-BR" sz="4000" spc="-1" dirty="0">
                <a:highlight>
                  <a:srgbClr val="FFFFFF"/>
                </a:highlight>
                <a:latin typeface="Abadi Extra Light" panose="020B0204020104020204" pitchFamily="34" charset="0"/>
              </a:rPr>
              <a:t>)</a:t>
            </a:r>
            <a:r>
              <a:rPr lang="pt-BR" sz="4000" spc="-1" dirty="0">
                <a:highlight>
                  <a:srgbClr val="FFFFFF"/>
                </a:highlight>
                <a:latin typeface="Arial"/>
              </a:rPr>
              <a:t>;</a:t>
            </a:r>
            <a:endParaRPr lang="pt-BR" sz="2500" spc="-1" dirty="0">
              <a:highlight>
                <a:srgbClr val="FFFFFF"/>
              </a:highlight>
              <a:latin typeface="Arial"/>
            </a:endParaRPr>
          </a:p>
          <a:p>
            <a:pPr algn="just">
              <a:lnSpc>
                <a:spcPct val="100000"/>
              </a:lnSpc>
              <a:spcBef>
                <a:spcPts val="641"/>
              </a:spcBef>
              <a:tabLst>
                <a:tab pos="0" algn="l"/>
              </a:tabLst>
            </a:pPr>
            <a:r>
              <a:rPr lang="pt-BR" sz="2500" spc="-1" dirty="0">
                <a:highlight>
                  <a:srgbClr val="FFFFFF"/>
                </a:highlight>
                <a:latin typeface="Arial"/>
              </a:rPr>
              <a:t>	VI- decreta a interdição (art. 755 CPC).</a:t>
            </a:r>
          </a:p>
          <a:p>
            <a:pPr algn="just">
              <a:lnSpc>
                <a:spcPct val="100000"/>
              </a:lnSpc>
              <a:spcBef>
                <a:spcPts val="641"/>
              </a:spcBef>
              <a:tabLst>
                <a:tab pos="0" algn="l"/>
              </a:tabLst>
            </a:pPr>
            <a:r>
              <a:rPr lang="pt-BR" sz="2500" spc="-1" dirty="0">
                <a:highlight>
                  <a:srgbClr val="FFFFFF"/>
                </a:highlight>
                <a:latin typeface="Arial"/>
              </a:rPr>
              <a:t>		Nos casos do § 1º, o apelado poderá promover o pedido de </a:t>
            </a:r>
            <a:r>
              <a:rPr lang="pt-BR" sz="2500" b="1" u="sng" spc="-1" dirty="0">
                <a:highlight>
                  <a:srgbClr val="FFFFFF"/>
                </a:highlight>
                <a:latin typeface="Arial"/>
              </a:rPr>
              <a:t>cumprimento provisório</a:t>
            </a:r>
            <a:r>
              <a:rPr lang="pt-BR" sz="2500" spc="-1" dirty="0">
                <a:highlight>
                  <a:srgbClr val="FFFFFF"/>
                </a:highlight>
                <a:latin typeface="Arial"/>
              </a:rPr>
              <a:t> depois de publicada a sentença</a:t>
            </a:r>
            <a:r>
              <a:rPr lang="pt-BR" sz="2500" spc="-1" dirty="0">
                <a:highlight>
                  <a:srgbClr val="FFFFFF"/>
                </a:highlight>
              </a:rPr>
              <a:t> (§ 2º) </a:t>
            </a:r>
            <a:r>
              <a:rPr lang="pt-BR" sz="1700" spc="-1" dirty="0">
                <a:highlight>
                  <a:srgbClr val="FFFFFF"/>
                </a:highlight>
                <a:latin typeface="Abadi Extra Light" panose="020B0204020104020204" pitchFamily="34" charset="0"/>
              </a:rPr>
              <a:t>(vide art. 520);.</a:t>
            </a:r>
          </a:p>
          <a:p>
            <a:pPr algn="just">
              <a:lnSpc>
                <a:spcPct val="100000"/>
              </a:lnSpc>
              <a:spcBef>
                <a:spcPts val="641"/>
              </a:spcBef>
              <a:tabLst>
                <a:tab pos="0" algn="l"/>
              </a:tabLst>
            </a:pPr>
            <a:r>
              <a:rPr lang="pt-BR" sz="2500" spc="-1" dirty="0">
                <a:highlight>
                  <a:srgbClr val="FFFFFF"/>
                </a:highlight>
                <a:latin typeface="Arial"/>
              </a:rPr>
              <a:t>		</a:t>
            </a:r>
            <a:r>
              <a:rPr lang="pt-BR" sz="2500" spc="-1" dirty="0">
                <a:highlight>
                  <a:srgbClr val="FFFFFF"/>
                </a:highlight>
              </a:rPr>
              <a:t> Em regra, a apelação tem efeito suspensivo, isso significa que a sentença não pode ser executada imediatamente, deve-se esperar o julgamento do recurso. Em algumas situações previstas no 1.012, § 1º a apelação NÃO tem efeito suspensivo. Nesses casos a sentença pode produzir efeitos imediatamente, mesmo que exista apelação. Exemplo: ação de alimentos.</a:t>
            </a:r>
            <a:endParaRPr lang="pt-BR" sz="2500" spc="-1" dirty="0"/>
          </a:p>
          <a:p>
            <a:pPr algn="just">
              <a:lnSpc>
                <a:spcPct val="100000"/>
              </a:lnSpc>
              <a:spcBef>
                <a:spcPts val="641"/>
              </a:spcBef>
              <a:tabLst>
                <a:tab pos="0" algn="l"/>
              </a:tabLst>
            </a:pPr>
            <a:r>
              <a:rPr lang="pt-BR" sz="2500" spc="-1" dirty="0">
                <a:highlight>
                  <a:srgbClr val="FFFFFF"/>
                </a:highlight>
                <a:latin typeface="Arial"/>
              </a:rPr>
              <a:t>		</a:t>
            </a:r>
            <a:r>
              <a:rPr lang="pt-BR" sz="2500" b="1" spc="-1" dirty="0"/>
              <a:t> Mesmo quando a apelação não suspende automaticamente a sentença, o relator pode suspender seus efeitos se houver chance real de o recurso ser provido, ou risco de prejuízo sério se a sentença produzir efeitos imediatamente</a:t>
            </a:r>
            <a:r>
              <a:rPr lang="pt-BR" sz="2500" spc="-1" dirty="0">
                <a:highlight>
                  <a:srgbClr val="FFFFFF"/>
                </a:highlight>
                <a:latin typeface="Arial"/>
              </a:rPr>
              <a:t> (§ 4º).</a:t>
            </a:r>
            <a:endParaRPr lang="pt-BR" spc="-1" dirty="0">
              <a:highlight>
                <a:srgbClr val="FFFFFF"/>
              </a:highlight>
              <a:latin typeface="Arial"/>
            </a:endParaRPr>
          </a:p>
        </p:txBody>
      </p:sp>
    </p:spTree>
    <p:extLst>
      <p:ext uri="{BB962C8B-B14F-4D97-AF65-F5344CB8AC3E}">
        <p14:creationId xmlns:p14="http://schemas.microsoft.com/office/powerpoint/2010/main" val="28246390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8CCE9-28E4-8899-B89D-E658FA9441C7}"/>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C78DCBBF-9EB2-EED1-2AFE-81588A7DBC03}"/>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7500" lnSpcReduction="20000"/>
          </a:bodyPr>
          <a:lstStyle/>
          <a:p>
            <a:pPr algn="just"/>
            <a:r>
              <a:rPr lang="pt-BR" sz="2400" dirty="0"/>
              <a:t>EXCELENTÍSSIMO SENHOR DOUTOR JUIZ DE DIREITO DA 2ª VARA CÍVEL DA COMARCA DE BELO HORIZONTE – UF.</a:t>
            </a:r>
          </a:p>
          <a:p>
            <a:pPr algn="just"/>
            <a:endParaRPr lang="pt-BR" sz="2400" dirty="0"/>
          </a:p>
          <a:p>
            <a:pPr algn="just"/>
            <a:endParaRPr lang="pt-BR" sz="2400" dirty="0"/>
          </a:p>
          <a:p>
            <a:pPr algn="just"/>
            <a:r>
              <a:rPr lang="pt-BR" sz="2400" dirty="0"/>
              <a:t>Processo nº XXX</a:t>
            </a:r>
          </a:p>
          <a:p>
            <a:pPr algn="just"/>
            <a:endParaRPr lang="pt-BR" sz="2400" dirty="0"/>
          </a:p>
          <a:p>
            <a:pPr algn="just"/>
            <a:r>
              <a:rPr lang="pt-BR" sz="2400" dirty="0"/>
              <a:t>JOÃO, já qualificado nos autos da ação de indenização por danos morais que move em face de BANCO CONFIANÇA S.A., inconformado com a sentença que julgou liminarmente improcedente o pedido, vem, por intermédio de seu advogado, com fundamento nos </a:t>
            </a:r>
            <a:r>
              <a:rPr lang="pt-BR" sz="2400" dirty="0" err="1"/>
              <a:t>arts</a:t>
            </a:r>
            <a:r>
              <a:rPr lang="pt-BR" sz="2400" dirty="0"/>
              <a:t>. 1.009 e seguintes do Código de Processo Civil, interpor o presente RECURSO DE APELAÇÃO requerendo que o presente recurso seja recebido nos efeitos devolutivo e suspensivo, nos termos do art. 1.012 do CPC.</a:t>
            </a:r>
          </a:p>
          <a:p>
            <a:pPr algn="just"/>
            <a:r>
              <a:rPr lang="pt-BR" sz="2400" dirty="0"/>
              <a:t>	Nos termos do art. 332, § 3º, do CPC, requer seja oportunizado a Vossa Excelência o exercício do juízo de retratação, tendo em vista tratar-se de sentença de improcedência liminar do pedido.</a:t>
            </a:r>
          </a:p>
          <a:p>
            <a:pPr algn="just"/>
            <a:r>
              <a:rPr lang="pt-BR" sz="2400" dirty="0"/>
              <a:t>	Não sendo o caso de retratação, requer: seja o recurso regularmente recebido, nos termos do art. 1.010 do CPC; seja o apelado citado para apresentar contrarrazões no prazo de 15 dias, conforme dispõe os </a:t>
            </a:r>
            <a:r>
              <a:rPr lang="pt-BR" sz="2400" dirty="0" err="1"/>
              <a:t>arts</a:t>
            </a:r>
            <a:r>
              <a:rPr lang="pt-BR" sz="2400" dirty="0"/>
              <a:t>. 332, § 4º e 1.010, § 1º, do CPC; após, sejam os autos remetidos ao Egrégio Tribunal de Justiça do Estado de UF, independentemente de juízo de admissibilidade, conforme estabelece o art. 1.010, § 3º, do CPC.</a:t>
            </a:r>
          </a:p>
          <a:p>
            <a:pPr algn="just"/>
            <a:endParaRPr lang="pt-BR" sz="2400" dirty="0"/>
          </a:p>
          <a:p>
            <a:pPr algn="ctr"/>
            <a:r>
              <a:rPr lang="pt-BR" sz="2400" dirty="0"/>
              <a:t>Termos em que,</a:t>
            </a:r>
          </a:p>
          <a:p>
            <a:pPr algn="ctr"/>
            <a:r>
              <a:rPr lang="pt-BR" sz="2400" dirty="0"/>
              <a:t>pede deferimento.</a:t>
            </a:r>
          </a:p>
          <a:p>
            <a:pPr algn="ctr"/>
            <a:r>
              <a:rPr lang="pt-BR" sz="2400" dirty="0"/>
              <a:t>Local, 21 de abril de 2026.</a:t>
            </a:r>
          </a:p>
          <a:p>
            <a:pPr algn="ctr"/>
            <a:endParaRPr lang="pt-BR" sz="2400" dirty="0"/>
          </a:p>
          <a:p>
            <a:pPr algn="ctr"/>
            <a:r>
              <a:rPr lang="pt-BR" sz="2400" dirty="0"/>
              <a:t>Advogado</a:t>
            </a:r>
          </a:p>
          <a:p>
            <a:pPr algn="ctr"/>
            <a:r>
              <a:rPr lang="pt-BR" sz="2400" dirty="0"/>
              <a:t>OAB-UF nº XXX</a:t>
            </a:r>
          </a:p>
        </p:txBody>
      </p:sp>
    </p:spTree>
    <p:extLst>
      <p:ext uri="{BB962C8B-B14F-4D97-AF65-F5344CB8AC3E}">
        <p14:creationId xmlns:p14="http://schemas.microsoft.com/office/powerpoint/2010/main" val="16523507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BA3A4-EC82-6D0C-4ECF-2A1894E0DFC7}"/>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A29140E1-83CD-7897-BA6E-98A576F89826}"/>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r>
              <a:rPr lang="pt-BR" sz="2400" dirty="0"/>
              <a:t>RAZÕES DE APELAÇÃO</a:t>
            </a:r>
          </a:p>
          <a:p>
            <a:pPr algn="just"/>
            <a:r>
              <a:rPr lang="pt-BR" sz="2400" dirty="0"/>
              <a:t>EGRÉGIO TRIBUNAL DE JUSTIÇA DO ESTADO DE UF</a:t>
            </a:r>
          </a:p>
          <a:p>
            <a:pPr algn="just"/>
            <a:endParaRPr lang="pt-BR" sz="2400" dirty="0"/>
          </a:p>
          <a:p>
            <a:pPr algn="just"/>
            <a:r>
              <a:rPr lang="pt-BR" sz="2400" dirty="0"/>
              <a:t>Apelante: João</a:t>
            </a:r>
          </a:p>
          <a:p>
            <a:pPr algn="just"/>
            <a:r>
              <a:rPr lang="pt-BR" sz="2400" dirty="0"/>
              <a:t>Apelado: Banco Confiança S.A.</a:t>
            </a:r>
          </a:p>
          <a:p>
            <a:pPr algn="just"/>
            <a:r>
              <a:rPr lang="pt-BR" sz="2400" dirty="0"/>
              <a:t>DA 2ª VARA CÍVEL DA COMARCA DE BELO HORIZONTE – UF</a:t>
            </a:r>
          </a:p>
          <a:p>
            <a:pPr algn="just"/>
            <a:r>
              <a:rPr lang="pt-BR" sz="2400" dirty="0"/>
              <a:t>Processo nº XXX</a:t>
            </a:r>
          </a:p>
          <a:p>
            <a:pPr algn="just"/>
            <a:endParaRPr lang="pt-BR" sz="2400" dirty="0"/>
          </a:p>
          <a:p>
            <a:pPr algn="just"/>
            <a:r>
              <a:rPr lang="pt-BR" sz="2400" dirty="0"/>
              <a:t>Colenda Câmara,</a:t>
            </a:r>
          </a:p>
          <a:p>
            <a:pPr algn="just"/>
            <a:endParaRPr lang="pt-BR" sz="2400" dirty="0"/>
          </a:p>
          <a:p>
            <a:pPr algn="just"/>
            <a:r>
              <a:rPr lang="pt-BR" sz="2400" dirty="0"/>
              <a:t>	Eminentes Desembargadores,</a:t>
            </a:r>
          </a:p>
        </p:txBody>
      </p:sp>
    </p:spTree>
    <p:extLst>
      <p:ext uri="{BB962C8B-B14F-4D97-AF65-F5344CB8AC3E}">
        <p14:creationId xmlns:p14="http://schemas.microsoft.com/office/powerpoint/2010/main" val="41098501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C100E-75FC-4EC2-D105-4515455E8D56}"/>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B0229AAA-08B9-A5DE-065C-CF6AED4E1D74}"/>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0000" lnSpcReduction="20000"/>
          </a:bodyPr>
          <a:lstStyle/>
          <a:p>
            <a:pPr algn="just"/>
            <a:r>
              <a:rPr lang="pt-BR" sz="2400" dirty="0"/>
              <a:t>DO CABIMENTO DO RECURSO</a:t>
            </a:r>
          </a:p>
          <a:p>
            <a:pPr algn="just"/>
            <a:r>
              <a:rPr lang="pt-BR" sz="2400" dirty="0"/>
              <a:t>	O presente recurso é cabível, pois se dirige contra sentença que julgou liminarmente improcedente o pedido, proferida com fundamento no art. 332 do Código de Processo Civil.</a:t>
            </a:r>
          </a:p>
          <a:p>
            <a:pPr algn="just"/>
            <a:r>
              <a:rPr lang="pt-BR" sz="2400" dirty="0"/>
              <a:t>	Nos termos do art. 1.009 do CPC, da sentença cabe recurso de apelação, sendo esta, portanto, a via processual adequada para impugnar a decisão recorrida.</a:t>
            </a:r>
          </a:p>
          <a:p>
            <a:pPr algn="just"/>
            <a:endParaRPr lang="pt-BR" sz="600" dirty="0"/>
          </a:p>
          <a:p>
            <a:pPr algn="just"/>
            <a:r>
              <a:rPr lang="pt-BR" sz="2400" dirty="0"/>
              <a:t>TEMPESTIVIDADE</a:t>
            </a:r>
          </a:p>
          <a:p>
            <a:pPr algn="just"/>
            <a:r>
              <a:rPr lang="pt-BR" sz="2400" dirty="0"/>
              <a:t>	Considerando que a sentença foi publicada em 31 de março de 2026, o prazo iniciou-se em 01 de abril de 2026, sendo o presente recurso protocolado em 21 de abril de 2026 e nos termos do art. 1.003, §5º, do CPC, o prazo para interposição de apelação é de 15 dias úteis, o recurso é protocolado último dia do prazo legal.  Portanto, o recurso é tempestivo.</a:t>
            </a:r>
          </a:p>
          <a:p>
            <a:pPr algn="just"/>
            <a:endParaRPr lang="pt-BR" sz="2400" dirty="0"/>
          </a:p>
          <a:p>
            <a:pPr algn="just"/>
            <a:r>
              <a:rPr lang="pt-BR" sz="2400" dirty="0"/>
              <a:t>LEGITIMIDADE</a:t>
            </a:r>
          </a:p>
          <a:p>
            <a:pPr algn="just"/>
            <a:r>
              <a:rPr lang="pt-BR" sz="2400" dirty="0"/>
              <a:t>	Nos termos do art. 996 do CPC, o recurso pode ser interposto pela parte vencida. No caso em tela, o apelante teve seus pedidos julgados improcedentes, possuindo, portanto, legitimidade recursal.</a:t>
            </a:r>
          </a:p>
          <a:p>
            <a:pPr algn="just"/>
            <a:endParaRPr lang="pt-BR" sz="2400" dirty="0"/>
          </a:p>
          <a:p>
            <a:pPr algn="just"/>
            <a:r>
              <a:rPr lang="pt-BR" sz="2400" dirty="0"/>
              <a:t>INTERESSE RECURSAL</a:t>
            </a:r>
          </a:p>
          <a:p>
            <a:pPr algn="just"/>
            <a:r>
              <a:rPr lang="pt-BR" sz="2400" dirty="0"/>
              <a:t>	O apelante possui interesse em recorrer, uma vez que a sentença recorrida julgou improcedentes os pedidos formulados na inicial, causando-lhe evidente prejuízo processual, razão pela qual busca sua reforma.</a:t>
            </a:r>
          </a:p>
          <a:p>
            <a:pPr algn="just"/>
            <a:endParaRPr lang="pt-BR" sz="2400" dirty="0"/>
          </a:p>
          <a:p>
            <a:pPr algn="just"/>
            <a:r>
              <a:rPr lang="pt-BR" sz="2400" dirty="0"/>
              <a:t>PREPARO</a:t>
            </a:r>
          </a:p>
          <a:p>
            <a:pPr algn="just"/>
            <a:r>
              <a:rPr lang="pt-BR" sz="2400" dirty="0"/>
              <a:t>	O apelante comprova o regular recolhimento do preparo, conforme guia anexa (doc. </a:t>
            </a:r>
            <a:r>
              <a:rPr lang="pt-BR" sz="2400" dirty="0" err="1"/>
              <a:t>xxx</a:t>
            </a:r>
            <a:r>
              <a:rPr lang="pt-BR" sz="2400" dirty="0"/>
              <a:t>) nos termos do art. 1.007 do CPC.</a:t>
            </a:r>
          </a:p>
          <a:p>
            <a:pPr algn="just"/>
            <a:endParaRPr lang="pt-BR" sz="2400" dirty="0"/>
          </a:p>
          <a:p>
            <a:pPr algn="just"/>
            <a:r>
              <a:rPr lang="pt-BR" sz="2400" dirty="0"/>
              <a:t>REGULARIDADE FORMAL</a:t>
            </a:r>
          </a:p>
          <a:p>
            <a:pPr algn="just"/>
            <a:r>
              <a:rPr lang="pt-BR" sz="2400" dirty="0"/>
              <a:t>	O presente recurso observa os requisitos previstos no art. 1.010 do CPC, uma vez que contém: I – os nomes e a qualificação das partes; II – a exposição do fato e do direito; III – as razões do pedido de reforma da sentença; IV – o pedido de nova decisão.</a:t>
            </a:r>
          </a:p>
          <a:p>
            <a:pPr algn="just"/>
            <a:r>
              <a:rPr lang="pt-BR" sz="2400" dirty="0"/>
              <a:t>	Assim, encontram-se presentes todos os pressupostos de admissibilidade recursal.</a:t>
            </a:r>
          </a:p>
        </p:txBody>
      </p:sp>
    </p:spTree>
    <p:extLst>
      <p:ext uri="{BB962C8B-B14F-4D97-AF65-F5344CB8AC3E}">
        <p14:creationId xmlns:p14="http://schemas.microsoft.com/office/powerpoint/2010/main" val="11518703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91996-4B08-DE20-9E0D-344D92244C48}"/>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FC34A368-7638-7E78-D7A0-9ABE67D4636B}"/>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sz="2400" dirty="0"/>
              <a:t>DOS FATOS</a:t>
            </a:r>
          </a:p>
          <a:p>
            <a:pPr algn="just"/>
            <a:r>
              <a:rPr lang="pt-BR" sz="2400" dirty="0"/>
              <a:t>	O apelante ajuizou ação de indenização por danos morais em face do banco apelado.</a:t>
            </a:r>
          </a:p>
          <a:p>
            <a:pPr algn="just"/>
            <a:r>
              <a:rPr lang="pt-BR" sz="2400" dirty="0"/>
              <a:t>	Na petição inicial, narrou que permaneceu trinta e cinco minutos aguardando atendimento em fila de agência bancária, ultrapassando o tempo máximo previsto em legislação municipal, que estabelece limite de trinta minutos para atendimento em instituições financeiras.</a:t>
            </a:r>
          </a:p>
          <a:p>
            <a:pPr algn="just"/>
            <a:r>
              <a:rPr lang="pt-BR" sz="2400" dirty="0"/>
              <a:t>	Além disso, ao reclamar da demora, foi publicamente ofendido pelo gerente da agência, sofrendo constrangimento diante dos demais clientes.</a:t>
            </a:r>
          </a:p>
          <a:p>
            <a:pPr algn="just"/>
            <a:r>
              <a:rPr lang="pt-BR" sz="2400" dirty="0"/>
              <a:t>	Contudo, o magistrado de primeiro grau, com fundamento no Tema 1.156 do Superior Tribunal de Justiça, julgou liminarmente improcedente o pedido, antes mesmo da citação do réu.</a:t>
            </a:r>
          </a:p>
          <a:p>
            <a:pPr algn="just"/>
            <a:r>
              <a:rPr lang="pt-BR" sz="2400" dirty="0"/>
              <a:t>	A decisão merece reforma.</a:t>
            </a:r>
          </a:p>
        </p:txBody>
      </p:sp>
    </p:spTree>
    <p:extLst>
      <p:ext uri="{BB962C8B-B14F-4D97-AF65-F5344CB8AC3E}">
        <p14:creationId xmlns:p14="http://schemas.microsoft.com/office/powerpoint/2010/main" val="24077379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561E3-5066-F4DB-BA22-65521B1C8137}"/>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9C917C33-633C-F931-9CDA-BBF66AC5D63B}"/>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algn="just"/>
            <a:r>
              <a:rPr lang="pt-BR" dirty="0"/>
              <a:t>DAS RAZÕES DO PEDIDO DE REFORMA E DECRETAÇÃO DE NULIDADE</a:t>
            </a:r>
          </a:p>
          <a:p>
            <a:pPr algn="just"/>
            <a:r>
              <a:rPr lang="pt-BR" sz="2400" dirty="0"/>
              <a:t>	A sentença recorrida fundamentou-se no entendimento firmado pelo Superior Tribunal de Justiça no Tema 1.156, segundo o qual o mero descumprimento do tempo de espera em fila de banco não gera automaticamente dano moral.</a:t>
            </a:r>
          </a:p>
          <a:p>
            <a:pPr algn="just"/>
            <a:r>
              <a:rPr lang="pt-BR" sz="2400" dirty="0"/>
              <a:t>	Todavia, a situação descrita nos autos não se limita ao simples atraso no atendimento.</a:t>
            </a:r>
          </a:p>
          <a:p>
            <a:pPr algn="just"/>
            <a:r>
              <a:rPr lang="pt-BR" sz="2400" dirty="0"/>
              <a:t>	Conforme narrado na petição inicial, o apelante foi ofendido publicamente pelo gerente da agência bancária, circunstância que caracteriza conduta abusiva e constrangimento público, extrapolando a mera demora no atendimento.</a:t>
            </a:r>
          </a:p>
          <a:p>
            <a:pPr algn="just"/>
            <a:r>
              <a:rPr lang="pt-BR" sz="2400" dirty="0"/>
              <a:t>	Assim, verifica-se que houve indevida aplicação do precedente, pois o caso concreto apresenta elementos fáticos distintos, o que impede a aplicação automática do entendimento jurisprudencial.</a:t>
            </a:r>
          </a:p>
          <a:p>
            <a:pPr algn="just"/>
            <a:r>
              <a:rPr lang="pt-BR" sz="2400" dirty="0"/>
              <a:t>	A improcedência liminar prevista no art. 332 do CPC somente é cabível quando a pretensão contrariar precedente consolidado aplicável ao caso concreto.</a:t>
            </a:r>
          </a:p>
          <a:p>
            <a:pPr algn="just"/>
            <a:r>
              <a:rPr lang="pt-BR" sz="2400" dirty="0"/>
              <a:t>	Entretanto, no presente caso, há alegação de ofensa verbal praticada por preposto do banco, fato que exige análise das circunstâncias fáticas e eventual produção de prova.</a:t>
            </a:r>
          </a:p>
          <a:p>
            <a:pPr algn="just"/>
            <a:r>
              <a:rPr lang="pt-BR" sz="2400" dirty="0"/>
              <a:t>	Dessa forma, não se mostra adequada a extinção prematura da demanda, devendo o processo ter regular prosseguimento com a citação do réu, garantindo-se o contraditório e a ampla defesa, conforme dispõe o art. 5º, LV, da Constituição Federal.</a:t>
            </a:r>
          </a:p>
        </p:txBody>
      </p:sp>
    </p:spTree>
    <p:extLst>
      <p:ext uri="{BB962C8B-B14F-4D97-AF65-F5344CB8AC3E}">
        <p14:creationId xmlns:p14="http://schemas.microsoft.com/office/powerpoint/2010/main" val="26949285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400E1-F8CF-4EBC-BBBB-9374A6D913B4}"/>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7B65EFB2-6ACC-0FC2-C47B-415339026BA0}"/>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sz="2400" dirty="0"/>
              <a:t>	Diante do exposto, requer:</a:t>
            </a:r>
          </a:p>
          <a:p>
            <a:pPr algn="just"/>
            <a:r>
              <a:rPr lang="pt-BR" sz="2400" dirty="0"/>
              <a:t>a) o conhecimento da presente apelação, por estarem presentes os pressupostos de admissibilidade recursal;</a:t>
            </a:r>
          </a:p>
          <a:p>
            <a:pPr algn="just"/>
            <a:r>
              <a:rPr lang="pt-BR" sz="2400" dirty="0"/>
              <a:t>b) no mérito, requer seja provido para reformar a sentença que julgou liminarmente improcedente o pedido com o afastamento da improcedência liminar, determinando-se o regular prosseguimento do processo, com a citação do réu.</a:t>
            </a:r>
          </a:p>
          <a:p>
            <a:pPr algn="just"/>
            <a:endParaRPr lang="pt-BR" sz="2400" dirty="0"/>
          </a:p>
          <a:p>
            <a:pPr algn="ctr"/>
            <a:r>
              <a:rPr lang="pt-BR" sz="2400" dirty="0"/>
              <a:t>Termos em que,</a:t>
            </a:r>
          </a:p>
          <a:p>
            <a:pPr algn="ctr"/>
            <a:r>
              <a:rPr lang="pt-BR" sz="2400" dirty="0"/>
              <a:t>pede deferimento.</a:t>
            </a:r>
          </a:p>
          <a:p>
            <a:pPr algn="ctr"/>
            <a:endParaRPr lang="pt-BR" sz="2400" dirty="0"/>
          </a:p>
          <a:p>
            <a:pPr algn="ctr"/>
            <a:r>
              <a:rPr lang="pt-BR" sz="2400" dirty="0"/>
              <a:t>Local, 21 de abril de 2026.</a:t>
            </a:r>
          </a:p>
          <a:p>
            <a:pPr algn="ctr"/>
            <a:endParaRPr lang="pt-BR" sz="2400" dirty="0"/>
          </a:p>
          <a:p>
            <a:pPr algn="ctr"/>
            <a:r>
              <a:rPr lang="pt-BR" sz="2400" dirty="0"/>
              <a:t>Advogado</a:t>
            </a:r>
          </a:p>
          <a:p>
            <a:pPr algn="ctr"/>
            <a:r>
              <a:rPr lang="pt-BR" sz="2400" dirty="0"/>
              <a:t>OAB/SP nº XXX</a:t>
            </a:r>
          </a:p>
        </p:txBody>
      </p:sp>
    </p:spTree>
    <p:extLst>
      <p:ext uri="{BB962C8B-B14F-4D97-AF65-F5344CB8AC3E}">
        <p14:creationId xmlns:p14="http://schemas.microsoft.com/office/powerpoint/2010/main" val="35822190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586D7-BFDB-A164-C9E9-F4A14AE558BF}"/>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E0E79EBF-52C8-BA29-56C2-60367DBBEFC6}"/>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62500" lnSpcReduction="20000"/>
          </a:bodyPr>
          <a:lstStyle/>
          <a:p>
            <a:pPr algn="just"/>
            <a:r>
              <a:rPr lang="pt-BR" sz="2400" dirty="0"/>
              <a:t>1. Endereçamento (0,10): ao juízo que proferiu a sentença. EXEMPLO: Excelentíssimo Senhor Doutor Juiz de Direito da 2ª Vara Cível da Comarca de Belo Horizonte – MG.  Fundamento implícito: Art. 1.010 CPC: Pontuação: 0,10</a:t>
            </a:r>
          </a:p>
          <a:p>
            <a:pPr algn="just"/>
            <a:r>
              <a:rPr lang="pt-BR" sz="2400" dirty="0"/>
              <a:t>2. Identificação da peça (0,25) Indicação correta da peça: RECURSO DE APELAÇÃO Fundamento legal: Art. 1.009 CPC Pontuação: 0,25</a:t>
            </a:r>
          </a:p>
          <a:p>
            <a:pPr algn="just"/>
            <a:r>
              <a:rPr lang="pt-BR" sz="2400" dirty="0"/>
              <a:t>3. Juízo de Retratação (0,40) Requerer juízo de retratação, pois a sentença foi de improcedência liminar. Fundamento obrigatório: Art. 332 §3º CPC Exemplo: Requer seja oportunizado o juízo de retratação. Pontuação: 0,40</a:t>
            </a:r>
          </a:p>
          <a:p>
            <a:pPr algn="just"/>
            <a:r>
              <a:rPr lang="pt-BR" sz="2400" dirty="0"/>
              <a:t>4. Pedido de Recebimento do Recurso (0,20). Pedido para o juiz receber a apelação. Fundamento: Art. 1.010 CPC Pontuação: 0,20. 5. Pedido de Intimação para Contrarrazões (0,25)</a:t>
            </a:r>
          </a:p>
          <a:p>
            <a:pPr algn="just"/>
            <a:r>
              <a:rPr lang="pt-BR" sz="2400" dirty="0"/>
              <a:t>Deve constar pedido para: intimação do apelado para apresentar contrarrazões Fundamento: Art. 1.010 §1º CPC Pontuação: 0,25</a:t>
            </a:r>
          </a:p>
          <a:p>
            <a:pPr algn="just"/>
            <a:r>
              <a:rPr lang="pt-BR" sz="2400" dirty="0"/>
              <a:t>6. Pedido de Remessa ao Tribunal (0,25) Pedido de remessa dos autos ao Tribunal. Fundamento: Art. 1.010 §3º CPC Pontuação: 0,25</a:t>
            </a:r>
          </a:p>
          <a:p>
            <a:pPr algn="just"/>
            <a:r>
              <a:rPr lang="pt-BR" sz="2400" dirty="0"/>
              <a:t>7. Tempestividade (0,40) O candidato deve demonstrar a tempestividade. Fundamento: Art. 1.003 §5º CPC. Menção ao prazo de: 15 dias úteis Pontuação: 0,40</a:t>
            </a:r>
          </a:p>
          <a:p>
            <a:pPr algn="just"/>
            <a:r>
              <a:rPr lang="pt-BR" sz="2400" dirty="0"/>
              <a:t>8. Cabimento da Apelação (0,40) Explicação de que a sentença julgou improcedente. Fundamento: Art. 1.009 CPC. Art. 332 CPC Pontuação: 0,40</a:t>
            </a:r>
          </a:p>
          <a:p>
            <a:pPr algn="just"/>
            <a:r>
              <a:rPr lang="pt-BR" sz="2400" dirty="0"/>
              <a:t>9. Erro na aplicação do precedente (0,80) O candidato deve demonstrar que houve distinção do caso concreto. Ponto central: O precedente trata apenas da fila bancária, mas o caso envolve: ofensa pública constrangimento pelo gerente Portanto: situação diferente do Tema 1.156 do STJ Pontuação: 0,80</a:t>
            </a:r>
          </a:p>
          <a:p>
            <a:pPr algn="just"/>
            <a:r>
              <a:rPr lang="pt-BR" sz="2400" dirty="0"/>
              <a:t>10. Impossibilidade de improcedência liminar (0,80): Demonstrar que a improcedência liminar não é adequada porque há: necessidade de análise fática, necessidade de prova. Fundamento: Art. 332 CPC Pontuação: 0,80</a:t>
            </a:r>
          </a:p>
          <a:p>
            <a:pPr algn="just"/>
            <a:r>
              <a:rPr lang="pt-BR" sz="2400" dirty="0"/>
              <a:t>11. Pedido de reforma da sentença (0,50) Pedido para: reformar a sentença, afastar a improcedência liminar. Pontuação: 0,50</a:t>
            </a:r>
          </a:p>
          <a:p>
            <a:pPr algn="just"/>
            <a:r>
              <a:rPr lang="pt-BR" sz="2400" dirty="0"/>
              <a:t>12. Pedido de prosseguimento do processo (0,40) Pedido para: determinar citação do réu; prosseguimento da ação: Pontuação: 0,40</a:t>
            </a:r>
          </a:p>
          <a:p>
            <a:pPr algn="just"/>
            <a:r>
              <a:rPr lang="pt-BR" sz="2400" dirty="0"/>
              <a:t>13. Fechamento da peça (0,25) Elementos formais: local data advogado OAB Pontuação: 0,25</a:t>
            </a:r>
          </a:p>
          <a:p>
            <a:pPr algn="ctr"/>
            <a:r>
              <a:rPr lang="pt-BR" sz="2400" b="1" dirty="0"/>
              <a:t>DISTRIBUIÇÃO FINAL DA PONTUAÇÃO</a:t>
            </a:r>
            <a:r>
              <a:rPr lang="pt-BR" sz="2400" dirty="0"/>
              <a:t> </a:t>
            </a:r>
            <a:r>
              <a:rPr lang="pt-BR" sz="2400" b="1" dirty="0"/>
              <a:t>TOTAL: 5,00 Pontos (IA)</a:t>
            </a:r>
          </a:p>
          <a:p>
            <a:pPr algn="just"/>
            <a:r>
              <a:rPr lang="pt-BR" sz="2400" dirty="0"/>
              <a:t>Endereçamento	0,10			Identificação da peça		0,25</a:t>
            </a:r>
          </a:p>
          <a:p>
            <a:pPr algn="just"/>
            <a:r>
              <a:rPr lang="pt-BR" sz="2400" dirty="0"/>
              <a:t>Juízo de retratação	0,40			Recebimento do recurso	0,20</a:t>
            </a:r>
          </a:p>
          <a:p>
            <a:pPr algn="just"/>
            <a:r>
              <a:rPr lang="pt-BR" sz="2400" dirty="0"/>
              <a:t>Contrarrazões	0,25			Remessa ao Tribunal		0,25</a:t>
            </a:r>
          </a:p>
          <a:p>
            <a:pPr algn="just"/>
            <a:r>
              <a:rPr lang="pt-BR" sz="2400" dirty="0"/>
              <a:t>Tempestividade	0,40			Cabimento		0,40</a:t>
            </a:r>
          </a:p>
          <a:p>
            <a:pPr algn="just"/>
            <a:r>
              <a:rPr lang="pt-BR" sz="2400" dirty="0"/>
              <a:t>Pedido de reforma	0,50			Prosseguimento do processo	0,40</a:t>
            </a:r>
          </a:p>
          <a:p>
            <a:pPr algn="just"/>
            <a:r>
              <a:rPr lang="pt-BR" sz="2400" dirty="0"/>
              <a:t>Fechamento	0,25</a:t>
            </a:r>
          </a:p>
          <a:p>
            <a:pPr algn="just"/>
            <a:r>
              <a:rPr lang="pt-BR" sz="2400" dirty="0"/>
              <a:t>Erro na aplicação do precedente 0,80                          Improcedência liminar inadequada 0,80</a:t>
            </a:r>
          </a:p>
          <a:p>
            <a:pPr algn="just"/>
            <a:endParaRPr lang="pt-BR" sz="2400" dirty="0"/>
          </a:p>
        </p:txBody>
      </p:sp>
    </p:spTree>
    <p:extLst>
      <p:ext uri="{BB962C8B-B14F-4D97-AF65-F5344CB8AC3E}">
        <p14:creationId xmlns:p14="http://schemas.microsoft.com/office/powerpoint/2010/main" val="1085985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9144000" cy="6858000"/>
          </a:xfrm>
        </p:spPr>
        <p:txBody>
          <a:bodyPr>
            <a:normAutofit fontScale="70000" lnSpcReduction="20000"/>
          </a:bodyPr>
          <a:lstStyle/>
          <a:p>
            <a:pPr marL="0" indent="0" algn="just">
              <a:lnSpc>
                <a:spcPct val="100000"/>
              </a:lnSpc>
              <a:spcBef>
                <a:spcPts val="641"/>
              </a:spcBef>
              <a:buNone/>
              <a:tabLst>
                <a:tab pos="0" algn="l"/>
              </a:tabLst>
            </a:pPr>
            <a:r>
              <a:rPr lang="pt-BR" sz="4000" spc="-1" dirty="0"/>
              <a:t>		Art. 1.011. Recebido o recurso de apelação no tribunal e </a:t>
            </a:r>
            <a:r>
              <a:rPr lang="pt-BR" sz="4000" b="1" u="sng" spc="-1" dirty="0"/>
              <a:t>distribuído</a:t>
            </a:r>
            <a:r>
              <a:rPr lang="pt-BR" sz="4000" spc="-1" dirty="0"/>
              <a:t> imediatamente, </a:t>
            </a:r>
            <a:r>
              <a:rPr lang="pt-BR" sz="4000" b="1" u="sng" spc="-1" dirty="0"/>
              <a:t>o relator</a:t>
            </a:r>
            <a:r>
              <a:rPr lang="pt-BR" sz="4000" spc="-1" dirty="0"/>
              <a:t>:</a:t>
            </a:r>
          </a:p>
          <a:p>
            <a:pPr marL="0" indent="0" algn="just">
              <a:lnSpc>
                <a:spcPct val="100000"/>
              </a:lnSpc>
              <a:spcBef>
                <a:spcPts val="641"/>
              </a:spcBef>
              <a:buNone/>
              <a:tabLst>
                <a:tab pos="0" algn="l"/>
              </a:tabLst>
            </a:pPr>
            <a:r>
              <a:rPr lang="pt-BR" sz="4000" spc="-1" dirty="0"/>
              <a:t>		I - decidi-lo-á monocraticamente apenas nas hipóteses do art. </a:t>
            </a:r>
            <a:r>
              <a:rPr lang="pt-BR" sz="4000" b="1" u="sng" spc="-1" dirty="0"/>
              <a:t>932, incisos III a V</a:t>
            </a:r>
            <a:r>
              <a:rPr lang="pt-BR" sz="4000" spc="-1" dirty="0"/>
              <a:t> ;</a:t>
            </a:r>
          </a:p>
          <a:p>
            <a:pPr marL="0" indent="0" algn="just">
              <a:lnSpc>
                <a:spcPct val="100000"/>
              </a:lnSpc>
              <a:spcBef>
                <a:spcPts val="641"/>
              </a:spcBef>
              <a:buNone/>
              <a:tabLst>
                <a:tab pos="0" algn="l"/>
              </a:tabLst>
            </a:pPr>
            <a:r>
              <a:rPr lang="pt-BR" spc="-1" dirty="0">
                <a:latin typeface="Abadi Extra Light" panose="020B0204020104020204" pitchFamily="34" charset="0"/>
              </a:rPr>
              <a:t>		</a:t>
            </a:r>
            <a:r>
              <a:rPr lang="pt-BR" spc="-1" dirty="0">
                <a:highlight>
                  <a:srgbClr val="FFFF00"/>
                </a:highlight>
                <a:latin typeface="Abadi Extra Light" panose="020B0204020104020204" pitchFamily="34" charset="0"/>
              </a:rPr>
              <a:t>932:</a:t>
            </a:r>
            <a:r>
              <a:rPr lang="pt-BR" spc="-1" dirty="0">
                <a:latin typeface="Abadi Extra Light" panose="020B0204020104020204" pitchFamily="34" charset="0"/>
              </a:rPr>
              <a:t>  - III - não conhecer de recurso inadmissível, prejudicado ou que não tenha impugnado especificamente os fundamentos da decisão recorrida; IV e V - negar (e dar) provimento a recurso que for contrário a: súmula, IRDR, IAC etc. </a:t>
            </a:r>
            <a:r>
              <a:rPr lang="pt-BR" sz="4000" spc="-1" dirty="0"/>
              <a:t>II - </a:t>
            </a:r>
            <a:r>
              <a:rPr lang="pt-BR" sz="4000" b="1" u="sng" spc="-1" dirty="0"/>
              <a:t>se não for o caso de decisão monocrática</a:t>
            </a:r>
            <a:r>
              <a:rPr lang="pt-BR" sz="4000" spc="-1" dirty="0"/>
              <a:t>, </a:t>
            </a:r>
            <a:r>
              <a:rPr lang="pt-BR" sz="4000" u="sng" spc="-1" dirty="0"/>
              <a:t>elaborará seu voto para julgamento do recurso pelo </a:t>
            </a:r>
            <a:r>
              <a:rPr lang="pt-BR" sz="4000" b="1" u="sng" spc="-1" dirty="0"/>
              <a:t>órgão colegiado</a:t>
            </a:r>
            <a:r>
              <a:rPr lang="pt-BR" sz="4000" spc="-1" dirty="0"/>
              <a:t>.</a:t>
            </a:r>
          </a:p>
          <a:p>
            <a:pPr marL="0" indent="0" algn="just">
              <a:lnSpc>
                <a:spcPct val="100000"/>
              </a:lnSpc>
              <a:spcBef>
                <a:spcPts val="641"/>
              </a:spcBef>
              <a:buNone/>
              <a:tabLst>
                <a:tab pos="0" algn="l"/>
              </a:tabLst>
            </a:pPr>
            <a:r>
              <a:rPr lang="pt-BR" b="1" u="sng" spc="-1" dirty="0"/>
              <a:t>	</a:t>
            </a:r>
            <a:r>
              <a:rPr lang="pt-BR" spc="-1" dirty="0">
                <a:latin typeface="Abadi Extra Light" panose="020B0204020104020204" pitchFamily="34" charset="0"/>
              </a:rPr>
              <a:t>DECISÃO MONOCRÁTICA: tutela provisória- relator não conhecer, negar provimento, prover baseado precedentes (art. 932 CPC) = Recurso cabível incisos? agravo interno!</a:t>
            </a:r>
          </a:p>
          <a:p>
            <a:pPr marL="0" indent="0" algn="just">
              <a:lnSpc>
                <a:spcPct val="100000"/>
              </a:lnSpc>
              <a:spcBef>
                <a:spcPts val="641"/>
              </a:spcBef>
              <a:buNone/>
              <a:tabLst>
                <a:tab pos="0" algn="l"/>
              </a:tabLst>
            </a:pPr>
            <a:endParaRPr lang="pt-BR" sz="1300" b="1" spc="-1" dirty="0"/>
          </a:p>
          <a:p>
            <a:pPr marL="0" indent="0" algn="ctr">
              <a:lnSpc>
                <a:spcPct val="100000"/>
              </a:lnSpc>
              <a:spcBef>
                <a:spcPts val="641"/>
              </a:spcBef>
              <a:buNone/>
              <a:tabLst>
                <a:tab pos="0" algn="l"/>
              </a:tabLst>
            </a:pPr>
            <a:r>
              <a:rPr lang="pt-BR" b="1" spc="-1" dirty="0"/>
              <a:t>EFEITO DEVOLUTIVO</a:t>
            </a:r>
          </a:p>
          <a:p>
            <a:pPr marL="0" indent="0" algn="just">
              <a:lnSpc>
                <a:spcPct val="100000"/>
              </a:lnSpc>
              <a:spcBef>
                <a:spcPts val="641"/>
              </a:spcBef>
              <a:buNone/>
              <a:tabLst>
                <a:tab pos="0" algn="l"/>
              </a:tabLst>
            </a:pPr>
            <a:r>
              <a:rPr lang="pt-BR" spc="-1" dirty="0">
                <a:latin typeface="ADLaM Display" panose="020F0502020204030204" pitchFamily="2" charset="0"/>
                <a:ea typeface="ADLaM Display" panose="020F0502020204030204" pitchFamily="2" charset="0"/>
                <a:cs typeface="ADLaM Display" panose="020F0502020204030204" pitchFamily="2" charset="0"/>
              </a:rPr>
              <a:t>Art. 1.013. A apelação devolverá ao tribunal o conhecimento da </a:t>
            </a:r>
            <a:r>
              <a:rPr lang="pt-BR" u="sng" spc="-1" dirty="0">
                <a:latin typeface="ADLaM Display" panose="020F0502020204030204" pitchFamily="2" charset="0"/>
                <a:ea typeface="ADLaM Display" panose="020F0502020204030204" pitchFamily="2" charset="0"/>
                <a:cs typeface="ADLaM Display" panose="020F0502020204030204" pitchFamily="2" charset="0"/>
              </a:rPr>
              <a:t>matéria impugnada</a:t>
            </a:r>
            <a:r>
              <a:rPr lang="pt-BR" spc="-1" dirty="0">
                <a:latin typeface="ADLaM Display" panose="020F0502020204030204" pitchFamily="2" charset="0"/>
                <a:ea typeface="ADLaM Display" panose="020F0502020204030204" pitchFamily="2" charset="0"/>
                <a:cs typeface="ADLaM Display" panose="020F0502020204030204" pitchFamily="2" charset="0"/>
              </a:rPr>
              <a:t>. </a:t>
            </a:r>
            <a:r>
              <a:rPr lang="pt-BR" b="1" i="1" spc="-1" dirty="0">
                <a:solidFill>
                  <a:srgbClr val="7030A0"/>
                </a:solidFill>
                <a:highlight>
                  <a:srgbClr val="FFFF00"/>
                </a:highlight>
                <a:latin typeface="Abadi Extra Light" panose="020B0204020104020204" pitchFamily="34" charset="0"/>
              </a:rPr>
              <a:t>EFEITO DEVOLUTIVO</a:t>
            </a:r>
            <a:r>
              <a:rPr lang="pt-BR" b="1" i="1" spc="-1" dirty="0">
                <a:solidFill>
                  <a:srgbClr val="7030A0"/>
                </a:solidFill>
                <a:latin typeface="Abadi Extra Light" panose="020B0204020104020204" pitchFamily="34" charset="0"/>
              </a:rPr>
              <a:t> </a:t>
            </a:r>
            <a:r>
              <a:rPr lang="pt-BR" i="1" spc="-1" dirty="0">
                <a:latin typeface="Abadi Extra Light" panose="020B0204020104020204" pitchFamily="34" charset="0"/>
              </a:rPr>
              <a:t>limita a matéria que pretende seja revista pelo tribunal, </a:t>
            </a:r>
            <a:r>
              <a:rPr lang="pt-BR" i="1" spc="-1" dirty="0"/>
              <a:t>“tantum </a:t>
            </a:r>
            <a:r>
              <a:rPr lang="pt-BR" i="1" spc="-1" dirty="0" err="1"/>
              <a:t>devolutum</a:t>
            </a:r>
            <a:r>
              <a:rPr lang="pt-BR" i="1" spc="-1" dirty="0"/>
              <a:t> quantum </a:t>
            </a:r>
            <a:r>
              <a:rPr lang="pt-BR" i="1" spc="-1" dirty="0" err="1"/>
              <a:t>apellatum</a:t>
            </a:r>
            <a:r>
              <a:rPr lang="pt-BR" sz="2000" i="1" spc="-1" dirty="0"/>
              <a:t>”.</a:t>
            </a:r>
          </a:p>
          <a:p>
            <a:pPr marL="0" indent="0" algn="just">
              <a:buNone/>
            </a:pPr>
            <a:r>
              <a:rPr lang="pt-BR" dirty="0"/>
              <a:t>	Assim, o juiz de 1º grau julga a causa. A parte insatisfeita interpõe apelação. Com isso, o tribunal passa a poder reexaminar os pontos da decisão. No processo civil, “devolver” não é no sentido comum de entregar algo de volta, mas sim transferir ao tribunal o poder de analisar determinada matéria. Detalhe, o </a:t>
            </a:r>
            <a:r>
              <a:rPr lang="pt-BR" u="sng" dirty="0"/>
              <a:t>efeito devolutivo é comum a todos</a:t>
            </a:r>
            <a:r>
              <a:rPr lang="pt-BR" dirty="0"/>
              <a:t> os recursos (é a essência do recurso, o reexame, ou seja, devolução da reapreciação da matéria.)</a:t>
            </a:r>
          </a:p>
        </p:txBody>
      </p:sp>
    </p:spTree>
    <p:extLst>
      <p:ext uri="{BB962C8B-B14F-4D97-AF65-F5344CB8AC3E}">
        <p14:creationId xmlns:p14="http://schemas.microsoft.com/office/powerpoint/2010/main" val="2519238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79899" y="0"/>
            <a:ext cx="9064101"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0000" lnSpcReduction="10000"/>
          </a:bodyPr>
          <a:lstStyle/>
          <a:p>
            <a:pPr algn="ctr">
              <a:lnSpc>
                <a:spcPct val="100000"/>
              </a:lnSpc>
              <a:spcBef>
                <a:spcPts val="641"/>
              </a:spcBef>
              <a:tabLst>
                <a:tab pos="0" algn="l"/>
              </a:tabLst>
            </a:pPr>
            <a:r>
              <a:rPr lang="pt-BR" sz="2800" b="1" i="0" dirty="0">
                <a:solidFill>
                  <a:srgbClr val="000000"/>
                </a:solidFill>
                <a:effectLst/>
                <a:latin typeface="Arial" panose="020B0604020202020204" pitchFamily="34" charset="0"/>
              </a:rPr>
              <a:t>REQUISITOS E </a:t>
            </a:r>
            <a:r>
              <a:rPr lang="pt-BR" sz="2800" b="1" dirty="0">
                <a:solidFill>
                  <a:srgbClr val="000000"/>
                </a:solidFill>
                <a:latin typeface="Arial" panose="020B0604020202020204" pitchFamily="34" charset="0"/>
              </a:rPr>
              <a:t>JUÍZO DE</a:t>
            </a:r>
            <a:r>
              <a:rPr lang="pt-BR" sz="2800" b="1" i="0" dirty="0">
                <a:solidFill>
                  <a:srgbClr val="000000"/>
                </a:solidFill>
                <a:effectLst/>
                <a:latin typeface="Arial" panose="020B0604020202020204" pitchFamily="34" charset="0"/>
              </a:rPr>
              <a:t> ADMISSIBILIDADE DO RECURSO DE APELAÇÃO</a:t>
            </a:r>
          </a:p>
          <a:p>
            <a:pPr algn="ctr">
              <a:spcBef>
                <a:spcPts val="641"/>
              </a:spcBef>
              <a:tabLst>
                <a:tab pos="0" algn="l"/>
              </a:tabLst>
            </a:pPr>
            <a:r>
              <a:rPr lang="pt-BR" sz="2800" b="1" i="1" dirty="0">
                <a:solidFill>
                  <a:srgbClr val="000000"/>
                </a:solidFill>
                <a:latin typeface="Arial" panose="020B0604020202020204" pitchFamily="34" charset="0"/>
              </a:rPr>
              <a:t>ANÁLISE DO JUÍZO EXCLUSIVA DO JUÍZO “</a:t>
            </a:r>
            <a:r>
              <a:rPr lang="pt-BR" sz="2800" b="1" i="1" dirty="0">
                <a:solidFill>
                  <a:srgbClr val="FF0000"/>
                </a:solidFill>
                <a:latin typeface="Arial" panose="020B0604020202020204" pitchFamily="34" charset="0"/>
              </a:rPr>
              <a:t>AD QUEM</a:t>
            </a:r>
            <a:r>
              <a:rPr lang="pt-BR" sz="2800" b="1" i="1" dirty="0">
                <a:solidFill>
                  <a:srgbClr val="000000"/>
                </a:solidFill>
                <a:latin typeface="Arial" panose="020B0604020202020204" pitchFamily="34" charset="0"/>
              </a:rPr>
              <a:t>”, OU SEJA, DO RELATOR (OU ÓRGÃO COLEGIADO)</a:t>
            </a:r>
            <a:endParaRPr lang="pt-BR" sz="1200" b="1" i="1" dirty="0">
              <a:solidFill>
                <a:srgbClr val="000000"/>
              </a:solidFill>
              <a:effectLst/>
              <a:latin typeface="Arial" panose="020B0604020202020204" pitchFamily="34" charset="0"/>
            </a:endParaRPr>
          </a:p>
          <a:p>
            <a:pPr algn="ctr">
              <a:lnSpc>
                <a:spcPct val="100000"/>
              </a:lnSpc>
              <a:spcBef>
                <a:spcPts val="641"/>
              </a:spcBef>
              <a:tabLst>
                <a:tab pos="0" algn="l"/>
              </a:tabLst>
            </a:pPr>
            <a:endParaRPr lang="pt-BR" sz="2000" b="1" i="1" dirty="0">
              <a:solidFill>
                <a:srgbClr val="000000"/>
              </a:solidFill>
              <a:effectLst/>
              <a:latin typeface="Arial" panose="020B0604020202020204" pitchFamily="34" charset="0"/>
            </a:endParaRPr>
          </a:p>
          <a:p>
            <a:pPr algn="just">
              <a:lnSpc>
                <a:spcPct val="100000"/>
              </a:lnSpc>
              <a:spcBef>
                <a:spcPts val="641"/>
              </a:spcBef>
              <a:tabLst>
                <a:tab pos="0" algn="l"/>
              </a:tabLst>
            </a:pPr>
            <a:r>
              <a:rPr lang="pt-BR" sz="2800" b="0" i="0" dirty="0">
                <a:solidFill>
                  <a:srgbClr val="000000"/>
                </a:solidFill>
                <a:effectLst/>
                <a:latin typeface="Arial" panose="020B0604020202020204" pitchFamily="34" charset="0"/>
              </a:rPr>
              <a:t>(a) Sentença (</a:t>
            </a:r>
            <a:r>
              <a:rPr lang="pt-BR" sz="2800" b="1" i="0" dirty="0">
                <a:solidFill>
                  <a:srgbClr val="000000"/>
                </a:solidFill>
                <a:effectLst/>
                <a:latin typeface="Arial" panose="020B0604020202020204" pitchFamily="34" charset="0"/>
              </a:rPr>
              <a:t>cabimento</a:t>
            </a:r>
            <a:r>
              <a:rPr lang="pt-BR" sz="2800" b="0" i="0" dirty="0">
                <a:solidFill>
                  <a:srgbClr val="000000"/>
                </a:solidFill>
                <a:effectLst/>
                <a:latin typeface="Arial" panose="020B0604020202020204" pitchFamily="34" charset="0"/>
              </a:rPr>
              <a:t>)</a:t>
            </a:r>
            <a:endParaRPr lang="pt-BR" sz="2000" b="0" i="0" dirty="0">
              <a:solidFill>
                <a:srgbClr val="000000"/>
              </a:solidFill>
              <a:effectLst/>
              <a:latin typeface="Abadi Extra Light" panose="020B0204020104020204" pitchFamily="34" charset="0"/>
            </a:endParaRPr>
          </a:p>
          <a:p>
            <a:pPr algn="just">
              <a:lnSpc>
                <a:spcPct val="100000"/>
              </a:lnSpc>
              <a:spcBef>
                <a:spcPts val="641"/>
              </a:spcBef>
              <a:tabLst>
                <a:tab pos="0" algn="l"/>
              </a:tabLst>
            </a:pPr>
            <a:r>
              <a:rPr lang="pt-BR" sz="2800" b="0" i="0" dirty="0">
                <a:solidFill>
                  <a:srgbClr val="000000"/>
                </a:solidFill>
                <a:effectLst/>
                <a:latin typeface="Arial" panose="020B0604020202020204" pitchFamily="34" charset="0"/>
              </a:rPr>
              <a:t>(b) </a:t>
            </a:r>
            <a:r>
              <a:rPr lang="pt-BR" sz="2800" b="1" i="0" dirty="0">
                <a:solidFill>
                  <a:srgbClr val="000000"/>
                </a:solidFill>
                <a:effectLst/>
                <a:latin typeface="Arial" panose="020B0604020202020204" pitchFamily="34" charset="0"/>
              </a:rPr>
              <a:t>preparo</a:t>
            </a:r>
            <a:r>
              <a:rPr lang="pt-BR" sz="2800" b="0" i="0" dirty="0">
                <a:solidFill>
                  <a:srgbClr val="000000"/>
                </a:solidFill>
                <a:effectLst/>
                <a:latin typeface="Arial" panose="020B0604020202020204" pitchFamily="34" charset="0"/>
              </a:rPr>
              <a:t>: </a:t>
            </a:r>
            <a:r>
              <a:rPr lang="pt-BR" sz="2800" b="0" i="0" dirty="0">
                <a:solidFill>
                  <a:srgbClr val="FF0000"/>
                </a:solidFill>
                <a:effectLst/>
                <a:latin typeface="Arial" panose="020B0604020202020204" pitchFamily="34" charset="0"/>
              </a:rPr>
              <a:t>custas</a:t>
            </a:r>
            <a:r>
              <a:rPr lang="pt-BR" sz="2800" b="0" i="0" dirty="0">
                <a:solidFill>
                  <a:srgbClr val="000000"/>
                </a:solidFill>
                <a:effectLst/>
                <a:latin typeface="Arial" panose="020B0604020202020204" pitchFamily="34" charset="0"/>
              </a:rPr>
              <a:t> e </a:t>
            </a:r>
            <a:r>
              <a:rPr lang="pt-BR" sz="2800" b="0" i="0" dirty="0">
                <a:solidFill>
                  <a:srgbClr val="FF0000"/>
                </a:solidFill>
                <a:effectLst/>
                <a:latin typeface="Arial" panose="020B0604020202020204" pitchFamily="34" charset="0"/>
              </a:rPr>
              <a:t>porte de remessa e retorno</a:t>
            </a:r>
            <a:endParaRPr lang="pt-BR" sz="2800" b="0" i="0" dirty="0">
              <a:solidFill>
                <a:srgbClr val="000000"/>
              </a:solidFill>
              <a:effectLst/>
              <a:latin typeface="Arial" panose="020B0604020202020204" pitchFamily="34" charset="0"/>
            </a:endParaRPr>
          </a:p>
          <a:p>
            <a:pPr algn="just">
              <a:lnSpc>
                <a:spcPct val="100000"/>
              </a:lnSpc>
              <a:spcBef>
                <a:spcPts val="641"/>
              </a:spcBef>
              <a:tabLst>
                <a:tab pos="0" algn="l"/>
              </a:tabLst>
            </a:pPr>
            <a:r>
              <a:rPr lang="pt-BR" sz="2800" b="0" i="0" dirty="0">
                <a:solidFill>
                  <a:srgbClr val="000000"/>
                </a:solidFill>
                <a:effectLst/>
                <a:latin typeface="Arial" panose="020B0604020202020204" pitchFamily="34" charset="0"/>
              </a:rPr>
              <a:t>(c) </a:t>
            </a:r>
            <a:r>
              <a:rPr lang="pt-BR" sz="2800" dirty="0">
                <a:solidFill>
                  <a:srgbClr val="000000"/>
                </a:solidFill>
                <a:latin typeface="Arial" panose="020B0604020202020204" pitchFamily="34" charset="0"/>
              </a:rPr>
              <a:t> </a:t>
            </a:r>
            <a:r>
              <a:rPr lang="pt-BR" sz="2800" b="1" i="0" dirty="0">
                <a:solidFill>
                  <a:srgbClr val="000000"/>
                </a:solidFill>
                <a:effectLst/>
                <a:latin typeface="Arial" panose="020B0604020202020204" pitchFamily="34" charset="0"/>
              </a:rPr>
              <a:t>legitimidade</a:t>
            </a:r>
            <a:r>
              <a:rPr lang="pt-BR" sz="2800" b="0" i="0" dirty="0">
                <a:solidFill>
                  <a:srgbClr val="000000"/>
                </a:solidFill>
                <a:effectLst/>
                <a:latin typeface="Arial" panose="020B0604020202020204" pitchFamily="34" charset="0"/>
              </a:rPr>
              <a:t> prevista  no art. 996 (</a:t>
            </a:r>
            <a:r>
              <a:rPr lang="pt-BR" sz="2100" dirty="0">
                <a:solidFill>
                  <a:srgbClr val="000000"/>
                </a:solidFill>
                <a:latin typeface="Abadi Extra Light" panose="020B0204020104020204" pitchFamily="34" charset="0"/>
              </a:rPr>
              <a:t>parte, terceiro prejudicado ou o Ministério Público, como parte ou como fiscal da ordem jurídica</a:t>
            </a:r>
            <a:r>
              <a:rPr lang="pt-BR" sz="2800" b="0" i="0" dirty="0">
                <a:solidFill>
                  <a:srgbClr val="000000"/>
                </a:solidFill>
                <a:effectLst/>
                <a:latin typeface="Arial" panose="020B0604020202020204" pitchFamily="34" charset="0"/>
              </a:rPr>
              <a:t>)</a:t>
            </a:r>
          </a:p>
          <a:p>
            <a:pPr algn="just">
              <a:lnSpc>
                <a:spcPct val="100000"/>
              </a:lnSpc>
              <a:spcBef>
                <a:spcPts val="641"/>
              </a:spcBef>
              <a:tabLst>
                <a:tab pos="0" algn="l"/>
              </a:tabLst>
            </a:pPr>
            <a:r>
              <a:rPr lang="pt-BR" sz="2800" b="0" i="0" dirty="0">
                <a:solidFill>
                  <a:srgbClr val="000000"/>
                </a:solidFill>
                <a:effectLst/>
                <a:latin typeface="Arial" panose="020B0604020202020204" pitchFamily="34" charset="0"/>
              </a:rPr>
              <a:t>(d) </a:t>
            </a:r>
            <a:r>
              <a:rPr lang="pt-BR" sz="2800" b="1" i="0" dirty="0">
                <a:solidFill>
                  <a:srgbClr val="000000"/>
                </a:solidFill>
                <a:effectLst/>
                <a:latin typeface="Arial" panose="020B0604020202020204" pitchFamily="34" charset="0"/>
              </a:rPr>
              <a:t>interesse</a:t>
            </a:r>
            <a:r>
              <a:rPr lang="pt-BR" sz="2800" dirty="0">
                <a:solidFill>
                  <a:srgbClr val="000000"/>
                </a:solidFill>
                <a:latin typeface="Arial" panose="020B0604020202020204" pitchFamily="34" charset="0"/>
              </a:rPr>
              <a:t> (</a:t>
            </a:r>
            <a:r>
              <a:rPr lang="pt-BR" sz="2800" b="0" i="0" dirty="0">
                <a:solidFill>
                  <a:srgbClr val="000000"/>
                </a:solidFill>
                <a:effectLst/>
                <a:latin typeface="Arial" panose="020B0604020202020204" pitchFamily="34" charset="0"/>
              </a:rPr>
              <a:t>comprovação de que o pronunciamento acarretou prejuízo ao recorrente, demonstrar erro)</a:t>
            </a:r>
          </a:p>
          <a:p>
            <a:pPr algn="just">
              <a:lnSpc>
                <a:spcPct val="100000"/>
              </a:lnSpc>
              <a:spcBef>
                <a:spcPts val="641"/>
              </a:spcBef>
              <a:tabLst>
                <a:tab pos="0" algn="l"/>
              </a:tabLst>
            </a:pPr>
            <a:r>
              <a:rPr lang="pt-BR" sz="2800" b="0" i="0" dirty="0">
                <a:solidFill>
                  <a:srgbClr val="000000"/>
                </a:solidFill>
                <a:effectLst/>
                <a:latin typeface="Arial" panose="020B0604020202020204" pitchFamily="34" charset="0"/>
              </a:rPr>
              <a:t>(e) </a:t>
            </a:r>
            <a:r>
              <a:rPr lang="pt-BR" sz="2800" b="1" i="0" dirty="0">
                <a:solidFill>
                  <a:srgbClr val="000000"/>
                </a:solidFill>
                <a:effectLst/>
                <a:latin typeface="Arial" panose="020B0604020202020204" pitchFamily="34" charset="0"/>
              </a:rPr>
              <a:t>regularidade</a:t>
            </a:r>
            <a:r>
              <a:rPr lang="pt-BR" sz="2800" b="0" i="0" dirty="0">
                <a:solidFill>
                  <a:srgbClr val="000000"/>
                </a:solidFill>
                <a:effectLst/>
                <a:latin typeface="Arial" panose="020B0604020202020204" pitchFamily="34" charset="0"/>
              </a:rPr>
              <a:t> formal</a:t>
            </a:r>
            <a:r>
              <a:rPr lang="pt-BR" sz="2800" dirty="0">
                <a:solidFill>
                  <a:srgbClr val="000000"/>
                </a:solidFill>
                <a:latin typeface="Arial" panose="020B0604020202020204" pitchFamily="34" charset="0"/>
              </a:rPr>
              <a:t>;</a:t>
            </a:r>
            <a:endParaRPr lang="pt-BR" sz="2800" b="0" i="0" dirty="0">
              <a:solidFill>
                <a:srgbClr val="000000"/>
              </a:solidFill>
              <a:effectLst/>
              <a:latin typeface="Arial" panose="020B0604020202020204" pitchFamily="34" charset="0"/>
            </a:endParaRPr>
          </a:p>
          <a:p>
            <a:pPr algn="just">
              <a:spcBef>
                <a:spcPts val="641"/>
              </a:spcBef>
              <a:tabLst>
                <a:tab pos="0" algn="l"/>
              </a:tabLst>
            </a:pPr>
            <a:r>
              <a:rPr lang="pt-BR" sz="2800" dirty="0">
                <a:solidFill>
                  <a:srgbClr val="000000"/>
                </a:solidFill>
                <a:latin typeface="Arial" panose="020B0604020202020204" pitchFamily="34" charset="0"/>
              </a:rPr>
              <a:t>(f) </a:t>
            </a:r>
            <a:r>
              <a:rPr lang="pt-BR" sz="2800" b="0" i="0" dirty="0">
                <a:solidFill>
                  <a:srgbClr val="000000"/>
                </a:solidFill>
                <a:effectLst/>
                <a:latin typeface="Arial" panose="020B0604020202020204" pitchFamily="34" charset="0"/>
              </a:rPr>
              <a:t>a </a:t>
            </a:r>
            <a:r>
              <a:rPr lang="pt-BR" sz="2800" b="1" i="0" dirty="0">
                <a:solidFill>
                  <a:srgbClr val="000000"/>
                </a:solidFill>
                <a:effectLst/>
                <a:latin typeface="Arial" panose="020B0604020202020204" pitchFamily="34" charset="0"/>
              </a:rPr>
              <a:t>tempestividade</a:t>
            </a:r>
            <a:r>
              <a:rPr lang="pt-BR" sz="2800" b="0" i="0" dirty="0">
                <a:solidFill>
                  <a:srgbClr val="000000"/>
                </a:solidFill>
                <a:effectLst/>
                <a:latin typeface="Arial" panose="020B0604020202020204" pitchFamily="34" charset="0"/>
              </a:rPr>
              <a:t>, exigindo que o recurso seja interposto no prazo legal (</a:t>
            </a:r>
            <a:r>
              <a:rPr lang="pt-BR" sz="2800" b="0" i="0" u="sng" dirty="0">
                <a:solidFill>
                  <a:srgbClr val="FF0000"/>
                </a:solidFill>
                <a:effectLst/>
                <a:latin typeface="Arial" panose="020B0604020202020204" pitchFamily="34" charset="0"/>
              </a:rPr>
              <a:t>15 </a:t>
            </a:r>
            <a:r>
              <a:rPr lang="pt-BR" sz="2800" b="0" i="1" u="sng" dirty="0">
                <a:solidFill>
                  <a:srgbClr val="FF0000"/>
                </a:solidFill>
                <a:effectLst/>
                <a:latin typeface="Arial" panose="020B0604020202020204" pitchFamily="34" charset="0"/>
              </a:rPr>
              <a:t>dias</a:t>
            </a:r>
            <a:r>
              <a:rPr lang="pt-BR" sz="2800" b="0" i="0" dirty="0">
                <a:solidFill>
                  <a:srgbClr val="000000"/>
                </a:solidFill>
                <a:effectLst/>
                <a:latin typeface="Arial" panose="020B0604020202020204" pitchFamily="34" charset="0"/>
              </a:rPr>
              <a:t>)</a:t>
            </a:r>
          </a:p>
          <a:p>
            <a:pPr algn="just">
              <a:lnSpc>
                <a:spcPct val="100000"/>
              </a:lnSpc>
              <a:spcBef>
                <a:spcPts val="641"/>
              </a:spcBef>
              <a:tabLst>
                <a:tab pos="0" algn="l"/>
              </a:tabLst>
            </a:pPr>
            <a:r>
              <a:rPr lang="pt-BR" sz="2800" b="0" i="0" dirty="0">
                <a:solidFill>
                  <a:srgbClr val="000000"/>
                </a:solidFill>
                <a:effectLst/>
                <a:latin typeface="Arial" panose="020B0604020202020204" pitchFamily="34" charset="0"/>
              </a:rPr>
              <a:t>g) usar “interpor” RECURSO DE APELAÇÃO; </a:t>
            </a:r>
          </a:p>
          <a:p>
            <a:pPr algn="just">
              <a:lnSpc>
                <a:spcPct val="100000"/>
              </a:lnSpc>
              <a:spcBef>
                <a:spcPts val="641"/>
              </a:spcBef>
              <a:tabLst>
                <a:tab pos="0" algn="l"/>
              </a:tabLst>
            </a:pPr>
            <a:r>
              <a:rPr lang="pt-BR" sz="2800" dirty="0">
                <a:solidFill>
                  <a:srgbClr val="000000"/>
                </a:solidFill>
                <a:latin typeface="Arial" panose="020B0604020202020204" pitchFamily="34" charset="0"/>
              </a:rPr>
              <a:t>h) Conhecer e dar provimento para anular ou reformar sentença</a:t>
            </a:r>
            <a:endParaRPr lang="pt-BR" sz="28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424848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496" y="101600"/>
            <a:ext cx="9108504" cy="6756400"/>
          </a:xfrm>
        </p:spPr>
        <p:txBody>
          <a:bodyPr>
            <a:normAutofit fontScale="85000" lnSpcReduction="20000"/>
          </a:bodyPr>
          <a:lstStyle/>
          <a:p>
            <a:pPr marL="0" indent="0" algn="ctr">
              <a:buNone/>
            </a:pPr>
            <a:r>
              <a:rPr lang="pt-BR" b="1" u="sng" dirty="0"/>
              <a:t>RETRATAÇÃO DA SENTENÇA É EXCEÇÃO</a:t>
            </a:r>
            <a:endParaRPr lang="pt-BR" b="1" i="1" u="sng" dirty="0"/>
          </a:p>
          <a:p>
            <a:pPr marL="0" indent="0" algn="ctr">
              <a:buNone/>
            </a:pPr>
            <a:r>
              <a:rPr lang="pt-BR" i="1" dirty="0"/>
              <a:t>só em casos específicos o juiz pode se retratar da sentença</a:t>
            </a:r>
          </a:p>
          <a:p>
            <a:pPr algn="just"/>
            <a:r>
              <a:rPr lang="pt-BR" dirty="0"/>
              <a:t>Art. 330: </a:t>
            </a:r>
            <a:r>
              <a:rPr lang="pt-BR" u="sng" dirty="0"/>
              <a:t>Indeferimento da petição inicial</a:t>
            </a:r>
            <a:r>
              <a:rPr lang="pt-BR" dirty="0"/>
              <a:t>: Art. 331.  Indeferida a petição inicial, o autor poderá </a:t>
            </a:r>
            <a:r>
              <a:rPr lang="pt-BR" b="1" u="sng" dirty="0"/>
              <a:t>apelar</a:t>
            </a:r>
            <a:r>
              <a:rPr lang="pt-BR" dirty="0"/>
              <a:t>, facultado ao juiz, no prazo de 5 (cinco) dias, </a:t>
            </a:r>
            <a:r>
              <a:rPr lang="pt-BR" b="1" u="sng" dirty="0"/>
              <a:t>retratar-se.</a:t>
            </a:r>
          </a:p>
          <a:p>
            <a:pPr algn="just"/>
            <a:r>
              <a:rPr lang="pt-BR" dirty="0"/>
              <a:t>Julgamentos </a:t>
            </a:r>
            <a:r>
              <a:rPr lang="pt-BR" u="sng" dirty="0"/>
              <a:t>sem mérito</a:t>
            </a:r>
            <a:r>
              <a:rPr lang="pt-BR" dirty="0"/>
              <a:t>: Art. 485.  O juiz não resolverá o mérito quando: § 7</a:t>
            </a:r>
            <a:r>
              <a:rPr lang="pt-BR" u="sng" baseline="30000" dirty="0"/>
              <a:t>o</a:t>
            </a:r>
            <a:r>
              <a:rPr lang="pt-BR" dirty="0"/>
              <a:t> </a:t>
            </a:r>
            <a:r>
              <a:rPr lang="pt-BR" b="1" dirty="0"/>
              <a:t>Interposta a apelação</a:t>
            </a:r>
            <a:r>
              <a:rPr lang="pt-BR" dirty="0"/>
              <a:t> em qualquer dos casos de que tratam os incisos deste artigo, o juiz </a:t>
            </a:r>
            <a:r>
              <a:rPr lang="pt-BR" u="sng" dirty="0"/>
              <a:t>terá 5 dias para retratar-se</a:t>
            </a:r>
            <a:r>
              <a:rPr lang="pt-BR" dirty="0"/>
              <a:t>.</a:t>
            </a:r>
          </a:p>
          <a:p>
            <a:pPr algn="just"/>
            <a:r>
              <a:rPr lang="pt-BR" dirty="0"/>
              <a:t>Art. 332 Da </a:t>
            </a:r>
            <a:r>
              <a:rPr lang="pt-BR" u="sng" dirty="0"/>
              <a:t>improcedência liminar do pedido</a:t>
            </a:r>
            <a:r>
              <a:rPr lang="pt-BR" dirty="0"/>
              <a:t>: Nas causas que dispensem a fase instrutória, o juiz, independentemente da citação do réu, julgará liminarmente improcedente o pedido que contrariar...</a:t>
            </a:r>
          </a:p>
          <a:p>
            <a:pPr algn="just"/>
            <a:r>
              <a:rPr lang="pt-BR" dirty="0"/>
              <a:t>Apelação no ECA (art. 198, VII)</a:t>
            </a:r>
          </a:p>
          <a:p>
            <a:pPr algn="just"/>
            <a:r>
              <a:rPr lang="pt-BR" dirty="0"/>
              <a:t>Agravo instrumento (art. 1.018, 1º: § 1</a:t>
            </a:r>
            <a:r>
              <a:rPr lang="pt-BR" u="sng" baseline="30000" dirty="0"/>
              <a:t>o</a:t>
            </a:r>
            <a:r>
              <a:rPr lang="pt-BR" dirty="0"/>
              <a:t> Se o juiz comunicar que reformou inteiramente a decisão, o relator </a:t>
            </a:r>
            <a:r>
              <a:rPr lang="pt-BR" i="1" u="sng" dirty="0"/>
              <a:t>considerará prejudicado </a:t>
            </a:r>
            <a:r>
              <a:rPr lang="pt-BR" dirty="0"/>
              <a:t>o agravo de instrumento)</a:t>
            </a:r>
          </a:p>
          <a:p>
            <a:pPr algn="just"/>
            <a:r>
              <a:rPr lang="pt-BR" dirty="0"/>
              <a:t>Agravo interno: O agravo será dirigido ao relator, que intimará o agravado para manifestar-se sobre o recurso no prazo de 15 (quinze) dias, ao final do qual, não havendo retratação, o relator levá-lo-á a julgamento pelo órgão colegiado, com inclusão em pauta.</a:t>
            </a:r>
          </a:p>
        </p:txBody>
      </p:sp>
    </p:spTree>
    <p:extLst>
      <p:ext uri="{BB962C8B-B14F-4D97-AF65-F5344CB8AC3E}">
        <p14:creationId xmlns:p14="http://schemas.microsoft.com/office/powerpoint/2010/main" val="3333815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ctr">
              <a:lnSpc>
                <a:spcPct val="100000"/>
              </a:lnSpc>
              <a:spcBef>
                <a:spcPts val="641"/>
              </a:spcBef>
              <a:tabLst>
                <a:tab pos="0" algn="l"/>
              </a:tabLst>
            </a:pPr>
            <a:r>
              <a:rPr lang="pt-BR" sz="2200" b="1" u="sng" spc="-1" dirty="0"/>
              <a:t>	</a:t>
            </a:r>
            <a:r>
              <a:rPr lang="pt-BR" sz="2200" b="1" spc="-1" dirty="0"/>
              <a:t>	</a:t>
            </a:r>
            <a:r>
              <a:rPr lang="pt-BR" sz="2200" b="1" u="sng" spc="-1" dirty="0"/>
              <a:t>TEORIA DA CAUSA MADURA § 3º</a:t>
            </a:r>
            <a:endParaRPr lang="pt-BR" sz="1500" b="1" spc="-1" dirty="0"/>
          </a:p>
          <a:p>
            <a:pPr algn="just">
              <a:lnSpc>
                <a:spcPct val="100000"/>
              </a:lnSpc>
              <a:spcBef>
                <a:spcPts val="641"/>
              </a:spcBef>
              <a:tabLst>
                <a:tab pos="0" algn="l"/>
              </a:tabLst>
            </a:pPr>
            <a:r>
              <a:rPr lang="pt-BR" sz="2500" spc="-1" dirty="0">
                <a:latin typeface="Arial"/>
              </a:rPr>
              <a:t>		Art. 1.013. § 3º Se o processo estiver em </a:t>
            </a:r>
            <a:r>
              <a:rPr lang="pt-BR" sz="2500" u="sng" spc="-1" dirty="0">
                <a:latin typeface="Arial"/>
              </a:rPr>
              <a:t>condições de imediato julgamento</a:t>
            </a:r>
            <a:r>
              <a:rPr lang="pt-BR" sz="2500" spc="-1" dirty="0">
                <a:latin typeface="Arial"/>
              </a:rPr>
              <a:t>, o </a:t>
            </a:r>
            <a:r>
              <a:rPr lang="pt-BR" sz="2500" b="1" spc="-1" dirty="0">
                <a:latin typeface="Arial"/>
              </a:rPr>
              <a:t>tribunal deve decidir </a:t>
            </a:r>
            <a:r>
              <a:rPr lang="pt-BR" sz="2500" b="1" spc="-1" dirty="0">
                <a:highlight>
                  <a:srgbClr val="FFFFFF"/>
                </a:highlight>
                <a:latin typeface="Arial"/>
              </a:rPr>
              <a:t>desde logo</a:t>
            </a:r>
            <a:r>
              <a:rPr lang="pt-BR" sz="2500" spc="-1" dirty="0">
                <a:highlight>
                  <a:srgbClr val="FFFFFF"/>
                </a:highlight>
                <a:latin typeface="Arial"/>
              </a:rPr>
              <a:t> o mérito.</a:t>
            </a:r>
          </a:p>
          <a:p>
            <a:pPr algn="just">
              <a:lnSpc>
                <a:spcPct val="100000"/>
              </a:lnSpc>
              <a:spcBef>
                <a:spcPts val="641"/>
              </a:spcBef>
              <a:tabLst>
                <a:tab pos="0" algn="l"/>
              </a:tabLst>
            </a:pPr>
            <a:r>
              <a:rPr lang="pt-BR" sz="2200" spc="-1" dirty="0">
                <a:highlight>
                  <a:srgbClr val="FFFFFF"/>
                </a:highlight>
                <a:latin typeface="Arial"/>
              </a:rPr>
              <a:t>		cenário: </a:t>
            </a:r>
            <a:r>
              <a:rPr lang="pt-BR" sz="1700" b="1" spc="-1" dirty="0">
                <a:highlight>
                  <a:srgbClr val="FFFFFF"/>
                </a:highlight>
                <a:latin typeface="Abadi Extra Light" panose="020B0204020104020204" pitchFamily="34" charset="0"/>
              </a:rPr>
              <a:t>não precisa devolver o processo para o juiz de primeiro grau. </a:t>
            </a:r>
          </a:p>
          <a:p>
            <a:pPr algn="just">
              <a:lnSpc>
                <a:spcPct val="100000"/>
              </a:lnSpc>
              <a:spcBef>
                <a:spcPts val="641"/>
              </a:spcBef>
              <a:tabLst>
                <a:tab pos="0" algn="l"/>
              </a:tabLst>
            </a:pPr>
            <a:r>
              <a:rPr lang="pt-BR" sz="1700" b="1" spc="-1" dirty="0">
                <a:highlight>
                  <a:srgbClr val="FFFFFF"/>
                </a:highlight>
                <a:latin typeface="Abadi Extra Light" panose="020B0204020104020204" pitchFamily="34" charset="0"/>
              </a:rPr>
              <a:t>		O TJ julga sem reexame!</a:t>
            </a:r>
          </a:p>
          <a:p>
            <a:pPr algn="ctr">
              <a:lnSpc>
                <a:spcPct val="100000"/>
              </a:lnSpc>
              <a:spcBef>
                <a:spcPts val="641"/>
              </a:spcBef>
              <a:tabLst>
                <a:tab pos="0" algn="l"/>
              </a:tabLst>
            </a:pPr>
            <a:r>
              <a:rPr lang="pt-BR" sz="1700" u="sng" spc="-1" dirty="0">
                <a:highlight>
                  <a:srgbClr val="FFFFFF"/>
                </a:highlight>
                <a:latin typeface="Arial"/>
              </a:rPr>
              <a:t>Princípios: primazia da decisão de mérito</a:t>
            </a:r>
            <a:r>
              <a:rPr lang="pt-BR" sz="1700" spc="-1" dirty="0">
                <a:highlight>
                  <a:srgbClr val="FFFFFF"/>
                </a:highlight>
                <a:latin typeface="Arial"/>
              </a:rPr>
              <a:t> (art. 4º) -</a:t>
            </a:r>
            <a:r>
              <a:rPr lang="pt-BR" sz="1700" u="sng" spc="-1" dirty="0">
                <a:highlight>
                  <a:srgbClr val="FFFFFF"/>
                </a:highlight>
                <a:latin typeface="Arial"/>
              </a:rPr>
              <a:t>celeridade</a:t>
            </a:r>
            <a:r>
              <a:rPr lang="pt-BR" sz="1700" spc="-1" dirty="0">
                <a:highlight>
                  <a:srgbClr val="FFFFFF"/>
                </a:highlight>
                <a:latin typeface="Arial"/>
              </a:rPr>
              <a:t> (art. 5º, LXXVIII, CF/88)</a:t>
            </a:r>
          </a:p>
          <a:p>
            <a:pPr algn="ctr">
              <a:lnSpc>
                <a:spcPct val="100000"/>
              </a:lnSpc>
              <a:spcBef>
                <a:spcPts val="641"/>
              </a:spcBef>
              <a:tabLst>
                <a:tab pos="0" algn="l"/>
              </a:tabLst>
            </a:pPr>
            <a:endParaRPr lang="pt-BR" sz="1700" spc="-1" dirty="0">
              <a:highlight>
                <a:srgbClr val="FFFFFF"/>
              </a:highlight>
              <a:latin typeface="Arial"/>
            </a:endParaRPr>
          </a:p>
          <a:p>
            <a:pPr algn="ctr">
              <a:lnSpc>
                <a:spcPct val="100000"/>
              </a:lnSpc>
              <a:spcBef>
                <a:spcPts val="641"/>
              </a:spcBef>
              <a:tabLst>
                <a:tab pos="0" algn="l"/>
              </a:tabLst>
            </a:pPr>
            <a:r>
              <a:rPr lang="pt-BR" sz="1700" b="1" spc="-1" dirty="0">
                <a:latin typeface="Arial"/>
              </a:rPr>
              <a:t>“CONDIÇÕES DE IMEDIATO JULGAMENTO?” </a:t>
            </a:r>
          </a:p>
          <a:p>
            <a:pPr algn="ctr">
              <a:lnSpc>
                <a:spcPct val="100000"/>
              </a:lnSpc>
              <a:spcBef>
                <a:spcPts val="641"/>
              </a:spcBef>
              <a:tabLst>
                <a:tab pos="0" algn="l"/>
              </a:tabLst>
            </a:pPr>
            <a:r>
              <a:rPr lang="pt-BR" sz="1700" b="1" spc="-1" dirty="0">
                <a:highlight>
                  <a:srgbClr val="FFFF00"/>
                </a:highlight>
                <a:latin typeface="Arial"/>
              </a:rPr>
              <a:t>CONDIÇÕES</a:t>
            </a:r>
            <a:r>
              <a:rPr lang="pt-BR" sz="1700" b="1" spc="-1" dirty="0">
                <a:latin typeface="Arial"/>
              </a:rPr>
              <a:t> para julgamento no tribunal: </a:t>
            </a:r>
            <a:r>
              <a:rPr lang="pt-BR" sz="1700" b="1" spc="-1" dirty="0">
                <a:highlight>
                  <a:srgbClr val="FFFF00"/>
                </a:highlight>
                <a:latin typeface="Arial"/>
              </a:rPr>
              <a:t>RÉU CITADO E PROVAS PRODUZIDAS</a:t>
            </a:r>
          </a:p>
        </p:txBody>
      </p:sp>
      <p:pic>
        <p:nvPicPr>
          <p:cNvPr id="2" name="Imagem 1">
            <a:extLst>
              <a:ext uri="{FF2B5EF4-FFF2-40B4-BE49-F238E27FC236}">
                <a16:creationId xmlns:a16="http://schemas.microsoft.com/office/drawing/2014/main" id="{6A028F7C-1B1D-C303-935C-20D03A1BE7ED}"/>
              </a:ext>
            </a:extLst>
          </p:cNvPr>
          <p:cNvPicPr>
            <a:picLocks noChangeAspect="1"/>
          </p:cNvPicPr>
          <p:nvPr/>
        </p:nvPicPr>
        <p:blipFill>
          <a:blip r:embed="rId2"/>
          <a:stretch>
            <a:fillRect/>
          </a:stretch>
        </p:blipFill>
        <p:spPr>
          <a:xfrm>
            <a:off x="544024" y="3719146"/>
            <a:ext cx="8372475" cy="3138854"/>
          </a:xfrm>
          <a:prstGeom prst="rect">
            <a:avLst/>
          </a:prstGeom>
        </p:spPr>
      </p:pic>
    </p:spTree>
    <p:extLst>
      <p:ext uri="{BB962C8B-B14F-4D97-AF65-F5344CB8AC3E}">
        <p14:creationId xmlns:p14="http://schemas.microsoft.com/office/powerpoint/2010/main" val="417699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79899" y="0"/>
            <a:ext cx="9064101"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5000" lnSpcReduction="20000"/>
          </a:bodyPr>
          <a:lstStyle/>
          <a:p>
            <a:pPr algn="just">
              <a:lnSpc>
                <a:spcPct val="100000"/>
              </a:lnSpc>
              <a:spcBef>
                <a:spcPts val="641"/>
              </a:spcBef>
              <a:tabLst>
                <a:tab pos="0" algn="l"/>
              </a:tabLst>
            </a:pPr>
            <a:r>
              <a:rPr lang="pt-BR" sz="2400" spc="-1" dirty="0">
                <a:highlight>
                  <a:srgbClr val="FFFFFF"/>
                </a:highlight>
              </a:rPr>
              <a:t>ALEGAÇÃO DE </a:t>
            </a:r>
            <a:r>
              <a:rPr lang="pt-BR" sz="2400" b="1" u="sng" spc="-1" dirty="0">
                <a:highlight>
                  <a:srgbClr val="FFFFFF"/>
                </a:highlight>
              </a:rPr>
              <a:t>FATO NOVO</a:t>
            </a:r>
            <a:r>
              <a:rPr lang="pt-BR" sz="2400" spc="-1" dirty="0">
                <a:highlight>
                  <a:srgbClr val="FFFFFF"/>
                </a:highlight>
              </a:rPr>
              <a:t> EM APELAÇÃO: FORÇA MAIOR! Art. 1.014. As </a:t>
            </a:r>
            <a:r>
              <a:rPr lang="pt-BR" sz="2400" b="1" spc="-1" dirty="0">
                <a:highlight>
                  <a:srgbClr val="FFFFFF"/>
                </a:highlight>
              </a:rPr>
              <a:t>questões </a:t>
            </a:r>
            <a:r>
              <a:rPr lang="pt-BR" sz="2400" b="1" u="sng" spc="-1" dirty="0">
                <a:highlight>
                  <a:srgbClr val="FFFFFF"/>
                </a:highlight>
              </a:rPr>
              <a:t>de fato</a:t>
            </a:r>
            <a:r>
              <a:rPr lang="pt-BR" sz="2400" spc="-1" dirty="0">
                <a:highlight>
                  <a:srgbClr val="FFFFFF"/>
                </a:highlight>
              </a:rPr>
              <a:t> não propostas no juízo inferior poderão ser suscitadas na apelação, se a parte provar que deixou de fazê-lo por motivo de </a:t>
            </a:r>
            <a:r>
              <a:rPr lang="pt-BR" sz="2400" b="1" u="sng" spc="-1" dirty="0">
                <a:highlight>
                  <a:srgbClr val="FFFFFF"/>
                </a:highlight>
              </a:rPr>
              <a:t>FORÇA MAIOR</a:t>
            </a:r>
            <a:r>
              <a:rPr lang="pt-BR" sz="2400" spc="-1" dirty="0">
                <a:highlight>
                  <a:srgbClr val="FFFFFF"/>
                </a:highlight>
              </a:rPr>
              <a:t>.</a:t>
            </a:r>
          </a:p>
          <a:p>
            <a:pPr algn="just">
              <a:lnSpc>
                <a:spcPct val="100000"/>
              </a:lnSpc>
              <a:spcBef>
                <a:spcPts val="641"/>
              </a:spcBef>
              <a:tabLst>
                <a:tab pos="0" algn="l"/>
              </a:tabLst>
            </a:pPr>
            <a:r>
              <a:rPr lang="pt-BR" sz="2000" spc="-1" dirty="0">
                <a:highlight>
                  <a:srgbClr val="FFFFFF"/>
                </a:highlight>
              </a:rPr>
              <a:t>	</a:t>
            </a:r>
          </a:p>
          <a:p>
            <a:pPr algn="just">
              <a:lnSpc>
                <a:spcPct val="100000"/>
              </a:lnSpc>
              <a:spcBef>
                <a:spcPts val="641"/>
              </a:spcBef>
              <a:tabLst>
                <a:tab pos="0" algn="l"/>
              </a:tabLst>
            </a:pPr>
            <a:r>
              <a:rPr lang="pt-BR" sz="2400" b="1" spc="-1" dirty="0">
                <a:highlight>
                  <a:srgbClr val="FFFFFF"/>
                </a:highlight>
              </a:rPr>
              <a:t>PROCEDIMENTO FATO NOVO: </a:t>
            </a:r>
            <a:r>
              <a:rPr lang="pt-BR" sz="2400" dirty="0">
                <a:highlight>
                  <a:srgbClr val="FFFFFF"/>
                </a:highlight>
                <a:latin typeface="Arial" panose="020B0604020202020204" pitchFamily="34" charset="0"/>
              </a:rPr>
              <a:t>437: § 1º Sempre que uma das partes requerer a juntada de documento aos autos, o juiz ouvirá, a seu respeito, a outra parte, que disporá do prazo de 15 dias...</a:t>
            </a:r>
          </a:p>
          <a:p>
            <a:pPr marL="0" indent="0" algn="just">
              <a:buNone/>
            </a:pPr>
            <a:endParaRPr lang="pt-BR" sz="2400" b="1" dirty="0">
              <a:solidFill>
                <a:srgbClr val="FF0000"/>
              </a:solidFill>
            </a:endParaRPr>
          </a:p>
          <a:p>
            <a:pPr marL="0" indent="0" algn="ctr">
              <a:buNone/>
            </a:pPr>
            <a:r>
              <a:rPr lang="pt-BR" sz="2400" b="1" dirty="0">
                <a:solidFill>
                  <a:srgbClr val="FF0000"/>
                </a:solidFill>
              </a:rPr>
              <a:t>EXCEÇÕES DE CABIMENTO DA APELAÇÃO</a:t>
            </a:r>
          </a:p>
          <a:p>
            <a:pPr marL="342900" indent="-342900" algn="just">
              <a:buFont typeface="Wingdings" panose="05000000000000000000" pitchFamily="2" charset="2"/>
              <a:buChar char="q"/>
            </a:pPr>
            <a:r>
              <a:rPr lang="pt-BR" sz="2400" dirty="0"/>
              <a:t>Lei dos Juizados Especiais (art. 41 – Lei 9.099/95 - </a:t>
            </a:r>
            <a:r>
              <a:rPr lang="pt-BR" sz="2400" dirty="0">
                <a:solidFill>
                  <a:srgbClr val="FF0000"/>
                </a:solidFill>
              </a:rPr>
              <a:t>Recurso Inominado </a:t>
            </a:r>
            <a:r>
              <a:rPr lang="pt-BR" sz="2400" dirty="0"/>
              <a:t>em 10 dias)</a:t>
            </a:r>
          </a:p>
          <a:p>
            <a:pPr marL="342900" indent="-342900" algn="just">
              <a:buFont typeface="Wingdings" panose="05000000000000000000" pitchFamily="2" charset="2"/>
              <a:buChar char="q"/>
            </a:pPr>
            <a:r>
              <a:rPr lang="pt-BR" sz="2400" dirty="0"/>
              <a:t>Execuções Fiscais TRIBUTÁRIO - Valor igual ou inferior de 50 ORTN = R$ 328,27: CABIMENTO: </a:t>
            </a:r>
            <a:r>
              <a:rPr lang="pt-BR" sz="2400" dirty="0">
                <a:solidFill>
                  <a:srgbClr val="FF0000"/>
                </a:solidFill>
              </a:rPr>
              <a:t>embargos infringentes de alçada</a:t>
            </a:r>
            <a:r>
              <a:rPr lang="pt-BR" sz="2400" dirty="0"/>
              <a:t> (execução fiscal de valor igual ou inferior a 50 ORTN) só se admitirão embargos infringentes ou embargos de declaração – art. 34 da Lei 6.830/1980. Peculiaridades: -*julgado pelo próprio juiz julgador prolator da sentença; *prazo de 10 dias; *sem preparo. </a:t>
            </a:r>
          </a:p>
          <a:p>
            <a:pPr marL="342900" indent="-342900" algn="just">
              <a:buFont typeface="Wingdings" panose="05000000000000000000" pitchFamily="2" charset="2"/>
              <a:buChar char="q"/>
            </a:pPr>
            <a:r>
              <a:rPr lang="pt-BR" sz="2400" dirty="0"/>
              <a:t>Sentença que decreta falência é objeto de </a:t>
            </a:r>
            <a:r>
              <a:rPr lang="pt-BR" sz="2400" dirty="0">
                <a:solidFill>
                  <a:srgbClr val="FF0000"/>
                </a:solidFill>
              </a:rPr>
              <a:t>agravo de instrumento</a:t>
            </a:r>
            <a:r>
              <a:rPr lang="pt-BR" sz="2400" dirty="0"/>
              <a:t> (agravo de instrumento, Lei 11.101/05, art. 100)</a:t>
            </a:r>
          </a:p>
          <a:p>
            <a:pPr marL="342900" indent="-342900" algn="just">
              <a:buFont typeface="Wingdings" panose="05000000000000000000" pitchFamily="2" charset="2"/>
              <a:buChar char="q"/>
            </a:pPr>
            <a:r>
              <a:rPr lang="pt-BR" sz="2400" dirty="0"/>
              <a:t>ECA prazo para </a:t>
            </a:r>
            <a:r>
              <a:rPr lang="pt-BR" sz="2400" b="1" u="sng" dirty="0"/>
              <a:t>interpor apelação e oferecer contrarrazões é de 10 dias </a:t>
            </a:r>
            <a:r>
              <a:rPr lang="pt-BR" sz="2400" dirty="0"/>
              <a:t>(art. 198, II – ECA LEI Nº 8.069/90).</a:t>
            </a:r>
          </a:p>
          <a:p>
            <a:pPr marL="342900" indent="-342900" algn="just">
              <a:buFont typeface="Wingdings" panose="05000000000000000000" pitchFamily="2" charset="2"/>
              <a:buChar char="q"/>
            </a:pPr>
            <a:r>
              <a:rPr lang="pt-BR" sz="2400" dirty="0"/>
              <a:t>Recurso Ordinário (CLT)</a:t>
            </a:r>
          </a:p>
          <a:p>
            <a:pPr algn="just"/>
            <a:endParaRPr lang="pt-BR" sz="2500" b="1" spc="-1" dirty="0">
              <a:solidFill>
                <a:srgbClr val="FF0000"/>
              </a:solidFill>
              <a:latin typeface="Arial"/>
            </a:endParaRPr>
          </a:p>
          <a:p>
            <a:pPr algn="ctr"/>
            <a:r>
              <a:rPr lang="pt-BR" sz="3600" b="1" dirty="0">
                <a:solidFill>
                  <a:srgbClr val="FF0000"/>
                </a:solidFill>
              </a:rPr>
              <a:t>EXCEÇÕES DE PRAZO DOBRADO</a:t>
            </a:r>
            <a:endParaRPr lang="pt-BR" sz="3600" dirty="0">
              <a:solidFill>
                <a:srgbClr val="FF0000"/>
              </a:solidFill>
            </a:endParaRPr>
          </a:p>
          <a:p>
            <a:pPr marL="176213" lvl="2" indent="-84138" algn="just">
              <a:spcBef>
                <a:spcPts val="0"/>
              </a:spcBef>
            </a:pPr>
            <a:r>
              <a:rPr lang="pt-BR" sz="2800" dirty="0"/>
              <a:t>Art. 180 MP			</a:t>
            </a:r>
          </a:p>
          <a:p>
            <a:pPr marL="176213" lvl="2" indent="-84138" algn="just">
              <a:spcBef>
                <a:spcPts val="0"/>
              </a:spcBef>
            </a:pPr>
            <a:r>
              <a:rPr lang="pt-BR" sz="2800" dirty="0"/>
              <a:t>Art. 183 FAZENDA PÚBLICA</a:t>
            </a:r>
          </a:p>
          <a:p>
            <a:pPr marL="176213" lvl="2" indent="-84138" algn="just">
              <a:spcBef>
                <a:spcPts val="0"/>
              </a:spcBef>
            </a:pPr>
            <a:r>
              <a:rPr lang="pt-BR" sz="2800" dirty="0"/>
              <a:t>Art. 186 DEFENSORIA </a:t>
            </a:r>
            <a:r>
              <a:rPr lang="pt-BR" sz="2400" i="1" spc="-1" dirty="0"/>
              <a:t>ADVOGADO DATIVO NÃO TEM PRAZO DOBRADO</a:t>
            </a:r>
            <a:endParaRPr lang="pt-BR" sz="2400" i="1" dirty="0"/>
          </a:p>
          <a:p>
            <a:pPr marL="176213" lvl="2" indent="-84138" algn="just">
              <a:spcBef>
                <a:spcPts val="0"/>
              </a:spcBef>
            </a:pPr>
            <a:r>
              <a:rPr lang="pt-BR" sz="2800" dirty="0"/>
              <a:t>Art. 183: autarquias e fundações de direito público</a:t>
            </a:r>
          </a:p>
          <a:p>
            <a:pPr marL="176213" lvl="2" indent="-84138" algn="just">
              <a:spcBef>
                <a:spcPts val="0"/>
              </a:spcBef>
            </a:pPr>
            <a:r>
              <a:rPr lang="pt-BR" sz="2800" dirty="0"/>
              <a:t>Art. 229 </a:t>
            </a:r>
            <a:r>
              <a:rPr lang="pt-BR" sz="2000" dirty="0"/>
              <a:t>LISTICONSORTE COM PROCURADORES DIFERENTE processo físico</a:t>
            </a:r>
            <a:endParaRPr lang="pt-BR" sz="2000" spc="-1" dirty="0">
              <a:latin typeface="Arial"/>
            </a:endParaRPr>
          </a:p>
        </p:txBody>
      </p:sp>
    </p:spTree>
    <p:extLst>
      <p:ext uri="{BB962C8B-B14F-4D97-AF65-F5344CB8AC3E}">
        <p14:creationId xmlns:p14="http://schemas.microsoft.com/office/powerpoint/2010/main" val="34381885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3769</TotalTime>
  <Words>7127</Words>
  <Application>Microsoft Office PowerPoint</Application>
  <PresentationFormat>Apresentação na tela (4:3)</PresentationFormat>
  <Paragraphs>461</Paragraphs>
  <Slides>46</Slides>
  <Notes>0</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46</vt:i4>
      </vt:variant>
    </vt:vector>
  </HeadingPairs>
  <TitlesOfParts>
    <vt:vector size="55" baseType="lpstr">
      <vt:lpstr>Abadi Extra Light</vt:lpstr>
      <vt:lpstr>ADLaM Display</vt:lpstr>
      <vt:lpstr>Arabic Typesetting</vt:lpstr>
      <vt:lpstr>Arial</vt:lpstr>
      <vt:lpstr>Calibri</vt:lpstr>
      <vt:lpstr>Symbol</vt:lpstr>
      <vt:lpstr>Times New Roman</vt:lpstr>
      <vt:lpstr>Wingdings</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 JULIO</dc:title>
  <dc:subject/>
  <dc:creator>PALAS</dc:creator>
  <dc:description/>
  <cp:lastModifiedBy>Julio Augusto Lopes</cp:lastModifiedBy>
  <cp:revision>947</cp:revision>
  <dcterms:created xsi:type="dcterms:W3CDTF">2020-08-07T16:47:54Z</dcterms:created>
  <dcterms:modified xsi:type="dcterms:W3CDTF">2026-03-16T18:24:19Z</dcterms:modified>
  <dc:language>pt-BR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Apresentação na tela (4:3)</vt:lpwstr>
  </property>
  <property fmtid="{D5CDD505-2E9C-101B-9397-08002B2CF9AE}" pid="4" name="Slides">
    <vt:i4>25</vt:i4>
  </property>
</Properties>
</file>