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402" r:id="rId2"/>
    <p:sldId id="411" r:id="rId3"/>
    <p:sldId id="414" r:id="rId4"/>
    <p:sldId id="387" r:id="rId5"/>
    <p:sldId id="415" r:id="rId6"/>
    <p:sldId id="416" r:id="rId7"/>
    <p:sldId id="417" r:id="rId8"/>
    <p:sldId id="258" r:id="rId9"/>
    <p:sldId id="261" r:id="rId10"/>
    <p:sldId id="303" r:id="rId11"/>
    <p:sldId id="309" r:id="rId12"/>
    <p:sldId id="297" r:id="rId13"/>
    <p:sldId id="264" r:id="rId14"/>
    <p:sldId id="327" r:id="rId15"/>
    <p:sldId id="329" r:id="rId16"/>
    <p:sldId id="271" r:id="rId17"/>
    <p:sldId id="274" r:id="rId18"/>
    <p:sldId id="317" r:id="rId19"/>
    <p:sldId id="275" r:id="rId20"/>
    <p:sldId id="272" r:id="rId21"/>
    <p:sldId id="276" r:id="rId22"/>
    <p:sldId id="277" r:id="rId23"/>
    <p:sldId id="299" r:id="rId24"/>
    <p:sldId id="412" r:id="rId25"/>
    <p:sldId id="413" r:id="rId2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o Augusto Lopes" initials="JA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20"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B6540F-2434-43A9-98F9-B63F78311139}" type="datetimeFigureOut">
              <a:rPr lang="pt-BR" smtClean="0"/>
              <a:t>12/03/2026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35A5C1-C2B5-4012-82AC-1F674628FB09}" type="slidenum">
              <a:rPr lang="pt-BR" smtClean="0"/>
              <a:t>‹nº›</a:t>
            </a:fld>
            <a:endParaRPr lang="pt-BR"/>
          </a:p>
        </p:txBody>
      </p:sp>
    </p:spTree>
    <p:extLst>
      <p:ext uri="{BB962C8B-B14F-4D97-AF65-F5344CB8AC3E}">
        <p14:creationId xmlns:p14="http://schemas.microsoft.com/office/powerpoint/2010/main" val="2459903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54807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744930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51842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030420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29141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755728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85A572F1-DF52-40BE-9A6E-C41CBF95AA1B}" type="datetimeFigureOut">
              <a:rPr lang="pt-BR" smtClean="0"/>
              <a:t>12/03/2026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356752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85A572F1-DF52-40BE-9A6E-C41CBF95AA1B}" type="datetimeFigureOut">
              <a:rPr lang="pt-BR" smtClean="0"/>
              <a:t>12/03/2026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678692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5A572F1-DF52-40BE-9A6E-C41CBF95AA1B}" type="datetimeFigureOut">
              <a:rPr lang="pt-BR" smtClean="0"/>
              <a:t>12/03/2026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227267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461862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85A572F1-DF52-40BE-9A6E-C41CBF95AA1B}" type="datetimeFigureOut">
              <a:rPr lang="pt-BR" smtClean="0"/>
              <a:t>12/03/2026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B14B4DA-6B1F-416D-9A3C-9707AD360475}" type="slidenum">
              <a:rPr lang="pt-BR" smtClean="0"/>
              <a:t>‹nº›</a:t>
            </a:fld>
            <a:endParaRPr lang="pt-BR"/>
          </a:p>
        </p:txBody>
      </p:sp>
    </p:spTree>
    <p:extLst>
      <p:ext uri="{BB962C8B-B14F-4D97-AF65-F5344CB8AC3E}">
        <p14:creationId xmlns:p14="http://schemas.microsoft.com/office/powerpoint/2010/main" val="367253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572F1-DF52-40BE-9A6E-C41CBF95AA1B}" type="datetimeFigureOut">
              <a:rPr lang="pt-BR" smtClean="0"/>
              <a:t>12/03/2026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4B4DA-6B1F-416D-9A3C-9707AD360475}" type="slidenum">
              <a:rPr lang="pt-BR" smtClean="0"/>
              <a:t>‹nº›</a:t>
            </a:fld>
            <a:endParaRPr lang="pt-BR"/>
          </a:p>
        </p:txBody>
      </p:sp>
    </p:spTree>
    <p:extLst>
      <p:ext uri="{BB962C8B-B14F-4D97-AF65-F5344CB8AC3E}">
        <p14:creationId xmlns:p14="http://schemas.microsoft.com/office/powerpoint/2010/main" val="757503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77500" lnSpcReduction="20000"/>
          </a:bodyPr>
          <a:lstStyle/>
          <a:p>
            <a:pPr marL="400050" lvl="1" indent="0" algn="ctr">
              <a:buNone/>
            </a:pPr>
            <a:r>
              <a:rPr lang="pt-BR" b="1" dirty="0">
                <a:solidFill>
                  <a:srgbClr val="002060"/>
                </a:solidFill>
              </a:rPr>
              <a:t>LITISCONSÓRCIO</a:t>
            </a:r>
            <a:endParaRPr lang="pt-BR" b="1" dirty="0"/>
          </a:p>
          <a:p>
            <a:pPr marL="400050" lvl="1" indent="0" algn="just">
              <a:buNone/>
            </a:pPr>
            <a:r>
              <a:rPr lang="pt-BR" b="1" dirty="0">
                <a:solidFill>
                  <a:srgbClr val="FF0000"/>
                </a:solidFill>
              </a:rPr>
              <a:t>CLASSIFICAÇÃO QUANTO POLO</a:t>
            </a:r>
            <a:r>
              <a:rPr lang="pt-BR" b="1" dirty="0"/>
              <a:t>:  -ativo   -passivo   -misto</a:t>
            </a:r>
          </a:p>
          <a:p>
            <a:pPr marL="400050" lvl="1" indent="0" algn="just">
              <a:buNone/>
            </a:pPr>
            <a:endParaRPr lang="pt-BR" b="1" dirty="0"/>
          </a:p>
          <a:p>
            <a:pPr marL="400050" lvl="1" indent="0" algn="just">
              <a:buNone/>
            </a:pPr>
            <a:r>
              <a:rPr lang="pt-BR" b="1" dirty="0">
                <a:solidFill>
                  <a:srgbClr val="FF0000"/>
                </a:solidFill>
              </a:rPr>
              <a:t>PRESENÇA</a:t>
            </a:r>
            <a:r>
              <a:rPr lang="pt-BR" b="1" dirty="0"/>
              <a:t>:</a:t>
            </a:r>
          </a:p>
          <a:p>
            <a:pPr marL="400050" lvl="1" indent="0" algn="just">
              <a:buNone/>
            </a:pPr>
            <a:r>
              <a:rPr lang="pt-BR" b="1" dirty="0"/>
              <a:t>-113 FACULTATIVO (113, §1º multitudinário, só facultativo)</a:t>
            </a:r>
          </a:p>
          <a:p>
            <a:pPr marL="400050" lvl="1" indent="0" algn="just">
              <a:buNone/>
            </a:pPr>
            <a:r>
              <a:rPr lang="pt-BR" b="1" dirty="0"/>
              <a:t>-114 NECESSÁRIO (73, § 1º pessoas casadas)</a:t>
            </a:r>
          </a:p>
          <a:p>
            <a:pPr marL="400050" lvl="1" indent="0" algn="just">
              <a:buNone/>
            </a:pPr>
            <a:endParaRPr lang="pt-BR" b="1" dirty="0"/>
          </a:p>
          <a:p>
            <a:pPr marL="400050" lvl="1" indent="0" algn="just">
              <a:buNone/>
            </a:pPr>
            <a:r>
              <a:rPr lang="pt-BR" b="1" dirty="0">
                <a:solidFill>
                  <a:srgbClr val="FF0000"/>
                </a:solidFill>
              </a:rPr>
              <a:t>EFEITOS DA SENTENÇA:</a:t>
            </a:r>
          </a:p>
          <a:p>
            <a:pPr marL="400050" lvl="1" indent="0" algn="just">
              <a:buNone/>
            </a:pPr>
            <a:r>
              <a:rPr lang="pt-BR" b="1" dirty="0"/>
              <a:t>-SIMPLES (resultados diferentes)</a:t>
            </a:r>
          </a:p>
          <a:p>
            <a:pPr marL="400050" lvl="1" indent="0" algn="just">
              <a:buNone/>
            </a:pPr>
            <a:r>
              <a:rPr lang="pt-BR" b="1" dirty="0"/>
              <a:t>-UNITÁRIO (decisão uniforme para todos os litisconsortes 116)</a:t>
            </a:r>
          </a:p>
          <a:p>
            <a:pPr marL="400050" lvl="1" indent="0" algn="just">
              <a:buNone/>
            </a:pPr>
            <a:endParaRPr lang="pt-BR" b="1" dirty="0"/>
          </a:p>
          <a:p>
            <a:pPr marL="400050" lvl="1" indent="0" algn="just">
              <a:buNone/>
            </a:pPr>
            <a:r>
              <a:rPr lang="pt-BR" b="1" dirty="0">
                <a:solidFill>
                  <a:srgbClr val="FF0000"/>
                </a:solidFill>
              </a:rPr>
              <a:t>TEMPO</a:t>
            </a:r>
            <a:r>
              <a:rPr lang="pt-BR" b="1" dirty="0"/>
              <a:t>:</a:t>
            </a:r>
          </a:p>
          <a:p>
            <a:pPr marL="400050" lvl="1" indent="0" algn="just">
              <a:buNone/>
            </a:pPr>
            <a:r>
              <a:rPr lang="pt-BR" b="1" dirty="0"/>
              <a:t>-INICIAL (distribuição consta a pluralidade de partes)</a:t>
            </a:r>
          </a:p>
          <a:p>
            <a:pPr marL="400050" lvl="1" indent="0" algn="just">
              <a:buNone/>
            </a:pPr>
            <a:r>
              <a:rPr lang="pt-BR" b="1" dirty="0"/>
              <a:t>-ULTERIOR (</a:t>
            </a:r>
            <a:r>
              <a:rPr lang="pt-BR" b="1" dirty="0">
                <a:solidFill>
                  <a:srgbClr val="002060"/>
                </a:solidFill>
              </a:rPr>
              <a:t>INTERVENÇÃO DE TERCEIROS</a:t>
            </a:r>
            <a:r>
              <a:rPr lang="pt-BR" b="1" dirty="0"/>
              <a:t>, </a:t>
            </a:r>
            <a:r>
              <a:rPr lang="pt-BR" b="1" dirty="0">
                <a:solidFill>
                  <a:srgbClr val="7030A0"/>
                </a:solidFill>
              </a:rPr>
              <a:t>ADICA</a:t>
            </a:r>
            <a:r>
              <a:rPr lang="pt-BR" b="1" dirty="0"/>
              <a:t>)</a:t>
            </a:r>
          </a:p>
          <a:p>
            <a:pPr marL="400050" lvl="1" indent="0" algn="just">
              <a:buNone/>
            </a:pPr>
            <a:endParaRPr lang="pt-BR" b="1" dirty="0"/>
          </a:p>
          <a:p>
            <a:pPr marL="400050" lvl="1" indent="0" algn="just">
              <a:buNone/>
            </a:pPr>
            <a:r>
              <a:rPr lang="pt-BR" b="1" dirty="0">
                <a:solidFill>
                  <a:srgbClr val="7030A0"/>
                </a:solidFill>
              </a:rPr>
              <a:t>A: </a:t>
            </a:r>
            <a:r>
              <a:rPr lang="pt-BR" b="1" dirty="0"/>
              <a:t>assistência -SIMPLES “auxiliar” 121 ou -LITISCONSORCIAL “parte” 124</a:t>
            </a:r>
          </a:p>
          <a:p>
            <a:pPr marL="400050" lvl="1" indent="0" algn="just">
              <a:buNone/>
            </a:pPr>
            <a:r>
              <a:rPr lang="pt-BR" b="1" dirty="0">
                <a:solidFill>
                  <a:srgbClr val="7030A0"/>
                </a:solidFill>
              </a:rPr>
              <a:t>D: </a:t>
            </a:r>
            <a:r>
              <a:rPr lang="pt-BR" b="1" dirty="0"/>
              <a:t>Denunciação da lide (ação de regresso) – 125</a:t>
            </a:r>
          </a:p>
          <a:p>
            <a:pPr marL="400050" lvl="1" indent="0" algn="just">
              <a:buNone/>
            </a:pPr>
            <a:r>
              <a:rPr lang="pt-BR" b="1" dirty="0">
                <a:solidFill>
                  <a:srgbClr val="7030A0"/>
                </a:solidFill>
              </a:rPr>
              <a:t>I: </a:t>
            </a:r>
            <a:r>
              <a:rPr lang="pt-BR" b="1" dirty="0"/>
              <a:t>Incidente da desconsideração da personalidade jurídica 133</a:t>
            </a:r>
          </a:p>
          <a:p>
            <a:pPr marL="400050" lvl="1" indent="0" algn="just">
              <a:buNone/>
            </a:pPr>
            <a:r>
              <a:rPr lang="pt-BR" b="1" dirty="0">
                <a:solidFill>
                  <a:srgbClr val="7030A0"/>
                </a:solidFill>
              </a:rPr>
              <a:t>C: </a:t>
            </a:r>
            <a:r>
              <a:rPr lang="pt-BR" b="1" dirty="0"/>
              <a:t>Chamamento ao processo (contestação – solidariedade)</a:t>
            </a:r>
          </a:p>
          <a:p>
            <a:pPr marL="400050" lvl="1" indent="0" algn="just">
              <a:buNone/>
            </a:pPr>
            <a:r>
              <a:rPr lang="pt-BR" b="1" dirty="0">
                <a:solidFill>
                  <a:srgbClr val="7030A0"/>
                </a:solidFill>
              </a:rPr>
              <a:t>A</a:t>
            </a:r>
            <a:r>
              <a:rPr lang="pt-BR" b="1" dirty="0"/>
              <a:t>: </a:t>
            </a:r>
            <a:r>
              <a:rPr lang="pt-BR" b="1" i="1" dirty="0"/>
              <a:t>Amicus </a:t>
            </a:r>
            <a:r>
              <a:rPr lang="pt-BR" b="1" i="1" dirty="0" err="1"/>
              <a:t>curiae</a:t>
            </a:r>
            <a:r>
              <a:rPr lang="pt-BR" b="1" i="1" dirty="0"/>
              <a:t> </a:t>
            </a:r>
            <a:r>
              <a:rPr lang="pt-BR" b="1" dirty="0"/>
              <a:t>“amigo da corte”</a:t>
            </a:r>
          </a:p>
        </p:txBody>
      </p:sp>
    </p:spTree>
    <p:extLst>
      <p:ext uri="{BB962C8B-B14F-4D97-AF65-F5344CB8AC3E}">
        <p14:creationId xmlns:p14="http://schemas.microsoft.com/office/powerpoint/2010/main" val="1731207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D8586D0-C324-4030-B77A-7145D02337BF}"/>
              </a:ext>
            </a:extLst>
          </p:cNvPr>
          <p:cNvSpPr>
            <a:spLocks noGrp="1"/>
          </p:cNvSpPr>
          <p:nvPr>
            <p:ph idx="1"/>
          </p:nvPr>
        </p:nvSpPr>
        <p:spPr>
          <a:xfrm>
            <a:off x="1" y="0"/>
            <a:ext cx="9143999" cy="6858000"/>
          </a:xfrm>
        </p:spPr>
        <p:txBody>
          <a:bodyPr>
            <a:normAutofit fontScale="85000" lnSpcReduction="20000"/>
          </a:bodyPr>
          <a:lstStyle/>
          <a:p>
            <a:pPr marL="0" indent="0" algn="ctr">
              <a:buNone/>
            </a:pPr>
            <a:r>
              <a:rPr lang="pt-BR" b="1" dirty="0">
                <a:solidFill>
                  <a:srgbClr val="FF0000"/>
                </a:solidFill>
              </a:rPr>
              <a:t>A DENUNCIAÇÃO DA LIDE – ART. 125</a:t>
            </a:r>
            <a:endParaRPr lang="pt-BR" dirty="0">
              <a:solidFill>
                <a:srgbClr val="FF0000"/>
              </a:solidFill>
            </a:endParaRPr>
          </a:p>
          <a:p>
            <a:pPr marL="0" indent="0" algn="just">
              <a:buNone/>
            </a:pPr>
            <a:r>
              <a:rPr lang="pt-BR" dirty="0"/>
              <a:t>A denunciação da lide é uma forma de intervenção de terceiros pela qual uma das partes chama ao processo um terceiro que poderá ser responsável por ressarcir eventual prejuízo decorrente da demanda. Em outras palavras, a parte diz ao juiz: “Se eu perder esta ação, esse terceiro deverá me indenizar.”</a:t>
            </a:r>
          </a:p>
          <a:p>
            <a:pPr marL="0" indent="0" algn="just">
              <a:buNone/>
            </a:pPr>
            <a:r>
              <a:rPr lang="pt-BR" dirty="0"/>
              <a:t>Exemplo clássico: “</a:t>
            </a:r>
            <a:r>
              <a:rPr lang="pt-BR" b="1" dirty="0"/>
              <a:t>SEGURADORA</a:t>
            </a:r>
            <a:r>
              <a:rPr lang="pt-BR" dirty="0"/>
              <a:t>” </a:t>
            </a:r>
            <a:r>
              <a:rPr lang="pt-BR" sz="2400" dirty="0"/>
              <a:t>(</a:t>
            </a:r>
            <a:r>
              <a:rPr lang="pt-BR" sz="2400" dirty="0" err="1"/>
              <a:t>adp</a:t>
            </a:r>
            <a:r>
              <a:rPr lang="pt-BR" sz="2400" dirty="0"/>
              <a:t> proc. 1022094-17.2017.8.26.0005):  RIVALDO ajuizou ação indenizatória em face de VIAÇÃO DE ÔNIBUS decorrente de uma queda no interior de coletivo da empresa ré...  Regularmente citada, a ré apresentou defesa. Preliminarmente requereu a denunciação da empresa Porto Seguro.... Deferida a denunciação da lide, a </a:t>
            </a:r>
            <a:r>
              <a:rPr lang="pt-BR" sz="2400" dirty="0" err="1"/>
              <a:t>litisdenunciada</a:t>
            </a:r>
            <a:r>
              <a:rPr lang="pt-BR" sz="2400" dirty="0"/>
              <a:t> (PORTO SEGURO) foi citada e apresentou contestação...</a:t>
            </a:r>
          </a:p>
          <a:p>
            <a:pPr marL="0" indent="0" algn="just">
              <a:buNone/>
            </a:pPr>
            <a:r>
              <a:rPr lang="pt-BR" sz="2400" dirty="0"/>
              <a:t>	</a:t>
            </a:r>
            <a:r>
              <a:rPr lang="pt-BR" sz="2400" b="1" dirty="0"/>
              <a:t>PARTE DISPOSITIVA: </a:t>
            </a:r>
            <a:r>
              <a:rPr lang="pt-BR" sz="2400" dirty="0"/>
              <a:t>Diante do exposto, julgo </a:t>
            </a:r>
            <a:r>
              <a:rPr lang="pt-BR" sz="2400" b="1" dirty="0">
                <a:solidFill>
                  <a:srgbClr val="FF0000"/>
                </a:solidFill>
              </a:rPr>
              <a:t>PROCEDENTE</a:t>
            </a:r>
            <a:r>
              <a:rPr lang="pt-BR" sz="2400" dirty="0">
                <a:solidFill>
                  <a:srgbClr val="FF0000"/>
                </a:solidFill>
              </a:rPr>
              <a:t> </a:t>
            </a:r>
            <a:r>
              <a:rPr lang="pt-BR" sz="2400" dirty="0"/>
              <a:t>o pedido para CONDENAR a requerida VIP a pagar indenização em R$ 50.000,00 e sucumbência em 10% sobre a condenação...; </a:t>
            </a:r>
          </a:p>
          <a:p>
            <a:pPr marL="0" indent="0" algn="just">
              <a:buNone/>
            </a:pPr>
            <a:r>
              <a:rPr lang="pt-BR" sz="2400" dirty="0"/>
              <a:t>	Merece acolhida a pretensão da seguradora a respeito da ausência de cobertura contratual para a dinâmica do evento. No contrato entabulado entre as partes consta a exclusão do risco em caso de acidentes "em trânsito" que no glossário menciona eventos ocorridos com o veículo tais como "aceleração ou frenagem repentina/brusca", exatamente o caso dos autos.  Deste modo, improcede o pedido em relação à </a:t>
            </a:r>
            <a:r>
              <a:rPr lang="pt-BR" sz="2400" dirty="0" err="1"/>
              <a:t>litisdenunciante</a:t>
            </a:r>
            <a:r>
              <a:rPr lang="pt-BR" sz="2400" dirty="0"/>
              <a:t>. Por consequência, </a:t>
            </a:r>
            <a:r>
              <a:rPr lang="pt-BR" sz="2400" b="1" dirty="0">
                <a:solidFill>
                  <a:srgbClr val="FF0000"/>
                </a:solidFill>
              </a:rPr>
              <a:t>JULGO IMPROCEDENTE</a:t>
            </a:r>
            <a:r>
              <a:rPr lang="pt-BR" sz="2400" dirty="0"/>
              <a:t> a </a:t>
            </a:r>
            <a:r>
              <a:rPr lang="pt-BR" sz="2400" b="1" dirty="0"/>
              <a:t>lide secundária</a:t>
            </a:r>
            <a:r>
              <a:rPr lang="pt-BR" sz="2400" dirty="0"/>
              <a:t>, condenando a denunciante VIP a pagar à denunciada a título de sucumbência as custas por esta suportadas bem como honorários de seu patrono, estes em 10% sobre o valor dado à causa.</a:t>
            </a:r>
          </a:p>
        </p:txBody>
      </p:sp>
    </p:spTree>
    <p:extLst>
      <p:ext uri="{BB962C8B-B14F-4D97-AF65-F5344CB8AC3E}">
        <p14:creationId xmlns:p14="http://schemas.microsoft.com/office/powerpoint/2010/main" val="2194451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0" y="0"/>
            <a:ext cx="9144000" cy="6857999"/>
          </a:xfrm>
        </p:spPr>
        <p:txBody>
          <a:bodyPr>
            <a:normAutofit/>
          </a:bodyPr>
          <a:lstStyle/>
          <a:p>
            <a:pPr marL="0" indent="0" algn="ctr">
              <a:buNone/>
            </a:pPr>
            <a:r>
              <a:rPr lang="pt-BR" b="1" dirty="0">
                <a:solidFill>
                  <a:srgbClr val="FF0000"/>
                </a:solidFill>
              </a:rPr>
              <a:t>DO CHAMAMENTO AO PROCESSO</a:t>
            </a:r>
          </a:p>
          <a:p>
            <a:pPr marL="0" indent="0" algn="just">
              <a:buNone/>
            </a:pPr>
            <a:r>
              <a:rPr lang="pt-BR" sz="1800" dirty="0"/>
              <a:t>Art. 130. É admissível o chamamento ao processo, requerido pelo réu: I - do afiançado, na ação em que o fiador for réu;  II - dos demais fiadores, na ação proposta contra um ou alguns deles; III - dos demais devedores solidários, quando o credor exigir de um ou de alguns o pagamento da dívida comum.</a:t>
            </a:r>
          </a:p>
          <a:p>
            <a:pPr marL="0" indent="0">
              <a:buNone/>
            </a:pPr>
            <a:endParaRPr lang="pt-BR" sz="800" dirty="0"/>
          </a:p>
          <a:p>
            <a:pPr marL="0" indent="0" algn="just">
              <a:buNone/>
            </a:pPr>
            <a:r>
              <a:rPr lang="pt-BR" sz="1800" dirty="0"/>
              <a:t>O chamamento é uma forma de intervenção de terceiros em que o réu traz outras pessoas para o processo, porque também são responsáveis pela dívida. Elas serão citadas e passarão a integrar o processo como rés. Ocorre basicamente em contrato de fiança e dívida com devedores solidários. IDEIA PRINCIPAL: O réu diz ao juiz: “Eu não sou o único responsável pela dívida. Existem outras pessoas que também devem participar do processo.”</a:t>
            </a:r>
          </a:p>
          <a:p>
            <a:pPr marL="0" indent="0" algn="just">
              <a:buNone/>
            </a:pPr>
            <a:r>
              <a:rPr lang="pt-BR" sz="1800" dirty="0"/>
              <a:t>Características importantes: QUEM PEDE: somente o réu; MOMENTO: deve ser feito na contestação, sob pena de preclusão; RESULTADO: formação de litisconsórcio passivo ulterior; PROCEDIMENTO: o juiz determina a citação dos chamados, que passam a integrar o processo como réus. NOMENCLATURA: </a:t>
            </a:r>
            <a:r>
              <a:rPr lang="pt-BR" sz="1800" dirty="0" err="1"/>
              <a:t>Chamante</a:t>
            </a:r>
            <a:r>
              <a:rPr lang="pt-BR" sz="1800" dirty="0"/>
              <a:t>: o réu que faz o pedido; e, Chamados: os demais devedores ou fiadores que serão incluídos no processo.</a:t>
            </a:r>
          </a:p>
          <a:p>
            <a:pPr marL="0" indent="0" algn="just">
              <a:buNone/>
            </a:pPr>
            <a:r>
              <a:rPr lang="pt-BR" sz="1800" dirty="0"/>
              <a:t>EXEMPLO: dois amigos (Ana e Bruno) contraem uma dívida solidária no banco. O banco decide cobrar apenas Bruno, ajuizando ação contra ele. Bruno pode chamar ao processo Ana, pois todos são devedores da mesma dívida. Assim, os dois passarão a responder no mesmo processo. DICA DIDÁTICA para memorizar: o réu traz para o processo outras pessoas que também devem a mesma dívida.</a:t>
            </a:r>
          </a:p>
        </p:txBody>
      </p:sp>
    </p:spTree>
    <p:extLst>
      <p:ext uri="{BB962C8B-B14F-4D97-AF65-F5344CB8AC3E}">
        <p14:creationId xmlns:p14="http://schemas.microsoft.com/office/powerpoint/2010/main" val="2244600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BD4810E-DC03-4744-8DFE-11F6A8EFE9BF}"/>
              </a:ext>
            </a:extLst>
          </p:cNvPr>
          <p:cNvSpPr>
            <a:spLocks noGrp="1"/>
          </p:cNvSpPr>
          <p:nvPr>
            <p:ph idx="1"/>
          </p:nvPr>
        </p:nvSpPr>
        <p:spPr>
          <a:xfrm>
            <a:off x="0" y="0"/>
            <a:ext cx="9144000" cy="6858000"/>
          </a:xfrm>
        </p:spPr>
        <p:txBody>
          <a:bodyPr>
            <a:normAutofit fontScale="70000" lnSpcReduction="20000"/>
          </a:bodyPr>
          <a:lstStyle/>
          <a:p>
            <a:pPr marL="0" indent="0" algn="ctr">
              <a:buNone/>
            </a:pPr>
            <a:r>
              <a:rPr lang="pt-BR" sz="2100" b="1" dirty="0">
                <a:solidFill>
                  <a:srgbClr val="FF0000"/>
                </a:solidFill>
              </a:rPr>
              <a:t>DO INCIDENTE DE DESCONSIDERAÇÃO DA PERSONALIDADE JURÍDICA</a:t>
            </a:r>
            <a:endParaRPr lang="pt-BR" b="1" dirty="0"/>
          </a:p>
          <a:p>
            <a:pPr marL="0" indent="0" algn="just">
              <a:buNone/>
            </a:pPr>
            <a:r>
              <a:rPr lang="pt-BR" dirty="0"/>
              <a:t>	A pessoa jurídica possui patrimônio próprio, diferente do patrimônio de seus sócios. As dívidas da empresa não atingem o patrimônio pessoal dos sócios. Mas essa separação pode ser afastada em alguns casos.</a:t>
            </a:r>
          </a:p>
          <a:p>
            <a:pPr marL="0" indent="0" algn="just">
              <a:buNone/>
            </a:pPr>
            <a:r>
              <a:rPr lang="pt-BR" dirty="0"/>
              <a:t>	CENÁRIOS: art. 50 do Código Civil; relações consumidor CDC, art. 28; reparação do dano ambiental Lei 9.605/1998, art. 4º; Direito do trabalho.</a:t>
            </a:r>
          </a:p>
          <a:p>
            <a:pPr algn="just">
              <a:buFontTx/>
              <a:buChar char="-"/>
            </a:pPr>
            <a:r>
              <a:rPr lang="pt-BR" dirty="0"/>
              <a:t>EXEMPLO PRÁTICO: (art. 50 CC: quando ocorrer desvio de finalidade  e confusão patrimonial). O sócio paga despesas pessoais com dinheiro da empresa e a empresa paga dívidas pessoais do sócio, consequência, o juiz desconsidera a personalidade jurídica, ele permite que bens pessoais dos sócios ou administradores sejam usados para pagar a dívida da empresa.</a:t>
            </a:r>
          </a:p>
          <a:p>
            <a:pPr marL="0" indent="0" algn="just">
              <a:buNone/>
            </a:pPr>
            <a:endParaRPr lang="pt-BR" dirty="0"/>
          </a:p>
          <a:p>
            <a:pPr marL="0" indent="0" algn="just">
              <a:buNone/>
            </a:pPr>
            <a:r>
              <a:rPr lang="pt-BR" dirty="0"/>
              <a:t>	</a:t>
            </a:r>
            <a:r>
              <a:rPr lang="pt-BR" b="1" dirty="0"/>
              <a:t>APONTAMENTOS</a:t>
            </a:r>
            <a:r>
              <a:rPr lang="pt-BR" dirty="0"/>
              <a:t>:</a:t>
            </a:r>
          </a:p>
          <a:p>
            <a:pPr marL="0" indent="0" algn="just">
              <a:buNone/>
            </a:pPr>
            <a:r>
              <a:rPr lang="pt-BR" dirty="0"/>
              <a:t>- art. 134 "em qualquer fase"</a:t>
            </a:r>
          </a:p>
          <a:p>
            <a:pPr marL="0" indent="0" algn="just">
              <a:buNone/>
            </a:pPr>
            <a:r>
              <a:rPr lang="pt-BR" dirty="0"/>
              <a:t>-um único pedido (veda a apresentação de um segundo pedido com base nos mesmos fatos)</a:t>
            </a:r>
          </a:p>
          <a:p>
            <a:pPr marL="0" indent="0" algn="just">
              <a:buNone/>
            </a:pPr>
            <a:r>
              <a:rPr lang="pt-BR" dirty="0"/>
              <a:t>-incidente processual causa a suspensão do processo</a:t>
            </a:r>
          </a:p>
          <a:p>
            <a:pPr marL="0" indent="0" algn="just">
              <a:buNone/>
            </a:pPr>
            <a:r>
              <a:rPr lang="pt-BR" dirty="0"/>
              <a:t>-citação dos sócios</a:t>
            </a:r>
          </a:p>
          <a:p>
            <a:pPr marL="0" indent="0" algn="just">
              <a:buNone/>
            </a:pPr>
            <a:r>
              <a:rPr lang="pt-BR" dirty="0"/>
              <a:t>-honorários sucumbenciais</a:t>
            </a:r>
          </a:p>
          <a:p>
            <a:pPr marL="0" indent="0" algn="just">
              <a:buNone/>
            </a:pPr>
            <a:r>
              <a:rPr lang="pt-BR" dirty="0"/>
              <a:t>-Art. 133, § 2º desconsideração inversa</a:t>
            </a:r>
          </a:p>
        </p:txBody>
      </p:sp>
    </p:spTree>
    <p:extLst>
      <p:ext uri="{BB962C8B-B14F-4D97-AF65-F5344CB8AC3E}">
        <p14:creationId xmlns:p14="http://schemas.microsoft.com/office/powerpoint/2010/main" val="238569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0F9A4A5-8C58-4D88-80A8-1902637DCD7F}"/>
              </a:ext>
            </a:extLst>
          </p:cNvPr>
          <p:cNvSpPr>
            <a:spLocks noGrp="1"/>
          </p:cNvSpPr>
          <p:nvPr>
            <p:ph idx="1"/>
          </p:nvPr>
        </p:nvSpPr>
        <p:spPr>
          <a:xfrm>
            <a:off x="1" y="0"/>
            <a:ext cx="9143999" cy="6857999"/>
          </a:xfrm>
        </p:spPr>
        <p:txBody>
          <a:bodyPr>
            <a:normAutofit fontScale="70000" lnSpcReduction="20000"/>
          </a:bodyPr>
          <a:lstStyle/>
          <a:p>
            <a:pPr marL="0" indent="0" algn="ctr">
              <a:buNone/>
            </a:pPr>
            <a:r>
              <a:rPr lang="pt-BR" b="1" dirty="0">
                <a:solidFill>
                  <a:srgbClr val="FF0000"/>
                </a:solidFill>
              </a:rPr>
              <a:t>AMICUS CURIAE</a:t>
            </a:r>
          </a:p>
          <a:p>
            <a:pPr marL="0" indent="0" algn="just">
              <a:buNone/>
            </a:pPr>
            <a:r>
              <a:rPr lang="pt-BR" dirty="0"/>
              <a:t>Art. 138. O juiz ou o relator, considerando a relevância da matéria, a especificidade do tema objeto da demanda ou a repercussão social da controvérsia, poderá, por decisão irrecorrível, de ofício ou a </a:t>
            </a:r>
            <a:r>
              <a:rPr lang="pt-BR" b="1" u="sng" dirty="0"/>
              <a:t>requerimento</a:t>
            </a:r>
            <a:r>
              <a:rPr lang="pt-BR" dirty="0"/>
              <a:t> das partes ou </a:t>
            </a:r>
            <a:r>
              <a:rPr lang="pt-BR" b="1" u="sng" dirty="0"/>
              <a:t>de quem pretenda manifestar-se</a:t>
            </a:r>
            <a:r>
              <a:rPr lang="pt-BR" dirty="0"/>
              <a:t>, solicitar ou admitir a participação de pessoa natural ou jurídica, órgão ou entidade especializada, com representatividade adequada, no prazo de 15 (quinze) dias de sua intimação.</a:t>
            </a:r>
          </a:p>
          <a:p>
            <a:pPr marL="0" indent="0" algn="just">
              <a:buNone/>
            </a:pPr>
            <a:r>
              <a:rPr lang="pt-BR" dirty="0"/>
              <a:t>Requisitos: relevância matéria – especificidade do tema – repercussão social</a:t>
            </a:r>
          </a:p>
          <a:p>
            <a:pPr marL="0" indent="0" algn="just">
              <a:buNone/>
            </a:pPr>
            <a:r>
              <a:rPr lang="pt-BR" dirty="0"/>
              <a:t>Fase: Todas “</a:t>
            </a:r>
            <a:r>
              <a:rPr lang="pt-BR" i="1" dirty="0" err="1"/>
              <a:t>jub</a:t>
            </a:r>
            <a:r>
              <a:rPr lang="pt-BR" i="1" dirty="0"/>
              <a:t> judice</a:t>
            </a:r>
            <a:r>
              <a:rPr lang="pt-BR" dirty="0"/>
              <a:t>”					</a:t>
            </a:r>
          </a:p>
          <a:p>
            <a:pPr marL="0" indent="0" algn="just">
              <a:buNone/>
            </a:pPr>
            <a:r>
              <a:rPr lang="pt-BR" i="1" dirty="0"/>
              <a:t>Modus operandi</a:t>
            </a:r>
            <a:r>
              <a:rPr lang="pt-BR" dirty="0"/>
              <a:t>: Espontânea ou provocada! </a:t>
            </a:r>
          </a:p>
          <a:p>
            <a:pPr marL="0" indent="0" algn="just">
              <a:buNone/>
            </a:pPr>
            <a:r>
              <a:rPr lang="pt-BR" dirty="0"/>
              <a:t>	Quem?: Pessoa física ou jurídica	, não é parte, assim, não suporta os custos! 		</a:t>
            </a:r>
          </a:p>
          <a:p>
            <a:pPr marL="0" indent="0" algn="just">
              <a:buNone/>
            </a:pPr>
            <a:r>
              <a:rPr lang="pt-BR" dirty="0"/>
              <a:t>	Interesse é institucional (interesse público)</a:t>
            </a:r>
          </a:p>
          <a:p>
            <a:pPr marL="0" indent="0" algn="just">
              <a:buNone/>
            </a:pPr>
            <a:r>
              <a:rPr lang="pt-BR" dirty="0"/>
              <a:t>	Cabimento: Processos individuais ou coletivos;</a:t>
            </a:r>
          </a:p>
          <a:p>
            <a:pPr marL="0" indent="0" algn="just">
              <a:buNone/>
            </a:pPr>
            <a:endParaRPr lang="pt-BR" dirty="0"/>
          </a:p>
          <a:p>
            <a:pPr marL="0" indent="0" algn="just">
              <a:buNone/>
            </a:pPr>
            <a:r>
              <a:rPr lang="pt-BR" b="1" dirty="0"/>
              <a:t>CENÁRIOS</a:t>
            </a:r>
            <a:r>
              <a:rPr lang="pt-BR" dirty="0"/>
              <a:t>:</a:t>
            </a:r>
          </a:p>
          <a:p>
            <a:pPr marL="0" indent="0" algn="just">
              <a:buNone/>
            </a:pPr>
            <a:r>
              <a:rPr lang="pt-BR" dirty="0"/>
              <a:t> a) </a:t>
            </a:r>
            <a:r>
              <a:rPr lang="pt-BR" b="1" u="sng" dirty="0"/>
              <a:t>relevância da matéria</a:t>
            </a:r>
            <a:r>
              <a:rPr lang="pt-BR" dirty="0"/>
              <a:t> (transcenda o interesse da parte!)</a:t>
            </a:r>
          </a:p>
          <a:p>
            <a:pPr marL="0" indent="0" algn="just">
              <a:buNone/>
            </a:pPr>
            <a:r>
              <a:rPr lang="pt-BR" dirty="0"/>
              <a:t>b) </a:t>
            </a:r>
            <a:r>
              <a:rPr lang="pt-BR" b="1" u="sng" dirty="0"/>
              <a:t>especificidade</a:t>
            </a:r>
            <a:r>
              <a:rPr lang="pt-BR" dirty="0"/>
              <a:t> do tema objeto da demanda (conhecimentos específicos – entidade especializada) </a:t>
            </a:r>
          </a:p>
          <a:p>
            <a:pPr marL="0" indent="0" algn="just">
              <a:buNone/>
            </a:pPr>
            <a:r>
              <a:rPr lang="pt-BR" dirty="0"/>
              <a:t>c) </a:t>
            </a:r>
            <a:r>
              <a:rPr lang="pt-BR" b="1" u="sng" dirty="0"/>
              <a:t>repercussão social</a:t>
            </a:r>
            <a:r>
              <a:rPr lang="pt-BR" dirty="0"/>
              <a:t> da controvérsia (mobilize um interesse institucional)</a:t>
            </a:r>
          </a:p>
          <a:p>
            <a:pPr marL="0" indent="0" algn="just">
              <a:buNone/>
            </a:pPr>
            <a:endParaRPr lang="pt-BR" dirty="0"/>
          </a:p>
        </p:txBody>
      </p:sp>
    </p:spTree>
    <p:extLst>
      <p:ext uri="{BB962C8B-B14F-4D97-AF65-F5344CB8AC3E}">
        <p14:creationId xmlns:p14="http://schemas.microsoft.com/office/powerpoint/2010/main" val="4258364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0F9A4A5-8C58-4D88-80A8-1902637DCD7F}"/>
              </a:ext>
            </a:extLst>
          </p:cNvPr>
          <p:cNvSpPr>
            <a:spLocks noGrp="1"/>
          </p:cNvSpPr>
          <p:nvPr>
            <p:ph idx="1"/>
          </p:nvPr>
        </p:nvSpPr>
        <p:spPr>
          <a:xfrm>
            <a:off x="0" y="0"/>
            <a:ext cx="9144000" cy="6857999"/>
          </a:xfrm>
        </p:spPr>
        <p:txBody>
          <a:bodyPr>
            <a:normAutofit fontScale="70000" lnSpcReduction="20000"/>
          </a:bodyPr>
          <a:lstStyle/>
          <a:p>
            <a:pPr marL="0" indent="0" algn="ctr">
              <a:lnSpc>
                <a:spcPct val="120000"/>
              </a:lnSpc>
              <a:spcBef>
                <a:spcPts val="0"/>
              </a:spcBef>
              <a:buNone/>
            </a:pPr>
            <a:r>
              <a:rPr lang="pt-BR" b="1" dirty="0"/>
              <a:t>EXEMPLOS PRÁTICOS</a:t>
            </a:r>
            <a:endParaRPr lang="pt-BR" dirty="0"/>
          </a:p>
          <a:p>
            <a:pPr marL="0" indent="0" algn="just">
              <a:lnSpc>
                <a:spcPct val="120000"/>
              </a:lnSpc>
              <a:spcBef>
                <a:spcPts val="0"/>
              </a:spcBef>
              <a:buNone/>
            </a:pPr>
            <a:r>
              <a:rPr lang="pt-BR" b="1" dirty="0"/>
              <a:t>-Ação que pede DESCRIMINALIZAÇÃO DO ABORTO tem 37 pedidos de “amicus </a:t>
            </a:r>
            <a:r>
              <a:rPr lang="pt-BR" b="1" dirty="0" err="1"/>
              <a:t>curiae</a:t>
            </a:r>
            <a:r>
              <a:rPr lang="pt-BR" b="1" dirty="0"/>
              <a:t>”: </a:t>
            </a:r>
            <a:r>
              <a:rPr lang="pt-BR" dirty="0"/>
              <a:t>“O ministro do Supremo Tribunal Federal, Marco Aurélio, resolveu ouvir as entidades que pediram para participar como amicus </a:t>
            </a:r>
            <a:r>
              <a:rPr lang="pt-BR" dirty="0" err="1"/>
              <a:t>curiae</a:t>
            </a:r>
            <a:r>
              <a:rPr lang="pt-BR" dirty="0"/>
              <a:t> e outras </a:t>
            </a:r>
            <a:r>
              <a:rPr lang="pt-BR" i="1" dirty="0"/>
              <a:t>especializadas em pediatria, ginecologia, cirurgia e obstetrícia no caso da anencefalia</a:t>
            </a:r>
            <a:r>
              <a:rPr lang="pt-BR" dirty="0"/>
              <a:t>, em uma audiência pública”</a:t>
            </a:r>
            <a:endParaRPr lang="pt-BR" b="1" dirty="0"/>
          </a:p>
          <a:p>
            <a:pPr marL="0" indent="0">
              <a:lnSpc>
                <a:spcPct val="120000"/>
              </a:lnSpc>
              <a:spcBef>
                <a:spcPts val="0"/>
              </a:spcBef>
              <a:buNone/>
            </a:pPr>
            <a:endParaRPr lang="pt-BR" dirty="0"/>
          </a:p>
          <a:p>
            <a:pPr marL="0" indent="0" algn="just">
              <a:lnSpc>
                <a:spcPct val="120000"/>
              </a:lnSpc>
              <a:spcBef>
                <a:spcPts val="0"/>
              </a:spcBef>
              <a:buNone/>
            </a:pPr>
            <a:r>
              <a:rPr lang="pt-BR" dirty="0"/>
              <a:t>-IBCCRIM pede para atuar como </a:t>
            </a:r>
            <a:r>
              <a:rPr lang="pt-BR" i="1" dirty="0"/>
              <a:t>amicus </a:t>
            </a:r>
            <a:r>
              <a:rPr lang="pt-BR" i="1" dirty="0" err="1"/>
              <a:t>curiae</a:t>
            </a:r>
            <a:r>
              <a:rPr lang="pt-BR" i="1" dirty="0"/>
              <a:t> </a:t>
            </a:r>
            <a:r>
              <a:rPr lang="pt-BR" dirty="0"/>
              <a:t>em ação no STF em RE que discute </a:t>
            </a:r>
            <a:r>
              <a:rPr lang="pt-BR" b="1" i="1" dirty="0"/>
              <a:t>HABEAS CORPUS</a:t>
            </a:r>
            <a:r>
              <a:rPr lang="pt-BR" b="1" dirty="0"/>
              <a:t> COLETIVO </a:t>
            </a:r>
            <a:r>
              <a:rPr lang="pt-BR" dirty="0"/>
              <a:t>(</a:t>
            </a:r>
            <a:r>
              <a:rPr lang="pt-BR" sz="900" dirty="0"/>
              <a:t>JULGADO: https://www.ibccrim.org.br/media/posts/arquivos/arquivo-23-12-2021-10-26-03-648189.pdf)</a:t>
            </a:r>
            <a:endParaRPr lang="pt-BR" dirty="0"/>
          </a:p>
          <a:p>
            <a:pPr marL="0" indent="0">
              <a:lnSpc>
                <a:spcPct val="120000"/>
              </a:lnSpc>
              <a:spcBef>
                <a:spcPts val="0"/>
              </a:spcBef>
              <a:buNone/>
            </a:pPr>
            <a:endParaRPr lang="pt-BR" dirty="0"/>
          </a:p>
          <a:p>
            <a:pPr marL="0" indent="0">
              <a:lnSpc>
                <a:spcPct val="120000"/>
              </a:lnSpc>
              <a:spcBef>
                <a:spcPts val="0"/>
              </a:spcBef>
              <a:buNone/>
            </a:pPr>
            <a:r>
              <a:rPr lang="pt-BR" dirty="0"/>
              <a:t>-</a:t>
            </a:r>
            <a:r>
              <a:rPr lang="pt-BR" b="1" dirty="0"/>
              <a:t>SCORE CRÉDITO</a:t>
            </a:r>
            <a:r>
              <a:rPr lang="pt-BR" dirty="0"/>
              <a:t> (DIREITO À INFORMAÇÃO)? AÇÃO INDENIZATÓRIA POR DANOS MORAIS - </a:t>
            </a:r>
            <a:r>
              <a:rPr lang="pt-BR" b="1" dirty="0"/>
              <a:t>SERASA</a:t>
            </a:r>
            <a:r>
              <a:rPr lang="pt-BR" dirty="0"/>
              <a:t>!</a:t>
            </a:r>
          </a:p>
          <a:p>
            <a:pPr marL="0" indent="0">
              <a:lnSpc>
                <a:spcPct val="120000"/>
              </a:lnSpc>
              <a:spcBef>
                <a:spcPts val="0"/>
              </a:spcBef>
              <a:buNone/>
            </a:pPr>
            <a:endParaRPr lang="pt-BR" dirty="0"/>
          </a:p>
          <a:p>
            <a:pPr marL="0" indent="0">
              <a:lnSpc>
                <a:spcPct val="120000"/>
              </a:lnSpc>
              <a:spcBef>
                <a:spcPts val="0"/>
              </a:spcBef>
              <a:buNone/>
            </a:pPr>
            <a:endParaRPr lang="pt-BR" dirty="0"/>
          </a:p>
          <a:p>
            <a:pPr marL="0" indent="0">
              <a:lnSpc>
                <a:spcPct val="120000"/>
              </a:lnSpc>
              <a:spcBef>
                <a:spcPts val="0"/>
              </a:spcBef>
              <a:buNone/>
            </a:pPr>
            <a:endParaRPr lang="pt-BR" dirty="0"/>
          </a:p>
          <a:p>
            <a:pPr marL="0" indent="0">
              <a:lnSpc>
                <a:spcPct val="120000"/>
              </a:lnSpc>
              <a:spcBef>
                <a:spcPts val="0"/>
              </a:spcBef>
              <a:buNone/>
            </a:pPr>
            <a:endParaRPr lang="pt-BR" dirty="0"/>
          </a:p>
          <a:p>
            <a:pPr marL="0" indent="0" algn="just">
              <a:lnSpc>
                <a:spcPct val="120000"/>
              </a:lnSpc>
              <a:spcBef>
                <a:spcPts val="0"/>
              </a:spcBef>
              <a:buNone/>
            </a:pPr>
            <a:endParaRPr lang="pt-BR" dirty="0"/>
          </a:p>
          <a:p>
            <a:pPr marL="0" indent="0" algn="just">
              <a:lnSpc>
                <a:spcPct val="120000"/>
              </a:lnSpc>
              <a:spcBef>
                <a:spcPts val="0"/>
              </a:spcBef>
              <a:buNone/>
            </a:pPr>
            <a:r>
              <a:rPr lang="pt-BR" dirty="0"/>
              <a:t>-</a:t>
            </a:r>
            <a:endParaRPr lang="pt-BR" sz="900" dirty="0"/>
          </a:p>
        </p:txBody>
      </p:sp>
      <p:pic>
        <p:nvPicPr>
          <p:cNvPr id="8" name="Imagem 7">
            <a:extLst>
              <a:ext uri="{FF2B5EF4-FFF2-40B4-BE49-F238E27FC236}">
                <a16:creationId xmlns:a16="http://schemas.microsoft.com/office/drawing/2014/main" id="{FBE9035C-7042-0E82-D8C8-F7CD678FF8A3}"/>
              </a:ext>
            </a:extLst>
          </p:cNvPr>
          <p:cNvPicPr>
            <a:picLocks noChangeAspect="1"/>
          </p:cNvPicPr>
          <p:nvPr/>
        </p:nvPicPr>
        <p:blipFill>
          <a:blip r:embed="rId2"/>
          <a:stretch>
            <a:fillRect/>
          </a:stretch>
        </p:blipFill>
        <p:spPr>
          <a:xfrm rot="21374386">
            <a:off x="25107" y="5243141"/>
            <a:ext cx="7646938" cy="1343888"/>
          </a:xfrm>
          <a:prstGeom prst="rect">
            <a:avLst/>
          </a:prstGeom>
        </p:spPr>
      </p:pic>
      <p:pic>
        <p:nvPicPr>
          <p:cNvPr id="5" name="Imagem 4">
            <a:extLst>
              <a:ext uri="{FF2B5EF4-FFF2-40B4-BE49-F238E27FC236}">
                <a16:creationId xmlns:a16="http://schemas.microsoft.com/office/drawing/2014/main" id="{1306091E-8DA8-01DC-BC8B-20D9DDD3497E}"/>
              </a:ext>
            </a:extLst>
          </p:cNvPr>
          <p:cNvPicPr>
            <a:picLocks noChangeAspect="1"/>
          </p:cNvPicPr>
          <p:nvPr/>
        </p:nvPicPr>
        <p:blipFill>
          <a:blip r:embed="rId3"/>
          <a:stretch>
            <a:fillRect/>
          </a:stretch>
        </p:blipFill>
        <p:spPr>
          <a:xfrm rot="21402824">
            <a:off x="2375248" y="4005064"/>
            <a:ext cx="6768752" cy="1329568"/>
          </a:xfrm>
          <a:prstGeom prst="rect">
            <a:avLst/>
          </a:prstGeom>
        </p:spPr>
      </p:pic>
    </p:spTree>
    <p:extLst>
      <p:ext uri="{BB962C8B-B14F-4D97-AF65-F5344CB8AC3E}">
        <p14:creationId xmlns:p14="http://schemas.microsoft.com/office/powerpoint/2010/main" val="1238486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4CCF661-2D1A-45B2-AAA1-6FFF951721AC}"/>
              </a:ext>
            </a:extLst>
          </p:cNvPr>
          <p:cNvSpPr>
            <a:spLocks noGrp="1"/>
          </p:cNvSpPr>
          <p:nvPr>
            <p:ph idx="1"/>
          </p:nvPr>
        </p:nvSpPr>
        <p:spPr>
          <a:xfrm>
            <a:off x="0" y="116632"/>
            <a:ext cx="9144000" cy="6840760"/>
          </a:xfrm>
        </p:spPr>
        <p:txBody>
          <a:bodyPr>
            <a:normAutofit fontScale="62500" lnSpcReduction="20000"/>
          </a:bodyPr>
          <a:lstStyle/>
          <a:p>
            <a:pPr marL="0" indent="0" algn="just">
              <a:buNone/>
            </a:pPr>
            <a:r>
              <a:rPr lang="pt-BR" sz="2400" dirty="0">
                <a:latin typeface="Arial Unicode MS"/>
                <a:ea typeface="Calibri" panose="020F0502020204030204" pitchFamily="34" charset="0"/>
                <a:cs typeface="Times New Roman" panose="02020603050405020304" pitchFamily="18" charset="0"/>
              </a:rPr>
              <a:t>EXCELENTÍSSIMO SENHOR DOUTOR JUIZ DE DIREITO </a:t>
            </a:r>
            <a:r>
              <a:rPr lang="pt-BR" sz="2400" b="1" dirty="0">
                <a:latin typeface="Arial Unicode MS"/>
                <a:ea typeface="Calibri" panose="020F0502020204030204" pitchFamily="34" charset="0"/>
                <a:cs typeface="Times New Roman" panose="02020603050405020304" pitchFamily="18" charset="0"/>
              </a:rPr>
              <a:t>DO JUIZADO ESPECIAL CÍVEL DO FORO REGIONAL DE ITAQUERA</a:t>
            </a:r>
            <a:r>
              <a:rPr lang="pt-BR" sz="2400" dirty="0">
                <a:latin typeface="Arial Unicode MS"/>
                <a:ea typeface="Calibri" panose="020F0502020204030204" pitchFamily="34" charset="0"/>
                <a:cs typeface="Times New Roman" panose="02020603050405020304" pitchFamily="18" charset="0"/>
              </a:rPr>
              <a:t> – SÃO PAULO.</a:t>
            </a: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pt-BR" sz="2400" dirty="0">
                <a:latin typeface="Arial Unicode MS"/>
                <a:ea typeface="Calibri" panose="020F0502020204030204" pitchFamily="34" charset="0"/>
                <a:cs typeface="Times New Roman" panose="02020603050405020304" pitchFamily="18" charset="0"/>
              </a:rPr>
              <a:t>Processo n. </a:t>
            </a:r>
            <a:r>
              <a:rPr lang="pt-BR" sz="2400" dirty="0">
                <a:latin typeface="Calibri" panose="020F0502020204030204" pitchFamily="34" charset="0"/>
                <a:ea typeface="Calibri" panose="020F0502020204030204" pitchFamily="34" charset="0"/>
                <a:cs typeface="Calibri" panose="020F0502020204030204" pitchFamily="34" charset="0"/>
              </a:rPr>
              <a:t> --.</a:t>
            </a:r>
            <a:endParaRPr lang="pt-BR"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600"/>
              </a:spcAft>
              <a:buNone/>
            </a:pPr>
            <a:r>
              <a:rPr lang="pt-BR" sz="2400" b="1" dirty="0">
                <a:latin typeface="Arial Unicode MS"/>
                <a:ea typeface="Calibri" panose="020F0502020204030204" pitchFamily="34" charset="0"/>
                <a:cs typeface="Times New Roman" panose="02020603050405020304" pitchFamily="18" charset="0"/>
              </a:rPr>
              <a:t>JULIANA -, </a:t>
            </a:r>
            <a:r>
              <a:rPr lang="pt-BR" sz="2400" dirty="0">
                <a:latin typeface="Arial Unicode MS"/>
                <a:ea typeface="Calibri" panose="020F0502020204030204" pitchFamily="34" charset="0"/>
                <a:cs typeface="Times New Roman" panose="02020603050405020304" pitchFamily="18" charset="0"/>
              </a:rPr>
              <a:t>já qualificada nos autos processo em epígrafe, por seu advogado, vem, mui respeitosamente, à presença de vossa Excelência, com fulcro nos artigos 133 a 137, do Código de Processo Civil, requerer o </a:t>
            </a:r>
            <a:r>
              <a:rPr lang="pt-BR" sz="2400" b="1" u="sng" dirty="0">
                <a:latin typeface="Arial Unicode MS"/>
                <a:ea typeface="Calibri" panose="020F0502020204030204" pitchFamily="34" charset="0"/>
                <a:cs typeface="Times New Roman" panose="02020603050405020304" pitchFamily="18" charset="0"/>
              </a:rPr>
              <a:t>INCIDENTE DE DESCONSIDERAÇÃO DA PERSONALIDADE JURÍDICA</a:t>
            </a:r>
            <a:r>
              <a:rPr lang="pt-BR" sz="2400" dirty="0">
                <a:latin typeface="Arial Unicode MS"/>
                <a:ea typeface="Calibri" panose="020F0502020204030204" pitchFamily="34" charset="0"/>
                <a:cs typeface="Times New Roman" panose="02020603050405020304" pitchFamily="18" charset="0"/>
              </a:rPr>
              <a:t>, em face de </a:t>
            </a:r>
            <a:r>
              <a:rPr lang="pt-BR" sz="2400" b="1" dirty="0">
                <a:latin typeface="Arial Unicode MS"/>
                <a:ea typeface="Calibri" panose="020F0502020204030204" pitchFamily="34" charset="0"/>
                <a:cs typeface="Times New Roman" panose="02020603050405020304" pitchFamily="18" charset="0"/>
              </a:rPr>
              <a:t>NELSON (qualificação)</a:t>
            </a:r>
            <a:r>
              <a:rPr lang="pt-BR" sz="2400" dirty="0">
                <a:latin typeface="Arial Unicode MS"/>
                <a:ea typeface="Calibri" panose="020F0502020204030204" pitchFamily="34" charset="0"/>
                <a:cs typeface="Times New Roman" panose="02020603050405020304" pitchFamily="18" charset="0"/>
              </a:rPr>
              <a:t>, , </a:t>
            </a:r>
            <a:r>
              <a:rPr lang="pt-BR" sz="2400" b="1" dirty="0">
                <a:latin typeface="Arial Unicode MS"/>
                <a:ea typeface="Calibri" panose="020F0502020204030204" pitchFamily="34" charset="0"/>
                <a:cs typeface="Times New Roman" panose="02020603050405020304" pitchFamily="18" charset="0"/>
              </a:rPr>
              <a:t>ASSINANDO PELA EMPRESA EXECUTADA conforme documento anexo.</a:t>
            </a:r>
          </a:p>
          <a:p>
            <a:pPr marL="0" indent="0" algn="just">
              <a:buNone/>
            </a:pPr>
            <a:r>
              <a:rPr lang="pt-BR" sz="2400" dirty="0"/>
              <a:t>	O processo de conhecimento que tramitou perante este D. Juízo, deu-se procedência aos pedidos autorais formulados na presente ação, condenando o réu, ora executado, na obrigação de fazer além de danos morais.</a:t>
            </a:r>
          </a:p>
          <a:p>
            <a:pPr marL="0" indent="0" algn="just">
              <a:buNone/>
            </a:pPr>
            <a:r>
              <a:rPr lang="pt-BR" sz="2000" dirty="0"/>
              <a:t>	</a:t>
            </a:r>
            <a:r>
              <a:rPr lang="pt-BR" sz="2400" dirty="0"/>
              <a:t>O artigo 1.062 do CPC, permite que o incidente de desconsideração da personalidade jurídica seja aplicado ao âmbito da competência dos juizados especiais.</a:t>
            </a:r>
          </a:p>
          <a:p>
            <a:pPr marL="0" indent="0" algn="just">
              <a:buNone/>
            </a:pPr>
            <a:r>
              <a:rPr lang="pt-BR" sz="2400" dirty="0"/>
              <a:t>	Busca-se atingir o patrimônio do sócio FULANO, para que seja efetivamente satisfeitos os direitos do demandante.</a:t>
            </a:r>
          </a:p>
          <a:p>
            <a:pPr marL="0" indent="0" algn="just">
              <a:buNone/>
            </a:pPr>
            <a:r>
              <a:rPr lang="pt-BR" sz="2400" dirty="0"/>
              <a:t>	A relação entre as partes é típica relação consumo (fabricação de um guarda-roupa), e, a desconsideração da personalidade jurídica é prevista pelo Código de Defesa do Consumidor, em seu artigo 28.</a:t>
            </a:r>
          </a:p>
          <a:p>
            <a:pPr marL="0" indent="0" algn="just">
              <a:buNone/>
            </a:pPr>
            <a:r>
              <a:rPr lang="pt-BR" sz="2400" dirty="0"/>
              <a:t>O requerido agiu de forma dolosa ao ofertar o produto e não entregar, ignorando por completo os apelos do consumidor. Ora, se a pessoa jurídica estiver sendo empregada de maneira imprópria, para a prática do ilícito civil, que se apresenta como enriquecimento indevido, é possível admitir a desconsideração dos efeitos da personificação societária, impedindo, com isso, uma situação indesejável ao consumidor.</a:t>
            </a:r>
          </a:p>
          <a:p>
            <a:pPr marL="0" indent="0" algn="just">
              <a:buNone/>
            </a:pPr>
            <a:r>
              <a:rPr lang="pt-BR" sz="2400" dirty="0"/>
              <a:t>	Considerando o desprezo da executada com o Poder Judiciário e com a causa, bem como, tratando-se de crédito originário de uma relação de consumo, consigna-se, no pior dos cenários, a aplicação da teoria da menor desconsideração, prevista no § 5º, do art. 28 do CDC, segundo a qual a desconsideração da personalidade jurídica prescinde da existência de desvio da finalidade ou confusão patrimonial.</a:t>
            </a:r>
          </a:p>
          <a:p>
            <a:pPr marL="0" indent="0" algn="just">
              <a:buNone/>
            </a:pPr>
            <a:r>
              <a:rPr lang="pt-BR" sz="2400" b="1" dirty="0"/>
              <a:t>DOS PEDIDOS DO INCIDENTE</a:t>
            </a:r>
          </a:p>
          <a:p>
            <a:pPr marL="0" indent="0" algn="just">
              <a:buNone/>
            </a:pPr>
            <a:r>
              <a:rPr lang="pt-BR" sz="2400" dirty="0"/>
              <a:t>Ante o exposto, requer-se digne Vossa Excelência a: a) Determinar a citação do sócio requerido, na forma do artigo 135, do Código de Processo Civil; e, b) Julgar PROCEDENTE o pedido de desconsideração da personalidade jurídica, a fim de incluir o Requerido no polo passivo do presente cumprimento de sentença.</a:t>
            </a:r>
          </a:p>
          <a:p>
            <a:pPr marL="0" indent="0" algn="just">
              <a:buNone/>
            </a:pPr>
            <a:r>
              <a:rPr lang="pt-BR" sz="2400" dirty="0"/>
              <a:t>	Protesta provar o alegado por todos os meios no direito admitidos, bem como os moralmente aceitos.</a:t>
            </a:r>
          </a:p>
          <a:p>
            <a:pPr marL="0" indent="0" algn="ctr">
              <a:buNone/>
            </a:pPr>
            <a:r>
              <a:rPr lang="pt-BR" sz="2400" dirty="0"/>
              <a:t>Termos em que,  Pede deferimento.</a:t>
            </a:r>
          </a:p>
          <a:p>
            <a:pPr marL="0" indent="0" algn="ctr">
              <a:buNone/>
            </a:pPr>
            <a:r>
              <a:rPr lang="pt-BR" sz="2400" dirty="0"/>
              <a:t>Data - Advogado (OAB/UF)</a:t>
            </a:r>
          </a:p>
        </p:txBody>
      </p:sp>
    </p:spTree>
    <p:extLst>
      <p:ext uri="{BB962C8B-B14F-4D97-AF65-F5344CB8AC3E}">
        <p14:creationId xmlns:p14="http://schemas.microsoft.com/office/powerpoint/2010/main" val="693221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0" y="0"/>
            <a:ext cx="9144000" cy="7173416"/>
          </a:xfrm>
        </p:spPr>
        <p:txBody>
          <a:bodyPr>
            <a:normAutofit/>
          </a:bodyPr>
          <a:lstStyle/>
          <a:p>
            <a:pPr marL="0" indent="0" algn="just">
              <a:buNone/>
            </a:pPr>
            <a:r>
              <a:rPr lang="pt-BR" dirty="0"/>
              <a:t>1- Pedro é fiador em contrato de locação e foi processado pelo locador para pagar a dívida do aluguel. Pedro requer que o locatário também seja incluído no processo. Pergunta: Qual modalidade de intervenção de terceiros?</a:t>
            </a:r>
          </a:p>
          <a:p>
            <a:pPr marL="0" indent="0" algn="just">
              <a:buNone/>
            </a:pPr>
            <a:r>
              <a:rPr lang="pt-BR" dirty="0"/>
              <a:t>A) Denunciação da lide,</a:t>
            </a:r>
          </a:p>
          <a:p>
            <a:pPr marL="0" indent="0" algn="just">
              <a:buNone/>
            </a:pPr>
            <a:r>
              <a:rPr lang="pt-BR" dirty="0"/>
              <a:t>B) Chamamento ao processo,</a:t>
            </a:r>
          </a:p>
          <a:p>
            <a:pPr marL="0" indent="0" algn="just">
              <a:buNone/>
            </a:pPr>
            <a:r>
              <a:rPr lang="pt-BR" dirty="0"/>
              <a:t>C) Assistência simples,</a:t>
            </a:r>
          </a:p>
          <a:p>
            <a:pPr marL="0" indent="0" algn="just">
              <a:buNone/>
            </a:pPr>
            <a:r>
              <a:rPr lang="pt-BR" dirty="0"/>
              <a:t>D) Amicus </a:t>
            </a:r>
            <a:r>
              <a:rPr lang="pt-BR" dirty="0" err="1"/>
              <a:t>curiae</a:t>
            </a:r>
            <a:r>
              <a:rPr lang="pt-BR" dirty="0"/>
              <a:t>,</a:t>
            </a:r>
          </a:p>
          <a:p>
            <a:pPr marL="0" indent="0" algn="just">
              <a:buNone/>
            </a:pPr>
            <a:r>
              <a:rPr lang="pt-BR" dirty="0"/>
              <a:t>E) Oposição,</a:t>
            </a:r>
          </a:p>
        </p:txBody>
      </p:sp>
    </p:spTree>
    <p:extLst>
      <p:ext uri="{BB962C8B-B14F-4D97-AF65-F5344CB8AC3E}">
        <p14:creationId xmlns:p14="http://schemas.microsoft.com/office/powerpoint/2010/main" val="847565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0" y="0"/>
            <a:ext cx="9144000" cy="6858000"/>
          </a:xfrm>
        </p:spPr>
        <p:txBody>
          <a:bodyPr/>
          <a:lstStyle/>
          <a:p>
            <a:pPr marL="0" indent="0" algn="just">
              <a:buNone/>
            </a:pPr>
            <a:r>
              <a:rPr lang="pt-BR" dirty="0"/>
              <a:t>2- Uma associação ambiental solicita ao tribunal autorização para participar de um processo relevante, apresentando argumentos técnicos para auxiliar o julgamento. Pergunta: Qual modalidade de intervenção de terceiros?</a:t>
            </a:r>
          </a:p>
          <a:p>
            <a:pPr marL="0" indent="0" algn="just">
              <a:buNone/>
            </a:pPr>
            <a:r>
              <a:rPr lang="pt-BR" dirty="0"/>
              <a:t>A) Assistência simples,</a:t>
            </a:r>
          </a:p>
          <a:p>
            <a:pPr marL="0" indent="0" algn="just">
              <a:buNone/>
            </a:pPr>
            <a:r>
              <a:rPr lang="pt-BR" dirty="0"/>
              <a:t>B) Amicus </a:t>
            </a:r>
            <a:r>
              <a:rPr lang="pt-BR" dirty="0" err="1"/>
              <a:t>curiae</a:t>
            </a:r>
            <a:r>
              <a:rPr lang="pt-BR" dirty="0"/>
              <a:t>,</a:t>
            </a:r>
          </a:p>
          <a:p>
            <a:pPr marL="0" indent="0" algn="just">
              <a:buNone/>
            </a:pPr>
            <a:r>
              <a:rPr lang="pt-BR" dirty="0"/>
              <a:t>C) Denunciação da lide,</a:t>
            </a:r>
          </a:p>
          <a:p>
            <a:pPr marL="0" indent="0" algn="just">
              <a:buNone/>
            </a:pPr>
            <a:r>
              <a:rPr lang="pt-BR" dirty="0"/>
              <a:t>D) Chamamento ao processo,</a:t>
            </a:r>
          </a:p>
          <a:p>
            <a:pPr marL="0" indent="0" algn="just">
              <a:buNone/>
            </a:pPr>
            <a:r>
              <a:rPr lang="pt-BR" dirty="0"/>
              <a:t>E) Oposição,</a:t>
            </a:r>
          </a:p>
          <a:p>
            <a:pPr marL="0" indent="0">
              <a:buNone/>
            </a:pPr>
            <a:endParaRPr lang="pt-BR" dirty="0"/>
          </a:p>
        </p:txBody>
      </p:sp>
    </p:spTree>
    <p:extLst>
      <p:ext uri="{BB962C8B-B14F-4D97-AF65-F5344CB8AC3E}">
        <p14:creationId xmlns:p14="http://schemas.microsoft.com/office/powerpoint/2010/main" val="11984261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50334" y="44624"/>
            <a:ext cx="9093666" cy="6813376"/>
          </a:xfrm>
        </p:spPr>
        <p:txBody>
          <a:bodyPr>
            <a:normAutofit/>
          </a:bodyPr>
          <a:lstStyle/>
          <a:p>
            <a:pPr marL="0" indent="0" algn="just">
              <a:buNone/>
            </a:pPr>
            <a:r>
              <a:rPr lang="pt-BR" dirty="0"/>
              <a:t>3- Um locatário ingressa no processo para ajudar o proprietário do imóvel que está sendo demandado judicialmente em caso de desapropriação, pois a decisão poderá afetar indiretamente sua situação. Pergunta: Qual modalidade de intervenção de terceiros?</a:t>
            </a:r>
          </a:p>
          <a:p>
            <a:pPr marL="0" indent="0" algn="just">
              <a:buNone/>
            </a:pPr>
            <a:r>
              <a:rPr lang="pt-BR" dirty="0"/>
              <a:t>A) Assistência simples</a:t>
            </a:r>
          </a:p>
          <a:p>
            <a:pPr marL="0" indent="0" algn="just">
              <a:buNone/>
            </a:pPr>
            <a:r>
              <a:rPr lang="pt-BR" dirty="0"/>
              <a:t>B) Assistência litisconsorcial</a:t>
            </a:r>
          </a:p>
          <a:p>
            <a:pPr marL="0" indent="0" algn="just">
              <a:buNone/>
            </a:pPr>
            <a:r>
              <a:rPr lang="pt-BR" dirty="0"/>
              <a:t>C) Denunciação da lide</a:t>
            </a:r>
          </a:p>
          <a:p>
            <a:pPr marL="0" indent="0" algn="just">
              <a:buNone/>
            </a:pPr>
            <a:r>
              <a:rPr lang="pt-BR" dirty="0"/>
              <a:t>D) Oposição</a:t>
            </a:r>
          </a:p>
          <a:p>
            <a:pPr marL="0" indent="0" algn="just">
              <a:buNone/>
            </a:pPr>
            <a:r>
              <a:rPr lang="pt-BR" dirty="0"/>
              <a:t>E) Chamamento ao processo</a:t>
            </a:r>
          </a:p>
        </p:txBody>
      </p:sp>
    </p:spTree>
    <p:extLst>
      <p:ext uri="{BB962C8B-B14F-4D97-AF65-F5344CB8AC3E}">
        <p14:creationId xmlns:p14="http://schemas.microsoft.com/office/powerpoint/2010/main" val="1857399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0" y="0"/>
            <a:ext cx="9144000" cy="6857999"/>
          </a:xfrm>
        </p:spPr>
        <p:txBody>
          <a:bodyPr>
            <a:normAutofit/>
          </a:bodyPr>
          <a:lstStyle/>
          <a:p>
            <a:pPr marL="0" indent="0" algn="just">
              <a:buNone/>
            </a:pPr>
            <a:r>
              <a:rPr lang="pt-BR" dirty="0"/>
              <a:t>4- De acordo com o CPC são </a:t>
            </a:r>
            <a:r>
              <a:rPr lang="pt-BR" dirty="0">
                <a:solidFill>
                  <a:srgbClr val="FF0000"/>
                </a:solidFill>
              </a:rPr>
              <a:t>exemplos</a:t>
            </a:r>
            <a:r>
              <a:rPr lang="pt-BR" dirty="0"/>
              <a:t> de modalidades de intervenção de terceiros:</a:t>
            </a:r>
          </a:p>
          <a:p>
            <a:pPr marL="0" indent="0" algn="just">
              <a:buNone/>
            </a:pPr>
            <a:r>
              <a:rPr lang="pt-BR" dirty="0"/>
              <a:t>a- Oposição e litisconsórcio,	</a:t>
            </a:r>
          </a:p>
          <a:p>
            <a:pPr marL="0" indent="0" algn="just">
              <a:buNone/>
            </a:pPr>
            <a:r>
              <a:rPr lang="pt-BR" dirty="0"/>
              <a:t>B- Nomeação a autoria e oposição,</a:t>
            </a:r>
          </a:p>
          <a:p>
            <a:pPr marL="0" indent="0" algn="just">
              <a:buNone/>
            </a:pPr>
            <a:r>
              <a:rPr lang="pt-BR" dirty="0"/>
              <a:t>c- Litisconsórcio e nomeação a autoria.	</a:t>
            </a:r>
          </a:p>
          <a:p>
            <a:pPr marL="0" indent="0" algn="just">
              <a:buNone/>
            </a:pPr>
            <a:r>
              <a:rPr lang="pt-BR" dirty="0"/>
              <a:t>d- Denunciação da lide e chamamento ao processo;</a:t>
            </a:r>
          </a:p>
          <a:p>
            <a:pPr marL="0" indent="0" algn="just">
              <a:buNone/>
            </a:pPr>
            <a:r>
              <a:rPr lang="pt-BR" dirty="0"/>
              <a:t>e-  Oposição e denunciação da lide.</a:t>
            </a:r>
          </a:p>
          <a:p>
            <a:pPr marL="0" indent="0" algn="just">
              <a:buNone/>
            </a:pPr>
            <a:endParaRPr lang="pt-BR" dirty="0"/>
          </a:p>
          <a:p>
            <a:pPr marL="0" indent="0" algn="just">
              <a:buNone/>
            </a:pPr>
            <a:r>
              <a:rPr lang="pt-BR" dirty="0"/>
              <a:t>Dica: </a:t>
            </a:r>
            <a:r>
              <a:rPr lang="pt-BR" b="1" u="sng" dirty="0">
                <a:solidFill>
                  <a:srgbClr val="FF0000"/>
                </a:solidFill>
              </a:rPr>
              <a:t>DA OPOSIÇÃO</a:t>
            </a:r>
            <a:r>
              <a:rPr lang="pt-BR" b="1" dirty="0">
                <a:solidFill>
                  <a:srgbClr val="FF0000"/>
                </a:solidFill>
              </a:rPr>
              <a:t>: </a:t>
            </a:r>
            <a:r>
              <a:rPr lang="pt-BR" dirty="0"/>
              <a:t>Art. 682 CPC: “quem pretender, no todo ou em parte, a coisa ou o direito sobre que controvertem autor e réu poderá, até ser proferida a sentença, oferecer oposição contra ambos”.</a:t>
            </a:r>
          </a:p>
        </p:txBody>
      </p:sp>
    </p:spTree>
    <p:extLst>
      <p:ext uri="{BB962C8B-B14F-4D97-AF65-F5344CB8AC3E}">
        <p14:creationId xmlns:p14="http://schemas.microsoft.com/office/powerpoint/2010/main" val="4215187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A5144-78E6-C200-D2AD-7726A6C61449}"/>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78E1B54-1833-FFDC-973E-42CD86604135}"/>
              </a:ext>
            </a:extLst>
          </p:cNvPr>
          <p:cNvSpPr>
            <a:spLocks noGrp="1"/>
          </p:cNvSpPr>
          <p:nvPr>
            <p:ph idx="1"/>
          </p:nvPr>
        </p:nvSpPr>
        <p:spPr>
          <a:xfrm>
            <a:off x="0" y="0"/>
            <a:ext cx="9144000" cy="6858000"/>
          </a:xfrm>
        </p:spPr>
        <p:txBody>
          <a:bodyPr>
            <a:normAutofit lnSpcReduction="10000"/>
          </a:bodyPr>
          <a:lstStyle/>
          <a:p>
            <a:pPr marL="0" indent="0" algn="ctr">
              <a:buNone/>
            </a:pPr>
            <a:r>
              <a:rPr lang="pt-BR" sz="1800" b="1" dirty="0">
                <a:solidFill>
                  <a:srgbClr val="000000"/>
                </a:solidFill>
                <a:latin typeface="Calibri" panose="020F0502020204030204" pitchFamily="34" charset="0"/>
              </a:rPr>
              <a:t>LITISCONSÓRCIO (PLURALIDADE DE PARTES)</a:t>
            </a:r>
          </a:p>
          <a:p>
            <a:pPr marL="0" indent="0" algn="just">
              <a:buNone/>
            </a:pPr>
            <a:endParaRPr lang="pt-BR" sz="1800" b="1" dirty="0"/>
          </a:p>
          <a:p>
            <a:pPr marL="0" indent="0" algn="ctr">
              <a:buNone/>
            </a:pPr>
            <a:endParaRPr lang="pt-BR" sz="1800" b="1" dirty="0">
              <a:solidFill>
                <a:srgbClr val="000000"/>
              </a:solidFill>
              <a:latin typeface="Calibri" panose="020F0502020204030204" pitchFamily="34" charset="0"/>
            </a:endParaRPr>
          </a:p>
          <a:p>
            <a:pPr marL="0" indent="0" algn="ctr">
              <a:buNone/>
            </a:pPr>
            <a:endParaRPr lang="pt-BR" sz="1800" b="1" dirty="0">
              <a:solidFill>
                <a:srgbClr val="000000"/>
              </a:solidFill>
              <a:latin typeface="Calibri" panose="020F0502020204030204" pitchFamily="34" charset="0"/>
            </a:endParaRPr>
          </a:p>
          <a:p>
            <a:pPr marL="0" indent="0" algn="ctr">
              <a:buNone/>
            </a:pPr>
            <a:endParaRPr lang="pt-BR" sz="1800" b="1" dirty="0">
              <a:solidFill>
                <a:srgbClr val="000000"/>
              </a:solidFill>
              <a:latin typeface="Calibri" panose="020F0502020204030204" pitchFamily="34" charset="0"/>
            </a:endParaRPr>
          </a:p>
          <a:p>
            <a:pPr marL="0" indent="0" algn="ctr">
              <a:buNone/>
            </a:pPr>
            <a:endParaRPr lang="pt-BR" sz="1800" b="1" dirty="0">
              <a:solidFill>
                <a:srgbClr val="000000"/>
              </a:solidFill>
              <a:latin typeface="Calibri" panose="020F0502020204030204" pitchFamily="34" charset="0"/>
            </a:endParaRPr>
          </a:p>
          <a:p>
            <a:pPr marL="0" indent="0" algn="ctr">
              <a:buNone/>
            </a:pPr>
            <a:endParaRPr lang="pt-BR" sz="1800" b="1" dirty="0">
              <a:solidFill>
                <a:srgbClr val="000000"/>
              </a:solidFill>
              <a:latin typeface="Calibri" panose="020F0502020204030204" pitchFamily="34" charset="0"/>
            </a:endParaRPr>
          </a:p>
          <a:p>
            <a:pPr marL="0" indent="0" algn="just">
              <a:buNone/>
            </a:pPr>
            <a:r>
              <a:rPr lang="pt-BR" sz="1800" dirty="0">
                <a:solidFill>
                  <a:srgbClr val="000000"/>
                </a:solidFill>
                <a:latin typeface="Calibri" panose="020F0502020204030204" pitchFamily="34" charset="0"/>
              </a:rPr>
              <a:t>Art. 113. Duas ou mais pessoas podem litigar, no mesmo processo, em conjunto, ativa ou passivamente, quando:</a:t>
            </a:r>
          </a:p>
          <a:p>
            <a:pPr marL="0" indent="0" algn="just">
              <a:buNone/>
            </a:pPr>
            <a:r>
              <a:rPr lang="pt-BR" sz="1800" dirty="0">
                <a:solidFill>
                  <a:srgbClr val="000000"/>
                </a:solidFill>
                <a:latin typeface="Calibri" panose="020F0502020204030204" pitchFamily="34" charset="0"/>
              </a:rPr>
              <a:t>	I - entre elas </a:t>
            </a:r>
            <a:r>
              <a:rPr lang="pt-BR" sz="1800" b="1" u="sng" dirty="0">
                <a:solidFill>
                  <a:srgbClr val="000000"/>
                </a:solidFill>
                <a:latin typeface="Calibri" panose="020F0502020204030204" pitchFamily="34" charset="0"/>
              </a:rPr>
              <a:t>houver comunhão de direitos</a:t>
            </a:r>
            <a:r>
              <a:rPr lang="pt-BR" sz="1800" dirty="0">
                <a:solidFill>
                  <a:srgbClr val="000000"/>
                </a:solidFill>
                <a:latin typeface="Calibri" panose="020F0502020204030204" pitchFamily="34" charset="0"/>
              </a:rPr>
              <a:t> ou de </a:t>
            </a:r>
            <a:r>
              <a:rPr lang="pt-BR" sz="1800" b="1" u="sng" dirty="0">
                <a:solidFill>
                  <a:srgbClr val="000000"/>
                </a:solidFill>
                <a:latin typeface="Calibri" panose="020F0502020204030204" pitchFamily="34" charset="0"/>
              </a:rPr>
              <a:t>obrigações</a:t>
            </a:r>
            <a:r>
              <a:rPr lang="pt-BR" sz="1800" dirty="0">
                <a:solidFill>
                  <a:srgbClr val="000000"/>
                </a:solidFill>
                <a:latin typeface="Calibri" panose="020F0502020204030204" pitchFamily="34" charset="0"/>
              </a:rPr>
              <a:t> relativamente à lide;</a:t>
            </a:r>
          </a:p>
          <a:p>
            <a:pPr marL="0" indent="0" algn="just">
              <a:buNone/>
            </a:pPr>
            <a:r>
              <a:rPr lang="pt-BR" sz="1800" dirty="0">
                <a:solidFill>
                  <a:srgbClr val="000000"/>
                </a:solidFill>
                <a:latin typeface="Calibri" panose="020F0502020204030204" pitchFamily="34" charset="0"/>
              </a:rPr>
              <a:t>	II - entre as causas houver </a:t>
            </a:r>
            <a:r>
              <a:rPr lang="pt-BR" sz="1800" b="1" u="sng" dirty="0">
                <a:solidFill>
                  <a:srgbClr val="000000"/>
                </a:solidFill>
                <a:latin typeface="Calibri" panose="020F0502020204030204" pitchFamily="34" charset="0"/>
              </a:rPr>
              <a:t>conexão</a:t>
            </a:r>
            <a:r>
              <a:rPr lang="pt-BR" sz="1800" dirty="0">
                <a:solidFill>
                  <a:srgbClr val="000000"/>
                </a:solidFill>
                <a:latin typeface="Calibri" panose="020F0502020204030204" pitchFamily="34" charset="0"/>
              </a:rPr>
              <a:t> pelo pedido ou pela causa de pedir;</a:t>
            </a:r>
          </a:p>
          <a:p>
            <a:pPr marL="0" indent="0" algn="just">
              <a:buNone/>
            </a:pPr>
            <a:r>
              <a:rPr lang="pt-BR" sz="1800" dirty="0">
                <a:solidFill>
                  <a:srgbClr val="000000"/>
                </a:solidFill>
                <a:latin typeface="Calibri" panose="020F0502020204030204" pitchFamily="34" charset="0"/>
              </a:rPr>
              <a:t>	III - ocorrer </a:t>
            </a:r>
            <a:r>
              <a:rPr lang="pt-BR" sz="1800" b="1" u="sng" dirty="0">
                <a:solidFill>
                  <a:srgbClr val="000000"/>
                </a:solidFill>
                <a:latin typeface="Calibri" panose="020F0502020204030204" pitchFamily="34" charset="0"/>
              </a:rPr>
              <a:t>afinidade</a:t>
            </a:r>
            <a:r>
              <a:rPr lang="pt-BR" sz="1800" dirty="0">
                <a:solidFill>
                  <a:srgbClr val="000000"/>
                </a:solidFill>
                <a:latin typeface="Calibri" panose="020F0502020204030204" pitchFamily="34" charset="0"/>
              </a:rPr>
              <a:t> de questões por ponto comum de </a:t>
            </a:r>
            <a:r>
              <a:rPr lang="pt-BR" sz="1800" b="1" dirty="0">
                <a:solidFill>
                  <a:srgbClr val="000000"/>
                </a:solidFill>
                <a:latin typeface="Calibri" panose="020F0502020204030204" pitchFamily="34" charset="0"/>
              </a:rPr>
              <a:t>fato ou de direito</a:t>
            </a:r>
            <a:r>
              <a:rPr lang="pt-BR" sz="1800" dirty="0">
                <a:solidFill>
                  <a:srgbClr val="000000"/>
                </a:solidFill>
                <a:latin typeface="Calibri" panose="020F0502020204030204" pitchFamily="34" charset="0"/>
              </a:rPr>
              <a:t>.</a:t>
            </a:r>
          </a:p>
          <a:p>
            <a:pPr marL="0" indent="0" algn="just">
              <a:buNone/>
            </a:pPr>
            <a:r>
              <a:rPr lang="pt-BR" sz="1800" b="1" i="0" dirty="0">
                <a:solidFill>
                  <a:srgbClr val="000000"/>
                </a:solidFill>
                <a:effectLst/>
                <a:latin typeface="Calibri" panose="020F0502020204030204" pitchFamily="34" charset="0"/>
              </a:rPr>
              <a:t>LITISCONSÓRCIO MULTITUDINÁRIO (MULTIDÕES). SÓ É POSSÍVEL NO FACULTATIVO: </a:t>
            </a:r>
            <a:r>
              <a:rPr lang="pt-BR" sz="1800" dirty="0">
                <a:solidFill>
                  <a:srgbClr val="000000"/>
                </a:solidFill>
                <a:latin typeface="Calibri" panose="020F0502020204030204" pitchFamily="34" charset="0"/>
              </a:rPr>
              <a:t>§ 1º O </a:t>
            </a:r>
            <a:r>
              <a:rPr lang="pt-BR" sz="1800" b="1" u="sng" dirty="0">
                <a:solidFill>
                  <a:srgbClr val="000000"/>
                </a:solidFill>
                <a:latin typeface="Calibri" panose="020F0502020204030204" pitchFamily="34" charset="0"/>
              </a:rPr>
              <a:t>juiz poderá</a:t>
            </a:r>
            <a:r>
              <a:rPr lang="pt-BR" sz="1800" dirty="0">
                <a:solidFill>
                  <a:srgbClr val="000000"/>
                </a:solidFill>
                <a:latin typeface="Calibri" panose="020F0502020204030204" pitchFamily="34" charset="0"/>
              </a:rPr>
              <a:t> limitar o litisconsórcio facultativo quanto ao número de litigantes na fase de conhecimento, na liquidação de sentença ou na execução, quando este comprometer a rápida solução do litígio ou dificultar a defesa ou o cumprimento da sentença.</a:t>
            </a:r>
          </a:p>
          <a:p>
            <a:pPr marL="0" indent="0" algn="just">
              <a:buNone/>
            </a:pPr>
            <a:endParaRPr lang="pt-BR" sz="1800" b="1" dirty="0"/>
          </a:p>
          <a:p>
            <a:pPr marL="0" indent="0" algn="just">
              <a:buNone/>
            </a:pPr>
            <a:r>
              <a:rPr lang="pt-BR" sz="1800" b="1" dirty="0"/>
              <a:t>LITISCONSÓRCIO NECESSÁRIO</a:t>
            </a:r>
          </a:p>
          <a:p>
            <a:pPr marL="0" indent="0" algn="just">
              <a:buNone/>
            </a:pPr>
            <a:r>
              <a:rPr lang="pt-BR" sz="1800" b="1" dirty="0"/>
              <a:t>	 </a:t>
            </a:r>
            <a:r>
              <a:rPr lang="pt-BR" sz="1800" dirty="0"/>
              <a:t>Art. 114. O litisconsórcio será necessário por disposição de lei ou quando, pela natureza da relação jurídica controvertida, a eficácia da sentença depender da citação de todos que devam ser litisconsortes. </a:t>
            </a:r>
            <a:r>
              <a:rPr lang="pt-BR" sz="1800" b="1" dirty="0"/>
              <a:t>EXEMPLOS</a:t>
            </a:r>
            <a:r>
              <a:rPr lang="pt-BR" sz="1800" dirty="0"/>
              <a:t>: art. 73, § 1º direito real imobiliário e pessoas casadas; ação de anulação de casamento movido pelo MP; ação de nulidade contratual em face de todos os contratantes; usucapião; direito real imobiliário envolvendo o cônjuge.</a:t>
            </a:r>
          </a:p>
        </p:txBody>
      </p:sp>
      <p:pic>
        <p:nvPicPr>
          <p:cNvPr id="21" name="Imagem 20">
            <a:extLst>
              <a:ext uri="{FF2B5EF4-FFF2-40B4-BE49-F238E27FC236}">
                <a16:creationId xmlns:a16="http://schemas.microsoft.com/office/drawing/2014/main" id="{97E7993D-BB0E-44AA-F14C-25237F14B13F}"/>
              </a:ext>
            </a:extLst>
          </p:cNvPr>
          <p:cNvPicPr>
            <a:picLocks noChangeAspect="1"/>
          </p:cNvPicPr>
          <p:nvPr/>
        </p:nvPicPr>
        <p:blipFill>
          <a:blip r:embed="rId2"/>
          <a:stretch>
            <a:fillRect/>
          </a:stretch>
        </p:blipFill>
        <p:spPr>
          <a:xfrm>
            <a:off x="1528337" y="332656"/>
            <a:ext cx="6087325" cy="1724266"/>
          </a:xfrm>
          <a:prstGeom prst="rect">
            <a:avLst/>
          </a:prstGeom>
        </p:spPr>
      </p:pic>
      <p:pic>
        <p:nvPicPr>
          <p:cNvPr id="4" name="Imagem 3">
            <a:extLst>
              <a:ext uri="{FF2B5EF4-FFF2-40B4-BE49-F238E27FC236}">
                <a16:creationId xmlns:a16="http://schemas.microsoft.com/office/drawing/2014/main" id="{50ACD47D-7E51-5084-BFEE-E33BA1538210}"/>
              </a:ext>
            </a:extLst>
          </p:cNvPr>
          <p:cNvPicPr>
            <a:picLocks noChangeAspect="1"/>
          </p:cNvPicPr>
          <p:nvPr/>
        </p:nvPicPr>
        <p:blipFill>
          <a:blip r:embed="rId3"/>
          <a:stretch>
            <a:fillRect/>
          </a:stretch>
        </p:blipFill>
        <p:spPr>
          <a:xfrm>
            <a:off x="7383892" y="0"/>
            <a:ext cx="1733792" cy="390580"/>
          </a:xfrm>
          <a:prstGeom prst="rect">
            <a:avLst/>
          </a:prstGeom>
        </p:spPr>
      </p:pic>
    </p:spTree>
    <p:extLst>
      <p:ext uri="{BB962C8B-B14F-4D97-AF65-F5344CB8AC3E}">
        <p14:creationId xmlns:p14="http://schemas.microsoft.com/office/powerpoint/2010/main" val="54850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50334" y="0"/>
            <a:ext cx="9093666" cy="6858000"/>
          </a:xfrm>
        </p:spPr>
        <p:txBody>
          <a:bodyPr>
            <a:normAutofit/>
          </a:bodyPr>
          <a:lstStyle/>
          <a:p>
            <a:pPr marL="0" indent="0" algn="just">
              <a:buNone/>
            </a:pPr>
            <a:r>
              <a:rPr lang="pt-BR" dirty="0"/>
              <a:t>5- Durante ação de cobrança contra um locatário, o fiador ingressa voluntariamente no processo para auxiliar a defesa do locatário, pois poderá ser afetado pela decisão. Pergunta: Qual modalidade de intervenção de terceiros?</a:t>
            </a:r>
          </a:p>
          <a:p>
            <a:pPr marL="0" indent="0" algn="just">
              <a:buNone/>
            </a:pPr>
            <a:r>
              <a:rPr lang="pt-BR" dirty="0"/>
              <a:t>A) Assistência simples</a:t>
            </a:r>
          </a:p>
          <a:p>
            <a:pPr marL="0" indent="0" algn="just">
              <a:buNone/>
            </a:pPr>
            <a:r>
              <a:rPr lang="pt-BR" dirty="0"/>
              <a:t>B) Denunciação da lide</a:t>
            </a:r>
          </a:p>
          <a:p>
            <a:pPr marL="0" indent="0" algn="just">
              <a:buNone/>
            </a:pPr>
            <a:r>
              <a:rPr lang="pt-BR" dirty="0"/>
              <a:t>C) Chamamento ao processo</a:t>
            </a:r>
          </a:p>
          <a:p>
            <a:pPr marL="0" indent="0" algn="just">
              <a:buNone/>
            </a:pPr>
            <a:r>
              <a:rPr lang="pt-BR" dirty="0"/>
              <a:t>D) Oposição</a:t>
            </a:r>
          </a:p>
          <a:p>
            <a:pPr marL="0" indent="0" algn="just">
              <a:buNone/>
            </a:pPr>
            <a:r>
              <a:rPr lang="pt-BR" dirty="0"/>
              <a:t>E) Amicus </a:t>
            </a:r>
            <a:r>
              <a:rPr lang="pt-BR" dirty="0" err="1"/>
              <a:t>curiae</a:t>
            </a:r>
            <a:endParaRPr lang="pt-BR" dirty="0"/>
          </a:p>
          <a:p>
            <a:pPr marL="0" indent="0" algn="just">
              <a:buNone/>
            </a:pPr>
            <a:endParaRPr lang="pt-BR" dirty="0"/>
          </a:p>
        </p:txBody>
      </p:sp>
    </p:spTree>
    <p:extLst>
      <p:ext uri="{BB962C8B-B14F-4D97-AF65-F5344CB8AC3E}">
        <p14:creationId xmlns:p14="http://schemas.microsoft.com/office/powerpoint/2010/main" val="4165208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1" y="0"/>
            <a:ext cx="9053186" cy="6857999"/>
          </a:xfrm>
        </p:spPr>
        <p:txBody>
          <a:bodyPr>
            <a:normAutofit/>
          </a:bodyPr>
          <a:lstStyle/>
          <a:p>
            <a:pPr marL="0" indent="0" algn="just">
              <a:buNone/>
            </a:pPr>
            <a:r>
              <a:rPr lang="pt-BR" dirty="0"/>
              <a:t>6- Valter foi demandado em uma ação de cobrança por ter sido fiador de sua tia. Assinale a alternativa que indica a medida de intervenção de terceiro a ser adotada por Valter para trazer sua tia para o polo passivo desse processo:</a:t>
            </a:r>
          </a:p>
          <a:p>
            <a:pPr marL="0" indent="0" algn="just">
              <a:buNone/>
            </a:pPr>
            <a:r>
              <a:rPr lang="pt-BR" dirty="0"/>
              <a:t> a-Reconvenção.		 	</a:t>
            </a:r>
          </a:p>
          <a:p>
            <a:pPr marL="0" indent="0" algn="just">
              <a:buNone/>
            </a:pPr>
            <a:r>
              <a:rPr lang="pt-BR" dirty="0"/>
              <a:t>B-Denunciação à lide.</a:t>
            </a:r>
          </a:p>
          <a:p>
            <a:pPr marL="0" indent="0" algn="just">
              <a:buNone/>
            </a:pPr>
            <a:r>
              <a:rPr lang="pt-BR" dirty="0"/>
              <a:t>c- Chamamento ao processo,</a:t>
            </a:r>
          </a:p>
          <a:p>
            <a:pPr marL="0" indent="0" algn="just">
              <a:buNone/>
            </a:pPr>
            <a:r>
              <a:rPr lang="pt-BR" dirty="0"/>
              <a:t>d-Litisconsórcio;</a:t>
            </a:r>
          </a:p>
          <a:p>
            <a:pPr marL="0" indent="0" algn="just">
              <a:buNone/>
            </a:pPr>
            <a:r>
              <a:rPr lang="pt-BR" dirty="0"/>
              <a:t>e-Assistência;</a:t>
            </a:r>
          </a:p>
          <a:p>
            <a:pPr marL="0" indent="0" algn="just">
              <a:buNone/>
            </a:pPr>
            <a:endParaRPr lang="pt-BR" dirty="0"/>
          </a:p>
        </p:txBody>
      </p:sp>
    </p:spTree>
    <p:extLst>
      <p:ext uri="{BB962C8B-B14F-4D97-AF65-F5344CB8AC3E}">
        <p14:creationId xmlns:p14="http://schemas.microsoft.com/office/powerpoint/2010/main" val="148223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91565CBA-2E2B-4E6B-BF78-1AA775FDC9A6}"/>
              </a:ext>
            </a:extLst>
          </p:cNvPr>
          <p:cNvSpPr>
            <a:spLocks noGrp="1"/>
          </p:cNvSpPr>
          <p:nvPr>
            <p:ph idx="1"/>
          </p:nvPr>
        </p:nvSpPr>
        <p:spPr>
          <a:xfrm>
            <a:off x="0" y="0"/>
            <a:ext cx="9144000" cy="6741368"/>
          </a:xfrm>
        </p:spPr>
        <p:txBody>
          <a:bodyPr>
            <a:normAutofit/>
          </a:bodyPr>
          <a:lstStyle/>
          <a:p>
            <a:pPr marL="0" indent="0" algn="just">
              <a:buNone/>
            </a:pPr>
            <a:r>
              <a:rPr lang="pt-BR" dirty="0"/>
              <a:t>7- João é processado por Maria após um acidente de trânsito. João possui contrato de seguro e requer que a seguradora participe do processo para ressarci-lo caso seja condenado. Pergunta: Qual modalidade de intervenção de terceiros?</a:t>
            </a:r>
          </a:p>
          <a:p>
            <a:pPr marL="0" indent="0" algn="just">
              <a:buNone/>
            </a:pPr>
            <a:r>
              <a:rPr lang="pt-BR" dirty="0"/>
              <a:t>A) Assistência simples,</a:t>
            </a:r>
          </a:p>
          <a:p>
            <a:pPr marL="0" indent="0" algn="just">
              <a:buNone/>
            </a:pPr>
            <a:r>
              <a:rPr lang="pt-BR" dirty="0"/>
              <a:t>B) Chamamento ao processo,</a:t>
            </a:r>
          </a:p>
          <a:p>
            <a:pPr marL="0" indent="0" algn="just">
              <a:buNone/>
            </a:pPr>
            <a:r>
              <a:rPr lang="pt-BR" dirty="0"/>
              <a:t>C) Oposição,</a:t>
            </a:r>
          </a:p>
          <a:p>
            <a:pPr marL="0" indent="0" algn="just">
              <a:buNone/>
            </a:pPr>
            <a:r>
              <a:rPr lang="pt-BR" dirty="0"/>
              <a:t>D) Amicus </a:t>
            </a:r>
            <a:r>
              <a:rPr lang="pt-BR" dirty="0" err="1"/>
              <a:t>curiae</a:t>
            </a:r>
            <a:r>
              <a:rPr lang="pt-BR" dirty="0"/>
              <a:t>,</a:t>
            </a:r>
          </a:p>
          <a:p>
            <a:pPr marL="0" indent="0" algn="just">
              <a:buNone/>
            </a:pPr>
            <a:r>
              <a:rPr lang="pt-BR" dirty="0"/>
              <a:t>E) Denunciação da lide.</a:t>
            </a:r>
          </a:p>
          <a:p>
            <a:pPr marL="0" indent="0" algn="just">
              <a:buNone/>
            </a:pPr>
            <a:endParaRPr lang="pt-BR" dirty="0"/>
          </a:p>
        </p:txBody>
      </p:sp>
    </p:spTree>
    <p:extLst>
      <p:ext uri="{BB962C8B-B14F-4D97-AF65-F5344CB8AC3E}">
        <p14:creationId xmlns:p14="http://schemas.microsoft.com/office/powerpoint/2010/main" val="545778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109B1FC2-448E-4D1E-AAB2-B8C1649FDB20}"/>
              </a:ext>
            </a:extLst>
          </p:cNvPr>
          <p:cNvSpPr>
            <a:spLocks noGrp="1"/>
          </p:cNvSpPr>
          <p:nvPr>
            <p:ph idx="1"/>
          </p:nvPr>
        </p:nvSpPr>
        <p:spPr>
          <a:xfrm>
            <a:off x="56626" y="0"/>
            <a:ext cx="9087374" cy="6858000"/>
          </a:xfrm>
        </p:spPr>
        <p:txBody>
          <a:bodyPr>
            <a:normAutofit/>
          </a:bodyPr>
          <a:lstStyle/>
          <a:p>
            <a:pPr marL="0" indent="0" algn="just">
              <a:buNone/>
            </a:pPr>
            <a:r>
              <a:rPr lang="pt-BR" dirty="0"/>
              <a:t>8. Uma empresa é condenada judicialmente, mas não possui bens para pagar a dívida. O credor demonstra que os sócios utilizaram a empresa para ocultar patrimônio e pede a extensão da responsabilidade aos bens dos sócios. Pergunta: Qual incidente processual deve ser instaurado?</a:t>
            </a:r>
          </a:p>
          <a:p>
            <a:pPr marL="0" indent="0" algn="just">
              <a:buNone/>
            </a:pPr>
            <a:r>
              <a:rPr lang="pt-BR" dirty="0"/>
              <a:t>A) Oposição,</a:t>
            </a:r>
          </a:p>
          <a:p>
            <a:pPr marL="0" indent="0" algn="just">
              <a:buNone/>
            </a:pPr>
            <a:r>
              <a:rPr lang="pt-BR" dirty="0"/>
              <a:t>B) Incidente de desconsideração da personalidade jurídica,</a:t>
            </a:r>
          </a:p>
          <a:p>
            <a:pPr marL="0" indent="0" algn="just">
              <a:buNone/>
            </a:pPr>
            <a:r>
              <a:rPr lang="pt-BR" dirty="0"/>
              <a:t>C) Chamamento ao processo,</a:t>
            </a:r>
          </a:p>
          <a:p>
            <a:pPr marL="0" indent="0" algn="just">
              <a:buNone/>
            </a:pPr>
            <a:r>
              <a:rPr lang="pt-BR" dirty="0"/>
              <a:t>D) Assistência simples,</a:t>
            </a:r>
          </a:p>
          <a:p>
            <a:pPr marL="0" indent="0" algn="just">
              <a:buNone/>
            </a:pPr>
            <a:r>
              <a:rPr lang="pt-BR" dirty="0"/>
              <a:t>E) Denunciação da lide,</a:t>
            </a:r>
          </a:p>
        </p:txBody>
      </p:sp>
    </p:spTree>
    <p:extLst>
      <p:ext uri="{BB962C8B-B14F-4D97-AF65-F5344CB8AC3E}">
        <p14:creationId xmlns:p14="http://schemas.microsoft.com/office/powerpoint/2010/main" val="2498996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59F79-7F89-3103-2C4D-673E3D45F46B}"/>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5D79AFB7-6601-DBE0-853A-142D83DB0FBE}"/>
              </a:ext>
            </a:extLst>
          </p:cNvPr>
          <p:cNvSpPr>
            <a:spLocks noGrp="1"/>
          </p:cNvSpPr>
          <p:nvPr>
            <p:ph idx="1"/>
          </p:nvPr>
        </p:nvSpPr>
        <p:spPr>
          <a:xfrm>
            <a:off x="56626" y="0"/>
            <a:ext cx="9087374" cy="6858000"/>
          </a:xfrm>
        </p:spPr>
        <p:txBody>
          <a:bodyPr>
            <a:normAutofit/>
          </a:bodyPr>
          <a:lstStyle/>
          <a:p>
            <a:pPr marL="0" indent="0" algn="just">
              <a:buNone/>
            </a:pPr>
            <a:r>
              <a:rPr lang="pt-BR" dirty="0"/>
              <a:t>9- Durante uma execução contra uma empresa, o autor requer a inclusão dos sócios no processo, alegando abuso da personalidade jurídica e confusão patrimonial. Qual instituto processual está sendo utilizado?</a:t>
            </a:r>
          </a:p>
          <a:p>
            <a:pPr marL="0" indent="0" algn="just">
              <a:buNone/>
            </a:pPr>
            <a:r>
              <a:rPr lang="pt-BR" dirty="0"/>
              <a:t>A) Assistência simples,</a:t>
            </a:r>
          </a:p>
          <a:p>
            <a:pPr marL="0" indent="0" algn="just">
              <a:buNone/>
            </a:pPr>
            <a:r>
              <a:rPr lang="pt-BR" dirty="0"/>
              <a:t>B) Denunciação da lide,</a:t>
            </a:r>
          </a:p>
          <a:p>
            <a:pPr marL="0" indent="0" algn="just">
              <a:buNone/>
            </a:pPr>
            <a:r>
              <a:rPr lang="pt-BR" dirty="0"/>
              <a:t>C) Chamamento ao processo;</a:t>
            </a:r>
          </a:p>
          <a:p>
            <a:pPr marL="0" indent="0" algn="just">
              <a:buNone/>
            </a:pPr>
            <a:r>
              <a:rPr lang="pt-BR" dirty="0"/>
              <a:t>D) Incidente de desconsideração da personalidade jurídica.</a:t>
            </a:r>
          </a:p>
          <a:p>
            <a:pPr marL="0" indent="0" algn="just">
              <a:buNone/>
            </a:pPr>
            <a:r>
              <a:rPr lang="pt-BR" dirty="0"/>
              <a:t>E) Amicus </a:t>
            </a:r>
            <a:r>
              <a:rPr lang="pt-BR" dirty="0" err="1"/>
              <a:t>curiae</a:t>
            </a:r>
            <a:r>
              <a:rPr lang="pt-BR" dirty="0"/>
              <a:t>;</a:t>
            </a:r>
          </a:p>
        </p:txBody>
      </p:sp>
    </p:spTree>
    <p:extLst>
      <p:ext uri="{BB962C8B-B14F-4D97-AF65-F5344CB8AC3E}">
        <p14:creationId xmlns:p14="http://schemas.microsoft.com/office/powerpoint/2010/main" val="32888341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EEA23-B725-D666-1F58-4B6C1556FABD}"/>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BB356C8-ED8A-D321-7FA8-21C130A4A0F6}"/>
              </a:ext>
            </a:extLst>
          </p:cNvPr>
          <p:cNvSpPr>
            <a:spLocks noGrp="1"/>
          </p:cNvSpPr>
          <p:nvPr>
            <p:ph idx="1"/>
          </p:nvPr>
        </p:nvSpPr>
        <p:spPr>
          <a:xfrm>
            <a:off x="56626" y="0"/>
            <a:ext cx="9087374" cy="6858000"/>
          </a:xfrm>
        </p:spPr>
        <p:txBody>
          <a:bodyPr>
            <a:normAutofit/>
          </a:bodyPr>
          <a:lstStyle/>
          <a:p>
            <a:pPr marL="0" indent="0" algn="just">
              <a:buNone/>
            </a:pPr>
            <a:r>
              <a:rPr lang="pt-BR" dirty="0"/>
              <a:t>10- Lucas foi acionado judicialmente por danos causados em um imóvel alugado. Ele sustenta que eventual responsabilidade deve ser suportada pela seguradora, com quem firmou contrato de seguro. Qual intervenção ele poderá utilizar?</a:t>
            </a:r>
          </a:p>
          <a:p>
            <a:pPr marL="0" indent="0" algn="just">
              <a:buNone/>
            </a:pPr>
            <a:r>
              <a:rPr lang="pt-BR" dirty="0"/>
              <a:t>A) Assistência simples,</a:t>
            </a:r>
          </a:p>
          <a:p>
            <a:pPr marL="0" indent="0" algn="just">
              <a:buNone/>
            </a:pPr>
            <a:r>
              <a:rPr lang="pt-BR" dirty="0"/>
              <a:t>B) Chamamento ao processo,</a:t>
            </a:r>
          </a:p>
          <a:p>
            <a:pPr marL="0" indent="0" algn="just">
              <a:buNone/>
            </a:pPr>
            <a:r>
              <a:rPr lang="pt-BR" dirty="0"/>
              <a:t>C) Incidente de desconsideração,</a:t>
            </a:r>
          </a:p>
          <a:p>
            <a:pPr marL="0" indent="0" algn="just">
              <a:buNone/>
            </a:pPr>
            <a:r>
              <a:rPr lang="pt-BR" dirty="0"/>
              <a:t>D) Amicus </a:t>
            </a:r>
            <a:r>
              <a:rPr lang="pt-BR" dirty="0" err="1"/>
              <a:t>curiae</a:t>
            </a:r>
            <a:r>
              <a:rPr lang="pt-BR" dirty="0"/>
              <a:t>,</a:t>
            </a:r>
          </a:p>
          <a:p>
            <a:pPr marL="0" indent="0" algn="just">
              <a:buNone/>
            </a:pPr>
            <a:r>
              <a:rPr lang="pt-BR" dirty="0"/>
              <a:t>E) Denunciação da lide,</a:t>
            </a:r>
          </a:p>
          <a:p>
            <a:pPr marL="0" indent="0" algn="just">
              <a:buNone/>
            </a:pPr>
            <a:r>
              <a:rPr lang="pt-BR" dirty="0"/>
              <a:t>1-B; 2-B; 3-A; 4-D; 5-A; 6-C; 7-E; 8-B, 9-D, 10-E</a:t>
            </a:r>
          </a:p>
        </p:txBody>
      </p:sp>
    </p:spTree>
    <p:extLst>
      <p:ext uri="{BB962C8B-B14F-4D97-AF65-F5344CB8AC3E}">
        <p14:creationId xmlns:p14="http://schemas.microsoft.com/office/powerpoint/2010/main" val="3080466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E73D91-C037-846B-7CBB-82BCDDF19BDE}"/>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61D65A6-9BDC-DC7A-B48D-3F5237A4C0AF}"/>
              </a:ext>
            </a:extLst>
          </p:cNvPr>
          <p:cNvSpPr>
            <a:spLocks noGrp="1"/>
          </p:cNvSpPr>
          <p:nvPr>
            <p:ph idx="1"/>
          </p:nvPr>
        </p:nvSpPr>
        <p:spPr>
          <a:xfrm>
            <a:off x="0" y="0"/>
            <a:ext cx="9144000" cy="6858000"/>
          </a:xfrm>
        </p:spPr>
        <p:txBody>
          <a:bodyPr>
            <a:normAutofit fontScale="70000" lnSpcReduction="20000"/>
          </a:bodyPr>
          <a:lstStyle/>
          <a:p>
            <a:pPr marL="0" indent="0" algn="ctr">
              <a:buNone/>
            </a:pPr>
            <a:r>
              <a:rPr lang="pt-BR" b="1" dirty="0"/>
              <a:t>MODALIDADES DE LITISCONSÓRCIO</a:t>
            </a:r>
            <a:endParaRPr lang="pt-BR" sz="1100" b="1" dirty="0"/>
          </a:p>
          <a:p>
            <a:pPr marL="0" indent="0" algn="ctr">
              <a:buNone/>
            </a:pPr>
            <a:endParaRPr lang="pt-BR" sz="1100" dirty="0"/>
          </a:p>
          <a:p>
            <a:pPr marL="0" indent="0" algn="just">
              <a:buNone/>
            </a:pPr>
            <a:r>
              <a:rPr lang="pt-BR" dirty="0"/>
              <a:t>	</a:t>
            </a:r>
            <a:r>
              <a:rPr lang="pt-BR" b="1" dirty="0">
                <a:latin typeface="Algerian" panose="04020705040A02060702" pitchFamily="82" charset="0"/>
              </a:rPr>
              <a:t>PRESENÇA DO LITISCONSÓRCIO</a:t>
            </a:r>
            <a:r>
              <a:rPr lang="pt-BR" dirty="0"/>
              <a:t>:</a:t>
            </a:r>
          </a:p>
          <a:p>
            <a:pPr marL="0" indent="0" algn="just">
              <a:buNone/>
            </a:pPr>
            <a:r>
              <a:rPr lang="pt-BR" dirty="0"/>
              <a:t>	*FACULTATIVO (o que é a regra, mera conveniência da cumulação subjetiva, sem que a lei obrigue a reunião de pessoas num único processo)</a:t>
            </a:r>
          </a:p>
          <a:p>
            <a:pPr marL="0" indent="0" algn="just">
              <a:buNone/>
            </a:pPr>
            <a:r>
              <a:rPr lang="pt-BR" dirty="0"/>
              <a:t>	* NECESSÁRIO (OBRIGATÓRIO): obrigatoriedade de partes sob pena de a sentença ser ineficaz em relação aos litisconsortes que não foram citados (ex: a ação pauliana, o credor que promove a ação para anular a compra e venda tem que citar o comprador e o devedor; ou, inventário; anulação de casamento movida pelo Ministério Público etc.).</a:t>
            </a:r>
          </a:p>
          <a:p>
            <a:pPr marL="0" indent="0" algn="just">
              <a:buNone/>
            </a:pPr>
            <a:endParaRPr lang="pt-BR" dirty="0"/>
          </a:p>
          <a:p>
            <a:pPr marL="0" indent="0" algn="just">
              <a:buNone/>
            </a:pPr>
            <a:r>
              <a:rPr lang="pt-BR" dirty="0"/>
              <a:t>	</a:t>
            </a:r>
            <a:r>
              <a:rPr lang="pt-BR" b="1" dirty="0">
                <a:latin typeface="Algerian" panose="04020705040A02060702" pitchFamily="82" charset="0"/>
              </a:rPr>
              <a:t>EFEITOS DO LITISCONSORTE:</a:t>
            </a:r>
          </a:p>
          <a:p>
            <a:pPr marL="0" indent="0" algn="just">
              <a:buNone/>
            </a:pPr>
            <a:r>
              <a:rPr lang="pt-BR" dirty="0"/>
              <a:t>	*SIMPLES: a sentença desigual (diferente) em relação aos litisconsortes</a:t>
            </a:r>
          </a:p>
          <a:p>
            <a:pPr marL="0" indent="0" algn="just">
              <a:buNone/>
            </a:pPr>
            <a:r>
              <a:rPr lang="pt-BR" dirty="0"/>
              <a:t>	*UNITÁRIO: sentença uniforme em relação aos litisconsortes (modo uniforme para todos os litisconsórcio, art. 116)</a:t>
            </a:r>
          </a:p>
          <a:p>
            <a:pPr marL="0" indent="0" algn="just">
              <a:buNone/>
            </a:pPr>
            <a:endParaRPr lang="pt-BR" dirty="0"/>
          </a:p>
          <a:p>
            <a:pPr marL="0" indent="0" algn="just">
              <a:buNone/>
            </a:pPr>
            <a:r>
              <a:rPr lang="pt-BR" dirty="0"/>
              <a:t>	</a:t>
            </a:r>
            <a:r>
              <a:rPr lang="pt-BR" b="1" dirty="0">
                <a:latin typeface="Algerian" panose="04020705040A02060702" pitchFamily="82" charset="0"/>
              </a:rPr>
              <a:t>TEMPO DE INGRESSO DO LITISCONSORTE:</a:t>
            </a:r>
          </a:p>
          <a:p>
            <a:pPr marL="0" indent="0" algn="just">
              <a:buNone/>
            </a:pPr>
            <a:r>
              <a:rPr lang="pt-BR" dirty="0"/>
              <a:t>	*INICIAL: se formado no início do processo (consta na petição inicial)</a:t>
            </a:r>
          </a:p>
          <a:p>
            <a:pPr marL="0" indent="0" algn="just">
              <a:buNone/>
            </a:pPr>
            <a:r>
              <a:rPr lang="pt-BR" dirty="0"/>
              <a:t>	*ULTERIOR:</a:t>
            </a:r>
            <a:r>
              <a:rPr lang="pt-BR" sz="2800" dirty="0"/>
              <a:t> entrada do terceiro ocorrer após a formação do processo (ocorre intervenção de terceiro)</a:t>
            </a:r>
          </a:p>
          <a:p>
            <a:pPr marL="0" indent="0" algn="just">
              <a:buNone/>
            </a:pPr>
            <a:endParaRPr lang="pt-BR" dirty="0"/>
          </a:p>
          <a:p>
            <a:pPr marL="0" indent="0" algn="just">
              <a:buNone/>
            </a:pPr>
            <a:endParaRPr lang="pt-BR" dirty="0"/>
          </a:p>
        </p:txBody>
      </p:sp>
    </p:spTree>
    <p:extLst>
      <p:ext uri="{BB962C8B-B14F-4D97-AF65-F5344CB8AC3E}">
        <p14:creationId xmlns:p14="http://schemas.microsoft.com/office/powerpoint/2010/main" val="2864977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0" y="0"/>
            <a:ext cx="9144000" cy="6858000"/>
          </a:xfrm>
        </p:spPr>
        <p:txBody>
          <a:bodyPr>
            <a:normAutofit fontScale="85000" lnSpcReduction="20000"/>
          </a:bodyPr>
          <a:lstStyle/>
          <a:p>
            <a:pPr marL="0" indent="0" algn="just">
              <a:buNone/>
            </a:pPr>
            <a:r>
              <a:rPr lang="pt-BR" sz="2500" b="0" i="0" dirty="0">
                <a:solidFill>
                  <a:srgbClr val="000000"/>
                </a:solidFill>
                <a:effectLst/>
                <a:latin typeface="Calibri" panose="020F0502020204030204" pitchFamily="34" charset="0"/>
              </a:rPr>
              <a:t>SELECON</a:t>
            </a:r>
            <a:r>
              <a:rPr lang="pt-BR" sz="4500" b="0" i="0" dirty="0">
                <a:solidFill>
                  <a:srgbClr val="000000"/>
                </a:solidFill>
                <a:effectLst/>
                <a:latin typeface="Calibri" panose="020F0502020204030204" pitchFamily="34" charset="0"/>
              </a:rPr>
              <a:t> - (</a:t>
            </a:r>
            <a:r>
              <a:rPr lang="pt-BR" sz="4500" b="0" i="0" dirty="0" err="1">
                <a:solidFill>
                  <a:srgbClr val="000000"/>
                </a:solidFill>
                <a:effectLst/>
                <a:latin typeface="Calibri" panose="020F0502020204030204" pitchFamily="34" charset="0"/>
              </a:rPr>
              <a:t>adp</a:t>
            </a:r>
            <a:r>
              <a:rPr lang="pt-BR" sz="4500" b="0" i="0" dirty="0">
                <a:solidFill>
                  <a:srgbClr val="000000"/>
                </a:solidFill>
                <a:effectLst/>
                <a:latin typeface="Calibri" panose="020F0502020204030204" pitchFamily="34" charset="0"/>
              </a:rPr>
              <a:t>) A sociedade empresarial K é ré em ação proposta por vinte autores formando litisconsórcio ativo. Tendo em vista a dificuldade de exercer o contraditório, a ré apresentou preliminar consistindo em </a:t>
            </a:r>
            <a:r>
              <a:rPr lang="pt-BR" sz="4500" b="1" i="0" u="sng" dirty="0">
                <a:solidFill>
                  <a:srgbClr val="000000"/>
                </a:solidFill>
                <a:effectLst/>
                <a:latin typeface="Calibri" panose="020F0502020204030204" pitchFamily="34" charset="0"/>
              </a:rPr>
              <a:t>limitar o número de autores no processo</a:t>
            </a:r>
            <a:r>
              <a:rPr lang="pt-BR" sz="4500" b="0" i="0" dirty="0">
                <a:solidFill>
                  <a:srgbClr val="000000"/>
                </a:solidFill>
                <a:effectLst/>
                <a:latin typeface="Calibri" panose="020F0502020204030204" pitchFamily="34" charset="0"/>
              </a:rPr>
              <a:t>. Essa defesa pode ser apresentada quando o litisconsórcio for</a:t>
            </a:r>
            <a:r>
              <a:rPr lang="pt-BR" sz="4500" dirty="0">
                <a:solidFill>
                  <a:srgbClr val="000000"/>
                </a:solidFill>
                <a:latin typeface="Calibri" panose="020F0502020204030204" pitchFamily="34" charset="0"/>
              </a:rPr>
              <a:t> multitudinário:</a:t>
            </a:r>
          </a:p>
          <a:p>
            <a:pPr marL="0" indent="0" algn="just">
              <a:buNone/>
            </a:pPr>
            <a:r>
              <a:rPr lang="pt-BR" sz="4500" dirty="0">
                <a:solidFill>
                  <a:srgbClr val="000000"/>
                </a:solidFill>
                <a:latin typeface="Calibri" panose="020F0502020204030204" pitchFamily="34" charset="0"/>
              </a:rPr>
              <a:t>A- </a:t>
            </a:r>
            <a:r>
              <a:rPr lang="pt-BR" sz="4500" b="0" i="0" dirty="0">
                <a:solidFill>
                  <a:srgbClr val="000000"/>
                </a:solidFill>
                <a:effectLst/>
                <a:latin typeface="Calibri" panose="020F0502020204030204" pitchFamily="34" charset="0"/>
              </a:rPr>
              <a:t>facultativo       </a:t>
            </a:r>
          </a:p>
          <a:p>
            <a:pPr marL="0" indent="0" algn="just">
              <a:buNone/>
            </a:pPr>
            <a:r>
              <a:rPr lang="pt-BR" sz="4500" b="0" i="0" dirty="0">
                <a:solidFill>
                  <a:srgbClr val="000000"/>
                </a:solidFill>
                <a:effectLst/>
                <a:latin typeface="Calibri" panose="020F0502020204030204" pitchFamily="34" charset="0"/>
              </a:rPr>
              <a:t>B</a:t>
            </a:r>
            <a:r>
              <a:rPr lang="pt-BR" sz="4500" dirty="0">
                <a:solidFill>
                  <a:srgbClr val="000000"/>
                </a:solidFill>
                <a:latin typeface="Calibri" panose="020F0502020204030204" pitchFamily="34" charset="0"/>
              </a:rPr>
              <a:t>- </a:t>
            </a:r>
            <a:r>
              <a:rPr lang="pt-BR" sz="4500" b="0" i="0" dirty="0">
                <a:solidFill>
                  <a:srgbClr val="000000"/>
                </a:solidFill>
                <a:effectLst/>
                <a:latin typeface="Calibri" panose="020F0502020204030204" pitchFamily="34" charset="0"/>
              </a:rPr>
              <a:t>misto     </a:t>
            </a:r>
          </a:p>
          <a:p>
            <a:pPr marL="0" indent="0" algn="just">
              <a:buNone/>
            </a:pPr>
            <a:r>
              <a:rPr lang="pt-BR" sz="4500" b="0" i="0" dirty="0">
                <a:solidFill>
                  <a:srgbClr val="000000"/>
                </a:solidFill>
                <a:effectLst/>
                <a:latin typeface="Calibri" panose="020F0502020204030204" pitchFamily="34" charset="0"/>
              </a:rPr>
              <a:t>C</a:t>
            </a:r>
            <a:r>
              <a:rPr lang="pt-BR" sz="4500" dirty="0">
                <a:solidFill>
                  <a:srgbClr val="000000"/>
                </a:solidFill>
                <a:latin typeface="Calibri" panose="020F0502020204030204" pitchFamily="34" charset="0"/>
              </a:rPr>
              <a:t>- </a:t>
            </a:r>
            <a:r>
              <a:rPr lang="pt-BR" sz="4500" b="0" i="0" dirty="0">
                <a:solidFill>
                  <a:srgbClr val="000000"/>
                </a:solidFill>
                <a:effectLst/>
                <a:latin typeface="Calibri" panose="020F0502020204030204" pitchFamily="34" charset="0"/>
              </a:rPr>
              <a:t>unitário            </a:t>
            </a:r>
          </a:p>
          <a:p>
            <a:pPr marL="0" indent="0" algn="just">
              <a:buNone/>
            </a:pPr>
            <a:r>
              <a:rPr lang="pt-BR" sz="4500" b="0" i="0" dirty="0">
                <a:solidFill>
                  <a:srgbClr val="000000"/>
                </a:solidFill>
                <a:effectLst/>
                <a:latin typeface="Calibri" panose="020F0502020204030204" pitchFamily="34" charset="0"/>
              </a:rPr>
              <a:t> D</a:t>
            </a:r>
            <a:r>
              <a:rPr lang="pt-BR" sz="4500" dirty="0">
                <a:solidFill>
                  <a:srgbClr val="000000"/>
                </a:solidFill>
                <a:latin typeface="Calibri" panose="020F0502020204030204" pitchFamily="34" charset="0"/>
              </a:rPr>
              <a:t>- </a:t>
            </a:r>
            <a:r>
              <a:rPr lang="pt-BR" sz="4500" b="0" i="0" dirty="0">
                <a:solidFill>
                  <a:srgbClr val="000000"/>
                </a:solidFill>
                <a:effectLst/>
                <a:latin typeface="Calibri" panose="020F0502020204030204" pitchFamily="34" charset="0"/>
              </a:rPr>
              <a:t>necessário      </a:t>
            </a:r>
          </a:p>
          <a:p>
            <a:pPr marL="0" indent="0" algn="just">
              <a:buNone/>
            </a:pPr>
            <a:r>
              <a:rPr lang="pt-BR" sz="4500" dirty="0">
                <a:solidFill>
                  <a:srgbClr val="000000"/>
                </a:solidFill>
                <a:latin typeface="Calibri" panose="020F0502020204030204" pitchFamily="34" charset="0"/>
              </a:rPr>
              <a:t>E- ulterior e conjunto</a:t>
            </a:r>
            <a:endParaRPr lang="pt-BR" sz="4500" dirty="0"/>
          </a:p>
        </p:txBody>
      </p:sp>
    </p:spTree>
    <p:extLst>
      <p:ext uri="{BB962C8B-B14F-4D97-AF65-F5344CB8AC3E}">
        <p14:creationId xmlns:p14="http://schemas.microsoft.com/office/powerpoint/2010/main" val="614197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28884-227B-4E05-4917-4E4D0429BEBA}"/>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7610B95-537D-5056-0525-9E469AFEA10C}"/>
              </a:ext>
            </a:extLst>
          </p:cNvPr>
          <p:cNvSpPr>
            <a:spLocks noGrp="1"/>
          </p:cNvSpPr>
          <p:nvPr>
            <p:ph idx="1"/>
          </p:nvPr>
        </p:nvSpPr>
        <p:spPr>
          <a:xfrm>
            <a:off x="0" y="0"/>
            <a:ext cx="9144000" cy="6858000"/>
          </a:xfrm>
        </p:spPr>
        <p:txBody>
          <a:bodyPr>
            <a:normAutofit/>
          </a:bodyPr>
          <a:lstStyle/>
          <a:p>
            <a:pPr marL="0" indent="0" algn="just">
              <a:buNone/>
            </a:pPr>
            <a:r>
              <a:rPr lang="pt-BR" sz="2500" dirty="0">
                <a:solidFill>
                  <a:srgbClr val="000000"/>
                </a:solidFill>
                <a:latin typeface="Calibri" panose="020F0502020204030204" pitchFamily="34" charset="0"/>
              </a:rPr>
              <a:t>CEAF</a:t>
            </a:r>
            <a:r>
              <a:rPr lang="pt-BR" sz="4500" dirty="0">
                <a:solidFill>
                  <a:srgbClr val="000000"/>
                </a:solidFill>
                <a:latin typeface="Calibri" panose="020F0502020204030204" pitchFamily="34" charset="0"/>
              </a:rPr>
              <a:t>:  No Processo Civil, é considerado litisconsórcio ativo:  </a:t>
            </a:r>
          </a:p>
          <a:p>
            <a:pPr marL="0" indent="0" algn="just">
              <a:buNone/>
            </a:pPr>
            <a:r>
              <a:rPr lang="pt-BR" sz="4500" dirty="0">
                <a:solidFill>
                  <a:srgbClr val="000000"/>
                </a:solidFill>
                <a:latin typeface="Calibri" panose="020F0502020204030204" pitchFamily="34" charset="0"/>
              </a:rPr>
              <a:t>A- a atuação de mais de um autor ou réu. </a:t>
            </a:r>
          </a:p>
          <a:p>
            <a:pPr marL="0" indent="0" algn="just">
              <a:buNone/>
            </a:pPr>
            <a:r>
              <a:rPr lang="pt-BR" sz="4500" dirty="0">
                <a:solidFill>
                  <a:srgbClr val="000000"/>
                </a:solidFill>
                <a:latin typeface="Calibri" panose="020F0502020204030204" pitchFamily="34" charset="0"/>
              </a:rPr>
              <a:t>B - a atuação de mais de um autor .     C- a atuação de mais de um réu.       </a:t>
            </a:r>
          </a:p>
          <a:p>
            <a:pPr marL="0" indent="0" algn="just">
              <a:buNone/>
            </a:pPr>
            <a:r>
              <a:rPr lang="pt-BR" sz="4500" dirty="0">
                <a:solidFill>
                  <a:srgbClr val="000000"/>
                </a:solidFill>
                <a:latin typeface="Calibri" panose="020F0502020204030204" pitchFamily="34" charset="0"/>
              </a:rPr>
              <a:t>D- aquele que resulta da ocorrência qualquer das formas de intervenção de terceiro no processo.</a:t>
            </a:r>
          </a:p>
        </p:txBody>
      </p:sp>
    </p:spTree>
    <p:extLst>
      <p:ext uri="{BB962C8B-B14F-4D97-AF65-F5344CB8AC3E}">
        <p14:creationId xmlns:p14="http://schemas.microsoft.com/office/powerpoint/2010/main" val="2584573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4B409-5A12-30DF-8319-CD28127BA9B1}"/>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5B9183BE-930D-C79D-65B8-7C34BD371B57}"/>
              </a:ext>
            </a:extLst>
          </p:cNvPr>
          <p:cNvSpPr>
            <a:spLocks noGrp="1"/>
          </p:cNvSpPr>
          <p:nvPr>
            <p:ph idx="1"/>
          </p:nvPr>
        </p:nvSpPr>
        <p:spPr>
          <a:xfrm>
            <a:off x="0" y="0"/>
            <a:ext cx="9144000" cy="6858000"/>
          </a:xfrm>
        </p:spPr>
        <p:txBody>
          <a:bodyPr>
            <a:normAutofit fontScale="70000" lnSpcReduction="20000"/>
          </a:bodyPr>
          <a:lstStyle/>
          <a:p>
            <a:pPr marL="0" indent="0" algn="just">
              <a:buNone/>
            </a:pPr>
            <a:r>
              <a:rPr lang="pt-BR" sz="2500" dirty="0">
                <a:solidFill>
                  <a:srgbClr val="000000"/>
                </a:solidFill>
                <a:latin typeface="Calibri" panose="020F0502020204030204" pitchFamily="34" charset="0"/>
              </a:rPr>
              <a:t>VUNESP</a:t>
            </a:r>
            <a:r>
              <a:rPr lang="pt-BR" sz="4500" dirty="0">
                <a:solidFill>
                  <a:srgbClr val="000000"/>
                </a:solidFill>
                <a:latin typeface="Calibri" panose="020F0502020204030204" pitchFamily="34" charset="0"/>
              </a:rPr>
              <a:t> - Juiz Substituto –</a:t>
            </a:r>
            <a:r>
              <a:rPr lang="pt-BR" sz="4500" dirty="0" err="1">
                <a:solidFill>
                  <a:srgbClr val="000000"/>
                </a:solidFill>
                <a:latin typeface="Calibri" panose="020F0502020204030204" pitchFamily="34" charset="0"/>
              </a:rPr>
              <a:t>adp</a:t>
            </a:r>
            <a:r>
              <a:rPr lang="pt-BR" sz="4500" dirty="0">
                <a:solidFill>
                  <a:srgbClr val="000000"/>
                </a:solidFill>
                <a:latin typeface="Calibri" panose="020F0502020204030204" pitchFamily="34" charset="0"/>
              </a:rPr>
              <a:t>:  </a:t>
            </a:r>
            <a:r>
              <a:rPr lang="pt-BR" sz="4500" u="sng" dirty="0">
                <a:solidFill>
                  <a:srgbClr val="000000"/>
                </a:solidFill>
                <a:latin typeface="Calibri" panose="020F0502020204030204" pitchFamily="34" charset="0"/>
              </a:rPr>
              <a:t>CAIO E TÍCIO (compradores)</a:t>
            </a:r>
            <a:r>
              <a:rPr lang="pt-BR" sz="4500" dirty="0">
                <a:solidFill>
                  <a:srgbClr val="000000"/>
                </a:solidFill>
                <a:latin typeface="Calibri" panose="020F0502020204030204" pitchFamily="34" charset="0"/>
              </a:rPr>
              <a:t>, em conjunto e solidariamente, firmaram compromisso de compra e venda para aquisição de um imóvel de </a:t>
            </a:r>
            <a:r>
              <a:rPr lang="pt-BR" sz="4500" u="sng" dirty="0">
                <a:solidFill>
                  <a:srgbClr val="000000"/>
                </a:solidFill>
                <a:latin typeface="Calibri" panose="020F0502020204030204" pitchFamily="34" charset="0"/>
              </a:rPr>
              <a:t>SEMPRÔNIO (vendedor)</a:t>
            </a:r>
            <a:r>
              <a:rPr lang="pt-BR" sz="4500" dirty="0">
                <a:solidFill>
                  <a:srgbClr val="000000"/>
                </a:solidFill>
                <a:latin typeface="Calibri" panose="020F0502020204030204" pitchFamily="34" charset="0"/>
              </a:rPr>
              <a:t>. Em razão da falta de pagamento, o vendedor pretende resolver (anular) o negócio, propondo demanda a esse fim em </a:t>
            </a:r>
            <a:r>
              <a:rPr lang="pt-BR" sz="4500" b="1" u="sng" dirty="0">
                <a:solidFill>
                  <a:srgbClr val="000000"/>
                </a:solidFill>
                <a:latin typeface="Calibri" panose="020F0502020204030204" pitchFamily="34" charset="0"/>
              </a:rPr>
              <a:t>face dos compradores</a:t>
            </a:r>
            <a:r>
              <a:rPr lang="pt-BR" sz="4500" dirty="0">
                <a:solidFill>
                  <a:srgbClr val="000000"/>
                </a:solidFill>
                <a:latin typeface="Calibri" panose="020F0502020204030204" pitchFamily="34" charset="0"/>
              </a:rPr>
              <a:t>. A partir dessa narrativa, temos</a:t>
            </a:r>
          </a:p>
          <a:p>
            <a:pPr marL="0" indent="0" algn="just">
              <a:buNone/>
            </a:pPr>
            <a:r>
              <a:rPr lang="pt-BR" sz="4500" dirty="0">
                <a:solidFill>
                  <a:srgbClr val="000000"/>
                </a:solidFill>
                <a:latin typeface="Calibri" panose="020F0502020204030204" pitchFamily="34" charset="0"/>
              </a:rPr>
              <a:t>A- não é possível a identificação do tipo de litisconsórcio sem que se saiba qual o teor da sentença,</a:t>
            </a:r>
          </a:p>
          <a:p>
            <a:pPr marL="0" indent="0" algn="just">
              <a:buNone/>
            </a:pPr>
            <a:r>
              <a:rPr lang="pt-BR" sz="4500" dirty="0">
                <a:solidFill>
                  <a:srgbClr val="000000"/>
                </a:solidFill>
                <a:latin typeface="Calibri" panose="020F0502020204030204" pitchFamily="34" charset="0"/>
              </a:rPr>
              <a:t>B  - litisconsórcio ativo, necessário e unitário,</a:t>
            </a:r>
          </a:p>
          <a:p>
            <a:pPr marL="0" indent="0" algn="just">
              <a:buNone/>
            </a:pPr>
            <a:r>
              <a:rPr lang="pt-BR" sz="4500" dirty="0">
                <a:solidFill>
                  <a:srgbClr val="000000"/>
                </a:solidFill>
                <a:latin typeface="Calibri" panose="020F0502020204030204" pitchFamily="34" charset="0"/>
              </a:rPr>
              <a:t>C- litisconsórcio passivo, facultativo e unitário,</a:t>
            </a:r>
          </a:p>
          <a:p>
            <a:pPr marL="0" indent="0" algn="just">
              <a:buNone/>
            </a:pPr>
            <a:r>
              <a:rPr lang="pt-BR" sz="4500" dirty="0">
                <a:solidFill>
                  <a:srgbClr val="000000"/>
                </a:solidFill>
                <a:latin typeface="Calibri" panose="020F0502020204030204" pitchFamily="34" charset="0"/>
              </a:rPr>
              <a:t>D- litisconsórcio passivo, facultativo e comum,</a:t>
            </a:r>
          </a:p>
          <a:p>
            <a:pPr marL="0" indent="0" algn="just">
              <a:buNone/>
            </a:pPr>
            <a:r>
              <a:rPr lang="pt-BR" sz="4500" dirty="0">
                <a:solidFill>
                  <a:srgbClr val="000000"/>
                </a:solidFill>
                <a:latin typeface="Calibri" panose="020F0502020204030204" pitchFamily="34" charset="0"/>
              </a:rPr>
              <a:t>E-  litisconsórcio passivo, necessário e unitário.</a:t>
            </a:r>
          </a:p>
        </p:txBody>
      </p:sp>
    </p:spTree>
    <p:extLst>
      <p:ext uri="{BB962C8B-B14F-4D97-AF65-F5344CB8AC3E}">
        <p14:creationId xmlns:p14="http://schemas.microsoft.com/office/powerpoint/2010/main" val="2891614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65B80-6DC1-0451-2F37-5AC1A90055FB}"/>
            </a:ext>
          </a:extLst>
        </p:cNvPr>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C0DD6ED0-D6D5-A31B-88DF-6F29639BB10F}"/>
              </a:ext>
            </a:extLst>
          </p:cNvPr>
          <p:cNvSpPr>
            <a:spLocks noGrp="1"/>
          </p:cNvSpPr>
          <p:nvPr>
            <p:ph idx="1"/>
          </p:nvPr>
        </p:nvSpPr>
        <p:spPr>
          <a:xfrm>
            <a:off x="0" y="0"/>
            <a:ext cx="9144000" cy="6858000"/>
          </a:xfrm>
        </p:spPr>
        <p:txBody>
          <a:bodyPr>
            <a:normAutofit fontScale="70000" lnSpcReduction="20000"/>
          </a:bodyPr>
          <a:lstStyle/>
          <a:p>
            <a:pPr marL="0" indent="0" algn="just">
              <a:buNone/>
            </a:pPr>
            <a:r>
              <a:rPr lang="pt-BR" sz="2500" dirty="0">
                <a:solidFill>
                  <a:srgbClr val="000000"/>
                </a:solidFill>
                <a:latin typeface="Calibri" panose="020F0502020204030204" pitchFamily="34" charset="0"/>
              </a:rPr>
              <a:t>FUNDATEC</a:t>
            </a:r>
            <a:r>
              <a:rPr lang="pt-BR" sz="4500" dirty="0">
                <a:solidFill>
                  <a:srgbClr val="000000"/>
                </a:solidFill>
                <a:latin typeface="Calibri" panose="020F0502020204030204" pitchFamily="34" charset="0"/>
              </a:rPr>
              <a:t> - Numa ação interposta por dois condôminos visando a </a:t>
            </a:r>
            <a:r>
              <a:rPr lang="pt-BR" sz="4500" dirty="0">
                <a:solidFill>
                  <a:srgbClr val="000000"/>
                </a:solidFill>
                <a:highlight>
                  <a:srgbClr val="FFFF00"/>
                </a:highlight>
                <a:latin typeface="Calibri" panose="020F0502020204030204" pitchFamily="34" charset="0"/>
              </a:rPr>
              <a:t>anular uma deliberação tomada em assembleia de condomínio</a:t>
            </a:r>
            <a:r>
              <a:rPr lang="pt-BR" sz="4500" dirty="0">
                <a:solidFill>
                  <a:srgbClr val="000000"/>
                </a:solidFill>
                <a:latin typeface="Calibri" panose="020F0502020204030204" pitchFamily="34" charset="0"/>
              </a:rPr>
              <a:t> aprovada por diversos condôminos, o litisconsórcio, quanto aos efeitos da sentença, será:  </a:t>
            </a:r>
          </a:p>
          <a:p>
            <a:pPr marL="0" indent="0" algn="just">
              <a:buNone/>
            </a:pPr>
            <a:r>
              <a:rPr lang="pt-BR" sz="4500" dirty="0">
                <a:solidFill>
                  <a:srgbClr val="000000"/>
                </a:solidFill>
                <a:latin typeface="Calibri" panose="020F0502020204030204" pitchFamily="34" charset="0"/>
              </a:rPr>
              <a:t>A- Simples;     </a:t>
            </a:r>
          </a:p>
          <a:p>
            <a:pPr marL="0" indent="0" algn="just">
              <a:buNone/>
            </a:pPr>
            <a:r>
              <a:rPr lang="pt-BR" sz="4500" dirty="0">
                <a:solidFill>
                  <a:srgbClr val="000000"/>
                </a:solidFill>
                <a:latin typeface="Calibri" panose="020F0502020204030204" pitchFamily="34" charset="0"/>
              </a:rPr>
              <a:t>B- Facultativo,  </a:t>
            </a:r>
          </a:p>
          <a:p>
            <a:pPr marL="0" indent="0" algn="just">
              <a:buNone/>
            </a:pPr>
            <a:r>
              <a:rPr lang="pt-BR" sz="4500" dirty="0">
                <a:solidFill>
                  <a:srgbClr val="000000"/>
                </a:solidFill>
                <a:latin typeface="Calibri" panose="020F0502020204030204" pitchFamily="34" charset="0"/>
              </a:rPr>
              <a:t>C- Unitário.     </a:t>
            </a:r>
          </a:p>
          <a:p>
            <a:pPr marL="0" indent="0" algn="just">
              <a:buNone/>
            </a:pPr>
            <a:r>
              <a:rPr lang="pt-BR" sz="4500" dirty="0">
                <a:solidFill>
                  <a:srgbClr val="000000"/>
                </a:solidFill>
                <a:latin typeface="Calibri" panose="020F0502020204030204" pitchFamily="34" charset="0"/>
              </a:rPr>
              <a:t>D- Composto;       </a:t>
            </a:r>
          </a:p>
          <a:p>
            <a:pPr marL="0" indent="0" algn="just">
              <a:buNone/>
            </a:pPr>
            <a:r>
              <a:rPr lang="pt-BR" sz="4500" dirty="0">
                <a:solidFill>
                  <a:srgbClr val="000000"/>
                </a:solidFill>
                <a:latin typeface="Calibri" panose="020F0502020204030204" pitchFamily="34" charset="0"/>
              </a:rPr>
              <a:t>E- Necessário,</a:t>
            </a:r>
          </a:p>
          <a:p>
            <a:pPr marL="0" indent="0" algn="just">
              <a:buNone/>
            </a:pPr>
            <a:endParaRPr lang="pt-BR" sz="2500" dirty="0">
              <a:solidFill>
                <a:srgbClr val="000000"/>
              </a:solidFill>
              <a:latin typeface="Calibri" panose="020F0502020204030204" pitchFamily="34" charset="0"/>
            </a:endParaRPr>
          </a:p>
          <a:p>
            <a:pPr marL="0" indent="0" algn="just">
              <a:buNone/>
            </a:pPr>
            <a:r>
              <a:rPr lang="pt-BR" sz="4500" b="1" dirty="0">
                <a:solidFill>
                  <a:srgbClr val="000000"/>
                </a:solidFill>
                <a:latin typeface="Calibri" panose="020F0502020204030204" pitchFamily="34" charset="0"/>
              </a:rPr>
              <a:t>PERGUNTA DE PROVA: CLASSIFIQUE O LITISCONSORCIO QUANTO AO POLO (ATIVO, PASSIVO OU MISTO); QUANTO AOS EFEITOS (SIMPLES OU UNITÁRIO); PRESENÇA (FACULTATIVO OU NECESSÁRIO); E AO TEMPO (INICIAL OU ULTERIOR</a:t>
            </a:r>
            <a:r>
              <a:rPr lang="pt-BR" sz="4500" dirty="0">
                <a:solidFill>
                  <a:srgbClr val="000000"/>
                </a:solidFill>
                <a:latin typeface="Calibri" panose="020F0502020204030204" pitchFamily="34" charset="0"/>
              </a:rPr>
              <a:t>)</a:t>
            </a:r>
            <a:endParaRPr lang="pt-BR" sz="4500" dirty="0"/>
          </a:p>
        </p:txBody>
      </p:sp>
    </p:spTree>
    <p:extLst>
      <p:ext uri="{BB962C8B-B14F-4D97-AF65-F5344CB8AC3E}">
        <p14:creationId xmlns:p14="http://schemas.microsoft.com/office/powerpoint/2010/main" val="4086366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AF0E3C8-292B-45D4-862A-FB2ECC4CC9C3}"/>
              </a:ext>
            </a:extLst>
          </p:cNvPr>
          <p:cNvSpPr>
            <a:spLocks noGrp="1"/>
          </p:cNvSpPr>
          <p:nvPr>
            <p:ph idx="1"/>
          </p:nvPr>
        </p:nvSpPr>
        <p:spPr>
          <a:xfrm>
            <a:off x="0" y="0"/>
            <a:ext cx="9144000" cy="6858000"/>
          </a:xfrm>
        </p:spPr>
        <p:txBody>
          <a:bodyPr>
            <a:normAutofit fontScale="85000" lnSpcReduction="10000"/>
          </a:bodyPr>
          <a:lstStyle/>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endParaRPr lang="pt-BR" b="1" dirty="0"/>
          </a:p>
          <a:p>
            <a:pPr marL="0" indent="0" algn="just">
              <a:buNone/>
            </a:pPr>
            <a:r>
              <a:rPr lang="pt-BR" b="1" dirty="0"/>
              <a:t>INTERVENÇÃO DE TERCEIROS</a:t>
            </a:r>
            <a:r>
              <a:rPr lang="pt-BR" dirty="0"/>
              <a:t> é o fenômeno processual em que um </a:t>
            </a:r>
            <a:r>
              <a:rPr lang="pt-BR" b="1" u="sng" dirty="0"/>
              <a:t>terceiro</a:t>
            </a:r>
            <a:r>
              <a:rPr lang="pt-BR" dirty="0"/>
              <a:t>, sendo ele </a:t>
            </a:r>
            <a:r>
              <a:rPr lang="pt-BR" u="sng" dirty="0"/>
              <a:t>pessoa física ou jurídica</a:t>
            </a:r>
            <a:r>
              <a:rPr lang="pt-BR" dirty="0"/>
              <a:t>, INGRESSA como </a:t>
            </a:r>
            <a:r>
              <a:rPr lang="pt-BR" u="sng" dirty="0"/>
              <a:t>parte ou auxiliar na relação jurídica processual</a:t>
            </a:r>
            <a:r>
              <a:rPr lang="pt-BR" dirty="0"/>
              <a:t>. Portanto, há intervenção de terceiros </a:t>
            </a:r>
            <a:r>
              <a:rPr lang="pt-BR" u="sng" dirty="0"/>
              <a:t>quando um terceiro</a:t>
            </a:r>
            <a:r>
              <a:rPr lang="pt-BR" dirty="0"/>
              <a:t>, autorizado por lei, </a:t>
            </a:r>
            <a:r>
              <a:rPr lang="pt-BR" b="1" dirty="0"/>
              <a:t>ingressa</a:t>
            </a:r>
            <a:r>
              <a:rPr lang="pt-BR" dirty="0"/>
              <a:t> em </a:t>
            </a:r>
            <a:r>
              <a:rPr lang="pt-BR" u="sng" dirty="0"/>
              <a:t>processo pendente</a:t>
            </a:r>
            <a:r>
              <a:rPr lang="pt-BR" dirty="0"/>
              <a:t>.</a:t>
            </a:r>
          </a:p>
          <a:p>
            <a:pPr marL="0" indent="0" algn="just">
              <a:buNone/>
            </a:pPr>
            <a:r>
              <a:rPr lang="pt-BR" dirty="0"/>
              <a:t>OBSERVAÇÕES: Pode ser: VOLUNTÁRIA OU PROVOCADA! QUEM INGRESSA RECEBE O PROCESSO NA FASE QUE SE ENCONTRA.</a:t>
            </a:r>
          </a:p>
        </p:txBody>
      </p:sp>
      <p:pic>
        <p:nvPicPr>
          <p:cNvPr id="4" name="Imagem 3">
            <a:extLst>
              <a:ext uri="{FF2B5EF4-FFF2-40B4-BE49-F238E27FC236}">
                <a16:creationId xmlns:a16="http://schemas.microsoft.com/office/drawing/2014/main" id="{A2D8A195-B406-9972-8844-DD35858B4D9B}"/>
              </a:ext>
            </a:extLst>
          </p:cNvPr>
          <p:cNvPicPr>
            <a:picLocks noChangeAspect="1"/>
          </p:cNvPicPr>
          <p:nvPr/>
        </p:nvPicPr>
        <p:blipFill>
          <a:blip r:embed="rId2"/>
          <a:stretch>
            <a:fillRect/>
          </a:stretch>
        </p:blipFill>
        <p:spPr>
          <a:xfrm>
            <a:off x="827584" y="0"/>
            <a:ext cx="7773485" cy="3861048"/>
          </a:xfrm>
          <a:prstGeom prst="rect">
            <a:avLst/>
          </a:prstGeom>
        </p:spPr>
      </p:pic>
    </p:spTree>
    <p:extLst>
      <p:ext uri="{BB962C8B-B14F-4D97-AF65-F5344CB8AC3E}">
        <p14:creationId xmlns:p14="http://schemas.microsoft.com/office/powerpoint/2010/main" val="3348102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3D44CA67-BE51-44CD-97A7-C6303CF59C62}"/>
              </a:ext>
            </a:extLst>
          </p:cNvPr>
          <p:cNvSpPr>
            <a:spLocks noGrp="1"/>
          </p:cNvSpPr>
          <p:nvPr>
            <p:ph idx="1"/>
          </p:nvPr>
        </p:nvSpPr>
        <p:spPr>
          <a:xfrm>
            <a:off x="0" y="0"/>
            <a:ext cx="9144000" cy="6858000"/>
          </a:xfrm>
        </p:spPr>
        <p:txBody>
          <a:bodyPr>
            <a:normAutofit fontScale="70000" lnSpcReduction="20000"/>
          </a:bodyPr>
          <a:lstStyle/>
          <a:p>
            <a:pPr marL="0" indent="0" algn="ctr">
              <a:buNone/>
            </a:pPr>
            <a:r>
              <a:rPr lang="pt-BR" b="1" dirty="0">
                <a:solidFill>
                  <a:srgbClr val="FF0000"/>
                </a:solidFill>
              </a:rPr>
              <a:t>DA ASSISTÊNCIA</a:t>
            </a:r>
            <a:endParaRPr lang="pt-BR" dirty="0"/>
          </a:p>
          <a:p>
            <a:pPr marL="0" indent="0" algn="just">
              <a:buNone/>
            </a:pPr>
            <a:r>
              <a:rPr lang="pt-BR" sz="2800" b="1" dirty="0">
                <a:solidFill>
                  <a:srgbClr val="FF0000"/>
                </a:solidFill>
              </a:rPr>
              <a:t>SIMPLES</a:t>
            </a:r>
            <a:r>
              <a:rPr lang="pt-BR" sz="2700" dirty="0"/>
              <a:t> Art. 121. O assistente simples atuará como </a:t>
            </a:r>
            <a:r>
              <a:rPr lang="pt-BR" sz="2700" b="1" u="sng" dirty="0"/>
              <a:t>auxiliar</a:t>
            </a:r>
            <a:r>
              <a:rPr lang="pt-BR" sz="2700" dirty="0"/>
              <a:t> da parte principal...</a:t>
            </a:r>
          </a:p>
          <a:p>
            <a:pPr marL="0" indent="0" algn="just">
              <a:buNone/>
            </a:pPr>
            <a:r>
              <a:rPr lang="pt-BR" sz="2700" b="1" dirty="0"/>
              <a:t>EXEMPLO</a:t>
            </a:r>
            <a:r>
              <a:rPr lang="pt-BR" sz="2700" dirty="0"/>
              <a:t>: SUBLOCATÁRIO NUMA AÇÃO DE DESPEJO -  assistente atua como auxiliar da parte principal. O assistente responderá proporcionalmente pelo ônus sucumbencial! --- O assistente pode ingressar com recurso? (sim, em caso de omissão!). OS PODERES DE UMA AÇÃO É DA PARTE PRINCIPAL (reconhece, desiste da ação etc.).  O ASSISTENTE AUXILIAR tem poderes limitado! PORÉM, se a parte for revel/omisso, o assistente será substituído: substituto processual! </a:t>
            </a:r>
            <a:r>
              <a:rPr lang="pt-BR" sz="2800" b="1" dirty="0"/>
              <a:t>PARA FIXAR: </a:t>
            </a:r>
            <a:r>
              <a:rPr lang="pt-BR" sz="2800" dirty="0"/>
              <a:t>na assistência simples, o terceiro entra no processo para ajudar uma das partes, pois a decisão pode afetar seu interesse jurídico.</a:t>
            </a:r>
            <a:endParaRPr lang="pt-BR" sz="2700" dirty="0"/>
          </a:p>
          <a:p>
            <a:pPr marL="0" indent="0" algn="just">
              <a:buNone/>
            </a:pPr>
            <a:endParaRPr lang="pt-BR" sz="1100" dirty="0"/>
          </a:p>
          <a:p>
            <a:pPr marL="0" indent="0" algn="just">
              <a:buNone/>
            </a:pPr>
            <a:r>
              <a:rPr lang="pt-BR" sz="2800" b="1" dirty="0">
                <a:solidFill>
                  <a:srgbClr val="FF0000"/>
                </a:solidFill>
              </a:rPr>
              <a:t>LITISCONSORCIAL</a:t>
            </a:r>
            <a:r>
              <a:rPr lang="pt-BR" sz="2700" dirty="0"/>
              <a:t>: Art. 124. Considera-se litisconsorte da </a:t>
            </a:r>
            <a:r>
              <a:rPr lang="pt-BR" sz="2700" b="1" u="sng" dirty="0"/>
              <a:t>parte</a:t>
            </a:r>
            <a:r>
              <a:rPr lang="pt-BR" sz="2700" dirty="0"/>
              <a:t> principal o assistente SEMPRE que a sentença INFLUIR na relação jurídica entre ele e o adversário do assistido.</a:t>
            </a:r>
          </a:p>
          <a:p>
            <a:pPr marL="0" indent="0" algn="just">
              <a:buNone/>
            </a:pPr>
            <a:r>
              <a:rPr lang="pt-BR" sz="2700" dirty="0"/>
              <a:t>DICA: o assistente litisconsorcial adquire a condição de parte "litisconsorte ulterior“ e o assistente simples não se transforma em parte mas auxiliar da parte. PARA FIXAR: o assistente LITISCONSORCIAL é parte que ingressa nos autos depois de protocolada e distribuída a petição inicial.</a:t>
            </a:r>
          </a:p>
          <a:p>
            <a:pPr marL="0" indent="0" algn="just">
              <a:buNone/>
            </a:pPr>
            <a:r>
              <a:rPr lang="pt-BR" sz="2700" b="1" dirty="0"/>
              <a:t>EXEMPLO PRÁTICO</a:t>
            </a:r>
            <a:r>
              <a:rPr lang="pt-BR" sz="2700" dirty="0"/>
              <a:t>, “M.V.R. Gonçalves”:  “se um bem pertence a vários proprietários, </a:t>
            </a:r>
            <a:r>
              <a:rPr lang="pt-BR" sz="2700" b="1" u="sng" dirty="0"/>
              <a:t>qualquer deles tem legitimidade</a:t>
            </a:r>
            <a:r>
              <a:rPr lang="pt-BR" sz="2700" dirty="0"/>
              <a:t> para, </a:t>
            </a:r>
            <a:r>
              <a:rPr lang="pt-BR" sz="2700" b="1" u="sng" dirty="0"/>
              <a:t>isoladamente</a:t>
            </a:r>
            <a:r>
              <a:rPr lang="pt-BR" sz="2700" dirty="0"/>
              <a:t>, propor ação possessória contra aqueles que tenham a coisa consigo indevidamente. Aquele que a propuser o fará em defesa não apenas de sua fração ideal, mas do bem todo. Será, portanto, legitimado extraordinário no que se refere às frações ideais dos outros condôminos que, se não ingressaram conjuntamente, serão substituídos processuais. Se decidirem ingressar depois de ajuizada a demanda, poderão fazê-lo como assistentes litisconsorciais“</a:t>
            </a:r>
          </a:p>
        </p:txBody>
      </p:sp>
    </p:spTree>
    <p:extLst>
      <p:ext uri="{BB962C8B-B14F-4D97-AF65-F5344CB8AC3E}">
        <p14:creationId xmlns:p14="http://schemas.microsoft.com/office/powerpoint/2010/main" val="1931594814"/>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3782</TotalTime>
  <Words>3487</Words>
  <Application>Microsoft Office PowerPoint</Application>
  <PresentationFormat>Apresentação na tela (4:3)</PresentationFormat>
  <Paragraphs>215</Paragraphs>
  <Slides>25</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25</vt:i4>
      </vt:variant>
    </vt:vector>
  </HeadingPairs>
  <TitlesOfParts>
    <vt:vector size="30" baseType="lpstr">
      <vt:lpstr>Algerian</vt:lpstr>
      <vt:lpstr>Arial</vt:lpstr>
      <vt:lpstr>Arial Unicode MS</vt:lpstr>
      <vt:lpstr>Calibri</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creator>PALAS</dc:creator>
  <cp:lastModifiedBy>Julio Augusto Lopes</cp:lastModifiedBy>
  <cp:revision>354</cp:revision>
  <dcterms:created xsi:type="dcterms:W3CDTF">2020-08-07T16:47:54Z</dcterms:created>
  <dcterms:modified xsi:type="dcterms:W3CDTF">2026-03-12T18:22:05Z</dcterms:modified>
</cp:coreProperties>
</file>