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589" r:id="rId2"/>
    <p:sldId id="592" r:id="rId3"/>
    <p:sldId id="591" r:id="rId4"/>
    <p:sldId id="588" r:id="rId5"/>
    <p:sldId id="560" r:id="rId6"/>
    <p:sldId id="561" r:id="rId7"/>
    <p:sldId id="562" r:id="rId8"/>
    <p:sldId id="563" r:id="rId9"/>
    <p:sldId id="564" r:id="rId10"/>
    <p:sldId id="578" r:id="rId11"/>
    <p:sldId id="579" r:id="rId12"/>
    <p:sldId id="574" r:id="rId13"/>
    <p:sldId id="584" r:id="rId14"/>
    <p:sldId id="586" r:id="rId15"/>
    <p:sldId id="580" r:id="rId16"/>
    <p:sldId id="587" r:id="rId17"/>
    <p:sldId id="566" r:id="rId18"/>
    <p:sldId id="581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o Augusto Lopes" initials="JAL" lastIdx="2" clrIdx="0">
    <p:extLst>
      <p:ext uri="{19B8F6BF-5375-455C-9EA6-DF929625EA0E}">
        <p15:presenceInfo xmlns:p15="http://schemas.microsoft.com/office/powerpoint/2012/main" userId="Julio Augusto Lop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D12A7-9996-4B4D-B0E4-3812B14CADF6}" v="22" dt="2025-10-20T16:01:46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08" autoAdjust="0"/>
    <p:restoredTop sz="94660"/>
  </p:normalViewPr>
  <p:slideViewPr>
    <p:cSldViewPr snapToGrid="0">
      <p:cViewPr varScale="1">
        <p:scale>
          <a:sx n="70" d="100"/>
          <a:sy n="70" d="100"/>
        </p:scale>
        <p:origin x="3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AD077-6F3A-4E82-864E-4F9B59EF5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0E6494-EAE3-4DBA-81DF-630908A45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EC8C92-DCFE-4CFB-805C-D30258E01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D97FB4-8E05-4E20-AA85-FFFAA758D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881B48-7FE5-42B2-8CF9-4900854FA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00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37C28-811B-4149-8D60-6F25D331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699590-CD04-4443-AC3E-335A50313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4FC577-5D68-49F5-9728-BB2C82402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7325FA-74A8-407C-9D50-5EC0B91B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020530-A211-488D-967C-25E36DA8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50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EE32F6-A922-4BF0-9377-876B5EFEE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69F96B-37FE-4E3F-9C42-772724C53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2CCA83-14F0-4280-A356-F310A4EC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F18392-DD18-4EA3-AAB4-D3404C0A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D46DA-D74D-443D-AEB9-C1BC5BE8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93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36C56-A6C9-4567-A1F4-825D6BDE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8C31D3-9AA0-45B7-BE28-6BE7201AF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BAA9A0-ED1C-428E-AF9F-9FDE2A0A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1064C3-2CC0-41F8-9D94-B7EA7511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920DB1-C366-4E0A-8DCB-8DC474BC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18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5909E-63DE-4562-9720-62DE0DAD6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D34BD7-B82C-4D49-B7A8-0B836F7F8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950089-4CA7-4980-A20D-2107CAD3D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3CCBCF-1A07-451A-935C-FBDB169EC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5C7424-BA70-4D7C-A4E5-0E064758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66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843D7-87F2-4534-A6EB-708E5417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B132C5-70F9-472B-AB9B-AE508A18C0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4DAA9F5-4935-424E-A4FA-6D5169915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A6491D-26DD-4812-AA3A-A0CB85CA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36691C-4F0E-413F-810C-797E7E1D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2924C3-FA6D-4D0D-B9AA-9346CFF29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772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F3C73-3CC9-41F3-B771-4ED78A691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CE11B8-9FA1-4F02-B78A-E050911CE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320CDA8-C6D4-4DEB-8EEB-CEF38D54D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DB694E2-BE71-438E-9EB4-AFCDA60EB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50313DE-0831-4DCD-8BFE-B3AB50BE4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140F27F-999D-4443-B691-786FD0B0B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A01E5F-3609-41EE-8C19-F0A45864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B19979C-EFD1-4192-B534-2E340573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78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AF8474-8467-430D-823A-D20CA4B8A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42B27E-A7AD-42DC-B601-BB854CE6B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0529AA1-E696-4638-ADC7-9717F5BDC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20DE4EA-942A-487F-A402-B6BCE180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8E18DE8-4811-4D6A-836E-38A052444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2E25A57-859A-4B94-90B1-C7B3343B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FD64F3E-1267-4565-A04F-C4A9CA1B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8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4096D-6EA9-4DDF-BDDB-137C1B0D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4A6F0A-EFA9-43E2-9AD4-7D62EE1EA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E3FA20-4E84-4721-BF98-E1D274EC8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FFF589-50C5-4D13-BA36-8E0D85F53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7BA348-5155-475D-ABBC-BF4C011A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AFEF0E-0DF0-441C-AB43-EFA93EA56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73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56301-3BD7-4D33-96D8-E0F0F2236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D1E3A-DB85-4E80-8709-4E9E0FE42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E6B431-0267-4CB0-9EA9-DFFA11244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C1C7D1-45C5-4EB9-9F8F-4F69571BA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E2CB7D-0461-4A7F-91C6-45D5ADB9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44EA433-E153-4C44-8230-4C5FD6A7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0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DC0CDB8-C599-408F-9536-92095B3D6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202E9A8-E606-4CAD-B75C-623555F4F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C4DD30-6887-4B8A-9591-32168F6F2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F51C2-AEF0-493A-B55D-FAA0081609A5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F55E2C-9B58-4AED-860F-691F8C6F2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3AA2B7-C367-4A96-971B-F8A36E10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FB386-5B4A-4A36-A24C-DFE043ED02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19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8BD5CC-CD35-2CFF-BC8E-9A0ABE6C8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096925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dirty="0"/>
              <a:t>Oab-44 (RESUMIDO)</a:t>
            </a:r>
          </a:p>
          <a:p>
            <a:pPr marL="0" indent="0" algn="just">
              <a:buNone/>
            </a:pPr>
            <a:r>
              <a:rPr lang="pt-BR" dirty="0"/>
              <a:t>	 Caroline recebeu e-mail da agência de viagens vinculada à companhia aérea Bons Voos S.A., ofertando-lhe uma promoção especial (voucher) com 40% de desconto em qualquer voo.</a:t>
            </a:r>
          </a:p>
          <a:p>
            <a:pPr marL="0" indent="0" algn="just">
              <a:buNone/>
            </a:pPr>
            <a:r>
              <a:rPr lang="pt-BR" dirty="0"/>
              <a:t>	Decidiu realizar a viagem dos seus sonhos... contudo, na data de 03/03/2024 (domingo), ao tentar contratar o serviço de transporte aéreo nacional ofertado no site da agência, que se qualifica como representante autônomo da companhia aérea, não logrou êxito em adicionar o voucher com o cupom de desconto, aparecendo a mensagem de “erro desconhecido”. </a:t>
            </a:r>
          </a:p>
          <a:p>
            <a:pPr marL="0" indent="0" algn="just">
              <a:buNone/>
            </a:pPr>
            <a:r>
              <a:rPr lang="pt-BR" dirty="0"/>
              <a:t>	Tentou resolver o problema pelos canais de comunicação da agência, com os quais manteve contato por mais de cinco vezes nos quinze dias seguintes, sem sucesso. </a:t>
            </a:r>
          </a:p>
          <a:p>
            <a:pPr marL="0" indent="0" algn="just">
              <a:buNone/>
            </a:pPr>
            <a:r>
              <a:rPr lang="pt-BR" dirty="0"/>
              <a:t>	Os(as) atendentes sempre pediam 48 horas para resolver a questão, prometendo retornar a ligação, o que nunca ocorreu. </a:t>
            </a:r>
          </a:p>
          <a:p>
            <a:pPr marL="0" indent="0" algn="just">
              <a:buNone/>
            </a:pPr>
            <a:r>
              <a:rPr lang="pt-BR" dirty="0"/>
              <a:t>	Com receio de perder o prazo de validade do voucher, Caroline decide propor ação em face da Bons Voos S.A. (empresa aérea), com pedido de tutela de urgência antecipada, a fim de compeli-la a emitir os bilhetes aéreos pelo preço ofertado na promoção, requerendo, ao final, a confirmação da tutela antecipada e a condenação da ré ao pagamento de indenização de danos morais pela perda do tempo útil. </a:t>
            </a:r>
          </a:p>
          <a:p>
            <a:pPr marL="0" indent="0" algn="just">
              <a:buNone/>
            </a:pPr>
            <a:r>
              <a:rPr lang="pt-BR" dirty="0"/>
              <a:t>	O juízo da 22ª Vara Cível  indeferiu o pedido de tutela de urgência antecipada com o argumento de que não vislumbrava, em cognição sumária, a legitimidade da parte ré para figurar no polo passivo da ação...</a:t>
            </a:r>
          </a:p>
          <a:p>
            <a:pPr marL="0" indent="0" algn="just">
              <a:buNone/>
            </a:pPr>
            <a:r>
              <a:rPr lang="pt-BR" dirty="0"/>
              <a:t>	A decisão não conteve qualquer erro material, omissão, obscuridade ou contradição e foi publicada em 22/03/2024 (sexta-feira).</a:t>
            </a:r>
          </a:p>
          <a:p>
            <a:pPr marL="0" indent="0" algn="just">
              <a:buNone/>
            </a:pPr>
            <a:r>
              <a:rPr lang="pt-BR" dirty="0"/>
              <a:t>	Elabore a peça processual cabível para a defesa imediata dos interesses de sua cliente, indicando seus requisitos e fundamentos nos termos da legislação vigente. Desconsidere feriados realizando o protocolo da peça processual no último dia do prazo. (Valor: 5,00) </a:t>
            </a:r>
          </a:p>
          <a:p>
            <a:pPr marL="0" indent="0" algn="just">
              <a:buNone/>
            </a:pPr>
            <a:r>
              <a:rPr lang="pt-BR" dirty="0"/>
              <a:t>Obs.: a peça deve abranger todos os fundamentos de Direito que possam ser utilizados para dar respaldo à pretensão. A simples menção ou transcrição do dispositivo legal não confere pontuação.</a:t>
            </a:r>
          </a:p>
        </p:txBody>
      </p:sp>
    </p:spTree>
    <p:extLst>
      <p:ext uri="{BB962C8B-B14F-4D97-AF65-F5344CB8AC3E}">
        <p14:creationId xmlns:p14="http://schemas.microsoft.com/office/powerpoint/2010/main" val="1343189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INTERPOSIÇÃO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EXCELENTÍSSIMO SENHOR DOUTOR DESEMBARGADOR PRESIDENTE DO TRIBUNAL DE JUSTIÇA DO ESTADO DE SÃO PAULO.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AGRAVANTE, qualificação, por seu advogado, inconformado com a decisão de f. ,,, vem, respeitosamente à presença de Vossa Excelência, com fundamento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 artigos 1.015 e ss.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interpor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AGRAVO DE INSTRUMENTO COM PEDIDO DE ANTECIPAÇÃO DE TUTELA RECURSAL contra decisão que ... na ação movida em face ...., pelas razões que acompanham a presente peça de interposição.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Requer seja deferida “inaudita altera parte” a tutela antecipada recursal pleiteada e após os regulares trâmites seja o recurso seja conhecido e no mérito integralmente provido.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Neste termos,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Pede deferimento.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e data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 DO ADVOGADO E OAB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246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RESUMO DO AGRAVO</a:t>
            </a:r>
            <a:endParaRPr lang="pt-B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APRESENTAÇÃO: EGRÉGIO TRIBUNAL, Colenda Câmara, Nobres Julgadores.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OS NOMES DAS PARTES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PRESSUPOSTOS DE ADMISSIBILIDADE (TEMPESTIVIDADE, PREPARO E CABIMENTO)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 EXPOSIÇÃO DO FATO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 DIREITO E DAS RAZÕES DO PEDIDO DE REFORMA OU DE INVALIDAÇÃO DA DECISÃO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 NOME E O ENDEREÇO COMPLETO DOS ADVOGADOS CONSTANTES DO PROCESSO</a:t>
            </a:r>
          </a:p>
          <a:p>
            <a:pPr algn="just"/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 ANTECIPAÇÃO DA TUTELA RECURSAL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DOS 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PEDIDOS</a:t>
            </a:r>
          </a:p>
        </p:txBody>
      </p:sp>
    </p:spTree>
    <p:extLst>
      <p:ext uri="{BB962C8B-B14F-4D97-AF65-F5344CB8AC3E}">
        <p14:creationId xmlns:p14="http://schemas.microsoft.com/office/powerpoint/2010/main" val="3889378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APRESENTAÇÃO E </a:t>
            </a:r>
            <a:r>
              <a:rPr lang="pt-B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NOMES DAS PARTES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MINUTA AGRAVO DE INSTRUMENTO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Egrégio Tribunal,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Colenda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urma,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Nobres Julgadores.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Agravante: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Agravado: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68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PRESSUPOSTOS DE ADMISSIBILIDADE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CABIMENTO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Justifica-se a interposição do presente recurso na modalidade de instrumento por se tratar de uma das hipóteses do rol do art. 1.015, especificamente o inciso I do CPC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TEMPESTIVIDADE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 recurso é protocolado tempestivamente art. 1.003, § 5º CPC (15 dias úteis)...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PREPARO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Nos termos do art. 1.017, § 1º, do CPC, o agravante recolheu os valores exigidos legalmente relativos às custas e ao porte de retorno (processo físico), o que se comprova pelas guias devidamente quitadas que ora são juntadas aos autos.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41168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MINUTA DO AGRAVO</a:t>
            </a:r>
            <a:endParaRPr lang="pt-B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 DIREITO E DAS RAZÕES DO PEDIDO DE REFORMA OU DE INVALIDAÇÃO DA DECISÃO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“Data venia”, a decisão agravada merece ser reformada.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....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4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EXECUÇÃO POR TÍTULO EXTRAJUDICIAL Cheques. Deferimento do bloqueio de valores em nome da firma individual do executado Empresa de pequeno porte. Inexistência de distinção entre a firma individual e a pessoa física Confusão de patrimônios Desnecessidade de desconsideração da personalidade jurídica Recurso improvido. (TJSP; Agravo de Instrumento 2090693-35.2019.8.26.0000)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Portanto, que a decisão merece ser reformada.</a:t>
            </a:r>
          </a:p>
        </p:txBody>
      </p:sp>
    </p:spTree>
    <p:extLst>
      <p:ext uri="{BB962C8B-B14F-4D97-AF65-F5344CB8AC3E}">
        <p14:creationId xmlns:p14="http://schemas.microsoft.com/office/powerpoint/2010/main" val="3378104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NOME E O ENDEREÇO COMPLETO DOS ADVOGADOS CONSTANTES DO PROCESSO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Em cumprimento ao art. 1.016, IV, informa a agravante nome e endereço dos advogados constantes do processo: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Pelo agravante: Dr. (nome completo), com escritório em (endereço).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Pelo agravado: Dr. (nome completo), com escritório em (endereço).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PEÇAS OBRIGATÓRIAS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“Nos termos do art. 425, IV, do CPC, as cópias das peças do processo são declaradas autênticas pelo advogado sob sua responsabilidade pessoal”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Em cumprimento ao art. 1.017, I, do CPC, a petição de agravo de instrumento está sendo instruída obrigatoriamente OU processo eletrônico .... § 5º art. 1.017 do CPC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27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 algn="just"/>
            <a:r>
              <a:rPr lang="pt-B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ANTECIPAÇÃO DA TUTELA RECURSAL</a:t>
            </a:r>
          </a:p>
          <a:p>
            <a:pPr algn="just"/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 art. 1.019, I, do Código de Processo Civil autoriza o relator a conceder o efeito suspensivo ou a tutela antecipada recursal...</a:t>
            </a:r>
          </a:p>
          <a:p>
            <a:pPr algn="just"/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Probabilidade do direito ...” A probabilidade do direito está presente considerando...”</a:t>
            </a:r>
          </a:p>
          <a:p>
            <a:pPr algn="just"/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Dano grave: “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outro lado, caso não seja concedida a liminar, o Agravante sofrerá dano grave...”</a:t>
            </a:r>
          </a:p>
          <a:p>
            <a:pPr algn="just"/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Portanto, presentes os requisitos que autorizam a concessão da tutela antecipada recursal para o fim de deferir de imediato a tutela antecipada denegada na instância inferior.</a:t>
            </a:r>
          </a:p>
        </p:txBody>
      </p:sp>
    </p:spTree>
    <p:extLst>
      <p:ext uri="{BB962C8B-B14F-4D97-AF65-F5344CB8AC3E}">
        <p14:creationId xmlns:p14="http://schemas.microsoft.com/office/powerpoint/2010/main" val="1381063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PEDIDOS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Em face do exposto, é a presente para requerer: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concessão do efeito suspensivo...,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Intimação da parte contrária para apresentar as contrarrazões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 final, conhecer e dar provimento do recurso para o fim de reformar a decisão...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AutoNum type="alphaLcParenR"/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“Por todo o exposto, o agravante requer que o recurso seja conhecido, concedendo-se de imediato a antecipação de tutela da pretensão recursal para ...., e, ao final, no julgamento do mérito dado provimento integral ao recurso para reformar a decisão ora impugnada, confirmando a antecipação de tutela deferida”.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Termos em que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pede deferimento.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Cidade, data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 do advogado e  OAB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203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C73C7-3CD8-FF6B-ABC1-CC078798F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9CD5D0-2F4A-93C7-6D63-5EE8B5585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096925" cy="6858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b="1" dirty="0"/>
              <a:t>AGRAVO DE INSTRUMENTO </a:t>
            </a:r>
            <a:r>
              <a:rPr lang="pt-BR" dirty="0"/>
              <a:t>Art. 1.015, I CPC “tutela provisória”</a:t>
            </a:r>
          </a:p>
          <a:p>
            <a:pPr marL="0" indent="0" algn="just">
              <a:buNone/>
            </a:pPr>
            <a:r>
              <a:rPr lang="pt-BR" dirty="0"/>
              <a:t>-prazo: 15 (quinze) dias úteis, previsto no Art. 1.003, § 5º, do CPC</a:t>
            </a:r>
          </a:p>
          <a:p>
            <a:pPr marL="0" indent="0" algn="just">
              <a:buNone/>
            </a:pPr>
            <a:r>
              <a:rPr lang="pt-BR" dirty="0"/>
              <a:t>-pedido de antecipação dos efeitos da tutela recursal, na forma do Art. 1.019, inciso I, ambos do CPC, com a confirmação do provimento do recurso ao final.</a:t>
            </a:r>
          </a:p>
          <a:p>
            <a:pPr marL="0" indent="0" algn="just">
              <a:buNone/>
            </a:pPr>
            <a:r>
              <a:rPr lang="pt-BR" dirty="0"/>
              <a:t>-requisitos formais do Art. 1.016 do CPC, instruída na forma do Art. 1.017 do CPC, considerando o disposto no § 5º (dispensa das peças no processo eletrônico)</a:t>
            </a:r>
          </a:p>
          <a:p>
            <a:pPr marL="0" indent="0" algn="just">
              <a:buNone/>
            </a:pPr>
            <a:r>
              <a:rPr lang="pt-BR" dirty="0"/>
              <a:t>-ARGUMENTOS JURÍDICOS:</a:t>
            </a:r>
          </a:p>
          <a:p>
            <a:pPr marL="0" indent="0" algn="just">
              <a:buNone/>
            </a:pPr>
            <a:r>
              <a:rPr lang="pt-BR" dirty="0"/>
              <a:t>-fornecedor do serviço é solidariamente responsável pelos atos de seus representantes autônomos Art. 34 do Código de Defesa do Consumidor.</a:t>
            </a:r>
          </a:p>
          <a:p>
            <a:pPr marL="0" indent="0" algn="just">
              <a:buNone/>
            </a:pPr>
            <a:r>
              <a:rPr lang="pt-BR" dirty="0"/>
              <a:t>-A oferta veiculada obriga o fornecedor Art. 30 CDC</a:t>
            </a:r>
          </a:p>
          <a:p>
            <a:pPr marL="0" indent="0" algn="just">
              <a:buNone/>
            </a:pPr>
            <a:r>
              <a:rPr lang="pt-BR" dirty="0"/>
              <a:t>-cumprimento forçado da obrigação, nos termos da oferta Art. 35, inciso I, CDC</a:t>
            </a:r>
          </a:p>
          <a:p>
            <a:pPr algn="just">
              <a:buFontTx/>
              <a:buChar char="-"/>
            </a:pPr>
            <a:r>
              <a:rPr lang="pt-BR" dirty="0"/>
              <a:t>demonstrar a probabilidade do direito autoral (Art. 300, </a:t>
            </a:r>
            <a:r>
              <a:rPr lang="pt-BR" i="1" dirty="0"/>
              <a:t>caput</a:t>
            </a:r>
            <a:r>
              <a:rPr lang="pt-BR" dirty="0"/>
              <a:t>, do CPC):  perigo de dano, considerando a proximidade da viagem programada (Art. 300, caput, do CPC) e o perigo de dano grave, dada a proximidade da data programada para a viagem, considerando que a não concessão da tutela antecipada recursal implicará impossibilidade irrecuperável de obtenção da tutela específica, na forma do Art. 1.019, inciso I, ambos do CPC.</a:t>
            </a:r>
          </a:p>
          <a:p>
            <a:pPr algn="just">
              <a:buFontTx/>
              <a:buChar char="-"/>
            </a:pPr>
            <a:r>
              <a:rPr lang="pt-BR" dirty="0"/>
              <a:t>REQUERIMENTOS: conhecimento e o provimento do recurso para que a decisão seja reformada, confirmando-se a tutela de urgência recursal que deferiu o pedido de emissão dos bilhetes com aplicação do desconto ofertado. </a:t>
            </a:r>
          </a:p>
          <a:p>
            <a:pPr algn="just">
              <a:buFontTx/>
              <a:buChar char="-"/>
            </a:pPr>
            <a:r>
              <a:rPr lang="pt-BR" dirty="0"/>
              <a:t>fechamento da peça, indicando local, data 12/04/2024 e qualificar o advogado.</a:t>
            </a:r>
          </a:p>
        </p:txBody>
      </p:sp>
    </p:spTree>
    <p:extLst>
      <p:ext uri="{BB962C8B-B14F-4D97-AF65-F5344CB8AC3E}">
        <p14:creationId xmlns:p14="http://schemas.microsoft.com/office/powerpoint/2010/main" val="41498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9EE24-3F78-58E5-189C-FB1A86689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2F939B-7DBB-6351-CE0D-088E3A521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096925" cy="676991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/>
              <a:t>	Em 2015, Rafaela, menor impúbere, representada por sua mãe Melina, ajuizou Ação de Alimentos em face de Emerson, suposto pai. Apesar de o nome de Emerson não constar da Certidão de Nascimento de Rafaela, ele realizou, em 2014, voluntária e extrajudicialmente, a pedido de sua ex-esposa Melina, exame de DNA, no qual foi apontada a existência de paternidade de Emerson em relação a Rafaela. </a:t>
            </a:r>
          </a:p>
          <a:p>
            <a:pPr marL="0" indent="0" algn="just">
              <a:buNone/>
            </a:pPr>
            <a:r>
              <a:rPr lang="pt-BR" dirty="0"/>
              <a:t>	Na petição inicial, a autora informou ao juízo que sua genitora encontrava-se desempregada e que o réu, por seu turno, não exercia emprego formal, mas vivia de “bicos” e serviços prestados autônoma e informalmente, razão pela qual pediu a fixação de pensão alimentícia no valor de 30% de 01 salário mínimo. </a:t>
            </a:r>
          </a:p>
          <a:p>
            <a:pPr marL="0" indent="0" algn="just">
              <a:buNone/>
            </a:pPr>
            <a:r>
              <a:rPr lang="pt-BR" dirty="0"/>
              <a:t>	A ação de Alimentos foi instruída com os seguintes documentos: cópias do laudo do exame de DNA, da certidão de nascimento de Rafaela, da identidade, do CPF e do comprovante de residência de Melina, além de procuração e declaração de hipossuficiência para fins de gratuidade.</a:t>
            </a:r>
          </a:p>
          <a:p>
            <a:pPr marL="0" indent="0" algn="just">
              <a:buNone/>
            </a:pPr>
            <a:r>
              <a:rPr lang="pt-BR" dirty="0"/>
              <a:t>	Recebida a inicial, o juízo da 1ª Vara de Família da Comarca da Capital do Estado Y indeferiu o pedido de tutela antecipada </a:t>
            </a:r>
            <a:r>
              <a:rPr lang="pt-BR" i="1" dirty="0"/>
              <a:t>inaudita altera part</a:t>
            </a:r>
            <a:r>
              <a:rPr lang="pt-BR" dirty="0"/>
              <a:t>e, rejeitando o pedido de fixação de alimentos provisórios com base em dois fundamentos: </a:t>
            </a:r>
          </a:p>
          <a:p>
            <a:pPr marL="0" indent="0" algn="just">
              <a:buNone/>
            </a:pPr>
            <a:r>
              <a:rPr lang="pt-BR" dirty="0"/>
              <a:t>	(i) inexistência de verossimilhança da paternidade, uma vez que o nome de Emerson não constava da  certidão de nascimento e que o exame de DNA juntado era uma prova extrajudicial, colhida sem o devido processo legal, sendo, portanto, inservível; e </a:t>
            </a:r>
          </a:p>
          <a:p>
            <a:pPr marL="0" indent="0" algn="just">
              <a:buNone/>
            </a:pPr>
            <a:r>
              <a:rPr lang="pt-BR" dirty="0"/>
              <a:t>	(</a:t>
            </a:r>
            <a:r>
              <a:rPr lang="pt-BR" dirty="0" err="1"/>
              <a:t>ii</a:t>
            </a:r>
            <a:r>
              <a:rPr lang="pt-BR" dirty="0"/>
              <a:t>) inexistência de “possibilidade” por parte do réu, que não tinha como pagar pensão alimentícia pelo fato de não exercer emprego formal, como confessado pela própria autora.</a:t>
            </a:r>
          </a:p>
          <a:p>
            <a:pPr marL="0" indent="0" algn="just">
              <a:buNone/>
            </a:pPr>
            <a:r>
              <a:rPr lang="pt-BR" dirty="0"/>
              <a:t>	A referida decisão, que </a:t>
            </a:r>
            <a:r>
              <a:rPr lang="pt-BR" b="1" dirty="0"/>
              <a:t>negou o pedido de tutela antecipada para fixação</a:t>
            </a:r>
            <a:r>
              <a:rPr lang="pt-BR" dirty="0"/>
              <a:t> de alimentos provisórios, foi publicada no DOE em 01/12/15, segunda-feira. Considere-se que não há feriados no período.  </a:t>
            </a:r>
          </a:p>
          <a:p>
            <a:pPr marL="0" indent="0" algn="r">
              <a:buNone/>
            </a:pPr>
            <a:r>
              <a:rPr lang="pt-BR" sz="1800" b="1" dirty="0"/>
              <a:t>OAB XX</a:t>
            </a:r>
          </a:p>
        </p:txBody>
      </p:sp>
    </p:spTree>
    <p:extLst>
      <p:ext uri="{BB962C8B-B14F-4D97-AF65-F5344CB8AC3E}">
        <p14:creationId xmlns:p14="http://schemas.microsoft.com/office/powerpoint/2010/main" val="3964107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6"/>
            <a:ext cx="12191999" cy="6866625"/>
          </a:xfrm>
        </p:spPr>
        <p:txBody>
          <a:bodyPr>
            <a:noAutofit/>
          </a:bodyPr>
          <a:lstStyle/>
          <a:p>
            <a:pPr algn="just"/>
            <a:r>
              <a:rPr lang="pt-BR" b="1" dirty="0"/>
              <a:t>CASO: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Publicação:04/03/2024.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Foro Regional de São Miguel Paulista  - Vara: 1ª Vara da Família e Sucessões Processo 00000019-14.2024.8.26.0005. Trata-se de cumprimento de sentença em ação de alimentos promovido por TICIANA em face de JONAS, sob o rito da penhora, referente ao período de 08/2019 a 08/2021.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Deferida a gratuidade de favor da exequente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Pesquisas de bens todas negativas. A empresa do executado é do tipo limitada unipessoal, possuindo personalidade jurídica própria, apartada da pessoa física. Assim sendo, por ora, indefiro o pedido de expropriação de bens e valores pertencentes a referida empresa. Outrossim, em 15 dias, manifeste a exequente sobre o prosseguimento do feito. No entanto, se decorridos sem manifestação, aguarde-se provocação no arquivo. Intimem-se- ADV: AUGUSTO (OAB 80/SP); ZEFINHA (OAB 99/SP).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	No contexto, a exequente tem provas que que o executado é titular de empresa individual e não sociedade unipessoal. Na qualidade de patrono da exequente, promova interponha o recurso necessário no último dia em favor da credora. Sabe-se que o executado tomou ciência do pedido e anunciou a venda dos bens em nome do CNPJ da firma individual (DESCONSIDERE OS EMBARGOS DE DECLARAÇÃO).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70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FUNDAMENTO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Art. 1.015. Cabe agravo de instrumento contra as decisões interlocutórias que versarem sobre: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 - tutelas provisórias;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...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Parágrafo único. Também caberá agravo de instrumento contra decisões interlocutórias proferidas na fase de liquidação de sentença ou de cumprimento de sentença, no processo de execução e no processo de inventário.</a:t>
            </a:r>
          </a:p>
        </p:txBody>
      </p:sp>
    </p:spTree>
    <p:extLst>
      <p:ext uri="{BB962C8B-B14F-4D97-AF65-F5344CB8AC3E}">
        <p14:creationId xmlns:p14="http://schemas.microsoft.com/office/powerpoint/2010/main" val="3890569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1.016. O agravo de instrumento será dirigido diretamente ao tribunal competente, por meio de petição com os seguintes requisitos: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 - os nomes das partes;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II - a exposição do fato e do direito;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III - as razões do pedido de reforma ou de invalidação da decisão e o próprio pedido;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IV - o nome e o endereço completo dos advogados constantes do processo.</a:t>
            </a:r>
          </a:p>
        </p:txBody>
      </p:sp>
    </p:spTree>
    <p:extLst>
      <p:ext uri="{BB962C8B-B14F-4D97-AF65-F5344CB8AC3E}">
        <p14:creationId xmlns:p14="http://schemas.microsoft.com/office/powerpoint/2010/main" val="201037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DOCUMENTOS OBRIGATÓRIOS: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Art. 1.017. A petição de agravo de instrumento será instruída: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 - obrigatoriamente, com cópias da petição inicial, da contestação....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com declaração de inexistência de qualquer dos documentos referidos no inciso I, feita pelo advogado do agravante, sob pena de sua responsabilidade pessoal;</a:t>
            </a:r>
            <a:endParaRPr lang="pt-BR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5º Sendo eletrônicos os autos do processo, dispensam-se as peças ..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</a:t>
            </a: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	§ 2º No prazo do recurso, o agravo será interposto por: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	I - protocolo realizado diretamente no tribunal competente para julgá-lo;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2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JUÍZO DE RETRAÇÃO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	Art. 1.018. O agravante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poderá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requerer a juntada, aos autos do processo, de cópia da petição do agravo de instrumento, do comprovante de sua interposição e da relação dos documentos que instruíram o recurso.</a:t>
            </a:r>
          </a:p>
          <a:p>
            <a:pPr algn="just"/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	§ 1º Se o juiz comunicar que reformou inteiramente a decisão, o relator considerará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prejudicado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o agravo de instrumento.</a:t>
            </a:r>
          </a:p>
          <a:p>
            <a:pPr algn="just"/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868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77FBB7B-3FB8-4B46-A9B2-427EB10C7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" y="-8625"/>
            <a:ext cx="12191999" cy="660783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REQUERER O </a:t>
            </a:r>
            <a:r>
              <a:rPr lang="pt-B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EFEITO SUSPENSIVO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rt. 1.019. Recebido o agravo de instrumento no tribunal e distribuído imediatamente, se não for o caso de aplicação do art. 932, incisos III e IV , o relator, no prazo de 5 (cinco) dias: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 - poderá atribuir efeito suspensivo...</a:t>
            </a:r>
          </a:p>
        </p:txBody>
      </p:sp>
    </p:spTree>
    <p:extLst>
      <p:ext uri="{BB962C8B-B14F-4D97-AF65-F5344CB8AC3E}">
        <p14:creationId xmlns:p14="http://schemas.microsoft.com/office/powerpoint/2010/main" val="26367463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4065</TotalTime>
  <Words>2387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Julio Augusto Lopes</dc:creator>
  <cp:lastModifiedBy>Julio Augusto Lopes</cp:lastModifiedBy>
  <cp:revision>320</cp:revision>
  <dcterms:created xsi:type="dcterms:W3CDTF">2021-09-15T17:58:40Z</dcterms:created>
  <dcterms:modified xsi:type="dcterms:W3CDTF">2026-03-12T20:12:26Z</dcterms:modified>
</cp:coreProperties>
</file>