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61" r:id="rId1"/>
  </p:sldMasterIdLst>
  <p:notesMasterIdLst>
    <p:notesMasterId r:id="rId40"/>
  </p:notesMasterIdLst>
  <p:sldIdLst>
    <p:sldId id="491" r:id="rId2"/>
    <p:sldId id="523" r:id="rId3"/>
    <p:sldId id="528" r:id="rId4"/>
    <p:sldId id="446" r:id="rId5"/>
    <p:sldId id="562" r:id="rId6"/>
    <p:sldId id="556" r:id="rId7"/>
    <p:sldId id="548" r:id="rId8"/>
    <p:sldId id="551" r:id="rId9"/>
    <p:sldId id="549" r:id="rId10"/>
    <p:sldId id="550" r:id="rId11"/>
    <p:sldId id="552" r:id="rId12"/>
    <p:sldId id="553" r:id="rId13"/>
    <p:sldId id="563" r:id="rId14"/>
    <p:sldId id="564" r:id="rId15"/>
    <p:sldId id="565" r:id="rId16"/>
    <p:sldId id="567" r:id="rId17"/>
    <p:sldId id="559" r:id="rId18"/>
    <p:sldId id="557" r:id="rId19"/>
    <p:sldId id="558" r:id="rId20"/>
    <p:sldId id="560" r:id="rId21"/>
    <p:sldId id="561" r:id="rId22"/>
    <p:sldId id="519" r:id="rId23"/>
    <p:sldId id="508" r:id="rId24"/>
    <p:sldId id="520" r:id="rId25"/>
    <p:sldId id="547" r:id="rId26"/>
    <p:sldId id="521" r:id="rId27"/>
    <p:sldId id="522" r:id="rId28"/>
    <p:sldId id="524" r:id="rId29"/>
    <p:sldId id="535" r:id="rId30"/>
    <p:sldId id="525" r:id="rId31"/>
    <p:sldId id="526" r:id="rId32"/>
    <p:sldId id="527" r:id="rId33"/>
    <p:sldId id="539" r:id="rId34"/>
    <p:sldId id="540" r:id="rId35"/>
    <p:sldId id="541" r:id="rId36"/>
    <p:sldId id="542" r:id="rId37"/>
    <p:sldId id="543" r:id="rId38"/>
    <p:sldId id="544"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o Lopes" initials="JL" lastIdx="1" clrIdx="0">
    <p:extLst>
      <p:ext uri="{19B8F6BF-5375-455C-9EA6-DF929625EA0E}">
        <p15:presenceInfo xmlns:p15="http://schemas.microsoft.com/office/powerpoint/2012/main" userId="d450ea144930a3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83412" autoAdjust="0"/>
  </p:normalViewPr>
  <p:slideViewPr>
    <p:cSldViewPr snapToGrid="0">
      <p:cViewPr varScale="1">
        <p:scale>
          <a:sx n="58" d="100"/>
          <a:sy n="58" d="100"/>
        </p:scale>
        <p:origin x="14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pt-BR" sz="4400" b="0" strike="noStrike" spc="-1">
                <a:latin typeface="Arial"/>
              </a:rPr>
              <a:t>Clique para mover o slide</a:t>
            </a:r>
          </a:p>
        </p:txBody>
      </p:sp>
      <p:sp>
        <p:nvSpPr>
          <p:cNvPr id="126" name="PlaceHolder 2"/>
          <p:cNvSpPr>
            <a:spLocks noGrp="1"/>
          </p:cNvSpPr>
          <p:nvPr>
            <p:ph type="body"/>
          </p:nvPr>
        </p:nvSpPr>
        <p:spPr>
          <a:xfrm>
            <a:off x="756000" y="5078520"/>
            <a:ext cx="6047640" cy="4811040"/>
          </a:xfrm>
          <a:prstGeom prst="rect">
            <a:avLst/>
          </a:prstGeom>
        </p:spPr>
        <p:txBody>
          <a:bodyPr lIns="0" tIns="0" rIns="0" bIns="0">
            <a:noAutofit/>
          </a:bodyPr>
          <a:lstStyle/>
          <a:p>
            <a:r>
              <a:rPr lang="pt-BR" sz="2000" b="0" strike="noStrike" spc="-1">
                <a:latin typeface="Arial"/>
              </a:rPr>
              <a:t>Clique para editar o formato de notas</a:t>
            </a:r>
          </a:p>
        </p:txBody>
      </p:sp>
      <p:sp>
        <p:nvSpPr>
          <p:cNvPr id="127" name="PlaceHolder 3"/>
          <p:cNvSpPr>
            <a:spLocks noGrp="1"/>
          </p:cNvSpPr>
          <p:nvPr>
            <p:ph type="hdr"/>
          </p:nvPr>
        </p:nvSpPr>
        <p:spPr>
          <a:xfrm>
            <a:off x="0" y="0"/>
            <a:ext cx="3280680" cy="534240"/>
          </a:xfrm>
          <a:prstGeom prst="rect">
            <a:avLst/>
          </a:prstGeom>
        </p:spPr>
        <p:txBody>
          <a:bodyPr lIns="0" tIns="0" rIns="0" bIns="0">
            <a:noAutofit/>
          </a:bodyPr>
          <a:lstStyle/>
          <a:p>
            <a:r>
              <a:rPr lang="pt-BR" sz="1400" b="0" strike="noStrike" spc="-1">
                <a:latin typeface="Times New Roman"/>
              </a:rPr>
              <a:t>&lt;cabeçalho&gt;</a:t>
            </a:r>
          </a:p>
        </p:txBody>
      </p:sp>
      <p:sp>
        <p:nvSpPr>
          <p:cNvPr id="12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pt-BR" sz="1400" b="0" strike="noStrike" spc="-1">
                <a:latin typeface="Times New Roman"/>
              </a:rPr>
              <a:t>&lt;data/hora&gt;</a:t>
            </a:r>
          </a:p>
        </p:txBody>
      </p:sp>
      <p:sp>
        <p:nvSpPr>
          <p:cNvPr id="12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pt-BR" sz="1400" b="0" strike="noStrike" spc="-1">
                <a:latin typeface="Times New Roman"/>
              </a:rPr>
              <a:t>&lt;rodapé&gt;</a:t>
            </a:r>
          </a:p>
        </p:txBody>
      </p:sp>
      <p:sp>
        <p:nvSpPr>
          <p:cNvPr id="13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C973D53A-AE05-439C-A1B7-0A7C011350CB}"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pt-BR"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t-BR"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pt-BR"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pt-BR"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pt-BR"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pt-BR"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pt-BR"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t-BR"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t-BR"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t-BR"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pt-BR"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pt-BR" sz="4400" b="0" strike="noStrike" spc="-1">
                <a:latin typeface="Arial"/>
              </a:rPr>
              <a:t>Clique para editar o formato do texto do título</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Espaço Reservado para Conteúdo 2_24"/>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7500"/>
          </a:bodyPr>
          <a:lstStyle/>
          <a:p>
            <a:pPr algn="ctr">
              <a:lnSpc>
                <a:spcPct val="100000"/>
              </a:lnSpc>
              <a:spcBef>
                <a:spcPts val="641"/>
              </a:spcBef>
              <a:tabLst>
                <a:tab pos="0" algn="l"/>
              </a:tabLst>
            </a:pPr>
            <a:r>
              <a:rPr lang="pt-BR" sz="1700" b="1" spc="-1" dirty="0"/>
              <a:t>APELAÇÃO AULA 2</a:t>
            </a:r>
          </a:p>
          <a:p>
            <a:pPr algn="just">
              <a:lnSpc>
                <a:spcPct val="100000"/>
              </a:lnSpc>
              <a:spcBef>
                <a:spcPts val="641"/>
              </a:spcBef>
              <a:tabLst>
                <a:tab pos="0" algn="l"/>
              </a:tabLst>
            </a:pPr>
            <a:endParaRPr lang="pt-BR" sz="1700" b="1" spc="-1" dirty="0"/>
          </a:p>
          <a:p>
            <a:pPr algn="just">
              <a:lnSpc>
                <a:spcPct val="100000"/>
              </a:lnSpc>
              <a:spcBef>
                <a:spcPts val="641"/>
              </a:spcBef>
              <a:tabLst>
                <a:tab pos="0" algn="l"/>
              </a:tabLst>
            </a:pPr>
            <a:r>
              <a:rPr lang="pt-BR" sz="1700" b="1" spc="-1" dirty="0"/>
              <a:t>- Art. 942- TÉCNICA DO JULGAMENTO ESTENDIDO</a:t>
            </a:r>
          </a:p>
          <a:p>
            <a:pPr algn="just">
              <a:lnSpc>
                <a:spcPct val="100000"/>
              </a:lnSpc>
              <a:spcBef>
                <a:spcPts val="641"/>
              </a:spcBef>
              <a:tabLst>
                <a:tab pos="0" algn="l"/>
              </a:tabLst>
            </a:pPr>
            <a:r>
              <a:rPr lang="pt-BR" sz="1700" b="1" spc="-1" dirty="0">
                <a:latin typeface="Arial"/>
              </a:rPr>
              <a:t>- JEC – LEI n. 9.099/99 – 20/40 s.m. – recurso inominado – 48 </a:t>
            </a:r>
            <a:r>
              <a:rPr lang="pt-BR" sz="1700" b="1" spc="-1" dirty="0" err="1">
                <a:latin typeface="Arial"/>
              </a:rPr>
              <a:t>hs</a:t>
            </a:r>
            <a:r>
              <a:rPr lang="pt-BR" sz="1700" b="1" spc="-1" dirty="0">
                <a:latin typeface="Arial"/>
              </a:rPr>
              <a:t> – obrigatório </a:t>
            </a:r>
            <a:r>
              <a:rPr lang="pt-BR" sz="1700" b="1" spc="-1" dirty="0" err="1">
                <a:latin typeface="Arial"/>
              </a:rPr>
              <a:t>adv</a:t>
            </a:r>
            <a:endParaRPr lang="pt-BR" sz="1700" b="1" spc="-1" dirty="0">
              <a:latin typeface="Arial"/>
            </a:endParaRPr>
          </a:p>
          <a:p>
            <a:pPr algn="just">
              <a:lnSpc>
                <a:spcPct val="100000"/>
              </a:lnSpc>
              <a:spcBef>
                <a:spcPts val="641"/>
              </a:spcBef>
              <a:tabLst>
                <a:tab pos="0" algn="l"/>
              </a:tabLst>
            </a:pPr>
            <a:r>
              <a:rPr lang="pt-BR" sz="1700" b="1" spc="-1" dirty="0">
                <a:latin typeface="Arial"/>
              </a:rPr>
              <a:t>- CONTRARRAZÕES - </a:t>
            </a:r>
            <a:r>
              <a:rPr lang="pl-PL" sz="1700" b="1" spc="-1" dirty="0"/>
              <a:t>Art. 1.010, § 1º, do CPC</a:t>
            </a:r>
            <a:endParaRPr lang="pt-BR" sz="1700" b="1" spc="-1" dirty="0"/>
          </a:p>
          <a:p>
            <a:pPr algn="just">
              <a:lnSpc>
                <a:spcPct val="100000"/>
              </a:lnSpc>
              <a:spcBef>
                <a:spcPts val="641"/>
              </a:spcBef>
              <a:tabLst>
                <a:tab pos="0" algn="l"/>
              </a:tabLst>
            </a:pPr>
            <a:r>
              <a:rPr lang="pt-BR" sz="1700" b="1" spc="-1" dirty="0">
                <a:latin typeface="Arial"/>
              </a:rPr>
              <a:t>- Renuncia recurso “no caso de acordo – art. 999 e 1.000”</a:t>
            </a:r>
          </a:p>
          <a:p>
            <a:pPr algn="just">
              <a:lnSpc>
                <a:spcPct val="100000"/>
              </a:lnSpc>
              <a:spcBef>
                <a:spcPts val="641"/>
              </a:spcBef>
              <a:tabLst>
                <a:tab pos="0" algn="l"/>
              </a:tabLst>
            </a:pPr>
            <a:r>
              <a:rPr lang="pt-BR" sz="1700" b="1" spc="-1" dirty="0">
                <a:latin typeface="Arial"/>
              </a:rPr>
              <a:t>- </a:t>
            </a:r>
          </a:p>
          <a:p>
            <a:pPr algn="just">
              <a:lnSpc>
                <a:spcPct val="100000"/>
              </a:lnSpc>
              <a:spcBef>
                <a:spcPts val="641"/>
              </a:spcBef>
              <a:tabLst>
                <a:tab pos="0" algn="l"/>
              </a:tabLst>
            </a:pPr>
            <a:r>
              <a:rPr lang="pt-BR" sz="1700" b="1" spc="-1" dirty="0">
                <a:latin typeface="Arial"/>
              </a:rPr>
              <a:t> </a:t>
            </a:r>
            <a:endParaRPr lang="pt-BR" sz="2500" spc="-1" dirty="0">
              <a:latin typeface="Arial"/>
            </a:endParaRPr>
          </a:p>
        </p:txBody>
      </p:sp>
    </p:spTree>
    <p:extLst>
      <p:ext uri="{BB962C8B-B14F-4D97-AF65-F5344CB8AC3E}">
        <p14:creationId xmlns:p14="http://schemas.microsoft.com/office/powerpoint/2010/main" val="402872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15733-77BB-C091-7285-7C62602AC6E0}"/>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23745279-9EC0-B2E9-0801-1EB74CF977F2}"/>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2400" spc="-1" dirty="0"/>
              <a:t>4-Durante ação de cobrança, o juiz julgou o processo sem oportunizar manifestação das partes sobre prova pericial recém-juntada aos autos. O réu interpõe apelação. Qual preliminar pode ser arguida?</a:t>
            </a:r>
          </a:p>
          <a:p>
            <a:pPr algn="just">
              <a:lnSpc>
                <a:spcPct val="100000"/>
              </a:lnSpc>
              <a:spcBef>
                <a:spcPts val="641"/>
              </a:spcBef>
              <a:tabLst>
                <a:tab pos="0" algn="l"/>
              </a:tabLst>
            </a:pPr>
            <a:r>
              <a:rPr lang="pt-BR" sz="2400" spc="-1" dirty="0"/>
              <a:t>A) Nulidade por violação ao contraditório</a:t>
            </a:r>
          </a:p>
          <a:p>
            <a:pPr algn="just">
              <a:lnSpc>
                <a:spcPct val="100000"/>
              </a:lnSpc>
              <a:spcBef>
                <a:spcPts val="641"/>
              </a:spcBef>
              <a:tabLst>
                <a:tab pos="0" algn="l"/>
              </a:tabLst>
            </a:pPr>
            <a:r>
              <a:rPr lang="pt-BR" sz="2400" spc="-1" dirty="0"/>
              <a:t>B) Inépcia da inicial</a:t>
            </a:r>
          </a:p>
          <a:p>
            <a:pPr algn="just">
              <a:lnSpc>
                <a:spcPct val="100000"/>
              </a:lnSpc>
              <a:spcBef>
                <a:spcPts val="641"/>
              </a:spcBef>
              <a:tabLst>
                <a:tab pos="0" algn="l"/>
              </a:tabLst>
            </a:pPr>
            <a:r>
              <a:rPr lang="pt-BR" sz="2400" spc="-1" dirty="0"/>
              <a:t>C) Perempção</a:t>
            </a:r>
          </a:p>
          <a:p>
            <a:pPr algn="just">
              <a:lnSpc>
                <a:spcPct val="100000"/>
              </a:lnSpc>
              <a:spcBef>
                <a:spcPts val="641"/>
              </a:spcBef>
              <a:tabLst>
                <a:tab pos="0" algn="l"/>
              </a:tabLst>
            </a:pPr>
            <a:r>
              <a:rPr lang="pt-BR" sz="2400" spc="-1" dirty="0"/>
              <a:t>D) Coisa julgada</a:t>
            </a:r>
          </a:p>
          <a:p>
            <a:pPr algn="just">
              <a:lnSpc>
                <a:spcPct val="100000"/>
              </a:lnSpc>
              <a:spcBef>
                <a:spcPts val="641"/>
              </a:spcBef>
              <a:tabLst>
                <a:tab pos="0" algn="l"/>
              </a:tabLst>
            </a:pPr>
            <a:r>
              <a:rPr lang="pt-BR" sz="2400" spc="-1" dirty="0"/>
              <a:t>E) Conexão</a:t>
            </a:r>
            <a:endParaRPr lang="pt-BR" sz="2400" spc="-1" dirty="0">
              <a:latin typeface="Arial"/>
            </a:endParaRPr>
          </a:p>
        </p:txBody>
      </p:sp>
    </p:spTree>
    <p:extLst>
      <p:ext uri="{BB962C8B-B14F-4D97-AF65-F5344CB8AC3E}">
        <p14:creationId xmlns:p14="http://schemas.microsoft.com/office/powerpoint/2010/main" val="87146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F29AC-0D86-4EC5-CA04-4BCB3FC2C966}"/>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B65A6A90-C9FE-C840-98DF-6A31E9A9AE22}"/>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2400" spc="-1" dirty="0"/>
              <a:t>5- Em uma ação indenizatória que tramita perante a 2ª Vara Cível, após a prolação de sentença, a parte vencida interpõe recurso de apelação. Considerando o sistema recursal do CPC, o juízo de admissibilidade desse recurso será realizado pelo juízo:</a:t>
            </a:r>
          </a:p>
          <a:p>
            <a:pPr algn="just">
              <a:lnSpc>
                <a:spcPct val="100000"/>
              </a:lnSpc>
              <a:spcBef>
                <a:spcPts val="641"/>
              </a:spcBef>
              <a:tabLst>
                <a:tab pos="0" algn="l"/>
              </a:tabLst>
            </a:pPr>
            <a:r>
              <a:rPr lang="pt-BR" sz="2400" spc="-1" dirty="0">
                <a:latin typeface="Arial"/>
              </a:rPr>
              <a:t>A- “ad quem”</a:t>
            </a:r>
          </a:p>
          <a:p>
            <a:pPr algn="just">
              <a:lnSpc>
                <a:spcPct val="100000"/>
              </a:lnSpc>
              <a:spcBef>
                <a:spcPts val="641"/>
              </a:spcBef>
              <a:tabLst>
                <a:tab pos="0" algn="l"/>
              </a:tabLst>
            </a:pPr>
            <a:r>
              <a:rPr lang="pt-BR" sz="2400" spc="-1" dirty="0">
                <a:latin typeface="Arial"/>
              </a:rPr>
              <a:t>B- “a quo”</a:t>
            </a:r>
          </a:p>
          <a:p>
            <a:pPr algn="just">
              <a:lnSpc>
                <a:spcPct val="100000"/>
              </a:lnSpc>
              <a:spcBef>
                <a:spcPts val="641"/>
              </a:spcBef>
              <a:tabLst>
                <a:tab pos="0" algn="l"/>
              </a:tabLst>
            </a:pPr>
            <a:r>
              <a:rPr lang="pt-BR" sz="2400" spc="-1" dirty="0">
                <a:latin typeface="Arial"/>
              </a:rPr>
              <a:t>C- “a quo” e “ad quem”</a:t>
            </a:r>
          </a:p>
          <a:p>
            <a:pPr algn="just">
              <a:lnSpc>
                <a:spcPct val="100000"/>
              </a:lnSpc>
              <a:spcBef>
                <a:spcPts val="641"/>
              </a:spcBef>
              <a:tabLst>
                <a:tab pos="0" algn="l"/>
              </a:tabLst>
            </a:pPr>
            <a:r>
              <a:rPr lang="pt-BR" sz="2400" spc="-1" dirty="0">
                <a:latin typeface="Arial"/>
              </a:rPr>
              <a:t>D- “ad quem”</a:t>
            </a:r>
          </a:p>
          <a:p>
            <a:pPr algn="just">
              <a:spcBef>
                <a:spcPts val="641"/>
              </a:spcBef>
              <a:tabLst>
                <a:tab pos="0" algn="l"/>
              </a:tabLst>
            </a:pPr>
            <a:r>
              <a:rPr lang="pt-BR" sz="2400" spc="-1" dirty="0">
                <a:latin typeface="Arial"/>
              </a:rPr>
              <a:t>E- </a:t>
            </a:r>
            <a:r>
              <a:rPr lang="pt-BR" sz="2400" spc="-1" dirty="0"/>
              <a:t>“a quo” ou “ad quem”</a:t>
            </a:r>
          </a:p>
          <a:p>
            <a:pPr algn="just">
              <a:lnSpc>
                <a:spcPct val="100000"/>
              </a:lnSpc>
              <a:spcBef>
                <a:spcPts val="641"/>
              </a:spcBef>
              <a:tabLst>
                <a:tab pos="0" algn="l"/>
              </a:tabLst>
            </a:pPr>
            <a:endParaRPr lang="pt-BR" sz="2400" spc="-1" dirty="0">
              <a:latin typeface="Arial"/>
            </a:endParaRPr>
          </a:p>
        </p:txBody>
      </p:sp>
    </p:spTree>
    <p:extLst>
      <p:ext uri="{BB962C8B-B14F-4D97-AF65-F5344CB8AC3E}">
        <p14:creationId xmlns:p14="http://schemas.microsoft.com/office/powerpoint/2010/main" val="67004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137A3-943F-D33E-160B-424B69920601}"/>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07A5A64F-A24C-6C87-B898-B6B2D75E67C2}"/>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2400" spc="-1" dirty="0"/>
              <a:t>6- Em ação de indenização por danos morais, o juiz da 3ª Vara Cível julgou procedente o pedido formulado por Carla, condenando a empresa Alfa Ltda. ao pagamento de indenização. Inconformada, a empresa interpôs recurso de apelação. Carla foi intimada para se manifestar no prazo legal. Nesse caso, a medida processual cabível a ser apresentada por Carla é:</a:t>
            </a:r>
          </a:p>
          <a:p>
            <a:pPr algn="just">
              <a:lnSpc>
                <a:spcPct val="100000"/>
              </a:lnSpc>
              <a:spcBef>
                <a:spcPts val="641"/>
              </a:spcBef>
              <a:tabLst>
                <a:tab pos="0" algn="l"/>
              </a:tabLst>
            </a:pPr>
            <a:r>
              <a:rPr lang="pt-BR" sz="2400" spc="-1" dirty="0"/>
              <a:t>A) agravo de instrumento,</a:t>
            </a:r>
          </a:p>
          <a:p>
            <a:pPr algn="just">
              <a:lnSpc>
                <a:spcPct val="100000"/>
              </a:lnSpc>
              <a:spcBef>
                <a:spcPts val="641"/>
              </a:spcBef>
              <a:tabLst>
                <a:tab pos="0" algn="l"/>
              </a:tabLst>
            </a:pPr>
            <a:r>
              <a:rPr lang="pt-BR" sz="2400" spc="-1" dirty="0"/>
              <a:t>B) contrarrazões de apelação,</a:t>
            </a:r>
          </a:p>
          <a:p>
            <a:pPr algn="just">
              <a:lnSpc>
                <a:spcPct val="100000"/>
              </a:lnSpc>
              <a:spcBef>
                <a:spcPts val="641"/>
              </a:spcBef>
              <a:tabLst>
                <a:tab pos="0" algn="l"/>
              </a:tabLst>
            </a:pPr>
            <a:r>
              <a:rPr lang="pt-BR" sz="2400" spc="-1" dirty="0"/>
              <a:t>C) embargos de declaração,</a:t>
            </a:r>
          </a:p>
          <a:p>
            <a:pPr algn="just">
              <a:lnSpc>
                <a:spcPct val="100000"/>
              </a:lnSpc>
              <a:spcBef>
                <a:spcPts val="641"/>
              </a:spcBef>
              <a:tabLst>
                <a:tab pos="0" algn="l"/>
              </a:tabLst>
            </a:pPr>
            <a:r>
              <a:rPr lang="pt-BR" sz="2400" spc="-1" dirty="0"/>
              <a:t>D) recurso adesivo obrigatório,</a:t>
            </a:r>
          </a:p>
          <a:p>
            <a:pPr algn="just">
              <a:lnSpc>
                <a:spcPct val="100000"/>
              </a:lnSpc>
              <a:spcBef>
                <a:spcPts val="641"/>
              </a:spcBef>
              <a:tabLst>
                <a:tab pos="0" algn="l"/>
              </a:tabLst>
            </a:pPr>
            <a:r>
              <a:rPr lang="pt-BR" sz="2400" spc="-1" dirty="0"/>
              <a:t>E) agravo interno,</a:t>
            </a:r>
            <a:endParaRPr lang="pt-BR" sz="2400" spc="-1" dirty="0">
              <a:latin typeface="Arial"/>
            </a:endParaRPr>
          </a:p>
        </p:txBody>
      </p:sp>
    </p:spTree>
    <p:extLst>
      <p:ext uri="{BB962C8B-B14F-4D97-AF65-F5344CB8AC3E}">
        <p14:creationId xmlns:p14="http://schemas.microsoft.com/office/powerpoint/2010/main" val="123042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1A56-24CC-0275-E3EE-660F5C5A0CA6}"/>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30235E61-D947-D9E6-4878-B4BAD878011C}"/>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2400" spc="-1" dirty="0"/>
              <a:t>7- Pedro ajuizou ação de indenização por danos materiais contra a empresa Delta Ltda. O juiz julgou procedente o pedido e condenou a empresa ao pagamento de R$ 15.000,00. Inconformada, a empresa interpôs recurso de apelação. A apelação, em regra, é recebida com:</a:t>
            </a:r>
          </a:p>
          <a:p>
            <a:pPr algn="just">
              <a:lnSpc>
                <a:spcPct val="100000"/>
              </a:lnSpc>
              <a:spcBef>
                <a:spcPts val="641"/>
              </a:spcBef>
              <a:tabLst>
                <a:tab pos="0" algn="l"/>
              </a:tabLst>
            </a:pPr>
            <a:r>
              <a:rPr lang="pt-BR" sz="2400" spc="-1" dirty="0"/>
              <a:t>A) efeito devolutivo apenas;</a:t>
            </a:r>
          </a:p>
          <a:p>
            <a:pPr algn="just">
              <a:lnSpc>
                <a:spcPct val="100000"/>
              </a:lnSpc>
              <a:spcBef>
                <a:spcPts val="641"/>
              </a:spcBef>
              <a:tabLst>
                <a:tab pos="0" algn="l"/>
              </a:tabLst>
            </a:pPr>
            <a:r>
              <a:rPr lang="pt-BR" sz="2400" spc="-1" dirty="0"/>
              <a:t>B) efeito suspensivo apenas;</a:t>
            </a:r>
          </a:p>
          <a:p>
            <a:pPr algn="just">
              <a:lnSpc>
                <a:spcPct val="100000"/>
              </a:lnSpc>
              <a:spcBef>
                <a:spcPts val="641"/>
              </a:spcBef>
              <a:tabLst>
                <a:tab pos="0" algn="l"/>
              </a:tabLst>
            </a:pPr>
            <a:r>
              <a:rPr lang="pt-BR" sz="2400" spc="-1" dirty="0"/>
              <a:t>C) efeitos devolutivo e suspensivo;</a:t>
            </a:r>
          </a:p>
          <a:p>
            <a:pPr algn="just">
              <a:lnSpc>
                <a:spcPct val="100000"/>
              </a:lnSpc>
              <a:spcBef>
                <a:spcPts val="641"/>
              </a:spcBef>
              <a:tabLst>
                <a:tab pos="0" algn="l"/>
              </a:tabLst>
            </a:pPr>
            <a:r>
              <a:rPr lang="pt-BR" sz="2400" spc="-1" dirty="0"/>
              <a:t>D) efeitos devolutivo ou suspensivo;</a:t>
            </a:r>
          </a:p>
          <a:p>
            <a:pPr algn="just">
              <a:lnSpc>
                <a:spcPct val="100000"/>
              </a:lnSpc>
              <a:spcBef>
                <a:spcPts val="641"/>
              </a:spcBef>
              <a:tabLst>
                <a:tab pos="0" algn="l"/>
              </a:tabLst>
            </a:pPr>
            <a:r>
              <a:rPr lang="pt-BR" sz="2400" spc="-1" dirty="0"/>
              <a:t>E) efeitos devolutivo e/ou suspensivo;</a:t>
            </a:r>
            <a:endParaRPr lang="pt-BR" sz="2400" spc="-1" dirty="0">
              <a:latin typeface="Arial"/>
            </a:endParaRPr>
          </a:p>
        </p:txBody>
      </p:sp>
    </p:spTree>
    <p:extLst>
      <p:ext uri="{BB962C8B-B14F-4D97-AF65-F5344CB8AC3E}">
        <p14:creationId xmlns:p14="http://schemas.microsoft.com/office/powerpoint/2010/main" val="393248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57F8-E478-0E4C-AA72-164FF0E39B5E}"/>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BA87FDC0-FC30-441A-1160-461BA066D6D8}"/>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2400" spc="-1" dirty="0"/>
              <a:t>8- Carlos ajuizou ação de obrigação de fazer contra a empresa Alfa Ltda. O juiz da 4ª Vara Cível indeferiu a petição inicial, extinguindo o processo sem resolução do mérito. Inconformado, Carlos interpôs recurso de apelação. Ao receber o recurso, o juiz poderá exercer juízo de retratação, nos termos do CPC. Nesse caso, o juízo de retratação consiste em:</a:t>
            </a:r>
          </a:p>
          <a:p>
            <a:pPr algn="just">
              <a:lnSpc>
                <a:spcPct val="100000"/>
              </a:lnSpc>
              <a:spcBef>
                <a:spcPts val="641"/>
              </a:spcBef>
              <a:tabLst>
                <a:tab pos="0" algn="l"/>
              </a:tabLst>
            </a:pPr>
            <a:r>
              <a:rPr lang="pt-BR" sz="2400" spc="-1" dirty="0"/>
              <a:t>A) o juiz reformar sua própria decisão antes da remessa ao tribunal</a:t>
            </a:r>
          </a:p>
          <a:p>
            <a:pPr algn="just">
              <a:lnSpc>
                <a:spcPct val="100000"/>
              </a:lnSpc>
              <a:spcBef>
                <a:spcPts val="641"/>
              </a:spcBef>
              <a:tabLst>
                <a:tab pos="0" algn="l"/>
              </a:tabLst>
            </a:pPr>
            <a:r>
              <a:rPr lang="pt-BR" sz="2400" spc="-1" dirty="0"/>
              <a:t>B) o tribunal deve devolver o processo e dar oportunidade para o juiz refazer uma nova sentença</a:t>
            </a:r>
          </a:p>
          <a:p>
            <a:pPr algn="just">
              <a:lnSpc>
                <a:spcPct val="100000"/>
              </a:lnSpc>
              <a:spcBef>
                <a:spcPts val="641"/>
              </a:spcBef>
              <a:tabLst>
                <a:tab pos="0" algn="l"/>
              </a:tabLst>
            </a:pPr>
            <a:r>
              <a:rPr lang="pt-BR" sz="2400" spc="-1" dirty="0"/>
              <a:t>C) O relator retratar da decisão do juízo “a quo”</a:t>
            </a:r>
          </a:p>
          <a:p>
            <a:pPr algn="just">
              <a:lnSpc>
                <a:spcPct val="100000"/>
              </a:lnSpc>
              <a:spcBef>
                <a:spcPts val="641"/>
              </a:spcBef>
              <a:tabLst>
                <a:tab pos="0" algn="l"/>
              </a:tabLst>
            </a:pPr>
            <a:r>
              <a:rPr lang="pt-BR" sz="2400" spc="-1" dirty="0"/>
              <a:t>D) o relator determinar nova instrução probatória</a:t>
            </a:r>
          </a:p>
          <a:p>
            <a:pPr algn="just">
              <a:lnSpc>
                <a:spcPct val="100000"/>
              </a:lnSpc>
              <a:spcBef>
                <a:spcPts val="641"/>
              </a:spcBef>
              <a:tabLst>
                <a:tab pos="0" algn="l"/>
              </a:tabLst>
            </a:pPr>
            <a:r>
              <a:rPr lang="pt-BR" sz="2400" spc="-1" dirty="0"/>
              <a:t>E) o tribunal julgar o mérito da causa</a:t>
            </a:r>
            <a:endParaRPr lang="pt-BR" sz="2400" spc="-1" dirty="0">
              <a:latin typeface="Arial"/>
            </a:endParaRPr>
          </a:p>
        </p:txBody>
      </p:sp>
    </p:spTree>
    <p:extLst>
      <p:ext uri="{BB962C8B-B14F-4D97-AF65-F5344CB8AC3E}">
        <p14:creationId xmlns:p14="http://schemas.microsoft.com/office/powerpoint/2010/main" val="4014032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8C1E9F0-7C2D-1C8C-A765-AAE54C4F27D3}"/>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D5EFD017-8F2A-86BD-FD14-78702B2A4B01}"/>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r>
              <a:rPr lang="pt-BR" sz="2400" spc="-1" dirty="0"/>
              <a:t>9- Lucas ajuizou ação de indenização por danos morais contra a empresa Ômega Ltda. O juiz julgou procedente o pedido e fixou indenização em R$ 2.000,00. Inconformado com o valor, Lucas interpôs apelação, alegando que a quantia é insuficiente. Ao receber o recurso, o juiz passou a entender que a indenização fixada foi parca. Nessa situação, o juiz:</a:t>
            </a:r>
          </a:p>
          <a:p>
            <a:r>
              <a:rPr lang="pt-BR" sz="2400" spc="-1" dirty="0"/>
              <a:t>A) pode majorar o valor em retratação;</a:t>
            </a:r>
          </a:p>
          <a:p>
            <a:r>
              <a:rPr lang="pt-BR" sz="2400" spc="-1" dirty="0"/>
              <a:t>B) pode alterar a sentença antes da remessa;</a:t>
            </a:r>
          </a:p>
          <a:p>
            <a:r>
              <a:rPr lang="pt-BR" sz="2400" spc="-1" dirty="0"/>
              <a:t>C) não pode alterar a sentença;</a:t>
            </a:r>
          </a:p>
          <a:p>
            <a:r>
              <a:rPr lang="pt-BR" sz="2400" spc="-1" dirty="0"/>
              <a:t>D) deve proferir nova sentença;</a:t>
            </a:r>
          </a:p>
          <a:p>
            <a:r>
              <a:rPr lang="pt-BR" sz="2400" spc="-1" dirty="0"/>
              <a:t>E) deve converter o recurso; </a:t>
            </a:r>
          </a:p>
        </p:txBody>
      </p:sp>
    </p:spTree>
    <p:extLst>
      <p:ext uri="{BB962C8B-B14F-4D97-AF65-F5344CB8AC3E}">
        <p14:creationId xmlns:p14="http://schemas.microsoft.com/office/powerpoint/2010/main" val="254094320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73329-E103-9943-E0CB-9B0227AD183E}"/>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A2BBF56D-D24D-4EEC-DCF4-89D333C44BF3}"/>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r>
              <a:rPr lang="pt-BR" sz="2400" spc="-1" dirty="0"/>
              <a:t>10- Em ação de indenização, o juiz proferiu sentença e o autor foi intimado em 03/03/2026 (terça-feira) e interpôs recurso de apelação em 10/03/2026 (terça-feira). A parte ré passou a ter interesse em recorrer apenas de forma adesiva ao recurso do autor. A ré foi intimada para apresentar contrarrazões em 12/03/2026 (quinta-feira). Nessa situação, o recurso de apelação na forma adesiva deverá(ria) ser protocolado (desconsidere feriados e março tem 31 dias):</a:t>
            </a:r>
          </a:p>
          <a:p>
            <a:r>
              <a:rPr lang="pt-BR" sz="2400" spc="-1" dirty="0"/>
              <a:t>A) até 02/04/2026</a:t>
            </a:r>
          </a:p>
          <a:p>
            <a:r>
              <a:rPr lang="pt-BR" sz="2400" spc="-1" dirty="0"/>
              <a:t>B) até 17/03/2026</a:t>
            </a:r>
          </a:p>
          <a:p>
            <a:r>
              <a:rPr lang="pt-BR" sz="2400" spc="-1" dirty="0"/>
              <a:t>C) até 10/03/2026</a:t>
            </a:r>
          </a:p>
          <a:p>
            <a:r>
              <a:rPr lang="pt-BR" sz="2400" spc="-1" dirty="0"/>
              <a:t>D) até 24/03/2026</a:t>
            </a:r>
          </a:p>
          <a:p>
            <a:r>
              <a:rPr lang="pt-BR" sz="2400" spc="-1" dirty="0"/>
              <a:t>E) somente após o julgamento da apelação</a:t>
            </a:r>
          </a:p>
          <a:p>
            <a:endParaRPr lang="pt-BR" sz="2400" spc="-1" dirty="0"/>
          </a:p>
          <a:p>
            <a:pPr algn="r"/>
            <a:r>
              <a:rPr lang="pt-BR" sz="2400" spc="-1" dirty="0"/>
              <a:t>1-B; 2-B, 3-E; 4-A; 5-A; 6-B; 7-C, 8-A; 9-C; 10-A</a:t>
            </a:r>
          </a:p>
        </p:txBody>
      </p:sp>
    </p:spTree>
    <p:extLst>
      <p:ext uri="{BB962C8B-B14F-4D97-AF65-F5344CB8AC3E}">
        <p14:creationId xmlns:p14="http://schemas.microsoft.com/office/powerpoint/2010/main" val="142554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B3A2-5C3F-D05B-A795-556D9252E7C7}"/>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949D7C14-B715-F853-CF31-C93A5776256A}"/>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641"/>
              </a:spcBef>
              <a:tabLst>
                <a:tab pos="0" algn="l"/>
              </a:tabLst>
            </a:pPr>
            <a:r>
              <a:rPr lang="pt-BR" sz="1200" b="1" spc="-1" dirty="0"/>
              <a:t>CONCURSO SUSTENTAÇÃO ORAL 2026-2</a:t>
            </a:r>
          </a:p>
          <a:p>
            <a:pPr algn="just">
              <a:lnSpc>
                <a:spcPct val="100000"/>
              </a:lnSpc>
              <a:spcBef>
                <a:spcPts val="641"/>
              </a:spcBef>
              <a:tabLst>
                <a:tab pos="0" algn="l"/>
              </a:tabLst>
            </a:pPr>
            <a:r>
              <a:rPr lang="pt-BR" sz="1200" spc="-1" dirty="0" err="1"/>
              <a:t>Proc</a:t>
            </a:r>
            <a:r>
              <a:rPr lang="pt-BR" sz="1200" spc="-1" dirty="0"/>
              <a:t> - Autor: João Pereira - Ré: Mariana Lima - VARA: 10ª Vara Cível do Foro Central da Comarca da Capital de São Paulo</a:t>
            </a:r>
          </a:p>
          <a:p>
            <a:pPr algn="just">
              <a:lnSpc>
                <a:spcPct val="100000"/>
              </a:lnSpc>
              <a:spcBef>
                <a:spcPts val="641"/>
              </a:spcBef>
              <a:tabLst>
                <a:tab pos="0" algn="l"/>
              </a:tabLst>
            </a:pPr>
            <a:r>
              <a:rPr lang="pt-BR" sz="1200" spc="-1" dirty="0"/>
              <a:t>		</a:t>
            </a:r>
            <a:r>
              <a:rPr lang="pt-BR" sz="1600" spc="-1" dirty="0"/>
              <a:t>João Pereira, consultor de tecnologia da informação, residente no apto 402, trabalha em regime de home office há dois anos. Sua rotina exige silêncio e concentração para participar de reuniões virtuais e desenvolver projetos complexos. No apartamento de cima, o 502, reside Mariana Lima, pianista profissional e professora de música. Mariana precisa ensaiar diariamente, o que faz de segunda a sexta, das 9h às 18h, e aos sábados, das 10h às 13h. Incomodado com o som constante do piano, que alega vazar para seu apartamento de forma excessiva, João tentou resolver a situação amigavelmente. Após conversas e notificações extrajudiciais infrutíferas, nas quais Mariana se recusou a alterar sua rotina ou a instalar isolamento acústico, João decidiu levar a questão ao Judiciário. Assim, João ajuizou uma "Ação de Obrigação de Não Fazer c/c Indenização por Danos Morais" em face de Mariana. </a:t>
            </a:r>
          </a:p>
          <a:p>
            <a:pPr algn="just">
              <a:lnSpc>
                <a:spcPct val="100000"/>
              </a:lnSpc>
              <a:spcBef>
                <a:spcPts val="641"/>
              </a:spcBef>
              <a:tabLst>
                <a:tab pos="0" algn="l"/>
              </a:tabLst>
            </a:pPr>
            <a:r>
              <a:rPr lang="pt-BR" sz="1600" spc="-1" dirty="0"/>
              <a:t>		Em sua petição inicial, argumentou que o barulho proveniente do apartamento de Mariana ultrapassa o limite do tolerável, configurando uso anormal da propriedade, nos termos do Art. 1.277 do Código Civil. Afirmou que o som o impede de trabalhar, causa-lhe estresse, insônia e afeta seu direito ao sossego e à saúde. Pediu, em caráter liminar e definitivo, que Mariana fosse obrigada </a:t>
            </a:r>
            <a:r>
              <a:rPr lang="pt-BR" sz="1600" b="1" spc="-1" dirty="0"/>
              <a:t>a cessar os ensaios no apartamento </a:t>
            </a:r>
            <a:r>
              <a:rPr lang="pt-BR" sz="1600" spc="-1" dirty="0"/>
              <a:t>ou, alternativamente, que fosse compelida a realizar </a:t>
            </a:r>
            <a:r>
              <a:rPr lang="pt-BR" sz="1600" b="1" spc="-1" dirty="0"/>
              <a:t>obras de isolamento acústico</a:t>
            </a:r>
            <a:r>
              <a:rPr lang="pt-BR" sz="1600" spc="-1" dirty="0"/>
              <a:t>, além de uma </a:t>
            </a:r>
            <a:r>
              <a:rPr lang="pt-BR" sz="1600" b="1" spc="-1" dirty="0"/>
              <a:t>indenização de R$ 15.000,00 por danos morais</a:t>
            </a:r>
            <a:r>
              <a:rPr lang="pt-BR" sz="1600" spc="-1" dirty="0"/>
              <a:t>. Em sua contestação, Mariana defendeu-se alegando que não pratica qualquer ato ilícito. Sustentou que seu direito de propriedade e seu direito  constitucional ao livre exercício de sua profissão (Art. 5º, XIII, CF) a autorizam a ensaiar em seu imóvel. Argumentou que pratica sua atividade em horário estritamente comercial, respeitando o período de silêncio noturno previsto na convenção do condomínio. Alegou, ainda, que o autor </a:t>
            </a:r>
            <a:r>
              <a:rPr lang="pt-BR" sz="1600" b="1" spc="-1" dirty="0"/>
              <a:t>não apresentou provas concretas do suposto dano</a:t>
            </a:r>
            <a:r>
              <a:rPr lang="pt-BR" sz="1600" spc="-1" dirty="0"/>
              <a:t> (laudo de medição de ruído, atestado médico) e que a simples reclamação não configura dano moral, tratando-se de mero dissabor da vida em comunidade.</a:t>
            </a:r>
          </a:p>
          <a:p>
            <a:pPr algn="just">
              <a:lnSpc>
                <a:spcPct val="100000"/>
              </a:lnSpc>
              <a:spcBef>
                <a:spcPts val="641"/>
              </a:spcBef>
              <a:tabLst>
                <a:tab pos="0" algn="l"/>
              </a:tabLst>
            </a:pPr>
            <a:endParaRPr lang="pt-BR" sz="1600" spc="-1" dirty="0"/>
          </a:p>
          <a:p>
            <a:pPr algn="just">
              <a:lnSpc>
                <a:spcPct val="100000"/>
              </a:lnSpc>
              <a:spcBef>
                <a:spcPts val="641"/>
              </a:spcBef>
              <a:tabLst>
                <a:tab pos="0" algn="l"/>
              </a:tabLst>
            </a:pPr>
            <a:r>
              <a:rPr lang="pt-BR" sz="1600" spc="-1" dirty="0"/>
              <a:t>		</a:t>
            </a:r>
          </a:p>
        </p:txBody>
      </p:sp>
    </p:spTree>
    <p:extLst>
      <p:ext uri="{BB962C8B-B14F-4D97-AF65-F5344CB8AC3E}">
        <p14:creationId xmlns:p14="http://schemas.microsoft.com/office/powerpoint/2010/main" val="3180818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C00AE-5CB2-B4D3-C3E7-A3013793ADC7}"/>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9A70B6CD-2F74-E839-CF57-7ADBDD4D3AA6}"/>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1600" spc="-1" dirty="0"/>
              <a:t>		</a:t>
            </a:r>
            <a:r>
              <a:rPr lang="pt-BR" sz="2200" spc="-1" dirty="0"/>
              <a:t> Após a fase de instrução, </a:t>
            </a:r>
            <a:r>
              <a:rPr lang="pt-BR" sz="2200" b="1" spc="-1" dirty="0"/>
              <a:t>sem que as partes produzissem novas provas</a:t>
            </a:r>
            <a:r>
              <a:rPr lang="pt-BR" sz="2200" spc="-1" dirty="0"/>
              <a:t> e com a recusa de ambas em audiência de conciliação, o juiz proferiu a seguinte sentença:</a:t>
            </a:r>
          </a:p>
          <a:p>
            <a:pPr algn="just">
              <a:lnSpc>
                <a:spcPct val="100000"/>
              </a:lnSpc>
              <a:spcBef>
                <a:spcPts val="641"/>
              </a:spcBef>
              <a:tabLst>
                <a:tab pos="0" algn="l"/>
              </a:tabLst>
            </a:pPr>
            <a:r>
              <a:rPr lang="pt-BR" sz="2200" spc="-1" dirty="0"/>
              <a:t>		“Vistos etc. Trata-se de Ação de Obrigação de Não Fazer cumulada com Indenização por Danos Morais ajuizada por JOÃO PEREIRA em face de MARIANA LIMA. </a:t>
            </a:r>
          </a:p>
          <a:p>
            <a:pPr algn="just">
              <a:lnSpc>
                <a:spcPct val="100000"/>
              </a:lnSpc>
              <a:spcBef>
                <a:spcPts val="641"/>
              </a:spcBef>
              <a:tabLst>
                <a:tab pos="0" algn="l"/>
              </a:tabLst>
            </a:pPr>
            <a:r>
              <a:rPr lang="pt-BR" sz="2200" spc="-1" dirty="0"/>
              <a:t>		O autor alega, em suma, que a ré, sua vizinha do andar superior, utiliza seu imóvel para ensaios de piano em horários comerciais, cujo som perturba seu sossego e seu trabalho em regime de home office, configurando uso anormal da propriedade. Requer a cessação da atividade ou a adequação acústica do imóvel, bem como indenização por danos morais.</a:t>
            </a:r>
          </a:p>
          <a:p>
            <a:pPr algn="just">
              <a:spcBef>
                <a:spcPts val="641"/>
              </a:spcBef>
              <a:tabLst>
                <a:tab pos="0" algn="l"/>
              </a:tabLst>
            </a:pPr>
            <a:r>
              <a:rPr lang="pt-BR" sz="2200" spc="-1" dirty="0"/>
              <a:t>		A ré, em contestação, defende a legalidade de sua conduta, afirmando exercer seu direito de propriedade e profissão dentro dos limites da normalidade e em horários permitidos. </a:t>
            </a:r>
          </a:p>
          <a:p>
            <a:pPr algn="just">
              <a:spcBef>
                <a:spcPts val="641"/>
              </a:spcBef>
              <a:tabLst>
                <a:tab pos="0" algn="l"/>
              </a:tabLst>
            </a:pPr>
            <a:r>
              <a:rPr lang="pt-BR" sz="2200" spc="-1" dirty="0"/>
              <a:t>		Frustrada a tentativa de conciliação, o feito veio concluso para julgamento. É o relatório. </a:t>
            </a:r>
          </a:p>
          <a:p>
            <a:pPr algn="just">
              <a:spcBef>
                <a:spcPts val="641"/>
              </a:spcBef>
              <a:tabLst>
                <a:tab pos="0" algn="l"/>
              </a:tabLst>
            </a:pPr>
            <a:endParaRPr lang="pt-BR" sz="2200" spc="-1" dirty="0"/>
          </a:p>
          <a:p>
            <a:pPr algn="just">
              <a:spcBef>
                <a:spcPts val="641"/>
              </a:spcBef>
              <a:tabLst>
                <a:tab pos="0" algn="l"/>
              </a:tabLst>
            </a:pPr>
            <a:r>
              <a:rPr lang="pt-BR" sz="2200" b="1" spc="-1" dirty="0"/>
              <a:t>FUNDAMENTO E DECIDO.</a:t>
            </a:r>
          </a:p>
          <a:p>
            <a:pPr algn="just">
              <a:lnSpc>
                <a:spcPct val="100000"/>
              </a:lnSpc>
              <a:spcBef>
                <a:spcPts val="641"/>
              </a:spcBef>
              <a:tabLst>
                <a:tab pos="0" algn="l"/>
              </a:tabLst>
            </a:pPr>
            <a:endParaRPr lang="pt-BR" sz="1500" spc="-1" dirty="0"/>
          </a:p>
        </p:txBody>
      </p:sp>
    </p:spTree>
    <p:extLst>
      <p:ext uri="{BB962C8B-B14F-4D97-AF65-F5344CB8AC3E}">
        <p14:creationId xmlns:p14="http://schemas.microsoft.com/office/powerpoint/2010/main" val="527919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5C8DB-94FD-F1FD-88E7-93AE2D006911}"/>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D50632F3-AF21-561F-D33C-D9261383F2FD}"/>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1400" spc="-1" dirty="0"/>
              <a:t>		</a:t>
            </a:r>
            <a:r>
              <a:rPr lang="pt-BR" spc="-1" dirty="0"/>
              <a:t>A controvérsia central reside em ponderar dois </a:t>
            </a:r>
            <a:r>
              <a:rPr lang="pt-BR" b="1" spc="-1" dirty="0"/>
              <a:t>direitos fundamentais </a:t>
            </a:r>
            <a:r>
              <a:rPr lang="pt-BR" spc="-1" dirty="0"/>
              <a:t>em aparente colisão: o direito ao </a:t>
            </a:r>
            <a:r>
              <a:rPr lang="pt-BR" b="1" spc="-1" dirty="0"/>
              <a:t>sossego</a:t>
            </a:r>
            <a:r>
              <a:rPr lang="pt-BR" spc="-1" dirty="0"/>
              <a:t> e à </a:t>
            </a:r>
            <a:r>
              <a:rPr lang="pt-BR" b="1" spc="-1" dirty="0"/>
              <a:t>propriedade</a:t>
            </a:r>
            <a:r>
              <a:rPr lang="pt-BR" spc="-1" dirty="0"/>
              <a:t> do autor (art. 5º, caput e XXII, da CF e art. 1.277 do CC) e o direito à propriedade e ao </a:t>
            </a:r>
            <a:r>
              <a:rPr lang="pt-BR" b="1" spc="-1" dirty="0"/>
              <a:t>livre exercício profissional </a:t>
            </a:r>
            <a:r>
              <a:rPr lang="pt-BR" spc="-1" dirty="0"/>
              <a:t>da ré (art. 5º, XIII e XXII, da CF). </a:t>
            </a:r>
          </a:p>
          <a:p>
            <a:pPr algn="just">
              <a:lnSpc>
                <a:spcPct val="100000"/>
              </a:lnSpc>
              <a:spcBef>
                <a:spcPts val="641"/>
              </a:spcBef>
              <a:tabLst>
                <a:tab pos="0" algn="l"/>
              </a:tabLst>
            </a:pPr>
            <a:r>
              <a:rPr lang="pt-BR" spc="-1" dirty="0"/>
              <a:t>		O CC estabelece que o proprietário tem o direito de fazer </a:t>
            </a:r>
            <a:r>
              <a:rPr lang="pt-BR" b="1" spc="-1" dirty="0"/>
              <a:t>cessar</a:t>
            </a:r>
            <a:r>
              <a:rPr lang="pt-BR" spc="-1" dirty="0"/>
              <a:t> as interferências prejudiciais provocadas pela utilização de propriedade vizinha. Contudo, a norma deve ser interpretada sob o prisma da </a:t>
            </a:r>
            <a:r>
              <a:rPr lang="pt-BR" b="1" spc="-1" dirty="0"/>
              <a:t>tolerância mútua</a:t>
            </a:r>
            <a:r>
              <a:rPr lang="pt-BR" spc="-1" dirty="0"/>
              <a:t>, inerente à vida em coletividade, especialmente em condomínios edilícios. O dispositivo legal não veda qualquer incômodo, mas sim aquele que se revela </a:t>
            </a:r>
            <a:r>
              <a:rPr lang="pt-BR" b="1" i="1" spc="-1" dirty="0"/>
              <a:t>anormal</a:t>
            </a:r>
            <a:r>
              <a:rPr lang="pt-BR" spc="-1" dirty="0"/>
              <a:t>, </a:t>
            </a:r>
            <a:r>
              <a:rPr lang="pt-BR" b="1" spc="-1" dirty="0"/>
              <a:t>excessivo</a:t>
            </a:r>
            <a:r>
              <a:rPr lang="pt-BR" spc="-1" dirty="0"/>
              <a:t> e </a:t>
            </a:r>
            <a:r>
              <a:rPr lang="pt-BR" b="1" spc="-1" dirty="0"/>
              <a:t>intolerável</a:t>
            </a:r>
            <a:r>
              <a:rPr lang="pt-BR" spc="-1" dirty="0"/>
              <a:t> ao homem médio. No caso em tela, </a:t>
            </a:r>
            <a:r>
              <a:rPr lang="pt-BR" b="1" spc="-1" dirty="0"/>
              <a:t>não há nos autos prova robusta de que o ruído proveniente da atividade da ré ultrapasse os limites da normalidade</a:t>
            </a:r>
            <a:r>
              <a:rPr lang="pt-BR" spc="-1" dirty="0"/>
              <a:t>. A atividade musical é exercida em horário estritamente comercial (das 9h às 18h), não havendo qualquer notícia de ensaios durante o </a:t>
            </a:r>
            <a:r>
              <a:rPr lang="pt-BR" b="1" spc="-1" dirty="0"/>
              <a:t>período de repouso noturno</a:t>
            </a:r>
            <a:r>
              <a:rPr lang="pt-BR" spc="-1" dirty="0"/>
              <a:t>. A ré é musicista profissional, e o ensaio é condição essencial para o exercício de seu ofício, fonte de seu sustento. </a:t>
            </a:r>
            <a:r>
              <a:rPr lang="pt-BR" b="1" spc="-1" dirty="0"/>
              <a:t>Embora seja compreensível o desconforto do autor</a:t>
            </a:r>
            <a:r>
              <a:rPr lang="pt-BR" spc="-1" dirty="0"/>
              <a:t>, que necessita de silêncio para sua atividade laboral, não se pode impor à ré uma restrição severa ao seu direito de trabalho e propriedade com base em uma sensibilidade particular. O </a:t>
            </a:r>
            <a:r>
              <a:rPr lang="pt-BR" b="1" u="sng" spc="-1" dirty="0"/>
              <a:t>autor não produziu laudo técnico de medição de decibéis nem outra prova cabal de que o barulho fosse, objetivamente, excessivo. </a:t>
            </a:r>
            <a:r>
              <a:rPr lang="pt-BR" spc="-1" dirty="0"/>
              <a:t>A vida em apartamento impõe aos moradores a necessidade de suportar certos incômodos que não existiriam em uma residência isolada. O som de um instrumento musical, praticado em horário diurno e de forma não contínua, insere-se, a meu ver, no </a:t>
            </a:r>
            <a:r>
              <a:rPr lang="pt-BR" b="1" spc="-1" dirty="0"/>
              <a:t>âmbito do tolerável</a:t>
            </a:r>
            <a:r>
              <a:rPr lang="pt-BR" spc="-1" dirty="0"/>
              <a:t>. Dessa forma, </a:t>
            </a:r>
            <a:r>
              <a:rPr lang="pt-BR" b="1" spc="-1" dirty="0"/>
              <a:t>ausente  a prova do ato ilícito </a:t>
            </a:r>
            <a:r>
              <a:rPr lang="pt-BR" spc="-1" dirty="0"/>
              <a:t>(uso anormal da propriedade), não há que se falar em dever de cessar a  atividade, de realizar obras ou de indenizar.</a:t>
            </a:r>
          </a:p>
        </p:txBody>
      </p:sp>
    </p:spTree>
    <p:extLst>
      <p:ext uri="{BB962C8B-B14F-4D97-AF65-F5344CB8AC3E}">
        <p14:creationId xmlns:p14="http://schemas.microsoft.com/office/powerpoint/2010/main" val="179386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3" name="Imagem 2">
            <a:extLst>
              <a:ext uri="{FF2B5EF4-FFF2-40B4-BE49-F238E27FC236}">
                <a16:creationId xmlns:a16="http://schemas.microsoft.com/office/drawing/2014/main" id="{9320CCFC-733B-BC4D-9ADE-5A52AB9390A3}"/>
              </a:ext>
            </a:extLst>
          </p:cNvPr>
          <p:cNvPicPr>
            <a:picLocks noChangeAspect="1"/>
          </p:cNvPicPr>
          <p:nvPr/>
        </p:nvPicPr>
        <p:blipFill>
          <a:blip r:embed="rId2"/>
          <a:stretch>
            <a:fillRect/>
          </a:stretch>
        </p:blipFill>
        <p:spPr>
          <a:xfrm>
            <a:off x="1" y="61546"/>
            <a:ext cx="4510454" cy="6796454"/>
          </a:xfrm>
          <a:prstGeom prst="rect">
            <a:avLst/>
          </a:prstGeom>
        </p:spPr>
      </p:pic>
      <p:pic>
        <p:nvPicPr>
          <p:cNvPr id="5" name="Imagem 4">
            <a:extLst>
              <a:ext uri="{FF2B5EF4-FFF2-40B4-BE49-F238E27FC236}">
                <a16:creationId xmlns:a16="http://schemas.microsoft.com/office/drawing/2014/main" id="{DA0DA792-1B79-ED38-AF49-E7FA82318BAB}"/>
              </a:ext>
            </a:extLst>
          </p:cNvPr>
          <p:cNvPicPr>
            <a:picLocks noChangeAspect="1"/>
          </p:cNvPicPr>
          <p:nvPr/>
        </p:nvPicPr>
        <p:blipFill>
          <a:blip r:embed="rId3"/>
          <a:stretch>
            <a:fillRect/>
          </a:stretch>
        </p:blipFill>
        <p:spPr>
          <a:xfrm>
            <a:off x="4145280" y="493697"/>
            <a:ext cx="4926427" cy="5983988"/>
          </a:xfrm>
          <a:prstGeom prst="rect">
            <a:avLst/>
          </a:prstGeom>
        </p:spPr>
      </p:pic>
    </p:spTree>
    <p:extLst>
      <p:ext uri="{BB962C8B-B14F-4D97-AF65-F5344CB8AC3E}">
        <p14:creationId xmlns:p14="http://schemas.microsoft.com/office/powerpoint/2010/main" val="3238808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50E4E-8798-27F5-C940-A86DD7C0A392}"/>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81A27E3E-E673-CD57-33F1-7C4365DBD78D}"/>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2400" spc="-1" dirty="0"/>
              <a:t>		Diante do exposto, JULGO IMPROCEDENTES os pedidos formulados na petição inicial, extinguindo o processo com resolução do mérito, nos termos do art. 487, inciso I, do Código de Processo Civil. Condeno a parte autora ao pagamento das custas processuais e dos honorários advocatícios, que fixo em 10% sobre o valor atualizado da causa.</a:t>
            </a:r>
          </a:p>
          <a:p>
            <a:pPr algn="just">
              <a:lnSpc>
                <a:spcPct val="100000"/>
              </a:lnSpc>
              <a:spcBef>
                <a:spcPts val="641"/>
              </a:spcBef>
              <a:tabLst>
                <a:tab pos="0" algn="l"/>
              </a:tabLst>
            </a:pPr>
            <a:r>
              <a:rPr lang="pt-BR" sz="2400" spc="-1" dirty="0"/>
              <a:t>		Contudo, observo que a parte perdedora litiga sob o pálio da gratuidade de justiça, razão pela qual a obrigação de pagamento fica sob condição suspensiva de exigibilidade e somente poderá ser executada se, nos 5 (cinco) anos subsequentes ao trânsito em julgado desta decisão, o credor demonstrar que deixou de existir a situação de insuficiência de recursos que justificou a concessão de gratuidade, extinguindo-se, passado esse prazo, tal obrigação, conforme o art. 98, § 3º, do CPC.  Publique-se. Registre-se. Intimem-se.</a:t>
            </a:r>
          </a:p>
          <a:p>
            <a:pPr algn="just">
              <a:lnSpc>
                <a:spcPct val="100000"/>
              </a:lnSpc>
              <a:spcBef>
                <a:spcPts val="641"/>
              </a:spcBef>
              <a:tabLst>
                <a:tab pos="0" algn="l"/>
              </a:tabLst>
            </a:pPr>
            <a:endParaRPr lang="pt-BR" sz="1300" spc="-1" dirty="0"/>
          </a:p>
          <a:p>
            <a:pPr algn="just">
              <a:lnSpc>
                <a:spcPct val="100000"/>
              </a:lnSpc>
              <a:spcBef>
                <a:spcPts val="641"/>
              </a:spcBef>
              <a:tabLst>
                <a:tab pos="0" algn="l"/>
              </a:tabLst>
            </a:pPr>
            <a:r>
              <a:rPr lang="pt-BR" sz="2400" spc="-1" dirty="0"/>
              <a:t>APELANTE: AUTOR – RAZÕES RECURSAIS art. 1.010, III</a:t>
            </a:r>
          </a:p>
          <a:p>
            <a:pPr algn="just">
              <a:lnSpc>
                <a:spcPct val="100000"/>
              </a:lnSpc>
              <a:spcBef>
                <a:spcPts val="641"/>
              </a:spcBef>
              <a:tabLst>
                <a:tab pos="0" algn="l"/>
              </a:tabLst>
            </a:pPr>
            <a:r>
              <a:rPr lang="pt-BR" sz="2400" spc="-1" dirty="0"/>
              <a:t>APELADO: RÉU – CONTRARRAZÕES – 1.010, §§ 1º e 2º</a:t>
            </a:r>
          </a:p>
        </p:txBody>
      </p:sp>
    </p:spTree>
    <p:extLst>
      <p:ext uri="{BB962C8B-B14F-4D97-AF65-F5344CB8AC3E}">
        <p14:creationId xmlns:p14="http://schemas.microsoft.com/office/powerpoint/2010/main" val="106391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59747-B5AB-03A2-0866-58A7763E70F1}"/>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D98DCA2D-815F-28B9-472E-BAD20599D4C5}"/>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2400" spc="-1" dirty="0"/>
              <a:t>	</a:t>
            </a:r>
            <a:r>
              <a:rPr lang="pt-BR" sz="2400" b="1" spc="-1" dirty="0"/>
              <a:t>QUESTÃO</a:t>
            </a:r>
          </a:p>
          <a:p>
            <a:pPr algn="just">
              <a:lnSpc>
                <a:spcPct val="100000"/>
              </a:lnSpc>
              <a:spcBef>
                <a:spcPts val="641"/>
              </a:spcBef>
              <a:tabLst>
                <a:tab pos="0" algn="l"/>
              </a:tabLst>
            </a:pPr>
            <a:r>
              <a:rPr lang="pt-BR" sz="2400" spc="-1" dirty="0"/>
              <a:t>		Mariana ajuizou ação de indenização por danos morais em face da empresa Veloz Entregas Ltda., alegando que uma encomenda contendo objeto de valor sentimental foi extraviada durante o transporte. Sustentou que tentou resolver o problema administrativamente, sem sucesso.</a:t>
            </a:r>
          </a:p>
          <a:p>
            <a:pPr algn="just">
              <a:lnSpc>
                <a:spcPct val="100000"/>
              </a:lnSpc>
              <a:spcBef>
                <a:spcPts val="641"/>
              </a:spcBef>
              <a:tabLst>
                <a:tab pos="0" algn="l"/>
              </a:tabLst>
            </a:pPr>
            <a:r>
              <a:rPr lang="pt-BR" sz="2400" spc="-1" dirty="0"/>
              <a:t>		O juízo da 5ª Vara Cível da Comarca de Belo Horizonte julgou procedente o pedido, condenando a empresa ao pagamento de R$ 8.000,00 a título de danos morais, além de custas e honorários advocatícios.</a:t>
            </a:r>
          </a:p>
          <a:p>
            <a:pPr algn="just">
              <a:lnSpc>
                <a:spcPct val="100000"/>
              </a:lnSpc>
              <a:spcBef>
                <a:spcPts val="641"/>
              </a:spcBef>
              <a:tabLst>
                <a:tab pos="0" algn="l"/>
              </a:tabLst>
            </a:pPr>
            <a:r>
              <a:rPr lang="pt-BR" sz="2400" spc="-1" dirty="0"/>
              <a:t>		Inconformada, a empresa Veloz Entregas Ltda. interpôs recurso de apelação, sustentando que não houve dano moral, mas mero aborrecimento, requerendo a reforma integral da sentença.</a:t>
            </a:r>
          </a:p>
          <a:p>
            <a:pPr algn="just">
              <a:lnSpc>
                <a:spcPct val="100000"/>
              </a:lnSpc>
              <a:spcBef>
                <a:spcPts val="641"/>
              </a:spcBef>
              <a:tabLst>
                <a:tab pos="0" algn="l"/>
              </a:tabLst>
            </a:pPr>
            <a:r>
              <a:rPr lang="pt-BR" sz="2400" spc="-1" dirty="0"/>
              <a:t>		Na qualidade de advogado(a) de Mariana, indique a peça processual cabível.</a:t>
            </a:r>
          </a:p>
        </p:txBody>
      </p:sp>
    </p:spTree>
    <p:extLst>
      <p:ext uri="{BB962C8B-B14F-4D97-AF65-F5344CB8AC3E}">
        <p14:creationId xmlns:p14="http://schemas.microsoft.com/office/powerpoint/2010/main" val="86635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85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endParaRPr lang="pt-BR" sz="3200" spc="-1" dirty="0">
              <a:solidFill>
                <a:srgbClr val="000000"/>
              </a:solidFill>
              <a:latin typeface="Calibri"/>
              <a:ea typeface="DejaVu Sans"/>
            </a:endParaRPr>
          </a:p>
        </p:txBody>
      </p:sp>
      <p:pic>
        <p:nvPicPr>
          <p:cNvPr id="3" name="Imagem 2">
            <a:extLst>
              <a:ext uri="{FF2B5EF4-FFF2-40B4-BE49-F238E27FC236}">
                <a16:creationId xmlns:a16="http://schemas.microsoft.com/office/drawing/2014/main" id="{93E68858-13CF-0CE8-8711-4BF9117B62F5}"/>
              </a:ext>
            </a:extLst>
          </p:cNvPr>
          <p:cNvPicPr>
            <a:picLocks noChangeAspect="1"/>
          </p:cNvPicPr>
          <p:nvPr/>
        </p:nvPicPr>
        <p:blipFill>
          <a:blip r:embed="rId2"/>
          <a:stretch>
            <a:fillRect/>
          </a:stretch>
        </p:blipFill>
        <p:spPr>
          <a:xfrm>
            <a:off x="0" y="374572"/>
            <a:ext cx="9144000" cy="6483427"/>
          </a:xfrm>
          <a:prstGeom prst="rect">
            <a:avLst/>
          </a:prstGeom>
        </p:spPr>
      </p:pic>
      <p:sp>
        <p:nvSpPr>
          <p:cNvPr id="4" name="CaixaDeTexto 3">
            <a:extLst>
              <a:ext uri="{FF2B5EF4-FFF2-40B4-BE49-F238E27FC236}">
                <a16:creationId xmlns:a16="http://schemas.microsoft.com/office/drawing/2014/main" id="{DFB11014-5BB2-5025-C56B-ABFED555B32E}"/>
              </a:ext>
            </a:extLst>
          </p:cNvPr>
          <p:cNvSpPr txBox="1"/>
          <p:nvPr/>
        </p:nvSpPr>
        <p:spPr>
          <a:xfrm>
            <a:off x="2170324" y="5240"/>
            <a:ext cx="4649118" cy="369332"/>
          </a:xfrm>
          <a:prstGeom prst="rect">
            <a:avLst/>
          </a:prstGeom>
          <a:noFill/>
        </p:spPr>
        <p:txBody>
          <a:bodyPr wrap="square">
            <a:spAutoFit/>
          </a:bodyPr>
          <a:lstStyle/>
          <a:p>
            <a:r>
              <a:rPr lang="pt-BR" sz="1800" spc="-1" dirty="0"/>
              <a:t>CONTRARRAZÕES DE APELAÇÃO</a:t>
            </a:r>
            <a:endParaRPr lang="pt-BR" dirty="0"/>
          </a:p>
        </p:txBody>
      </p:sp>
    </p:spTree>
    <p:extLst>
      <p:ext uri="{BB962C8B-B14F-4D97-AF65-F5344CB8AC3E}">
        <p14:creationId xmlns:p14="http://schemas.microsoft.com/office/powerpoint/2010/main" val="267331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62500" lnSpcReduction="20000"/>
          </a:bodyPr>
          <a:lstStyle/>
          <a:p>
            <a:pPr algn="just">
              <a:lnSpc>
                <a:spcPct val="100000"/>
              </a:lnSpc>
              <a:spcBef>
                <a:spcPts val="641"/>
              </a:spcBef>
              <a:tabLst>
                <a:tab pos="0" algn="l"/>
              </a:tabLst>
            </a:pPr>
            <a:r>
              <a:rPr lang="pt-BR" sz="3200" spc="-1" dirty="0">
                <a:solidFill>
                  <a:srgbClr val="000000"/>
                </a:solidFill>
                <a:latin typeface="Calibri"/>
                <a:ea typeface="DejaVu Sans"/>
              </a:rPr>
              <a:t>		Olga adquiriu uma chapinha de cabelo com o objetivo de fazer um penteado especial para um casamento em que seria madrinha. No dia da cerimônia, Olga pela primeira vez ligou o produto, que esquentou em excesso e queimou seus longos cabelos.  Em consequência, Olga precisou procurar um hospital e não pôde comparecer ao casamento.</a:t>
            </a:r>
          </a:p>
          <a:p>
            <a:pPr algn="just">
              <a:lnSpc>
                <a:spcPct val="100000"/>
              </a:lnSpc>
              <a:spcBef>
                <a:spcPts val="641"/>
              </a:spcBef>
              <a:tabLst>
                <a:tab pos="0" algn="l"/>
              </a:tabLst>
            </a:pPr>
            <a:r>
              <a:rPr lang="pt-BR" sz="3200" spc="-1" dirty="0">
                <a:solidFill>
                  <a:srgbClr val="000000"/>
                </a:solidFill>
                <a:latin typeface="Calibri"/>
                <a:ea typeface="DejaVu Sans"/>
              </a:rPr>
              <a:t>		Olga ajuizou ação de reparação de danos em face de Casa Mil, objetivando o recebimento de indenização no valor total de R$ 100.000,00 (cem mil reais), tendo sido a petição inicial distribuída à 2ª Vara Cível de Teresina.  Em contestação, a Ré sustentou preliminarmente a incompetência do juízo, por não ser o de sua sede. No mérito, sustentou a ocorrência da prescrição em virtude do transcurso de prazo superior a um ano entre a ocorrência do dano e o ajuizamento da ação. Alegou também a ausência de sua responsabilidade, seja porque não restou comprovada sua culpa, seja porque não fabricou o produto alegadamente defeituoso.</a:t>
            </a:r>
          </a:p>
          <a:p>
            <a:pPr algn="just">
              <a:lnSpc>
                <a:spcPct val="100000"/>
              </a:lnSpc>
              <a:spcBef>
                <a:spcPts val="641"/>
              </a:spcBef>
              <a:tabLst>
                <a:tab pos="0" algn="l"/>
              </a:tabLst>
            </a:pPr>
            <a:r>
              <a:rPr lang="pt-BR" sz="3200" spc="-1" dirty="0">
                <a:solidFill>
                  <a:srgbClr val="000000"/>
                </a:solidFill>
                <a:latin typeface="Calibri"/>
                <a:ea typeface="DejaVu Sans"/>
              </a:rPr>
              <a:t>		Em provas, a parte autora requereu a oitiva de testemunhas, o que foi indeferido pela juíza responsável pelo caso, por entender impertinente.</a:t>
            </a:r>
          </a:p>
          <a:p>
            <a:pPr algn="just">
              <a:lnSpc>
                <a:spcPct val="100000"/>
              </a:lnSpc>
              <a:spcBef>
                <a:spcPts val="641"/>
              </a:spcBef>
              <a:tabLst>
                <a:tab pos="0" algn="l"/>
              </a:tabLst>
            </a:pPr>
            <a:r>
              <a:rPr lang="pt-BR" sz="3200" spc="-1" dirty="0">
                <a:solidFill>
                  <a:srgbClr val="000000"/>
                </a:solidFill>
                <a:latin typeface="Calibri"/>
                <a:ea typeface="DejaVu Sans"/>
              </a:rPr>
              <a:t>		O pedido foi julgado procedente, com a condenação de Casa Mil ao pagamento da integralidade da indenização pleiteada na inicial. Nenhuma das alegações da ré foi acolhida.</a:t>
            </a:r>
          </a:p>
          <a:p>
            <a:pPr algn="just">
              <a:lnSpc>
                <a:spcPct val="100000"/>
              </a:lnSpc>
              <a:spcBef>
                <a:spcPts val="641"/>
              </a:spcBef>
              <a:tabLst>
                <a:tab pos="0" algn="l"/>
              </a:tabLst>
            </a:pPr>
            <a:r>
              <a:rPr lang="pt-BR" sz="3200" spc="-1" dirty="0">
                <a:solidFill>
                  <a:srgbClr val="000000"/>
                </a:solidFill>
                <a:latin typeface="Calibri"/>
                <a:ea typeface="DejaVu Sans"/>
              </a:rPr>
              <a:t>		Inconformada, Casa Mil apresentou recurso de apelação e repisou o alegado em sua contestação, no sentido da incompetência, bem como da prescrição e da ausência de sua responsabilidade. Pleiteou a reforma da sentença para que o pedido seja julgado improcedente.</a:t>
            </a:r>
          </a:p>
          <a:p>
            <a:pPr algn="just">
              <a:lnSpc>
                <a:spcPct val="100000"/>
              </a:lnSpc>
              <a:spcBef>
                <a:spcPts val="641"/>
              </a:spcBef>
              <a:tabLst>
                <a:tab pos="0" algn="l"/>
              </a:tabLst>
            </a:pPr>
            <a:r>
              <a:rPr lang="pt-BR" sz="3200" spc="-1" dirty="0">
                <a:solidFill>
                  <a:srgbClr val="000000"/>
                </a:solidFill>
                <a:latin typeface="Calibri"/>
                <a:ea typeface="DejaVu Sans"/>
              </a:rPr>
              <a:t>		Em seguida, a parte autora foi intimada a se manifestar sobre a apelação apresentada.</a:t>
            </a:r>
          </a:p>
          <a:p>
            <a:pPr algn="just">
              <a:lnSpc>
                <a:spcPct val="100000"/>
              </a:lnSpc>
              <a:spcBef>
                <a:spcPts val="641"/>
              </a:spcBef>
              <a:tabLst>
                <a:tab pos="0" algn="l"/>
              </a:tabLst>
            </a:pPr>
            <a:endParaRPr lang="pt-BR" sz="3200" spc="-1" dirty="0">
              <a:solidFill>
                <a:srgbClr val="000000"/>
              </a:solidFill>
              <a:latin typeface="Calibri"/>
              <a:ea typeface="DejaVu Sans"/>
            </a:endParaRPr>
          </a:p>
        </p:txBody>
      </p:sp>
      <p:pic>
        <p:nvPicPr>
          <p:cNvPr id="3" name="Imagem 2">
            <a:extLst>
              <a:ext uri="{FF2B5EF4-FFF2-40B4-BE49-F238E27FC236}">
                <a16:creationId xmlns:a16="http://schemas.microsoft.com/office/drawing/2014/main" id="{6B8D5394-2A12-F82D-5226-D281F931DE19}"/>
              </a:ext>
            </a:extLst>
          </p:cNvPr>
          <p:cNvPicPr>
            <a:picLocks noChangeAspect="1"/>
          </p:cNvPicPr>
          <p:nvPr/>
        </p:nvPicPr>
        <p:blipFill>
          <a:blip r:embed="rId2"/>
          <a:stretch>
            <a:fillRect/>
          </a:stretch>
        </p:blipFill>
        <p:spPr>
          <a:xfrm>
            <a:off x="6367661" y="6591300"/>
            <a:ext cx="2585224" cy="181005"/>
          </a:xfrm>
          <a:prstGeom prst="rect">
            <a:avLst/>
          </a:prstGeom>
        </p:spPr>
      </p:pic>
    </p:spTree>
    <p:extLst>
      <p:ext uri="{BB962C8B-B14F-4D97-AF65-F5344CB8AC3E}">
        <p14:creationId xmlns:p14="http://schemas.microsoft.com/office/powerpoint/2010/main" val="180799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algn="just">
              <a:lnSpc>
                <a:spcPct val="107000"/>
              </a:lnSpc>
              <a:spcAft>
                <a:spcPts val="800"/>
              </a:spcAft>
            </a:pPr>
            <a:r>
              <a:rPr lang="pt-BR" sz="1800" b="1" i="1" u="sng"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PEÇA CONTRARRAZÕES</a:t>
            </a: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Art. 1.010, §§ 1º e 2º, do CPC direcionada à 2a Vara Cível de Teresina/PI. Olga apelada e </a:t>
            </a:r>
            <a:r>
              <a:rPr lang="pt-BR" sz="1800" i="1"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Casa Mil</a:t>
            </a: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apelante.</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sz="1800" b="1"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PRELIMINARMENTE</a:t>
            </a: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alegação de interposição dentro do prazo de quinze dias previsto no Art. 1.010, § 1º, </a:t>
            </a:r>
            <a:r>
              <a:rPr lang="pt-BR" sz="1800" b="1" i="1" u="sng"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ou</a:t>
            </a: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no Art. 1.003, § 5º, ambos do CPC. Em contrapartida, alegar intempestividade da apelação, pois superado o prazo de quinze dias previsto no Art. 1.003, § 5º, do CPC.</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Ainda em preliminar suscitar a reforma da decisão que indeferiu a produção de prova oral pela parte autora, nos termos do Art. 1.009, § 1º, do CPC, sob alegação de ofensa à ampla defesa.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sz="1800" b="1"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FATOS</a:t>
            </a:r>
            <a:r>
              <a:rPr lang="pt-BR" b="1" kern="0" dirty="0">
                <a:solidFill>
                  <a:srgbClr val="222222"/>
                </a:solidFill>
                <a:latin typeface="Verdana" panose="020B0604030504040204" pitchFamily="34" charset="0"/>
                <a:ea typeface="Times New Roman" panose="02020603050405020304" pitchFamily="18" charset="0"/>
                <a:cs typeface="Times New Roman" panose="02020603050405020304" pitchFamily="18" charset="0"/>
              </a:rPr>
              <a:t>: </a:t>
            </a:r>
            <a:r>
              <a:rPr lang="pt-BR" kern="0" dirty="0">
                <a:solidFill>
                  <a:srgbClr val="222222"/>
                </a:solidFill>
                <a:latin typeface="Verdana" panose="020B0604030504040204" pitchFamily="34" charset="0"/>
                <a:ea typeface="Times New Roman" panose="02020603050405020304" pitchFamily="18" charset="0"/>
                <a:cs typeface="Times New Roman" panose="02020603050405020304" pitchFamily="18" charset="0"/>
              </a:rPr>
              <a:t>deverá ser feita a exposição dos fatos.</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sz="1800" b="1"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MÉRITO</a:t>
            </a: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mencionar relação de consumo, nos termos do art. 2º ou do art. 3º, CDC (</a:t>
            </a:r>
            <a:r>
              <a:rPr lang="pt-BR" sz="1800" i="1"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Casa Mil</a:t>
            </a: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é considerada fornecedora por ter comercializado o produto vendido).</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Alegar competência territorial da comarca de Teresina/PI, por ser o domicílio da parte autora, conforme previsto no Art. 101, inciso I, do CDC.</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PRAZO PRESCRICIONAL aplicável ao caso é o quinquenal, de acordo com o Art. 27 do CDC, sendo descabida a alegação de prescrição pela apelante.</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Responsabilidade da apelante é de natureza objetiva, independendo de culpa (Art. 12 do CDC).</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pt-BR" sz="1800" b="1"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PEDIDOS</a:t>
            </a: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 desprovimento do recurso com a manutenção da sentença apelada; e b) majoração da condenação da ré em honorários advocatícios.</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b="1"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ENCERRAMENTO</a:t>
            </a:r>
            <a:r>
              <a:rPr lang="pt-BR"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da petição com local, data, assinatura e inscrição na OAB.</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64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15000"/>
              </a:lnSpc>
              <a:spcAft>
                <a:spcPts val="1000"/>
              </a:spcAft>
            </a:pPr>
            <a:r>
              <a:rPr lang="pt-BR" sz="1800" b="1" dirty="0">
                <a:effectLst/>
                <a:latin typeface="Californian FB" panose="0207040306080B030204" pitchFamily="18" charset="0"/>
                <a:ea typeface="Calibri" panose="020F0502020204030204" pitchFamily="34" charset="0"/>
                <a:cs typeface="Times New Roman" panose="02020603050405020304" pitchFamily="18" charset="0"/>
              </a:rPr>
              <a:t>AO JUÍZO DA 5ª VARA CÍVEL DA COMARCA DE XXX</a:t>
            </a:r>
            <a:r>
              <a:rPr lang="pt-BR" sz="1800" dirty="0">
                <a:effectLst/>
                <a:latin typeface="Californian FB" panose="0207040306080B030204" pitchFamily="18" charset="0"/>
                <a:ea typeface="Calibri" panose="020F0502020204030204" pitchFamily="34" charset="0"/>
                <a:cs typeface="Times New Roman" panose="02020603050405020304" pitchFamily="18" charset="0"/>
              </a:rPr>
              <a:t>.</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dirty="0">
                <a:latin typeface="Californian FB" panose="0207040306080B030204" pitchFamily="18" charset="0"/>
                <a:ea typeface="Calibri" panose="020F0502020204030204" pitchFamily="34" charset="0"/>
                <a:cs typeface="Times New Roman" panose="02020603050405020304" pitchFamily="18" charset="0"/>
              </a:rPr>
              <a:t>Processo n.</a:t>
            </a: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a:t>
            </a:r>
            <a:r>
              <a:rPr lang="pt-BR" sz="1800" dirty="0" err="1">
                <a:effectLst/>
                <a:latin typeface="Californian FB" panose="0207040306080B030204" pitchFamily="18" charset="0"/>
                <a:ea typeface="Calibri" panose="020F0502020204030204" pitchFamily="34" charset="0"/>
                <a:cs typeface="Times New Roman" panose="02020603050405020304" pitchFamily="18" charset="0"/>
              </a:rPr>
              <a:t>xxx</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a:t>
            </a:r>
            <a:r>
              <a:rPr lang="pt-BR" sz="1800" b="1" dirty="0">
                <a:effectLst/>
                <a:latin typeface="Californian FB" panose="0207040306080B030204" pitchFamily="18" charset="0"/>
                <a:ea typeface="Calibri" panose="020F0502020204030204" pitchFamily="34" charset="0"/>
                <a:cs typeface="Times New Roman" panose="02020603050405020304" pitchFamily="18" charset="0"/>
              </a:rPr>
              <a:t>APELADO</a:t>
            </a: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devidamente qualificado nos autos da Ação XXXX em epígrafe, vem, por via de seu procurador que esta subscreve, (</a:t>
            </a:r>
            <a:r>
              <a:rPr lang="pt-BR" sz="1800" dirty="0">
                <a:effectLst/>
                <a:highlight>
                  <a:srgbClr val="FFFF00"/>
                </a:highlight>
                <a:latin typeface="Californian FB" panose="0207040306080B030204" pitchFamily="18" charset="0"/>
                <a:ea typeface="Calibri" panose="020F0502020204030204" pitchFamily="34" charset="0"/>
                <a:cs typeface="Times New Roman" panose="02020603050405020304" pitchFamily="18" charset="0"/>
              </a:rPr>
              <a:t>com fundamento no art. 1.010, </a:t>
            </a:r>
            <a:r>
              <a:rPr lang="pt-BR" sz="1800" baseline="-25000" dirty="0">
                <a:effectLst/>
                <a:highlight>
                  <a:srgbClr val="FFFF00"/>
                </a:highlight>
                <a:latin typeface="Californian FB" panose="0207040306080B030204" pitchFamily="18" charset="0"/>
                <a:ea typeface="Calibri" panose="020F0502020204030204" pitchFamily="34" charset="0"/>
                <a:cs typeface="Times New Roman" panose="02020603050405020304" pitchFamily="18" charset="0"/>
              </a:rPr>
              <a:t>§1</a:t>
            </a:r>
            <a:r>
              <a:rPr lang="pt-BR" sz="1800" baseline="30000" dirty="0">
                <a:effectLst/>
                <a:highlight>
                  <a:srgbClr val="FFFF00"/>
                </a:highlight>
                <a:latin typeface="Californian FB" panose="0207040306080B030204" pitchFamily="18" charset="0"/>
                <a:ea typeface="Calibri" panose="020F0502020204030204" pitchFamily="34" charset="0"/>
                <a:cs typeface="Times New Roman" panose="02020603050405020304" pitchFamily="18" charset="0"/>
              </a:rPr>
              <a:t>o,</a:t>
            </a:r>
            <a:r>
              <a:rPr lang="pt-BR" sz="1800" dirty="0">
                <a:effectLst/>
                <a:highlight>
                  <a:srgbClr val="FFFF00"/>
                </a:highlight>
                <a:latin typeface="Californian FB" panose="0207040306080B030204" pitchFamily="18" charset="0"/>
                <a:ea typeface="Calibri" panose="020F0502020204030204" pitchFamily="34" charset="0"/>
                <a:cs typeface="Times New Roman" panose="02020603050405020304" pitchFamily="18" charset="0"/>
              </a:rPr>
              <a:t> do CPC</a:t>
            </a: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oferecer </a:t>
            </a:r>
            <a:r>
              <a:rPr lang="pt-BR" sz="1800" b="1" dirty="0">
                <a:effectLst/>
                <a:latin typeface="Californian FB" panose="0207040306080B030204" pitchFamily="18" charset="0"/>
                <a:ea typeface="Calibri" panose="020F0502020204030204" pitchFamily="34" charset="0"/>
                <a:cs typeface="Times New Roman" panose="02020603050405020304" pitchFamily="18" charset="0"/>
              </a:rPr>
              <a:t>CONTRARRAZÕES AO RECURSO DE APELAÇÃO</a:t>
            </a: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interposto por </a:t>
            </a:r>
            <a:r>
              <a:rPr lang="pt-BR" sz="1800" b="1" dirty="0">
                <a:effectLst/>
                <a:latin typeface="Californian FB" panose="0207040306080B030204" pitchFamily="18" charset="0"/>
                <a:ea typeface="Calibri" panose="020F0502020204030204" pitchFamily="34" charset="0"/>
                <a:cs typeface="Times New Roman" panose="02020603050405020304" pitchFamily="18" charset="0"/>
              </a:rPr>
              <a:t>APELANTE, </a:t>
            </a:r>
            <a:r>
              <a:rPr lang="pt-BR" sz="1800" dirty="0">
                <a:effectLst/>
                <a:latin typeface="Californian FB" panose="0207040306080B030204" pitchFamily="18" charset="0"/>
                <a:ea typeface="Calibri" panose="020F0502020204030204" pitchFamily="34" charset="0"/>
                <a:cs typeface="Times New Roman" panose="02020603050405020304" pitchFamily="18" charset="0"/>
              </a:rPr>
              <a:t>também já qualificado nos autos, nos termos anexo, cuja juntada aos autos requer.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dirty="0">
                <a:latin typeface="Californian FB" panose="0207040306080B030204" pitchFamily="18" charset="0"/>
                <a:ea typeface="Calibri" panose="020F0502020204030204" pitchFamily="34" charset="0"/>
                <a:cs typeface="Times New Roman" panose="02020603050405020304" pitchFamily="18" charset="0"/>
              </a:rPr>
              <a:t>	</a:t>
            </a:r>
            <a:r>
              <a:rPr lang="pt-BR" sz="1800" dirty="0">
                <a:effectLst/>
                <a:latin typeface="Californian FB" panose="0207040306080B030204" pitchFamily="18" charset="0"/>
                <a:ea typeface="Calibri" panose="020F0502020204030204" pitchFamily="34" charset="0"/>
                <a:cs typeface="Times New Roman" panose="02020603050405020304" pitchFamily="18" charset="0"/>
              </a:rPr>
              <a:t>Requer, outrossim, após cumpridas as formalidades legais,  sejam os autos remetidos ao Egrégio Tribunal de Justiça do Estado de </a:t>
            </a:r>
            <a:r>
              <a:rPr lang="pt-BR" sz="1800" dirty="0" err="1">
                <a:effectLst/>
                <a:latin typeface="Californian FB" panose="0207040306080B030204" pitchFamily="18" charset="0"/>
                <a:ea typeface="Calibri" panose="020F0502020204030204" pitchFamily="34" charset="0"/>
                <a:cs typeface="Times New Roman" panose="02020603050405020304" pitchFamily="18" charset="0"/>
              </a:rPr>
              <a:t>xxx</a:t>
            </a:r>
            <a:r>
              <a:rPr lang="pt-BR" sz="1800" dirty="0">
                <a:effectLst/>
                <a:latin typeface="Californian FB" panose="0207040306080B030204" pitchFamily="18" charset="0"/>
                <a:ea typeface="Calibri" panose="020F0502020204030204" pitchFamily="34" charset="0"/>
                <a:cs typeface="Times New Roman" panose="02020603050405020304" pitchFamily="18" charset="0"/>
              </a:rPr>
              <a:t>.</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Termos em que, Pede o deferimento.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Local e data.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899160" indent="449580"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Advogado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                                     	OAB/UF.....</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985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77500" lnSpcReduction="20000"/>
          </a:bodyPr>
          <a:lstStyle/>
          <a:p>
            <a:pPr algn="ctr">
              <a:lnSpc>
                <a:spcPct val="100000"/>
              </a:lnSpc>
              <a:spcBef>
                <a:spcPts val="641"/>
              </a:spcBef>
              <a:tabLst>
                <a:tab pos="0" algn="l"/>
              </a:tabLst>
            </a:pPr>
            <a:r>
              <a:rPr lang="pt-BR" sz="3200" spc="-1" dirty="0">
                <a:solidFill>
                  <a:srgbClr val="000000"/>
                </a:solidFill>
                <a:latin typeface="Calibri"/>
                <a:ea typeface="DejaVu Sans"/>
              </a:rPr>
              <a:t>CONTRARRAZÕES DE APELAÇÃO</a:t>
            </a:r>
          </a:p>
          <a:p>
            <a:pPr algn="just">
              <a:lnSpc>
                <a:spcPct val="100000"/>
              </a:lnSpc>
              <a:spcBef>
                <a:spcPts val="641"/>
              </a:spcBef>
              <a:tabLst>
                <a:tab pos="0" algn="l"/>
              </a:tabLst>
            </a:pPr>
            <a:endParaRPr lang="pt-BR" sz="3200" spc="-1" dirty="0">
              <a:solidFill>
                <a:srgbClr val="000000"/>
              </a:solidFill>
              <a:latin typeface="Calibri"/>
              <a:ea typeface="DejaVu Sans"/>
            </a:endParaRPr>
          </a:p>
          <a:p>
            <a:pPr algn="just">
              <a:lnSpc>
                <a:spcPct val="100000"/>
              </a:lnSpc>
              <a:spcBef>
                <a:spcPts val="641"/>
              </a:spcBef>
              <a:tabLst>
                <a:tab pos="0" algn="l"/>
              </a:tabLst>
            </a:pPr>
            <a:r>
              <a:rPr lang="pt-BR" sz="3200" spc="-1" dirty="0">
                <a:solidFill>
                  <a:srgbClr val="000000"/>
                </a:solidFill>
                <a:latin typeface="Calibri"/>
                <a:ea typeface="DejaVu Sans"/>
              </a:rPr>
              <a:t>Apelante: XXX</a:t>
            </a:r>
          </a:p>
          <a:p>
            <a:pPr algn="just">
              <a:lnSpc>
                <a:spcPct val="100000"/>
              </a:lnSpc>
              <a:spcBef>
                <a:spcPts val="641"/>
              </a:spcBef>
              <a:tabLst>
                <a:tab pos="0" algn="l"/>
              </a:tabLst>
            </a:pPr>
            <a:r>
              <a:rPr lang="pt-BR" sz="3200" spc="-1" dirty="0">
                <a:solidFill>
                  <a:srgbClr val="000000"/>
                </a:solidFill>
                <a:latin typeface="Calibri"/>
                <a:ea typeface="DejaVu Sans"/>
              </a:rPr>
              <a:t>Apelado: XXX</a:t>
            </a:r>
          </a:p>
          <a:p>
            <a:pPr algn="just">
              <a:lnSpc>
                <a:spcPct val="100000"/>
              </a:lnSpc>
              <a:spcBef>
                <a:spcPts val="641"/>
              </a:spcBef>
              <a:tabLst>
                <a:tab pos="0" algn="l"/>
              </a:tabLst>
            </a:pPr>
            <a:r>
              <a:rPr lang="pt-BR" sz="3200" spc="-1" dirty="0">
                <a:solidFill>
                  <a:srgbClr val="000000"/>
                </a:solidFill>
                <a:latin typeface="Calibri"/>
                <a:ea typeface="DejaVu Sans"/>
              </a:rPr>
              <a:t>Origem: processo nº XXX, 5ª Vara Cível (Comarca de Goiânia) </a:t>
            </a:r>
          </a:p>
          <a:p>
            <a:pPr algn="just">
              <a:lnSpc>
                <a:spcPct val="100000"/>
              </a:lnSpc>
              <a:spcBef>
                <a:spcPts val="641"/>
              </a:spcBef>
              <a:tabLst>
                <a:tab pos="0" algn="l"/>
              </a:tabLst>
            </a:pPr>
            <a:endParaRPr lang="pt-BR" sz="3200" spc="-1" dirty="0">
              <a:solidFill>
                <a:srgbClr val="000000"/>
              </a:solidFill>
              <a:latin typeface="Calibri"/>
              <a:ea typeface="DejaVu Sans"/>
            </a:endParaRPr>
          </a:p>
          <a:p>
            <a:pPr algn="just">
              <a:lnSpc>
                <a:spcPct val="100000"/>
              </a:lnSpc>
              <a:spcBef>
                <a:spcPts val="641"/>
              </a:spcBef>
              <a:tabLst>
                <a:tab pos="0" algn="l"/>
              </a:tabLst>
            </a:pPr>
            <a:endParaRPr lang="pt-BR" sz="3200" spc="-1" dirty="0">
              <a:solidFill>
                <a:srgbClr val="000000"/>
              </a:solidFill>
              <a:latin typeface="Calibri"/>
              <a:ea typeface="DejaVu Sans"/>
            </a:endParaRPr>
          </a:p>
          <a:p>
            <a:pPr algn="just">
              <a:lnSpc>
                <a:spcPct val="100000"/>
              </a:lnSpc>
              <a:spcBef>
                <a:spcPts val="641"/>
              </a:spcBef>
              <a:tabLst>
                <a:tab pos="0" algn="l"/>
              </a:tabLst>
            </a:pPr>
            <a:r>
              <a:rPr lang="pt-BR" sz="3200" spc="-1" dirty="0">
                <a:solidFill>
                  <a:srgbClr val="000000"/>
                </a:solidFill>
                <a:latin typeface="Calibri"/>
                <a:ea typeface="DejaVu Sans"/>
              </a:rPr>
              <a:t>			EGRÉGIO TRIBUNAL,</a:t>
            </a:r>
          </a:p>
          <a:p>
            <a:pPr algn="just">
              <a:lnSpc>
                <a:spcPct val="100000"/>
              </a:lnSpc>
              <a:spcBef>
                <a:spcPts val="641"/>
              </a:spcBef>
              <a:tabLst>
                <a:tab pos="0" algn="l"/>
              </a:tabLst>
            </a:pPr>
            <a:r>
              <a:rPr lang="pt-BR" sz="3200" spc="-1" dirty="0">
                <a:solidFill>
                  <a:srgbClr val="000000"/>
                </a:solidFill>
                <a:latin typeface="Calibri"/>
                <a:ea typeface="DejaVu Sans"/>
              </a:rPr>
              <a:t> </a:t>
            </a:r>
          </a:p>
          <a:p>
            <a:pPr algn="just">
              <a:lnSpc>
                <a:spcPct val="100000"/>
              </a:lnSpc>
              <a:spcBef>
                <a:spcPts val="641"/>
              </a:spcBef>
              <a:tabLst>
                <a:tab pos="0" algn="l"/>
              </a:tabLst>
            </a:pPr>
            <a:r>
              <a:rPr lang="pt-BR" sz="3200" spc="-1" dirty="0">
                <a:solidFill>
                  <a:srgbClr val="000000"/>
                </a:solidFill>
                <a:latin typeface="Calibri"/>
                <a:ea typeface="DejaVu Sans"/>
              </a:rPr>
              <a:t>COLENDA CÂMARA.</a:t>
            </a:r>
          </a:p>
          <a:p>
            <a:pPr algn="just">
              <a:lnSpc>
                <a:spcPct val="100000"/>
              </a:lnSpc>
              <a:spcBef>
                <a:spcPts val="641"/>
              </a:spcBef>
              <a:tabLst>
                <a:tab pos="0" algn="l"/>
              </a:tabLst>
            </a:pPr>
            <a:r>
              <a:rPr lang="pt-BR" sz="3200" spc="-1" dirty="0">
                <a:solidFill>
                  <a:srgbClr val="000000"/>
                </a:solidFill>
                <a:latin typeface="Calibri"/>
                <a:ea typeface="DejaVu Sans"/>
              </a:rPr>
              <a:t>		Eméritos Desembargadores,</a:t>
            </a:r>
          </a:p>
          <a:p>
            <a:pPr algn="just">
              <a:lnSpc>
                <a:spcPct val="100000"/>
              </a:lnSpc>
              <a:spcBef>
                <a:spcPts val="641"/>
              </a:spcBef>
              <a:tabLst>
                <a:tab pos="0" algn="l"/>
              </a:tabLst>
            </a:pPr>
            <a:endParaRPr lang="pt-BR" sz="3200" spc="-1" dirty="0">
              <a:solidFill>
                <a:srgbClr val="000000"/>
              </a:solidFill>
              <a:latin typeface="Calibri"/>
              <a:ea typeface="DejaVu Sans"/>
            </a:endParaRPr>
          </a:p>
          <a:p>
            <a:pPr algn="just">
              <a:lnSpc>
                <a:spcPct val="100000"/>
              </a:lnSpc>
              <a:spcBef>
                <a:spcPts val="641"/>
              </a:spcBef>
              <a:tabLst>
                <a:tab pos="0" algn="l"/>
              </a:tabLst>
            </a:pPr>
            <a:r>
              <a:rPr lang="pt-BR" sz="3200" spc="-1" dirty="0">
                <a:solidFill>
                  <a:srgbClr val="000000"/>
                </a:solidFill>
                <a:latin typeface="Calibri"/>
                <a:ea typeface="DejaVu Sans"/>
              </a:rPr>
              <a:t>PRELIMINARMENTE (se o caso, combater a ausência dos pressupostos recursais a ser analisado no juízo de admissibilidade. Neste ponto, o pedido correto é “não conhecer do recurso”.</a:t>
            </a:r>
          </a:p>
          <a:p>
            <a:pPr algn="just">
              <a:lnSpc>
                <a:spcPct val="100000"/>
              </a:lnSpc>
              <a:spcBef>
                <a:spcPts val="641"/>
              </a:spcBef>
              <a:tabLst>
                <a:tab pos="0" algn="l"/>
              </a:tabLst>
            </a:pPr>
            <a:endParaRPr lang="pt-BR" sz="3200" spc="-1" dirty="0">
              <a:solidFill>
                <a:srgbClr val="000000"/>
              </a:solidFill>
              <a:latin typeface="Calibri"/>
              <a:ea typeface="DejaVu Sans"/>
            </a:endParaRPr>
          </a:p>
          <a:p>
            <a:pPr algn="just">
              <a:lnSpc>
                <a:spcPct val="100000"/>
              </a:lnSpc>
              <a:spcBef>
                <a:spcPts val="641"/>
              </a:spcBef>
              <a:tabLst>
                <a:tab pos="0" algn="l"/>
              </a:tabLst>
            </a:pPr>
            <a:r>
              <a:rPr lang="pt-BR" sz="3200" b="1" spc="-1" dirty="0">
                <a:solidFill>
                  <a:srgbClr val="000000"/>
                </a:solidFill>
                <a:latin typeface="Calibri"/>
                <a:ea typeface="DejaVu Sans"/>
              </a:rPr>
              <a:t>DA INTEMPESTIVIDADE </a:t>
            </a:r>
            <a:r>
              <a:rPr lang="pt-BR" sz="3200" spc="-1" dirty="0">
                <a:solidFill>
                  <a:srgbClr val="000000"/>
                </a:solidFill>
                <a:latin typeface="Calibri"/>
                <a:ea typeface="DejaVu Sans"/>
              </a:rPr>
              <a:t>(15 dias úteis)</a:t>
            </a:r>
          </a:p>
          <a:p>
            <a:pPr algn="just">
              <a:lnSpc>
                <a:spcPct val="100000"/>
              </a:lnSpc>
              <a:spcBef>
                <a:spcPts val="641"/>
              </a:spcBef>
              <a:tabLst>
                <a:tab pos="0" algn="l"/>
              </a:tabLst>
            </a:pPr>
            <a:r>
              <a:rPr lang="pt-BR" sz="3200" spc="-1" dirty="0">
                <a:solidFill>
                  <a:srgbClr val="000000"/>
                </a:solidFill>
                <a:latin typeface="Calibri"/>
                <a:ea typeface="DejaVu Sans"/>
              </a:rPr>
              <a:t>		Fato – Norma – Conclusão (....)</a:t>
            </a:r>
          </a:p>
        </p:txBody>
      </p:sp>
    </p:spTree>
    <p:extLst>
      <p:ext uri="{BB962C8B-B14F-4D97-AF65-F5344CB8AC3E}">
        <p14:creationId xmlns:p14="http://schemas.microsoft.com/office/powerpoint/2010/main" val="275031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indent="1350645" algn="just">
              <a:lnSpc>
                <a:spcPct val="115000"/>
              </a:lnSpc>
              <a:spcAft>
                <a:spcPts val="1000"/>
              </a:spcAft>
            </a:pPr>
            <a:r>
              <a:rPr lang="pt-BR" sz="1800" b="1" dirty="0">
                <a:effectLst/>
                <a:latin typeface="Californian FB" panose="0207040306080B030204" pitchFamily="18" charset="0"/>
                <a:ea typeface="Calibri" panose="020F0502020204030204" pitchFamily="34" charset="0"/>
                <a:cs typeface="Times New Roman" panose="02020603050405020304" pitchFamily="18" charset="0"/>
              </a:rPr>
              <a:t>BREVE SÍNTESE DA APELAÇÃO</a:t>
            </a:r>
            <a:endParaRPr lang="pt-BR" sz="1800" b="1" dirty="0">
              <a:effectLst/>
              <a:latin typeface="Calibri" panose="020F0502020204030204" pitchFamily="34" charset="0"/>
              <a:ea typeface="Calibri" panose="020F0502020204030204" pitchFamily="34" charset="0"/>
              <a:cs typeface="Times New Roman" panose="02020603050405020304" pitchFamily="18" charset="0"/>
            </a:endParaRPr>
          </a:p>
          <a:p>
            <a:pPr indent="1350645"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Inconformado com a sentença de fls...., o autor (ou o réu) apelou da mesma, visando, primeiramente, a sua reforma sob a alegação de....., e, em seguida, subsidiariamente, a sua anulação, sob o fundamento de que.....</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indent="1350645"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Em síntese, o apelante alega que houve erro.....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indent="1350645"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Todavia, cumpre esclarecer que razão não assiste ao apelante, senão vejamos a seguir.</a:t>
            </a:r>
            <a:endParaRPr lang="pt-BR" dirty="0">
              <a:latin typeface="Calibri" panose="020F0502020204030204" pitchFamily="34" charset="0"/>
              <a:ea typeface="Calibri" panose="020F0502020204030204" pitchFamily="34" charset="0"/>
              <a:cs typeface="Times New Roman" panose="02020603050405020304" pitchFamily="18" charset="0"/>
            </a:endParaRPr>
          </a:p>
          <a:p>
            <a:pPr indent="1350645" algn="just">
              <a:lnSpc>
                <a:spcPct val="115000"/>
              </a:lnSpc>
              <a:spcAft>
                <a:spcPts val="1000"/>
              </a:spcAft>
            </a:pPr>
            <a:r>
              <a:rPr lang="pt-BR" sz="1800" b="1" dirty="0">
                <a:effectLst/>
                <a:latin typeface="Californian FB" panose="0207040306080B030204" pitchFamily="18" charset="0"/>
                <a:ea typeface="Calibri" panose="020F0502020204030204" pitchFamily="34" charset="0"/>
                <a:cs typeface="Times New Roman" panose="02020603050405020304" pitchFamily="18" charset="0"/>
              </a:rPr>
              <a:t>DO MÉRITO  </a:t>
            </a:r>
            <a:endParaRPr lang="pt-BR" sz="1800" b="1" dirty="0">
              <a:effectLst/>
              <a:latin typeface="Calibri" panose="020F0502020204030204" pitchFamily="34" charset="0"/>
              <a:ea typeface="Calibri" panose="020F0502020204030204" pitchFamily="34" charset="0"/>
              <a:cs typeface="Times New Roman" panose="02020603050405020304" pitchFamily="18" charset="0"/>
            </a:endParaRPr>
          </a:p>
          <a:p>
            <a:pPr indent="1350645"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Primeiramente, há que se esclarecer que, ao contrário do que alega o apelante ...</a:t>
            </a:r>
            <a:endParaRPr lang="pt-BR" dirty="0">
              <a:latin typeface="Californian FB" panose="0207040306080B030204" pitchFamily="18" charset="0"/>
              <a:ea typeface="Calibri" panose="020F0502020204030204" pitchFamily="34" charset="0"/>
              <a:cs typeface="Times New Roman" panose="02020603050405020304" pitchFamily="18" charset="0"/>
            </a:endParaRPr>
          </a:p>
          <a:p>
            <a:pPr indent="1350645" algn="just">
              <a:lnSpc>
                <a:spcPct val="115000"/>
              </a:lnSpc>
              <a:spcAft>
                <a:spcPts val="1000"/>
              </a:spcAft>
            </a:pPr>
            <a:endParaRPr lang="pt-BR" sz="1800" b="1" dirty="0">
              <a:effectLst/>
              <a:latin typeface="Californian FB" panose="0207040306080B030204" pitchFamily="18" charset="0"/>
              <a:ea typeface="Calibri" panose="020F0502020204030204" pitchFamily="34" charset="0"/>
              <a:cs typeface="Times New Roman" panose="02020603050405020304" pitchFamily="18" charset="0"/>
            </a:endParaRPr>
          </a:p>
          <a:p>
            <a:pPr indent="1350645" algn="just">
              <a:lnSpc>
                <a:spcPct val="115000"/>
              </a:lnSpc>
              <a:spcAft>
                <a:spcPts val="1000"/>
              </a:spcAft>
            </a:pPr>
            <a:r>
              <a:rPr lang="pt-BR" sz="1800" b="1" dirty="0">
                <a:effectLst/>
                <a:latin typeface="Californian FB" panose="0207040306080B030204" pitchFamily="18" charset="0"/>
                <a:ea typeface="Calibri" panose="020F0502020204030204" pitchFamily="34" charset="0"/>
                <a:cs typeface="Times New Roman" panose="02020603050405020304" pitchFamily="18" charset="0"/>
              </a:rPr>
              <a:t>REQUERIMENTOS</a:t>
            </a:r>
            <a:endParaRPr lang="pt-BR" sz="1800" b="1" dirty="0">
              <a:effectLst/>
              <a:latin typeface="Calibri" panose="020F0502020204030204" pitchFamily="34" charset="0"/>
              <a:ea typeface="Calibri" panose="020F0502020204030204" pitchFamily="34" charset="0"/>
              <a:cs typeface="Times New Roman" panose="02020603050405020304" pitchFamily="18" charset="0"/>
            </a:endParaRPr>
          </a:p>
          <a:p>
            <a:pPr indent="1350645" algn="just">
              <a:lnSpc>
                <a:spcPct val="115000"/>
              </a:lnSpc>
              <a:spcAft>
                <a:spcPts val="1000"/>
              </a:spcAft>
            </a:pPr>
            <a:r>
              <a:rPr lang="pt-BR" sz="1800" b="1" dirty="0">
                <a:effectLst/>
                <a:latin typeface="Californian FB" panose="0207040306080B030204" pitchFamily="18" charset="0"/>
                <a:ea typeface="Calibri" panose="020F0502020204030204" pitchFamily="34" charset="0"/>
                <a:cs typeface="Times New Roman" panose="02020603050405020304" pitchFamily="18" charset="0"/>
              </a:rPr>
              <a:t> </a:t>
            </a:r>
            <a:r>
              <a:rPr lang="pt-BR" sz="1800" dirty="0">
                <a:effectLst/>
                <a:latin typeface="Californian FB" panose="0207040306080B030204" pitchFamily="18" charset="0"/>
                <a:ea typeface="Calibri" panose="020F0502020204030204" pitchFamily="34" charset="0"/>
                <a:cs typeface="Times New Roman" panose="02020603050405020304" pitchFamily="18" charset="0"/>
              </a:rPr>
              <a:t>Diante do exposto, requer que o presente recurso </a:t>
            </a:r>
            <a:r>
              <a:rPr lang="pt-BR" sz="1800" b="1" dirty="0">
                <a:effectLst/>
                <a:latin typeface="Californian FB" panose="0207040306080B030204" pitchFamily="18" charset="0"/>
                <a:ea typeface="Calibri" panose="020F0502020204030204" pitchFamily="34" charset="0"/>
                <a:cs typeface="Times New Roman" panose="02020603050405020304" pitchFamily="18" charset="0"/>
              </a:rPr>
              <a:t>NÃO SEJA CONHECIDO por intempestivo....; e, no mérito, NEGADO O PROVIMENTO, </a:t>
            </a:r>
            <a:r>
              <a:rPr lang="pt-BR" sz="1800" dirty="0">
                <a:effectLst/>
                <a:latin typeface="Californian FB" panose="0207040306080B030204" pitchFamily="18" charset="0"/>
                <a:ea typeface="Calibri" panose="020F0502020204030204" pitchFamily="34" charset="0"/>
                <a:cs typeface="Times New Roman" panose="02020603050405020304" pitchFamily="18" charset="0"/>
              </a:rPr>
              <a:t>mantendo-se a r. sentença do juiz a quo nos exatos temos em que foi proferida com a majoração dos honorários conforme art. 85, §11 do CPC.  </a:t>
            </a:r>
            <a:r>
              <a:rPr lang="pt-BR" sz="1800" dirty="0">
                <a:effectLst/>
                <a:highlight>
                  <a:srgbClr val="FFFF00"/>
                </a:highlight>
                <a:latin typeface="Californian FB" panose="0207040306080B030204" pitchFamily="18" charset="0"/>
                <a:ea typeface="Calibri" panose="020F0502020204030204" pitchFamily="34" charset="0"/>
                <a:cs typeface="Times New Roman" panose="02020603050405020304" pitchFamily="18" charset="0"/>
              </a:rPr>
              <a:t>(</a:t>
            </a:r>
            <a:r>
              <a:rPr lang="pt-BR" sz="1800" dirty="0" err="1">
                <a:effectLst/>
                <a:highlight>
                  <a:srgbClr val="FFFF00"/>
                </a:highlight>
                <a:latin typeface="Californian FB" panose="0207040306080B030204" pitchFamily="18" charset="0"/>
                <a:ea typeface="Calibri" panose="020F0502020204030204" pitchFamily="34" charset="0"/>
                <a:cs typeface="Times New Roman" panose="02020603050405020304" pitchFamily="18" charset="0"/>
              </a:rPr>
              <a:t>Obs</a:t>
            </a:r>
            <a:r>
              <a:rPr lang="pt-BR" sz="1800" dirty="0">
                <a:effectLst/>
                <a:highlight>
                  <a:srgbClr val="FFFF00"/>
                </a:highlight>
                <a:latin typeface="Californian FB" panose="0207040306080B030204" pitchFamily="18" charset="0"/>
                <a:ea typeface="Calibri" panose="020F0502020204030204" pitchFamily="34" charset="0"/>
                <a:cs typeface="Times New Roman" panose="02020603050405020304" pitchFamily="18" charset="0"/>
              </a:rPr>
              <a:t>: se subsidiários os pedidos do apelante, desdobrar aqui o requerimento de não provimento em subitens separados).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effectLst/>
                <a:latin typeface="Californian FB" panose="0207040306080B030204" pitchFamily="18" charset="0"/>
                <a:ea typeface="Calibri" panose="020F0502020204030204" pitchFamily="34" charset="0"/>
                <a:cs typeface="Times New Roman" panose="02020603050405020304" pitchFamily="18" charset="0"/>
              </a:rPr>
              <a:t>Termos em que, Pede o deferimento.  Local e data. Advogado	OAB/UF.....</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269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pc="-1" dirty="0">
                <a:solidFill>
                  <a:srgbClr val="000000"/>
                </a:solidFill>
                <a:latin typeface="Calibri"/>
                <a:ea typeface="DejaVu Sans"/>
              </a:rPr>
              <a:t>		Gustavo ajuizou, em face de seu vizinho Leonardo, ação com pedido de indenização, pelo procedimento comum, por dano material suportado em razão de ter sido atacado pelo cão pastor-alemão de propriedade do vizinho. Segundo relato do autor, o animal, que estava desamarrado dentro do quintal de Leonardo, atacara-o, provocando-lhe corte profundo na face. Em consequência do ocorrido, Gustavo alegou ter gastado R$ 3 mil em atendimento hospitalar e R$ 2 mil em medicamentos. Os gastos hospitalares foram comprovados por meio de notas fiscais emitidas pelo hospital em que Gustavo fora atendido, entretanto este não apresentou os comprovantes fiscais relativos aos gastos com medicamentos, alegando ter-se esquecido de pegá-los na farmácia.</a:t>
            </a:r>
          </a:p>
          <a:p>
            <a:pPr algn="just">
              <a:lnSpc>
                <a:spcPct val="100000"/>
              </a:lnSpc>
              <a:spcBef>
                <a:spcPts val="641"/>
              </a:spcBef>
              <a:tabLst>
                <a:tab pos="0" algn="l"/>
              </a:tabLst>
            </a:pPr>
            <a:r>
              <a:rPr lang="pt-BR" spc="-1" dirty="0">
                <a:solidFill>
                  <a:srgbClr val="000000"/>
                </a:solidFill>
                <a:latin typeface="Calibri"/>
                <a:ea typeface="DejaVu Sans"/>
              </a:rPr>
              <a:t>		Leonardo apresentou contestação alegando que o ataque ocorrera por provocação de Gustavo, que jogava pedras no cachorro. Alegou, ainda, que, ante a falta de comprovantes, não poderia ser computado na indenização o valor gasto com medicamentos. Houve audiência de instrução e julgamento, na qual as testemunhas ouvidas declararam que a mureta da casa de Leonardo media cerca de um metro e vinte centímetros e que, de fato, Gustavo atirava pedras no animal antes do evento lesivo.</a:t>
            </a:r>
          </a:p>
          <a:p>
            <a:pPr algn="just">
              <a:lnSpc>
                <a:spcPct val="100000"/>
              </a:lnSpc>
              <a:spcBef>
                <a:spcPts val="641"/>
              </a:spcBef>
              <a:tabLst>
                <a:tab pos="0" algn="l"/>
              </a:tabLst>
            </a:pPr>
            <a:r>
              <a:rPr lang="pt-BR" spc="-1" dirty="0">
                <a:solidFill>
                  <a:srgbClr val="000000"/>
                </a:solidFill>
                <a:latin typeface="Calibri"/>
                <a:ea typeface="DejaVu Sans"/>
              </a:rPr>
              <a:t>		Nessa audiência, a contradita de uma das testemunhas do autor foi afastada pelo juiz, mas trata-se de amigo íntimo de Gustavo, pois fotos em redes sociais demonstram que eles se encontram com frequência. O juiz da 40ª Vara Cível de Curitiba proferiu sentença condenando Leonardo a indenizar Gustavo pelos danos materiais, no valor de R$ 5 mil, sob o argumento de que o proprietário do animal falhara em seu dever de guarda e por considerar razoável a quantia que o autor alegara ter gastado com medicamentos. Pelos danos morais decorrentes dos incômodos evidentes em razão do fato, Leonardo foi condenado a pagar indenização no valor de R$ 6 mil. Após uma semana, Leonardo, não se conformando com a sentença, procurou advogado. Na qualidade de advogado de Leonardo, elabore a peça processual cabível.</a:t>
            </a:r>
          </a:p>
        </p:txBody>
      </p:sp>
    </p:spTree>
    <p:extLst>
      <p:ext uri="{BB962C8B-B14F-4D97-AF65-F5344CB8AC3E}">
        <p14:creationId xmlns:p14="http://schemas.microsoft.com/office/powerpoint/2010/main" val="702787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3" name="Imagem 2">
            <a:extLst>
              <a:ext uri="{FF2B5EF4-FFF2-40B4-BE49-F238E27FC236}">
                <a16:creationId xmlns:a16="http://schemas.microsoft.com/office/drawing/2014/main" id="{5D76C0E0-CA0D-EC16-42C1-3F8141A45D3C}"/>
              </a:ext>
            </a:extLst>
          </p:cNvPr>
          <p:cNvPicPr>
            <a:picLocks noChangeAspect="1"/>
          </p:cNvPicPr>
          <p:nvPr/>
        </p:nvPicPr>
        <p:blipFill>
          <a:blip r:embed="rId2"/>
          <a:stretch>
            <a:fillRect/>
          </a:stretch>
        </p:blipFill>
        <p:spPr>
          <a:xfrm>
            <a:off x="0" y="132585"/>
            <a:ext cx="9144000" cy="2447550"/>
          </a:xfrm>
          <a:prstGeom prst="rect">
            <a:avLst/>
          </a:prstGeom>
        </p:spPr>
      </p:pic>
      <p:pic>
        <p:nvPicPr>
          <p:cNvPr id="7" name="Imagem 6">
            <a:extLst>
              <a:ext uri="{FF2B5EF4-FFF2-40B4-BE49-F238E27FC236}">
                <a16:creationId xmlns:a16="http://schemas.microsoft.com/office/drawing/2014/main" id="{D8152703-4A66-2790-C4D8-32457A13A1E5}"/>
              </a:ext>
            </a:extLst>
          </p:cNvPr>
          <p:cNvPicPr>
            <a:picLocks noChangeAspect="1"/>
          </p:cNvPicPr>
          <p:nvPr/>
        </p:nvPicPr>
        <p:blipFill>
          <a:blip r:embed="rId3"/>
          <a:stretch>
            <a:fillRect/>
          </a:stretch>
        </p:blipFill>
        <p:spPr>
          <a:xfrm>
            <a:off x="1027567" y="6379508"/>
            <a:ext cx="8116433" cy="276264"/>
          </a:xfrm>
          <a:prstGeom prst="rect">
            <a:avLst/>
          </a:prstGeom>
        </p:spPr>
      </p:pic>
    </p:spTree>
    <p:extLst>
      <p:ext uri="{BB962C8B-B14F-4D97-AF65-F5344CB8AC3E}">
        <p14:creationId xmlns:p14="http://schemas.microsoft.com/office/powerpoint/2010/main" val="97759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8" name="Retângulo 7">
            <a:extLst>
              <a:ext uri="{FF2B5EF4-FFF2-40B4-BE49-F238E27FC236}">
                <a16:creationId xmlns:a16="http://schemas.microsoft.com/office/drawing/2014/main" id="{F7C448A1-55B2-FFA5-8417-B83969883ECF}"/>
              </a:ext>
            </a:extLst>
          </p:cNvPr>
          <p:cNvSpPr/>
          <p:nvPr/>
        </p:nvSpPr>
        <p:spPr>
          <a:xfrm>
            <a:off x="3986520" y="3058347"/>
            <a:ext cx="2162477" cy="543001"/>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590DCBA7-7A60-5D3B-7C6A-D8AE647A8089}"/>
              </a:ext>
            </a:extLst>
          </p:cNvPr>
          <p:cNvSpPr/>
          <p:nvPr/>
        </p:nvSpPr>
        <p:spPr>
          <a:xfrm>
            <a:off x="3986520" y="3058347"/>
            <a:ext cx="2083774" cy="543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B6671F7-126E-689E-8682-CD634B4B0238}"/>
              </a:ext>
            </a:extLst>
          </p:cNvPr>
          <p:cNvSpPr/>
          <p:nvPr/>
        </p:nvSpPr>
        <p:spPr>
          <a:xfrm>
            <a:off x="3986520" y="3058347"/>
            <a:ext cx="2162477" cy="543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16" name="Imagem 15">
            <a:extLst>
              <a:ext uri="{FF2B5EF4-FFF2-40B4-BE49-F238E27FC236}">
                <a16:creationId xmlns:a16="http://schemas.microsoft.com/office/drawing/2014/main" id="{E3318132-1D10-C12B-C8A3-E002A0404046}"/>
              </a:ext>
            </a:extLst>
          </p:cNvPr>
          <p:cNvPicPr>
            <a:picLocks noChangeAspect="1"/>
          </p:cNvPicPr>
          <p:nvPr/>
        </p:nvPicPr>
        <p:blipFill>
          <a:blip r:embed="rId2"/>
          <a:stretch>
            <a:fillRect/>
          </a:stretch>
        </p:blipFill>
        <p:spPr>
          <a:xfrm>
            <a:off x="0" y="0"/>
            <a:ext cx="9048278" cy="6857999"/>
          </a:xfrm>
          <a:prstGeom prst="rect">
            <a:avLst/>
          </a:prstGeom>
        </p:spPr>
      </p:pic>
      <p:pic>
        <p:nvPicPr>
          <p:cNvPr id="3" name="Imagem 2">
            <a:extLst>
              <a:ext uri="{FF2B5EF4-FFF2-40B4-BE49-F238E27FC236}">
                <a16:creationId xmlns:a16="http://schemas.microsoft.com/office/drawing/2014/main" id="{15FEDB16-72C7-F058-14D8-A472719A01B4}"/>
              </a:ext>
            </a:extLst>
          </p:cNvPr>
          <p:cNvPicPr>
            <a:picLocks noChangeAspect="1"/>
          </p:cNvPicPr>
          <p:nvPr/>
        </p:nvPicPr>
        <p:blipFill>
          <a:blip r:embed="rId3"/>
          <a:stretch>
            <a:fillRect/>
          </a:stretch>
        </p:blipFill>
        <p:spPr>
          <a:xfrm>
            <a:off x="627703" y="4114281"/>
            <a:ext cx="462830" cy="1967029"/>
          </a:xfrm>
          <a:prstGeom prst="rect">
            <a:avLst/>
          </a:prstGeom>
        </p:spPr>
      </p:pic>
      <p:pic>
        <p:nvPicPr>
          <p:cNvPr id="5" name="Imagem 4">
            <a:extLst>
              <a:ext uri="{FF2B5EF4-FFF2-40B4-BE49-F238E27FC236}">
                <a16:creationId xmlns:a16="http://schemas.microsoft.com/office/drawing/2014/main" id="{80DC7D84-FA09-D813-4435-D85841AFAF8F}"/>
              </a:ext>
            </a:extLst>
          </p:cNvPr>
          <p:cNvPicPr>
            <a:picLocks noChangeAspect="1"/>
          </p:cNvPicPr>
          <p:nvPr/>
        </p:nvPicPr>
        <p:blipFill>
          <a:blip r:embed="rId4"/>
          <a:stretch>
            <a:fillRect/>
          </a:stretch>
        </p:blipFill>
        <p:spPr>
          <a:xfrm>
            <a:off x="3986520" y="3058347"/>
            <a:ext cx="2162477" cy="543001"/>
          </a:xfrm>
          <a:prstGeom prst="rect">
            <a:avLst/>
          </a:prstGeom>
        </p:spPr>
      </p:pic>
      <p:pic>
        <p:nvPicPr>
          <p:cNvPr id="15" name="Imagem 14">
            <a:extLst>
              <a:ext uri="{FF2B5EF4-FFF2-40B4-BE49-F238E27FC236}">
                <a16:creationId xmlns:a16="http://schemas.microsoft.com/office/drawing/2014/main" id="{B02B34A8-7E5E-635D-AFE5-1AC66B5A4198}"/>
              </a:ext>
            </a:extLst>
          </p:cNvPr>
          <p:cNvPicPr>
            <a:picLocks noChangeAspect="1"/>
          </p:cNvPicPr>
          <p:nvPr/>
        </p:nvPicPr>
        <p:blipFill>
          <a:blip r:embed="rId5"/>
          <a:stretch>
            <a:fillRect/>
          </a:stretch>
        </p:blipFill>
        <p:spPr>
          <a:xfrm>
            <a:off x="4075206" y="3058347"/>
            <a:ext cx="1995088" cy="1678906"/>
          </a:xfrm>
          <a:prstGeom prst="rect">
            <a:avLst/>
          </a:prstGeom>
        </p:spPr>
      </p:pic>
      <p:pic>
        <p:nvPicPr>
          <p:cNvPr id="18" name="Imagem 17">
            <a:extLst>
              <a:ext uri="{FF2B5EF4-FFF2-40B4-BE49-F238E27FC236}">
                <a16:creationId xmlns:a16="http://schemas.microsoft.com/office/drawing/2014/main" id="{C9820247-CB79-528C-B2AD-84AF80CE2974}"/>
              </a:ext>
            </a:extLst>
          </p:cNvPr>
          <p:cNvPicPr>
            <a:picLocks noChangeAspect="1"/>
          </p:cNvPicPr>
          <p:nvPr/>
        </p:nvPicPr>
        <p:blipFill>
          <a:blip r:embed="rId6"/>
          <a:stretch>
            <a:fillRect/>
          </a:stretch>
        </p:blipFill>
        <p:spPr>
          <a:xfrm>
            <a:off x="4032905" y="3058347"/>
            <a:ext cx="1991003" cy="1152686"/>
          </a:xfrm>
          <a:prstGeom prst="rect">
            <a:avLst/>
          </a:prstGeom>
        </p:spPr>
      </p:pic>
      <p:pic>
        <p:nvPicPr>
          <p:cNvPr id="20" name="Imagem 19">
            <a:extLst>
              <a:ext uri="{FF2B5EF4-FFF2-40B4-BE49-F238E27FC236}">
                <a16:creationId xmlns:a16="http://schemas.microsoft.com/office/drawing/2014/main" id="{5F792E33-41CD-DC03-1D68-B41704E9B53F}"/>
              </a:ext>
            </a:extLst>
          </p:cNvPr>
          <p:cNvPicPr>
            <a:picLocks noChangeAspect="1"/>
          </p:cNvPicPr>
          <p:nvPr/>
        </p:nvPicPr>
        <p:blipFill>
          <a:blip r:embed="rId7"/>
          <a:stretch>
            <a:fillRect/>
          </a:stretch>
        </p:blipFill>
        <p:spPr>
          <a:xfrm>
            <a:off x="1177609" y="14532"/>
            <a:ext cx="7701593" cy="540012"/>
          </a:xfrm>
          <a:prstGeom prst="rect">
            <a:avLst/>
          </a:prstGeom>
        </p:spPr>
      </p:pic>
      <p:sp>
        <p:nvSpPr>
          <p:cNvPr id="2" name="CaixaDeTexto 1">
            <a:extLst>
              <a:ext uri="{FF2B5EF4-FFF2-40B4-BE49-F238E27FC236}">
                <a16:creationId xmlns:a16="http://schemas.microsoft.com/office/drawing/2014/main" id="{A0AA241E-E877-29F3-40F5-ECB740CB95FD}"/>
              </a:ext>
            </a:extLst>
          </p:cNvPr>
          <p:cNvSpPr txBox="1"/>
          <p:nvPr/>
        </p:nvSpPr>
        <p:spPr>
          <a:xfrm>
            <a:off x="1558094" y="1437113"/>
            <a:ext cx="667313" cy="369332"/>
          </a:xfrm>
          <a:prstGeom prst="rect">
            <a:avLst/>
          </a:prstGeom>
          <a:noFill/>
        </p:spPr>
        <p:txBody>
          <a:bodyPr wrap="square" rtlCol="0">
            <a:spAutoFit/>
          </a:bodyPr>
          <a:lstStyle/>
          <a:p>
            <a:r>
              <a:rPr lang="pt-BR" dirty="0"/>
              <a:t>?</a:t>
            </a:r>
          </a:p>
        </p:txBody>
      </p:sp>
      <p:cxnSp>
        <p:nvCxnSpPr>
          <p:cNvPr id="9" name="Conector de Seta Reta 8">
            <a:extLst>
              <a:ext uri="{FF2B5EF4-FFF2-40B4-BE49-F238E27FC236}">
                <a16:creationId xmlns:a16="http://schemas.microsoft.com/office/drawing/2014/main" id="{B097A7D3-0BD6-7263-C266-F4B079EF6790}"/>
              </a:ext>
            </a:extLst>
          </p:cNvPr>
          <p:cNvCxnSpPr/>
          <p:nvPr/>
        </p:nvCxnSpPr>
        <p:spPr>
          <a:xfrm>
            <a:off x="2104222" y="1621779"/>
            <a:ext cx="605927" cy="2928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id="{53C0E880-5ED6-8134-3275-531F314CE2B5}"/>
              </a:ext>
            </a:extLst>
          </p:cNvPr>
          <p:cNvCxnSpPr>
            <a:cxnSpLocks/>
          </p:cNvCxnSpPr>
          <p:nvPr/>
        </p:nvCxnSpPr>
        <p:spPr>
          <a:xfrm flipV="1">
            <a:off x="5155894" y="1178805"/>
            <a:ext cx="649995" cy="6276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003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3" name="Imagem 2">
            <a:extLst>
              <a:ext uri="{FF2B5EF4-FFF2-40B4-BE49-F238E27FC236}">
                <a16:creationId xmlns:a16="http://schemas.microsoft.com/office/drawing/2014/main" id="{91212667-46DE-59B1-7BF6-74E1CA70B698}"/>
              </a:ext>
            </a:extLst>
          </p:cNvPr>
          <p:cNvPicPr>
            <a:picLocks noChangeAspect="1"/>
          </p:cNvPicPr>
          <p:nvPr/>
        </p:nvPicPr>
        <p:blipFill>
          <a:blip r:embed="rId2"/>
          <a:stretch>
            <a:fillRect/>
          </a:stretch>
        </p:blipFill>
        <p:spPr>
          <a:xfrm>
            <a:off x="0" y="3803547"/>
            <a:ext cx="9144000" cy="1343865"/>
          </a:xfrm>
          <a:prstGeom prst="rect">
            <a:avLst/>
          </a:prstGeom>
        </p:spPr>
      </p:pic>
      <p:pic>
        <p:nvPicPr>
          <p:cNvPr id="5" name="Imagem 4">
            <a:extLst>
              <a:ext uri="{FF2B5EF4-FFF2-40B4-BE49-F238E27FC236}">
                <a16:creationId xmlns:a16="http://schemas.microsoft.com/office/drawing/2014/main" id="{FFC47E7D-94A0-1CF7-28C9-FD673AF85B3A}"/>
              </a:ext>
            </a:extLst>
          </p:cNvPr>
          <p:cNvPicPr>
            <a:picLocks noChangeAspect="1"/>
          </p:cNvPicPr>
          <p:nvPr/>
        </p:nvPicPr>
        <p:blipFill>
          <a:blip r:embed="rId3"/>
          <a:stretch>
            <a:fillRect/>
          </a:stretch>
        </p:blipFill>
        <p:spPr>
          <a:xfrm>
            <a:off x="0" y="0"/>
            <a:ext cx="9144000" cy="3881120"/>
          </a:xfrm>
          <a:prstGeom prst="rect">
            <a:avLst/>
          </a:prstGeom>
        </p:spPr>
      </p:pic>
      <p:pic>
        <p:nvPicPr>
          <p:cNvPr id="6" name="Imagem 5">
            <a:extLst>
              <a:ext uri="{FF2B5EF4-FFF2-40B4-BE49-F238E27FC236}">
                <a16:creationId xmlns:a16="http://schemas.microsoft.com/office/drawing/2014/main" id="{8E9564E6-51C5-2E7F-4A60-184E6147EC30}"/>
              </a:ext>
            </a:extLst>
          </p:cNvPr>
          <p:cNvPicPr>
            <a:picLocks noChangeAspect="1"/>
          </p:cNvPicPr>
          <p:nvPr/>
        </p:nvPicPr>
        <p:blipFill>
          <a:blip r:embed="rId4"/>
          <a:stretch>
            <a:fillRect/>
          </a:stretch>
        </p:blipFill>
        <p:spPr>
          <a:xfrm>
            <a:off x="0" y="5322642"/>
            <a:ext cx="9144000" cy="1211435"/>
          </a:xfrm>
          <a:prstGeom prst="rect">
            <a:avLst/>
          </a:prstGeom>
        </p:spPr>
      </p:pic>
      <p:pic>
        <p:nvPicPr>
          <p:cNvPr id="8" name="Imagem 7">
            <a:extLst>
              <a:ext uri="{FF2B5EF4-FFF2-40B4-BE49-F238E27FC236}">
                <a16:creationId xmlns:a16="http://schemas.microsoft.com/office/drawing/2014/main" id="{D0D60CA8-344A-BF41-C0A1-0E1954FD2C99}"/>
              </a:ext>
            </a:extLst>
          </p:cNvPr>
          <p:cNvPicPr>
            <a:picLocks noChangeAspect="1"/>
          </p:cNvPicPr>
          <p:nvPr/>
        </p:nvPicPr>
        <p:blipFill>
          <a:blip r:embed="rId5"/>
          <a:stretch>
            <a:fillRect/>
          </a:stretch>
        </p:blipFill>
        <p:spPr>
          <a:xfrm>
            <a:off x="3019323" y="6376012"/>
            <a:ext cx="6011114" cy="323895"/>
          </a:xfrm>
          <a:prstGeom prst="rect">
            <a:avLst/>
          </a:prstGeom>
        </p:spPr>
      </p:pic>
    </p:spTree>
    <p:extLst>
      <p:ext uri="{BB962C8B-B14F-4D97-AF65-F5344CB8AC3E}">
        <p14:creationId xmlns:p14="http://schemas.microsoft.com/office/powerpoint/2010/main" val="3877067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3" name="Imagem 2">
            <a:extLst>
              <a:ext uri="{FF2B5EF4-FFF2-40B4-BE49-F238E27FC236}">
                <a16:creationId xmlns:a16="http://schemas.microsoft.com/office/drawing/2014/main" id="{25FE2FD5-844D-9E49-C382-85B5A70CE5CB}"/>
              </a:ext>
            </a:extLst>
          </p:cNvPr>
          <p:cNvPicPr>
            <a:picLocks noChangeAspect="1"/>
          </p:cNvPicPr>
          <p:nvPr/>
        </p:nvPicPr>
        <p:blipFill>
          <a:blip r:embed="rId2"/>
          <a:stretch>
            <a:fillRect/>
          </a:stretch>
        </p:blipFill>
        <p:spPr>
          <a:xfrm>
            <a:off x="0" y="91440"/>
            <a:ext cx="9144000" cy="6766560"/>
          </a:xfrm>
          <a:prstGeom prst="rect">
            <a:avLst/>
          </a:prstGeom>
        </p:spPr>
      </p:pic>
    </p:spTree>
    <p:extLst>
      <p:ext uri="{BB962C8B-B14F-4D97-AF65-F5344CB8AC3E}">
        <p14:creationId xmlns:p14="http://schemas.microsoft.com/office/powerpoint/2010/main" val="2416727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3" name="Imagem 2">
            <a:extLst>
              <a:ext uri="{FF2B5EF4-FFF2-40B4-BE49-F238E27FC236}">
                <a16:creationId xmlns:a16="http://schemas.microsoft.com/office/drawing/2014/main" id="{EFFB4663-D55C-D9E8-384B-EE1E5BC3CAC4}"/>
              </a:ext>
            </a:extLst>
          </p:cNvPr>
          <p:cNvPicPr>
            <a:picLocks noChangeAspect="1"/>
          </p:cNvPicPr>
          <p:nvPr/>
        </p:nvPicPr>
        <p:blipFill>
          <a:blip r:embed="rId2"/>
          <a:stretch>
            <a:fillRect/>
          </a:stretch>
        </p:blipFill>
        <p:spPr>
          <a:xfrm>
            <a:off x="0" y="159262"/>
            <a:ext cx="9144000" cy="6698738"/>
          </a:xfrm>
          <a:prstGeom prst="rect">
            <a:avLst/>
          </a:prstGeom>
        </p:spPr>
      </p:pic>
    </p:spTree>
    <p:extLst>
      <p:ext uri="{BB962C8B-B14F-4D97-AF65-F5344CB8AC3E}">
        <p14:creationId xmlns:p14="http://schemas.microsoft.com/office/powerpoint/2010/main" val="423643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3" name="Imagem 2">
            <a:extLst>
              <a:ext uri="{FF2B5EF4-FFF2-40B4-BE49-F238E27FC236}">
                <a16:creationId xmlns:a16="http://schemas.microsoft.com/office/drawing/2014/main" id="{1B50BA1E-8037-DB37-8B03-309E9D4DCB2C}"/>
              </a:ext>
            </a:extLst>
          </p:cNvPr>
          <p:cNvPicPr>
            <a:picLocks noChangeAspect="1"/>
          </p:cNvPicPr>
          <p:nvPr/>
        </p:nvPicPr>
        <p:blipFill>
          <a:blip r:embed="rId2"/>
          <a:stretch>
            <a:fillRect/>
          </a:stretch>
        </p:blipFill>
        <p:spPr>
          <a:xfrm>
            <a:off x="142240" y="0"/>
            <a:ext cx="8920479" cy="6858000"/>
          </a:xfrm>
          <a:prstGeom prst="rect">
            <a:avLst/>
          </a:prstGeom>
        </p:spPr>
      </p:pic>
    </p:spTree>
    <p:extLst>
      <p:ext uri="{BB962C8B-B14F-4D97-AF65-F5344CB8AC3E}">
        <p14:creationId xmlns:p14="http://schemas.microsoft.com/office/powerpoint/2010/main" val="1579694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3" name="Imagem 2">
            <a:extLst>
              <a:ext uri="{FF2B5EF4-FFF2-40B4-BE49-F238E27FC236}">
                <a16:creationId xmlns:a16="http://schemas.microsoft.com/office/drawing/2014/main" id="{21734450-31B5-92C3-66BC-CDAB469FDFD7}"/>
              </a:ext>
            </a:extLst>
          </p:cNvPr>
          <p:cNvPicPr>
            <a:picLocks noChangeAspect="1"/>
          </p:cNvPicPr>
          <p:nvPr/>
        </p:nvPicPr>
        <p:blipFill>
          <a:blip r:embed="rId2"/>
          <a:stretch>
            <a:fillRect/>
          </a:stretch>
        </p:blipFill>
        <p:spPr>
          <a:xfrm>
            <a:off x="0" y="188865"/>
            <a:ext cx="9062720" cy="6547215"/>
          </a:xfrm>
          <a:prstGeom prst="rect">
            <a:avLst/>
          </a:prstGeom>
        </p:spPr>
      </p:pic>
    </p:spTree>
    <p:extLst>
      <p:ext uri="{BB962C8B-B14F-4D97-AF65-F5344CB8AC3E}">
        <p14:creationId xmlns:p14="http://schemas.microsoft.com/office/powerpoint/2010/main" val="3103442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3" name="Imagem 2">
            <a:extLst>
              <a:ext uri="{FF2B5EF4-FFF2-40B4-BE49-F238E27FC236}">
                <a16:creationId xmlns:a16="http://schemas.microsoft.com/office/drawing/2014/main" id="{5D44A3CF-2873-0EAF-F93F-1FCCB05F69CE}"/>
              </a:ext>
            </a:extLst>
          </p:cNvPr>
          <p:cNvPicPr>
            <a:picLocks noChangeAspect="1"/>
          </p:cNvPicPr>
          <p:nvPr/>
        </p:nvPicPr>
        <p:blipFill>
          <a:blip r:embed="rId2"/>
          <a:stretch>
            <a:fillRect/>
          </a:stretch>
        </p:blipFill>
        <p:spPr>
          <a:xfrm>
            <a:off x="0" y="81280"/>
            <a:ext cx="9042400" cy="6858000"/>
          </a:xfrm>
          <a:prstGeom prst="rect">
            <a:avLst/>
          </a:prstGeom>
        </p:spPr>
      </p:pic>
    </p:spTree>
    <p:extLst>
      <p:ext uri="{BB962C8B-B14F-4D97-AF65-F5344CB8AC3E}">
        <p14:creationId xmlns:p14="http://schemas.microsoft.com/office/powerpoint/2010/main" val="2566616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3" name="Imagem 2">
            <a:extLst>
              <a:ext uri="{FF2B5EF4-FFF2-40B4-BE49-F238E27FC236}">
                <a16:creationId xmlns:a16="http://schemas.microsoft.com/office/drawing/2014/main" id="{8156D3C4-1EC7-6B96-76CE-877D1FD3910D}"/>
              </a:ext>
            </a:extLst>
          </p:cNvPr>
          <p:cNvPicPr>
            <a:picLocks noChangeAspect="1"/>
          </p:cNvPicPr>
          <p:nvPr/>
        </p:nvPicPr>
        <p:blipFill>
          <a:blip r:embed="rId2"/>
          <a:stretch>
            <a:fillRect/>
          </a:stretch>
        </p:blipFill>
        <p:spPr>
          <a:xfrm>
            <a:off x="0" y="0"/>
            <a:ext cx="8829040" cy="6400800"/>
          </a:xfrm>
          <a:prstGeom prst="rect">
            <a:avLst/>
          </a:prstGeom>
        </p:spPr>
      </p:pic>
    </p:spTree>
    <p:extLst>
      <p:ext uri="{BB962C8B-B14F-4D97-AF65-F5344CB8AC3E}">
        <p14:creationId xmlns:p14="http://schemas.microsoft.com/office/powerpoint/2010/main" val="261705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3" name="Imagem 2">
            <a:extLst>
              <a:ext uri="{FF2B5EF4-FFF2-40B4-BE49-F238E27FC236}">
                <a16:creationId xmlns:a16="http://schemas.microsoft.com/office/drawing/2014/main" id="{BFB9E4F8-687F-A4C0-7275-A9E7E681E0D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35806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632B-D07C-324F-0BE2-AF7921A65CB0}"/>
            </a:ext>
          </a:extLst>
        </p:cNvPr>
        <p:cNvGrpSpPr/>
        <p:nvPr/>
      </p:nvGrpSpPr>
      <p:grpSpPr>
        <a:xfrm>
          <a:off x="0" y="0"/>
          <a:ext cx="0" cy="0"/>
          <a:chOff x="0" y="0"/>
          <a:chExt cx="0" cy="0"/>
        </a:xfrm>
      </p:grpSpPr>
      <p:sp>
        <p:nvSpPr>
          <p:cNvPr id="146" name="Espaço Reservado para Conteúdo 2_3">
            <a:extLst>
              <a:ext uri="{FF2B5EF4-FFF2-40B4-BE49-F238E27FC236}">
                <a16:creationId xmlns:a16="http://schemas.microsoft.com/office/drawing/2014/main" id="{D5147E53-8EC1-F731-CC1B-D1610D546A60}"/>
              </a:ext>
            </a:extLst>
          </p:cNvPr>
          <p:cNvSpPr/>
          <p:nvPr/>
        </p:nvSpPr>
        <p:spPr>
          <a:xfrm>
            <a:off x="1" y="0"/>
            <a:ext cx="9144000" cy="6714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41"/>
              </a:spcBef>
              <a:tabLst>
                <a:tab pos="0" algn="l"/>
              </a:tabLst>
            </a:pPr>
            <a:r>
              <a:rPr lang="pt-BR" sz="3200" spc="-1" dirty="0">
                <a:solidFill>
                  <a:srgbClr val="000000"/>
                </a:solidFill>
                <a:latin typeface="Calibri"/>
                <a:ea typeface="DejaVu Sans"/>
              </a:rPr>
              <a:t>-</a:t>
            </a:r>
          </a:p>
        </p:txBody>
      </p:sp>
      <p:pic>
        <p:nvPicPr>
          <p:cNvPr id="3" name="Imagem 2">
            <a:extLst>
              <a:ext uri="{FF2B5EF4-FFF2-40B4-BE49-F238E27FC236}">
                <a16:creationId xmlns:a16="http://schemas.microsoft.com/office/drawing/2014/main" id="{A764CAAC-8E3D-4A4E-EC89-9F72A35BE314}"/>
              </a:ext>
            </a:extLst>
          </p:cNvPr>
          <p:cNvPicPr>
            <a:picLocks noChangeAspect="1"/>
          </p:cNvPicPr>
          <p:nvPr/>
        </p:nvPicPr>
        <p:blipFill>
          <a:blip r:embed="rId2"/>
          <a:stretch>
            <a:fillRect/>
          </a:stretch>
        </p:blipFill>
        <p:spPr>
          <a:xfrm>
            <a:off x="0" y="166010"/>
            <a:ext cx="9022080" cy="6387189"/>
          </a:xfrm>
          <a:prstGeom prst="rect">
            <a:avLst/>
          </a:prstGeom>
        </p:spPr>
      </p:pic>
      <p:pic>
        <p:nvPicPr>
          <p:cNvPr id="5" name="Imagem 4">
            <a:extLst>
              <a:ext uri="{FF2B5EF4-FFF2-40B4-BE49-F238E27FC236}">
                <a16:creationId xmlns:a16="http://schemas.microsoft.com/office/drawing/2014/main" id="{7A833121-3E97-F0E0-A262-0F8202F0C1E0}"/>
              </a:ext>
            </a:extLst>
          </p:cNvPr>
          <p:cNvPicPr>
            <a:picLocks noChangeAspect="1"/>
          </p:cNvPicPr>
          <p:nvPr/>
        </p:nvPicPr>
        <p:blipFill>
          <a:blip r:embed="rId3"/>
          <a:stretch>
            <a:fillRect/>
          </a:stretch>
        </p:blipFill>
        <p:spPr>
          <a:xfrm>
            <a:off x="5237869" y="6228080"/>
            <a:ext cx="3524742" cy="463938"/>
          </a:xfrm>
          <a:prstGeom prst="rect">
            <a:avLst/>
          </a:prstGeom>
        </p:spPr>
      </p:pic>
    </p:spTree>
    <p:extLst>
      <p:ext uri="{BB962C8B-B14F-4D97-AF65-F5344CB8AC3E}">
        <p14:creationId xmlns:p14="http://schemas.microsoft.com/office/powerpoint/2010/main" val="373498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Espaço Reservado para Conteúdo 2_24"/>
          <p:cNvSpPr/>
          <p:nvPr/>
        </p:nvSpPr>
        <p:spPr>
          <a:xfrm>
            <a:off x="1"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7500"/>
          </a:bodyPr>
          <a:lstStyle/>
          <a:p>
            <a:pPr algn="just">
              <a:lnSpc>
                <a:spcPct val="100000"/>
              </a:lnSpc>
              <a:spcBef>
                <a:spcPts val="641"/>
              </a:spcBef>
              <a:tabLst>
                <a:tab pos="0" algn="l"/>
              </a:tabLst>
            </a:pPr>
            <a:r>
              <a:rPr lang="pt-BR" sz="2500" b="1" spc="-1" dirty="0">
                <a:highlight>
                  <a:srgbClr val="FFFFFF"/>
                </a:highlight>
                <a:latin typeface="Arial"/>
              </a:rPr>
              <a:t>TÉCNICA DO JULGAMENTO ESTENDIDO NA APELAÇÃO 942</a:t>
            </a: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endParaRPr lang="pt-BR" spc="-1" dirty="0">
              <a:highlight>
                <a:srgbClr val="FFFFFF"/>
              </a:highlight>
              <a:latin typeface="Arial"/>
            </a:endParaRPr>
          </a:p>
          <a:p>
            <a:pPr algn="just">
              <a:lnSpc>
                <a:spcPct val="100000"/>
              </a:lnSpc>
              <a:spcBef>
                <a:spcPts val="641"/>
              </a:spcBef>
              <a:tabLst>
                <a:tab pos="0" algn="l"/>
              </a:tabLst>
            </a:pPr>
            <a:r>
              <a:rPr lang="pt-BR" dirty="0"/>
              <a:t>	</a:t>
            </a:r>
            <a:r>
              <a:rPr lang="pt-BR" b="1" dirty="0"/>
              <a:t>Art. 942. Quando o resultado da apelação </a:t>
            </a:r>
            <a:r>
              <a:rPr lang="pt-BR" b="1" u="sng" dirty="0"/>
              <a:t>for não unânime</a:t>
            </a:r>
            <a:r>
              <a:rPr lang="pt-BR" b="1" dirty="0"/>
              <a:t>, o julgamento terá prosseguimento em sessão a ser designada com a presença de outros julgadores, que serão convocados nos termos previamente definidos no regimento interno, em </a:t>
            </a:r>
            <a:r>
              <a:rPr lang="pt-BR" b="1" u="sng" dirty="0"/>
              <a:t>número suficiente</a:t>
            </a:r>
            <a:r>
              <a:rPr lang="pt-BR" b="1" dirty="0"/>
              <a:t> para garantir a possibilidade de inversão do resultado inicial, assegurado às partes e a eventuais terceiros o direito de sustentar oralmente suas razões perante os novos julgadores.</a:t>
            </a:r>
            <a:endParaRPr lang="pt-BR" b="1" spc="-1" dirty="0">
              <a:highlight>
                <a:srgbClr val="FFFFFF"/>
              </a:highlight>
              <a:latin typeface="Arial"/>
            </a:endParaRPr>
          </a:p>
        </p:txBody>
      </p:sp>
      <p:pic>
        <p:nvPicPr>
          <p:cNvPr id="3" name="Imagem 2">
            <a:extLst>
              <a:ext uri="{FF2B5EF4-FFF2-40B4-BE49-F238E27FC236}">
                <a16:creationId xmlns:a16="http://schemas.microsoft.com/office/drawing/2014/main" id="{F8691215-DAD5-2E43-9B60-9A5EFBC0ADC5}"/>
              </a:ext>
            </a:extLst>
          </p:cNvPr>
          <p:cNvPicPr>
            <a:picLocks noChangeAspect="1"/>
          </p:cNvPicPr>
          <p:nvPr/>
        </p:nvPicPr>
        <p:blipFill>
          <a:blip r:embed="rId2"/>
          <a:stretch>
            <a:fillRect/>
          </a:stretch>
        </p:blipFill>
        <p:spPr>
          <a:xfrm>
            <a:off x="1189823" y="462709"/>
            <a:ext cx="7829674" cy="4142341"/>
          </a:xfrm>
          <a:prstGeom prst="rect">
            <a:avLst/>
          </a:prstGeom>
        </p:spPr>
      </p:pic>
    </p:spTree>
    <p:extLst>
      <p:ext uri="{BB962C8B-B14F-4D97-AF65-F5344CB8AC3E}">
        <p14:creationId xmlns:p14="http://schemas.microsoft.com/office/powerpoint/2010/main" val="282463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3D94C-4D3B-E630-5D63-DF58BD7BC16B}"/>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8E3E4C97-A1BA-41F0-EB83-B574174AB005}"/>
              </a:ext>
            </a:extLst>
          </p:cNvPr>
          <p:cNvSpPr/>
          <p:nvPr/>
        </p:nvSpPr>
        <p:spPr>
          <a:xfrm>
            <a:off x="0" y="11017"/>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r>
              <a:rPr lang="pt-BR" b="1" dirty="0"/>
              <a:t>RENÚNCIA AO DIREITO DE RECORRER</a:t>
            </a:r>
          </a:p>
          <a:p>
            <a:pPr algn="just"/>
            <a:r>
              <a:rPr lang="pt-BR" dirty="0"/>
              <a:t>Art. 999. A renúncia ao direito de recorrer independe da aceitação da outra parte.</a:t>
            </a:r>
          </a:p>
          <a:p>
            <a:pPr algn="just"/>
            <a:r>
              <a:rPr lang="pt-BR" dirty="0"/>
              <a:t>Art. 1.000. A parte que aceitar </a:t>
            </a:r>
            <a:r>
              <a:rPr lang="pt-BR" b="1" dirty="0"/>
              <a:t>expressa</a:t>
            </a:r>
            <a:r>
              <a:rPr lang="pt-BR" dirty="0"/>
              <a:t> ou </a:t>
            </a:r>
            <a:r>
              <a:rPr lang="pt-BR" b="1" dirty="0"/>
              <a:t>tacitamente</a:t>
            </a:r>
            <a:r>
              <a:rPr lang="pt-BR" dirty="0"/>
              <a:t> a decisão não poderá recorrer.</a:t>
            </a:r>
          </a:p>
          <a:p>
            <a:pPr algn="just"/>
            <a:endParaRPr lang="pt-BR" dirty="0"/>
          </a:p>
          <a:p>
            <a:pPr algn="just"/>
            <a:endParaRPr lang="pt-BR" dirty="0"/>
          </a:p>
          <a:p>
            <a:pPr algn="just"/>
            <a:endParaRPr lang="pt-BR" dirty="0"/>
          </a:p>
          <a:p>
            <a:pPr algn="just"/>
            <a:endParaRPr lang="pt-BR" dirty="0"/>
          </a:p>
          <a:p>
            <a:pPr algn="just"/>
            <a:endParaRPr lang="pt-BR" dirty="0"/>
          </a:p>
          <a:p>
            <a:pPr algn="just"/>
            <a:r>
              <a:rPr lang="pt-BR" b="1" dirty="0"/>
              <a:t>RESPONDER NO PADRÃO FGV</a:t>
            </a:r>
            <a:r>
              <a:rPr lang="pt-BR" dirty="0"/>
              <a:t>:</a:t>
            </a:r>
          </a:p>
          <a:p>
            <a:pPr algn="just"/>
            <a:r>
              <a:rPr lang="pt-BR" sz="2100" dirty="0"/>
              <a:t>1-Em ação de indenização, o juiz proferiu sentença parcialmente procedente. Após a publicação da decisão, o autor informou nos autos que renunciava ao direito de recorrer. Já o réu realizou pagamento espontâneo da condenação, mas posteriormente manifestou interesse em interpor apelação. Diante desse cenário, responda de forma fundamentada e objetiva:</a:t>
            </a:r>
          </a:p>
          <a:p>
            <a:r>
              <a:rPr lang="pt-BR" sz="2100" dirty="0"/>
              <a:t>a) A renúncia ao direito de recorrer depende da aceitação da outra parte?</a:t>
            </a:r>
            <a:br>
              <a:rPr lang="pt-BR" sz="2100" dirty="0"/>
            </a:br>
            <a:r>
              <a:rPr lang="pt-BR" sz="2100" dirty="0"/>
              <a:t>b) O réu poderá recorrer após ter aceitado tacitamente a decisão? </a:t>
            </a:r>
          </a:p>
          <a:p>
            <a:pPr algn="just"/>
            <a:endParaRPr lang="pt-BR" sz="1100" dirty="0"/>
          </a:p>
          <a:p>
            <a:pPr algn="just"/>
            <a:r>
              <a:rPr lang="pt-BR" sz="2100" dirty="0"/>
              <a:t>2-João ajuizou ação de indenização contra a empresa Alfa Ltda. Após a sentença, foi interposta apelação e o recurso foi distribuído a um relator no tribunal. Durante a tramitação do recurso, as partes chegaram a um acordo e requereram sua homologação. Diante desse cenário, quem deverá homologar o acordo?</a:t>
            </a:r>
          </a:p>
          <a:p>
            <a:pPr algn="just">
              <a:lnSpc>
                <a:spcPct val="100000"/>
              </a:lnSpc>
              <a:spcBef>
                <a:spcPts val="641"/>
              </a:spcBef>
              <a:tabLst>
                <a:tab pos="0" algn="l"/>
              </a:tabLst>
            </a:pPr>
            <a:endParaRPr lang="pt-BR" sz="2000" spc="-1" dirty="0">
              <a:latin typeface="Arial"/>
            </a:endParaRPr>
          </a:p>
        </p:txBody>
      </p:sp>
      <p:pic>
        <p:nvPicPr>
          <p:cNvPr id="7" name="Imagem 6">
            <a:extLst>
              <a:ext uri="{FF2B5EF4-FFF2-40B4-BE49-F238E27FC236}">
                <a16:creationId xmlns:a16="http://schemas.microsoft.com/office/drawing/2014/main" id="{18BCEEFA-4EA8-0026-8740-CC81C824F926}"/>
              </a:ext>
            </a:extLst>
          </p:cNvPr>
          <p:cNvPicPr>
            <a:picLocks noChangeAspect="1"/>
          </p:cNvPicPr>
          <p:nvPr/>
        </p:nvPicPr>
        <p:blipFill>
          <a:blip r:embed="rId2"/>
          <a:stretch>
            <a:fillRect/>
          </a:stretch>
        </p:blipFill>
        <p:spPr>
          <a:xfrm>
            <a:off x="1670391" y="977424"/>
            <a:ext cx="6354062" cy="1126797"/>
          </a:xfrm>
          <a:prstGeom prst="rect">
            <a:avLst/>
          </a:prstGeom>
        </p:spPr>
      </p:pic>
    </p:spTree>
    <p:extLst>
      <p:ext uri="{BB962C8B-B14F-4D97-AF65-F5344CB8AC3E}">
        <p14:creationId xmlns:p14="http://schemas.microsoft.com/office/powerpoint/2010/main" val="228210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F8042-1D21-7135-5AD8-AA48395F67DC}"/>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0EB991BB-F2FD-DD8D-EE92-C5CE94552D8C}"/>
              </a:ext>
            </a:extLst>
          </p:cNvPr>
          <p:cNvSpPr/>
          <p:nvPr/>
        </p:nvSpPr>
        <p:spPr>
          <a:xfrm>
            <a:off x="0" y="11017"/>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641"/>
              </a:spcBef>
              <a:tabLst>
                <a:tab pos="0" algn="l"/>
              </a:tabLst>
            </a:pPr>
            <a:r>
              <a:rPr lang="pt-BR" sz="2000" b="1" spc="-1" dirty="0"/>
              <a:t>RECURSO INOMINADO LEI 9.099/99</a:t>
            </a:r>
          </a:p>
          <a:p>
            <a:pPr algn="just">
              <a:lnSpc>
                <a:spcPct val="100000"/>
              </a:lnSpc>
              <a:spcBef>
                <a:spcPts val="641"/>
              </a:spcBef>
              <a:tabLst>
                <a:tab pos="0" algn="l"/>
              </a:tabLst>
            </a:pPr>
            <a:r>
              <a:rPr lang="pt-BR" sz="2000" spc="-1" dirty="0"/>
              <a:t> 	Art. 3º O Juizado Especial Cível tem competência para conciliação, processo e julgamento das causas cíveis de </a:t>
            </a:r>
            <a:r>
              <a:rPr lang="pt-BR" sz="2000" b="1" spc="-1" dirty="0"/>
              <a:t>menor complexidade</a:t>
            </a:r>
            <a:r>
              <a:rPr lang="pt-BR" sz="2000" spc="-1" dirty="0"/>
              <a:t>, assim consideradas as causas cujo valor não exceda a </a:t>
            </a:r>
            <a:r>
              <a:rPr lang="pt-BR" sz="2000" b="1" spc="-1" dirty="0"/>
              <a:t>40</a:t>
            </a:r>
            <a:r>
              <a:rPr lang="pt-BR" sz="2000" spc="-1" dirty="0"/>
              <a:t> vezes o salário mínimo (até </a:t>
            </a:r>
            <a:r>
              <a:rPr lang="pt-BR" sz="2000" b="1" spc="-1" dirty="0"/>
              <a:t>20</a:t>
            </a:r>
            <a:r>
              <a:rPr lang="pt-BR" sz="2000" spc="-1" dirty="0"/>
              <a:t> s.m. dispensa o advogado). 	</a:t>
            </a:r>
          </a:p>
          <a:p>
            <a:pPr algn="just">
              <a:lnSpc>
                <a:spcPct val="100000"/>
              </a:lnSpc>
              <a:spcBef>
                <a:spcPts val="641"/>
              </a:spcBef>
              <a:tabLst>
                <a:tab pos="0" algn="l"/>
              </a:tabLst>
            </a:pPr>
            <a:r>
              <a:rPr lang="pt-BR" sz="2000" spc="-1" dirty="0"/>
              <a:t>		Art. 28. Na audiência de instrução e julgamento serão ouvidas as partes, colhida a prova e, em seguida, proferida a </a:t>
            </a:r>
            <a:r>
              <a:rPr lang="pt-BR" sz="2000" b="1" spc="-1" dirty="0"/>
              <a:t>sentença</a:t>
            </a:r>
            <a:r>
              <a:rPr lang="pt-BR" sz="2000" spc="-1" dirty="0"/>
              <a:t>.</a:t>
            </a:r>
          </a:p>
          <a:p>
            <a:pPr algn="just">
              <a:lnSpc>
                <a:spcPct val="100000"/>
              </a:lnSpc>
              <a:spcBef>
                <a:spcPts val="641"/>
              </a:spcBef>
              <a:tabLst>
                <a:tab pos="0" algn="l"/>
              </a:tabLst>
            </a:pPr>
            <a:r>
              <a:rPr lang="pt-BR" sz="2000" spc="-1" dirty="0"/>
              <a:t>		Art. 38. A sentença mencionará os elementos de convicção do Juiz, </a:t>
            </a:r>
            <a:r>
              <a:rPr lang="pt-BR" sz="2000" b="1" spc="-1" dirty="0"/>
              <a:t>dispensado o relatório</a:t>
            </a:r>
            <a:r>
              <a:rPr lang="pt-BR" sz="2000" spc="-1" dirty="0"/>
              <a:t>.</a:t>
            </a:r>
          </a:p>
          <a:p>
            <a:pPr algn="just">
              <a:lnSpc>
                <a:spcPct val="100000"/>
              </a:lnSpc>
              <a:spcBef>
                <a:spcPts val="641"/>
              </a:spcBef>
              <a:tabLst>
                <a:tab pos="0" algn="l"/>
              </a:tabLst>
            </a:pPr>
            <a:r>
              <a:rPr lang="pt-BR" sz="2000" spc="-1" dirty="0"/>
              <a:t>		Art. 41. </a:t>
            </a:r>
            <a:r>
              <a:rPr lang="pt-BR" sz="2000" b="1" spc="-1" dirty="0"/>
              <a:t>Da sentença  caberá recurso para o próprio Juizado</a:t>
            </a:r>
            <a:r>
              <a:rPr lang="pt-BR" sz="2000" spc="-1" dirty="0"/>
              <a:t> e o recurso será julgado por uma turma composta </a:t>
            </a:r>
            <a:r>
              <a:rPr lang="pt-BR" sz="2000" b="1" spc="-1" dirty="0"/>
              <a:t>por três Juízes togados</a:t>
            </a:r>
            <a:r>
              <a:rPr lang="pt-BR" sz="2000" spc="-1" dirty="0"/>
              <a:t>, em </a:t>
            </a:r>
            <a:r>
              <a:rPr lang="pt-BR" sz="2000" b="1" spc="-1" dirty="0"/>
              <a:t>exercício no primeiro grau de jurisdição</a:t>
            </a:r>
            <a:r>
              <a:rPr lang="pt-BR" sz="2000" spc="-1" dirty="0"/>
              <a:t>, reunidos na sede do Juizado. </a:t>
            </a:r>
          </a:p>
          <a:p>
            <a:pPr algn="just">
              <a:lnSpc>
                <a:spcPct val="100000"/>
              </a:lnSpc>
              <a:spcBef>
                <a:spcPts val="641"/>
              </a:spcBef>
              <a:tabLst>
                <a:tab pos="0" algn="l"/>
              </a:tabLst>
            </a:pPr>
            <a:r>
              <a:rPr lang="pt-BR" sz="2000" spc="-1" dirty="0"/>
              <a:t>		</a:t>
            </a:r>
            <a:r>
              <a:rPr lang="pt-BR" sz="2000" b="1" spc="-1" dirty="0"/>
              <a:t>No recurso, as partes serão obrigatoriamente representadas por advogado</a:t>
            </a:r>
            <a:r>
              <a:rPr lang="pt-BR" sz="2000" spc="-1" dirty="0"/>
              <a:t>.</a:t>
            </a:r>
          </a:p>
          <a:p>
            <a:pPr algn="just">
              <a:lnSpc>
                <a:spcPct val="100000"/>
              </a:lnSpc>
              <a:spcBef>
                <a:spcPts val="641"/>
              </a:spcBef>
              <a:tabLst>
                <a:tab pos="0" algn="l"/>
              </a:tabLst>
            </a:pPr>
            <a:r>
              <a:rPr lang="pt-BR" sz="2000" spc="-1" dirty="0"/>
              <a:t>		Art. 42. O recurso será interposto no prazo de </a:t>
            </a:r>
            <a:r>
              <a:rPr lang="pt-BR" sz="2000" b="1" spc="-1" dirty="0"/>
              <a:t>dez dias úteis</a:t>
            </a:r>
            <a:r>
              <a:rPr lang="pt-BR" sz="2000" spc="-1" dirty="0"/>
              <a:t>. O preparo será feito, independentemente de intimação, nas </a:t>
            </a:r>
            <a:r>
              <a:rPr lang="pt-BR" sz="2000" b="1" spc="-1" dirty="0"/>
              <a:t>48 horas</a:t>
            </a:r>
            <a:r>
              <a:rPr lang="pt-BR" sz="2000" spc="-1" dirty="0"/>
              <a:t> seguintes à interposição, sob pena de </a:t>
            </a:r>
            <a:r>
              <a:rPr lang="pt-BR" sz="2000" b="1" spc="-1" dirty="0"/>
              <a:t>deserção</a:t>
            </a:r>
            <a:r>
              <a:rPr lang="pt-BR" sz="2000" spc="-1" dirty="0"/>
              <a:t>.</a:t>
            </a:r>
            <a:endParaRPr lang="pt-BR" sz="2000" spc="-1" dirty="0">
              <a:latin typeface="Arial"/>
            </a:endParaRPr>
          </a:p>
        </p:txBody>
      </p:sp>
    </p:spTree>
    <p:extLst>
      <p:ext uri="{BB962C8B-B14F-4D97-AF65-F5344CB8AC3E}">
        <p14:creationId xmlns:p14="http://schemas.microsoft.com/office/powerpoint/2010/main" val="38088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FE840-11D6-7A24-74DE-B1633963602B}"/>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3F6A7AE8-DC07-616C-F07A-CECE95C8B6E1}"/>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2400" spc="-1" dirty="0"/>
              <a:t>	1- Marcos ajuizou ação de indenização contra Renato alegando danos materiais decorrentes de um acidente de trânsito. O juiz de primeiro grau extinguiu o processo sem resolução do mérito, entendendo que haveria ausência de interesse processual. Marcos interpôs apelação, sustentando que o processo estava devidamente instruído, com documentos e provas suficientes para o julgamento da controvérsia. Considerando que o processo se encontra em condições de imediato julgamento eis que o contraditório estava presente e foram produzidas todas as provas. Neste caso, o tribunal deverá (dica </a:t>
            </a:r>
            <a:r>
              <a:rPr lang="pt-BR" sz="2400" b="1" dirty="0"/>
              <a:t>§ 3º do art. 1.013 CPC)</a:t>
            </a:r>
            <a:r>
              <a:rPr lang="pt-BR" sz="2400" spc="-1" dirty="0"/>
              <a:t>:</a:t>
            </a:r>
          </a:p>
          <a:p>
            <a:pPr algn="just">
              <a:lnSpc>
                <a:spcPct val="100000"/>
              </a:lnSpc>
              <a:spcBef>
                <a:spcPts val="641"/>
              </a:spcBef>
              <a:tabLst>
                <a:tab pos="0" algn="l"/>
              </a:tabLst>
            </a:pPr>
            <a:r>
              <a:rPr lang="pt-BR" sz="2400" spc="-1" dirty="0"/>
              <a:t>A) obrigatoriamente anular a sentença e devolver os autos ao juiz de primeiro grau julgar o mérito da causa,</a:t>
            </a:r>
          </a:p>
          <a:p>
            <a:pPr algn="just">
              <a:lnSpc>
                <a:spcPct val="100000"/>
              </a:lnSpc>
              <a:spcBef>
                <a:spcPts val="641"/>
              </a:spcBef>
              <a:tabLst>
                <a:tab pos="0" algn="l"/>
              </a:tabLst>
            </a:pPr>
            <a:r>
              <a:rPr lang="pt-BR" sz="2400" spc="-1" dirty="0"/>
              <a:t>B) julgar desde logo o mérito da causa,</a:t>
            </a:r>
          </a:p>
          <a:p>
            <a:pPr algn="just">
              <a:lnSpc>
                <a:spcPct val="100000"/>
              </a:lnSpc>
              <a:spcBef>
                <a:spcPts val="641"/>
              </a:spcBef>
              <a:tabLst>
                <a:tab pos="0" algn="l"/>
              </a:tabLst>
            </a:pPr>
            <a:r>
              <a:rPr lang="pt-BR" sz="2400" spc="-1" dirty="0"/>
              <a:t>C) determinar a produção de novas provas obrigatoriamente,</a:t>
            </a:r>
          </a:p>
          <a:p>
            <a:pPr algn="just">
              <a:lnSpc>
                <a:spcPct val="100000"/>
              </a:lnSpc>
              <a:spcBef>
                <a:spcPts val="641"/>
              </a:spcBef>
              <a:tabLst>
                <a:tab pos="0" algn="l"/>
              </a:tabLst>
            </a:pPr>
            <a:r>
              <a:rPr lang="pt-BR" sz="2400" spc="-1" dirty="0"/>
              <a:t>D) extinguir o processo sem resolução do mérito,</a:t>
            </a:r>
          </a:p>
          <a:p>
            <a:pPr algn="just">
              <a:lnSpc>
                <a:spcPct val="100000"/>
              </a:lnSpc>
              <a:spcBef>
                <a:spcPts val="641"/>
              </a:spcBef>
              <a:tabLst>
                <a:tab pos="0" algn="l"/>
              </a:tabLst>
            </a:pPr>
            <a:r>
              <a:rPr lang="pt-BR" sz="2400" spc="-1" dirty="0"/>
              <a:t>E) determinar a redistribuição da ação a outro juízo,</a:t>
            </a:r>
            <a:endParaRPr lang="pt-BR" sz="2400" spc="-1" dirty="0">
              <a:latin typeface="Arial"/>
            </a:endParaRPr>
          </a:p>
        </p:txBody>
      </p:sp>
    </p:spTree>
    <p:extLst>
      <p:ext uri="{BB962C8B-B14F-4D97-AF65-F5344CB8AC3E}">
        <p14:creationId xmlns:p14="http://schemas.microsoft.com/office/powerpoint/2010/main" val="312615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AD589-FC0F-FC65-C321-D0059B954F62}"/>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AB7255C8-1959-2A0C-F4A5-99BE484A408B}"/>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2400" spc="-1" dirty="0"/>
              <a:t>2- Durante ação de indenização, o juiz indeferiu pedido de prova pericial formulado pelo autor. Após seis meses proferiu sentença de improcedência e o autor interpõe apelação. Nos termos do CPC, a questão sobre o indeferimento da prova deve(ria) ser arguida:</a:t>
            </a:r>
          </a:p>
          <a:p>
            <a:pPr algn="just">
              <a:lnSpc>
                <a:spcPct val="100000"/>
              </a:lnSpc>
              <a:spcBef>
                <a:spcPts val="641"/>
              </a:spcBef>
              <a:tabLst>
                <a:tab pos="0" algn="l"/>
              </a:tabLst>
            </a:pPr>
            <a:r>
              <a:rPr lang="pt-BR" sz="2400" spc="-1" dirty="0"/>
              <a:t>A) Em agravo de instrumento,</a:t>
            </a:r>
          </a:p>
          <a:p>
            <a:pPr algn="just">
              <a:lnSpc>
                <a:spcPct val="100000"/>
              </a:lnSpc>
              <a:spcBef>
                <a:spcPts val="641"/>
              </a:spcBef>
              <a:tabLst>
                <a:tab pos="0" algn="l"/>
              </a:tabLst>
            </a:pPr>
            <a:r>
              <a:rPr lang="pt-BR" sz="2400" spc="-1" dirty="0"/>
              <a:t>B) Em preliminar de apelação,</a:t>
            </a:r>
          </a:p>
          <a:p>
            <a:pPr algn="just">
              <a:lnSpc>
                <a:spcPct val="100000"/>
              </a:lnSpc>
              <a:spcBef>
                <a:spcPts val="641"/>
              </a:spcBef>
              <a:tabLst>
                <a:tab pos="0" algn="l"/>
              </a:tabLst>
            </a:pPr>
            <a:r>
              <a:rPr lang="pt-BR" sz="2400" spc="-1" dirty="0"/>
              <a:t>C) Em agravo de instrumento ou apelação,</a:t>
            </a:r>
          </a:p>
          <a:p>
            <a:pPr algn="just">
              <a:lnSpc>
                <a:spcPct val="100000"/>
              </a:lnSpc>
              <a:spcBef>
                <a:spcPts val="641"/>
              </a:spcBef>
              <a:tabLst>
                <a:tab pos="0" algn="l"/>
              </a:tabLst>
            </a:pPr>
            <a:r>
              <a:rPr lang="pt-BR" sz="2400" spc="-1" dirty="0"/>
              <a:t>D) Em ação rescisória,</a:t>
            </a:r>
          </a:p>
          <a:p>
            <a:pPr algn="just">
              <a:lnSpc>
                <a:spcPct val="100000"/>
              </a:lnSpc>
              <a:spcBef>
                <a:spcPts val="641"/>
              </a:spcBef>
              <a:tabLst>
                <a:tab pos="0" algn="l"/>
              </a:tabLst>
            </a:pPr>
            <a:r>
              <a:rPr lang="pt-BR" sz="2400" spc="-1" dirty="0"/>
              <a:t>E) Em mandado de segurança,</a:t>
            </a:r>
            <a:endParaRPr lang="pt-BR" sz="2400" spc="-1" dirty="0">
              <a:latin typeface="Arial"/>
            </a:endParaRPr>
          </a:p>
        </p:txBody>
      </p:sp>
    </p:spTree>
    <p:extLst>
      <p:ext uri="{BB962C8B-B14F-4D97-AF65-F5344CB8AC3E}">
        <p14:creationId xmlns:p14="http://schemas.microsoft.com/office/powerpoint/2010/main" val="112674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EC844-F256-85F4-0A4A-CAE63D9D4D98}"/>
            </a:ext>
          </a:extLst>
        </p:cNvPr>
        <p:cNvGrpSpPr/>
        <p:nvPr/>
      </p:nvGrpSpPr>
      <p:grpSpPr>
        <a:xfrm>
          <a:off x="0" y="0"/>
          <a:ext cx="0" cy="0"/>
          <a:chOff x="0" y="0"/>
          <a:chExt cx="0" cy="0"/>
        </a:xfrm>
      </p:grpSpPr>
      <p:sp>
        <p:nvSpPr>
          <p:cNvPr id="139" name="Espaço Reservado para Conteúdo 2_24">
            <a:extLst>
              <a:ext uri="{FF2B5EF4-FFF2-40B4-BE49-F238E27FC236}">
                <a16:creationId xmlns:a16="http://schemas.microsoft.com/office/drawing/2014/main" id="{77CB6F97-ABBF-B955-B5C6-B0E460C07A85}"/>
              </a:ext>
            </a:extLst>
          </p:cNvPr>
          <p:cNvSpPr/>
          <p:nvPr/>
        </p:nvSpPr>
        <p:spPr>
          <a:xfrm>
            <a:off x="0"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41"/>
              </a:spcBef>
              <a:tabLst>
                <a:tab pos="0" algn="l"/>
              </a:tabLst>
            </a:pPr>
            <a:r>
              <a:rPr lang="pt-BR" sz="2400" spc="-1" dirty="0"/>
              <a:t>3- Durante ação de cobrança, o juiz indeferiu a produção de prova testemunhal requerida pelo autor e julgou o processo improcedente. O autor interpõe apelação. Qual preliminar pode ser suscitada?</a:t>
            </a:r>
          </a:p>
          <a:p>
            <a:pPr algn="just">
              <a:lnSpc>
                <a:spcPct val="100000"/>
              </a:lnSpc>
              <a:spcBef>
                <a:spcPts val="641"/>
              </a:spcBef>
              <a:tabLst>
                <a:tab pos="0" algn="l"/>
              </a:tabLst>
            </a:pPr>
            <a:r>
              <a:rPr lang="pt-BR" sz="2400" spc="-1" dirty="0"/>
              <a:t>A) Inépcia da inicial,</a:t>
            </a:r>
          </a:p>
          <a:p>
            <a:pPr algn="just">
              <a:lnSpc>
                <a:spcPct val="100000"/>
              </a:lnSpc>
              <a:spcBef>
                <a:spcPts val="641"/>
              </a:spcBef>
              <a:tabLst>
                <a:tab pos="0" algn="l"/>
              </a:tabLst>
            </a:pPr>
            <a:r>
              <a:rPr lang="pt-BR" sz="2400" spc="-1" dirty="0"/>
              <a:t>B) Convenção de arbitragem,</a:t>
            </a:r>
          </a:p>
          <a:p>
            <a:pPr algn="just">
              <a:lnSpc>
                <a:spcPct val="100000"/>
              </a:lnSpc>
              <a:spcBef>
                <a:spcPts val="641"/>
              </a:spcBef>
              <a:tabLst>
                <a:tab pos="0" algn="l"/>
              </a:tabLst>
            </a:pPr>
            <a:r>
              <a:rPr lang="pt-BR" sz="2400" spc="-1" dirty="0"/>
              <a:t>C) Perempção,</a:t>
            </a:r>
          </a:p>
          <a:p>
            <a:pPr algn="just">
              <a:lnSpc>
                <a:spcPct val="100000"/>
              </a:lnSpc>
              <a:spcBef>
                <a:spcPts val="641"/>
              </a:spcBef>
              <a:tabLst>
                <a:tab pos="0" algn="l"/>
              </a:tabLst>
            </a:pPr>
            <a:r>
              <a:rPr lang="pt-BR" sz="2400" spc="-1" dirty="0"/>
              <a:t>D) Litisconsórcio necessário,</a:t>
            </a:r>
          </a:p>
          <a:p>
            <a:pPr algn="just">
              <a:lnSpc>
                <a:spcPct val="100000"/>
              </a:lnSpc>
              <a:spcBef>
                <a:spcPts val="641"/>
              </a:spcBef>
              <a:tabLst>
                <a:tab pos="0" algn="l"/>
              </a:tabLst>
            </a:pPr>
            <a:r>
              <a:rPr lang="pt-BR" sz="2400" spc="-1" dirty="0"/>
              <a:t>E) Cerceamento de defesa.  </a:t>
            </a:r>
            <a:endParaRPr lang="pt-BR" sz="2400" spc="-1" dirty="0">
              <a:latin typeface="Arial"/>
            </a:endParaRPr>
          </a:p>
        </p:txBody>
      </p:sp>
    </p:spTree>
    <p:extLst>
      <p:ext uri="{BB962C8B-B14F-4D97-AF65-F5344CB8AC3E}">
        <p14:creationId xmlns:p14="http://schemas.microsoft.com/office/powerpoint/2010/main" val="1339679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3725</TotalTime>
  <Words>4203</Words>
  <Application>Microsoft Office PowerPoint</Application>
  <PresentationFormat>Apresentação na tela (4:3)</PresentationFormat>
  <Paragraphs>199</Paragraphs>
  <Slides>38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38</vt:i4>
      </vt:variant>
    </vt:vector>
  </HeadingPairs>
  <TitlesOfParts>
    <vt:vector size="46" baseType="lpstr">
      <vt:lpstr>Arial</vt:lpstr>
      <vt:lpstr>Calibri</vt:lpstr>
      <vt:lpstr>Californian FB</vt:lpstr>
      <vt:lpstr>Symbol</vt:lpstr>
      <vt:lpstr>Times New Roman</vt:lpstr>
      <vt:lpstr>Verdana</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 JULIO</dc:title>
  <dc:subject/>
  <dc:creator>PALAS</dc:creator>
  <dc:description/>
  <cp:lastModifiedBy>Julio Augusto Lopes</cp:lastModifiedBy>
  <cp:revision>957</cp:revision>
  <dcterms:created xsi:type="dcterms:W3CDTF">2020-08-07T16:47:54Z</dcterms:created>
  <dcterms:modified xsi:type="dcterms:W3CDTF">2026-03-17T13:41:01Z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Apresentação na tela (4:3)</vt:lpwstr>
  </property>
  <property fmtid="{D5CDD505-2E9C-101B-9397-08002B2CF9AE}" pid="4" name="Slides">
    <vt:i4>25</vt:i4>
  </property>
</Properties>
</file>