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53" r:id="rId2"/>
    <p:sldId id="440" r:id="rId3"/>
    <p:sldId id="441" r:id="rId4"/>
    <p:sldId id="442" r:id="rId5"/>
    <p:sldId id="443" r:id="rId6"/>
    <p:sldId id="452" r:id="rId7"/>
    <p:sldId id="286" r:id="rId8"/>
    <p:sldId id="454" r:id="rId9"/>
    <p:sldId id="293" r:id="rId10"/>
    <p:sldId id="270" r:id="rId11"/>
    <p:sldId id="290" r:id="rId12"/>
    <p:sldId id="291" r:id="rId13"/>
    <p:sldId id="292" r:id="rId14"/>
    <p:sldId id="298" r:id="rId15"/>
    <p:sldId id="289" r:id="rId16"/>
    <p:sldId id="450" r:id="rId17"/>
    <p:sldId id="451" r:id="rId18"/>
    <p:sldId id="444" r:id="rId19"/>
    <p:sldId id="456" r:id="rId20"/>
    <p:sldId id="457" r:id="rId21"/>
    <p:sldId id="458" r:id="rId22"/>
    <p:sldId id="459" r:id="rId23"/>
    <p:sldId id="460" r:id="rId24"/>
    <p:sldId id="461" r:id="rId25"/>
    <p:sldId id="462" r:id="rId26"/>
    <p:sldId id="463" r:id="rId27"/>
    <p:sldId id="471" r:id="rId28"/>
    <p:sldId id="472" r:id="rId29"/>
    <p:sldId id="464" r:id="rId30"/>
    <p:sldId id="469" r:id="rId31"/>
    <p:sldId id="465" r:id="rId32"/>
    <p:sldId id="466" r:id="rId33"/>
    <p:sldId id="467" r:id="rId34"/>
    <p:sldId id="468" r:id="rId35"/>
    <p:sldId id="455" r:id="rId36"/>
    <p:sldId id="470" r:id="rId37"/>
    <p:sldId id="428" r:id="rId38"/>
    <p:sldId id="411" r:id="rId39"/>
    <p:sldId id="429" r:id="rId40"/>
    <p:sldId id="412" r:id="rId41"/>
    <p:sldId id="430" r:id="rId42"/>
    <p:sldId id="431" r:id="rId43"/>
    <p:sldId id="432" r:id="rId44"/>
    <p:sldId id="413" r:id="rId45"/>
    <p:sldId id="433" r:id="rId46"/>
    <p:sldId id="414" r:id="rId47"/>
    <p:sldId id="434" r:id="rId48"/>
    <p:sldId id="436" r:id="rId49"/>
    <p:sldId id="437" r:id="rId50"/>
    <p:sldId id="415" r:id="rId51"/>
    <p:sldId id="438" r:id="rId52"/>
    <p:sldId id="439"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o Augusto Lopes" initials="J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6540F-2434-43A9-98F9-B63F78311139}" type="datetimeFigureOut">
              <a:rPr lang="pt-BR" smtClean="0"/>
              <a:t>01/04/2026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5A5C1-C2B5-4012-82AC-1F674628FB09}" type="slidenum">
              <a:rPr lang="pt-BR" smtClean="0"/>
              <a:t>‹nº›</a:t>
            </a:fld>
            <a:endParaRPr lang="pt-BR"/>
          </a:p>
        </p:txBody>
      </p:sp>
    </p:spTree>
    <p:extLst>
      <p:ext uri="{BB962C8B-B14F-4D97-AF65-F5344CB8AC3E}">
        <p14:creationId xmlns:p14="http://schemas.microsoft.com/office/powerpoint/2010/main" val="245990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5A572F1-DF52-40BE-9A6E-C41CBF95AA1B}" type="datetimeFigureOut">
              <a:rPr lang="pt-BR" smtClean="0"/>
              <a:t>01/04/2026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54807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5A572F1-DF52-40BE-9A6E-C41CBF95AA1B}" type="datetimeFigureOut">
              <a:rPr lang="pt-BR" smtClean="0"/>
              <a:t>01/04/2026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74493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5A572F1-DF52-40BE-9A6E-C41CBF95AA1B}" type="datetimeFigureOut">
              <a:rPr lang="pt-BR" smtClean="0"/>
              <a:t>01/04/2026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251842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5A572F1-DF52-40BE-9A6E-C41CBF95AA1B}" type="datetimeFigureOut">
              <a:rPr lang="pt-BR" smtClean="0"/>
              <a:t>01/04/2026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0304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5A572F1-DF52-40BE-9A6E-C41CBF95AA1B}" type="datetimeFigureOut">
              <a:rPr lang="pt-BR" smtClean="0"/>
              <a:t>01/04/2026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42914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5A572F1-DF52-40BE-9A6E-C41CBF95AA1B}" type="datetimeFigureOut">
              <a:rPr lang="pt-BR" smtClean="0"/>
              <a:t>01/04/2026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75572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5A572F1-DF52-40BE-9A6E-C41CBF95AA1B}" type="datetimeFigureOut">
              <a:rPr lang="pt-BR" smtClean="0"/>
              <a:t>01/04/2026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35675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5A572F1-DF52-40BE-9A6E-C41CBF95AA1B}" type="datetimeFigureOut">
              <a:rPr lang="pt-BR" smtClean="0"/>
              <a:t>01/04/2026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6786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5A572F1-DF52-40BE-9A6E-C41CBF95AA1B}" type="datetimeFigureOut">
              <a:rPr lang="pt-BR" smtClean="0"/>
              <a:t>01/04/2026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227267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5A572F1-DF52-40BE-9A6E-C41CBF95AA1B}" type="datetimeFigureOut">
              <a:rPr lang="pt-BR" smtClean="0"/>
              <a:t>01/04/2026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46186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5A572F1-DF52-40BE-9A6E-C41CBF95AA1B}" type="datetimeFigureOut">
              <a:rPr lang="pt-BR" smtClean="0"/>
              <a:t>01/04/2026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6725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572F1-DF52-40BE-9A6E-C41CBF95AA1B}" type="datetimeFigureOut">
              <a:rPr lang="pt-BR" smtClean="0"/>
              <a:t>01/04/2026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4B4DA-6B1F-416D-9A3C-9707AD360475}" type="slidenum">
              <a:rPr lang="pt-BR" smtClean="0"/>
              <a:t>‹nº›</a:t>
            </a:fld>
            <a:endParaRPr lang="pt-BR"/>
          </a:p>
        </p:txBody>
      </p:sp>
    </p:spTree>
    <p:extLst>
      <p:ext uri="{BB962C8B-B14F-4D97-AF65-F5344CB8AC3E}">
        <p14:creationId xmlns:p14="http://schemas.microsoft.com/office/powerpoint/2010/main" val="75750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675D-3635-88BD-0623-9DBF248705C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FA7F92F-EAE3-8CE5-9921-CFAA8A73D930}"/>
              </a:ext>
            </a:extLst>
          </p:cNvPr>
          <p:cNvSpPr>
            <a:spLocks noGrp="1"/>
          </p:cNvSpPr>
          <p:nvPr>
            <p:ph idx="1"/>
          </p:nvPr>
        </p:nvSpPr>
        <p:spPr/>
        <p:txBody>
          <a:bodyPr/>
          <a:lstStyle/>
          <a:p>
            <a:endParaRPr lang="pt-BR"/>
          </a:p>
        </p:txBody>
      </p:sp>
      <p:pic>
        <p:nvPicPr>
          <p:cNvPr id="6" name="Imagem 5">
            <a:extLst>
              <a:ext uri="{FF2B5EF4-FFF2-40B4-BE49-F238E27FC236}">
                <a16:creationId xmlns:a16="http://schemas.microsoft.com/office/drawing/2014/main" id="{D6763DCA-DBA2-C95F-C45F-816BA1198D73}"/>
              </a:ext>
            </a:extLst>
          </p:cNvPr>
          <p:cNvPicPr>
            <a:picLocks noChangeAspect="1"/>
          </p:cNvPicPr>
          <p:nvPr/>
        </p:nvPicPr>
        <p:blipFill>
          <a:blip r:embed="rId2"/>
          <a:stretch>
            <a:fillRect/>
          </a:stretch>
        </p:blipFill>
        <p:spPr>
          <a:xfrm>
            <a:off x="107504" y="0"/>
            <a:ext cx="9036495" cy="6813375"/>
          </a:xfrm>
          <a:prstGeom prst="rect">
            <a:avLst/>
          </a:prstGeom>
        </p:spPr>
      </p:pic>
    </p:spTree>
    <p:extLst>
      <p:ext uri="{BB962C8B-B14F-4D97-AF65-F5344CB8AC3E}">
        <p14:creationId xmlns:p14="http://schemas.microsoft.com/office/powerpoint/2010/main" val="415336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9144000" cy="6957392"/>
          </a:xfrm>
        </p:spPr>
        <p:txBody>
          <a:bodyPr>
            <a:normAutofit fontScale="92500" lnSpcReduction="10000"/>
          </a:bodyPr>
          <a:lstStyle/>
          <a:p>
            <a:pPr marL="0" indent="0" algn="just">
              <a:buNone/>
            </a:pPr>
            <a:r>
              <a:rPr lang="pt-BR" dirty="0"/>
              <a:t>4- </a:t>
            </a:r>
            <a:r>
              <a:rPr lang="pt-BR" sz="825" dirty="0" err="1"/>
              <a:t>Consulplan</a:t>
            </a:r>
            <a:r>
              <a:rPr lang="pt-BR" sz="825" dirty="0"/>
              <a:t> </a:t>
            </a:r>
            <a:r>
              <a:rPr lang="pt-BR" sz="825" dirty="0" err="1"/>
              <a:t>adp</a:t>
            </a:r>
            <a:r>
              <a:rPr lang="pt-BR" sz="825" dirty="0"/>
              <a:t>- </a:t>
            </a:r>
            <a:r>
              <a:rPr lang="pt-BR" dirty="0"/>
              <a:t>O impedimento e a suspeição são institutos jurídicos processuais que objetivam garantir a imparcialidade dos julgamentos. O ordenamento jurídico pátrio prevê que os motivos de impedimento e suspeição são aplicáveis aos Juízes, membros do Ministério Público, auxiliares da Justiça, dentre outros. Neste contexto, considera-se SUSPEITO para o direito processual civil aquele que: (dica art. 145)</a:t>
            </a:r>
          </a:p>
          <a:p>
            <a:pPr marL="0" indent="0" algn="just">
              <a:buNone/>
            </a:pPr>
            <a:r>
              <a:rPr lang="pt-BR" dirty="0"/>
              <a:t>	A- For tio de uma das partes;</a:t>
            </a:r>
          </a:p>
          <a:p>
            <a:pPr marL="0" indent="0" algn="just">
              <a:buNone/>
            </a:pPr>
            <a:r>
              <a:rPr lang="pt-BR" dirty="0"/>
              <a:t>	B- ofender a parte durante a audiência (145, §2º, I);</a:t>
            </a:r>
          </a:p>
          <a:p>
            <a:pPr marL="0" indent="0" algn="just">
              <a:buNone/>
            </a:pPr>
            <a:r>
              <a:rPr lang="pt-BR" dirty="0"/>
              <a:t>	C- For herdeiro de uma das partes presentes no processo;</a:t>
            </a:r>
          </a:p>
          <a:p>
            <a:pPr marL="0" indent="0" algn="just">
              <a:buNone/>
            </a:pPr>
            <a:r>
              <a:rPr lang="pt-BR" dirty="0"/>
              <a:t>	D- Prestar depoimento como testemunha no processo em questão;</a:t>
            </a:r>
          </a:p>
          <a:p>
            <a:pPr marL="0" indent="0" algn="just">
              <a:buNone/>
            </a:pPr>
            <a:r>
              <a:rPr lang="pt-BR" dirty="0"/>
              <a:t>	</a:t>
            </a:r>
            <a:r>
              <a:rPr lang="pt-BR" b="1" dirty="0"/>
              <a:t>E-For amigo íntimo de uma das partes.</a:t>
            </a:r>
          </a:p>
          <a:p>
            <a:pPr marL="0" indent="0" algn="just">
              <a:buNone/>
            </a:pPr>
            <a:endParaRPr lang="pt-BR" dirty="0"/>
          </a:p>
        </p:txBody>
      </p:sp>
    </p:spTree>
    <p:extLst>
      <p:ext uri="{BB962C8B-B14F-4D97-AF65-F5344CB8AC3E}">
        <p14:creationId xmlns:p14="http://schemas.microsoft.com/office/powerpoint/2010/main" val="168447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9144000" cy="6858000"/>
          </a:xfrm>
        </p:spPr>
        <p:txBody>
          <a:bodyPr>
            <a:normAutofit fontScale="70000" lnSpcReduction="20000"/>
          </a:bodyPr>
          <a:lstStyle/>
          <a:p>
            <a:pPr marL="0" indent="0" algn="just">
              <a:buNone/>
            </a:pPr>
            <a:r>
              <a:rPr lang="pt-BR" dirty="0"/>
              <a:t>5- </a:t>
            </a:r>
            <a:r>
              <a:rPr lang="pt-BR" sz="1200" dirty="0"/>
              <a:t>Prova: VUNESP - 2021 - TJ-SP - Escrevente Técnico Judiciário</a:t>
            </a:r>
          </a:p>
          <a:p>
            <a:pPr marL="0" indent="0" algn="just">
              <a:buNone/>
            </a:pPr>
            <a:r>
              <a:rPr lang="pt-BR" dirty="0"/>
              <a:t>	Mariana estava voltando para casa com um carro dirigido por um motorista de aplicativo. No trajeto para casa, o carro capotou em uma curva e, como consequência, Mariana ficou internada por três semanas experimentando diversos gastos médicos. Buscando ressarcir seus gastos, Mariana propõe ação de indenização por danos materiais em face de Cleber, o motorista, alegando que ele foi imprudente e estava trafegando acima da velocidade permitida na via. A ação foi proposta perante a 5ª Vara Cível da Comarca de Santa Madalena, </a:t>
            </a:r>
            <a:r>
              <a:rPr lang="pt-BR" b="1" u="sng" dirty="0"/>
              <a:t>cujo Chefe de Secretaria era amigo íntimo de Cleber</a:t>
            </a:r>
            <a:r>
              <a:rPr lang="pt-BR" dirty="0"/>
              <a:t>. No momento de produção de provas, o juiz nomeou perito para averiguar se Cleber estava trafegando ou não acima da velocidade permitida na via. Cleber nomeou assistente técnico para auxiliar na perícia. </a:t>
            </a:r>
            <a:r>
              <a:rPr lang="pt-BR" b="1" u="sng" dirty="0"/>
              <a:t>O assistente técnico, no entanto, era proprietário do imóvel que Mariana locava</a:t>
            </a:r>
            <a:r>
              <a:rPr lang="pt-BR" dirty="0"/>
              <a:t> e autor da ação de despejo que estava em fase de recurso perante a 2ª Vara Cível da Comarca de Santa Madalena. Diante da situação hipotética, Mariana poderá alegar que, em relação do processo de indenização,</a:t>
            </a:r>
          </a:p>
          <a:p>
            <a:pPr marL="0" indent="0" algn="just">
              <a:buNone/>
            </a:pPr>
            <a:r>
              <a:rPr lang="pt-BR" dirty="0"/>
              <a:t>	A- o chefe de Secretaria é impedido,</a:t>
            </a:r>
          </a:p>
          <a:p>
            <a:pPr marL="0" indent="0" algn="just">
              <a:buNone/>
            </a:pPr>
            <a:r>
              <a:rPr lang="pt-BR" dirty="0"/>
              <a:t>	B- o assistente técnico é impedido,</a:t>
            </a:r>
          </a:p>
          <a:p>
            <a:pPr marL="0" indent="0" algn="just">
              <a:buNone/>
            </a:pPr>
            <a:r>
              <a:rPr lang="pt-BR" dirty="0"/>
              <a:t>	C- tanto o chefe de Secretaria como o assistente técnico são suspeitos;</a:t>
            </a:r>
          </a:p>
          <a:p>
            <a:pPr marL="0" indent="0" algn="just">
              <a:buNone/>
            </a:pPr>
            <a:r>
              <a:rPr lang="pt-BR" dirty="0"/>
              <a:t>	D- o chefe de Secretaria é suspeito.</a:t>
            </a:r>
          </a:p>
          <a:p>
            <a:pPr marL="0" indent="0" algn="just">
              <a:buNone/>
            </a:pPr>
            <a:r>
              <a:rPr lang="pt-BR" dirty="0"/>
              <a:t>	E- o assistente técnico é suspeito;</a:t>
            </a:r>
          </a:p>
          <a:p>
            <a:pPr marL="0" indent="0" algn="just">
              <a:buNone/>
            </a:pPr>
            <a:endParaRPr lang="pt-BR" dirty="0"/>
          </a:p>
          <a:p>
            <a:pPr marL="0" indent="0" algn="r">
              <a:buNone/>
            </a:pPr>
            <a:r>
              <a:rPr lang="pt-BR" sz="900" b="1" dirty="0"/>
              <a:t>Dica: quem nomeia o assistente técnico é a própria parte!</a:t>
            </a:r>
          </a:p>
        </p:txBody>
      </p:sp>
    </p:spTree>
    <p:extLst>
      <p:ext uri="{BB962C8B-B14F-4D97-AF65-F5344CB8AC3E}">
        <p14:creationId xmlns:p14="http://schemas.microsoft.com/office/powerpoint/2010/main" val="304970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44624"/>
            <a:ext cx="9144000" cy="6912768"/>
          </a:xfrm>
        </p:spPr>
        <p:txBody>
          <a:bodyPr>
            <a:normAutofit/>
          </a:bodyPr>
          <a:lstStyle/>
          <a:p>
            <a:pPr marL="0" indent="0" algn="just">
              <a:buNone/>
            </a:pPr>
            <a:r>
              <a:rPr lang="pt-BR" dirty="0"/>
              <a:t>6- </a:t>
            </a:r>
            <a:r>
              <a:rPr lang="pt-BR" sz="4000" dirty="0"/>
              <a:t>O juiz da 5ª Vara Cível de </a:t>
            </a:r>
            <a:r>
              <a:rPr lang="pt-BR" sz="4000" b="1" dirty="0"/>
              <a:t>São Paulo </a:t>
            </a:r>
            <a:r>
              <a:rPr lang="pt-BR" sz="4000" dirty="0"/>
              <a:t>precisa ouvir uma testemunha que reside em </a:t>
            </a:r>
            <a:r>
              <a:rPr lang="pt-BR" sz="4000" b="1" dirty="0"/>
              <a:t>Belo Horizonte</a:t>
            </a:r>
            <a:r>
              <a:rPr lang="pt-BR" sz="4000" dirty="0"/>
              <a:t>. Para isso, solicita a prática do ato a um juiz mineiro. Assinale a alternativa correta:</a:t>
            </a:r>
          </a:p>
          <a:p>
            <a:pPr marL="0" indent="0" algn="just">
              <a:buNone/>
            </a:pPr>
            <a:r>
              <a:rPr lang="pt-BR" sz="4000" dirty="0"/>
              <a:t>A) Carta de ordem,</a:t>
            </a:r>
          </a:p>
          <a:p>
            <a:pPr marL="0" indent="0" algn="just">
              <a:buNone/>
            </a:pPr>
            <a:r>
              <a:rPr lang="pt-BR" sz="4000" dirty="0"/>
              <a:t>B) Carta rogatória,</a:t>
            </a:r>
          </a:p>
          <a:p>
            <a:pPr marL="0" indent="0" algn="just">
              <a:buNone/>
            </a:pPr>
            <a:r>
              <a:rPr lang="pt-BR" sz="4000" dirty="0"/>
              <a:t>C) Carta arbitral.</a:t>
            </a:r>
          </a:p>
          <a:p>
            <a:pPr marL="0" indent="0" algn="just">
              <a:buNone/>
            </a:pPr>
            <a:r>
              <a:rPr lang="pt-BR" sz="4000" dirty="0"/>
              <a:t>D) Carta precatória;</a:t>
            </a:r>
          </a:p>
          <a:p>
            <a:pPr marL="0" indent="0" algn="just">
              <a:buNone/>
            </a:pPr>
            <a:r>
              <a:rPr lang="pt-BR" sz="4000" dirty="0"/>
              <a:t>E) Ofício judicial.</a:t>
            </a:r>
          </a:p>
        </p:txBody>
      </p:sp>
    </p:spTree>
    <p:extLst>
      <p:ext uri="{BB962C8B-B14F-4D97-AF65-F5344CB8AC3E}">
        <p14:creationId xmlns:p14="http://schemas.microsoft.com/office/powerpoint/2010/main" val="168532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44624"/>
            <a:ext cx="9144000" cy="6813376"/>
          </a:xfrm>
        </p:spPr>
        <p:txBody>
          <a:bodyPr>
            <a:normAutofit fontScale="92500" lnSpcReduction="20000"/>
          </a:bodyPr>
          <a:lstStyle/>
          <a:p>
            <a:pPr marL="0" indent="0" algn="just">
              <a:buNone/>
            </a:pPr>
            <a:r>
              <a:rPr lang="pt-BR" dirty="0"/>
              <a:t>7-</a:t>
            </a:r>
            <a:r>
              <a:rPr lang="pt-BR" sz="825" dirty="0"/>
              <a:t>CIEE-insp</a:t>
            </a:r>
            <a:r>
              <a:rPr lang="pt-BR" dirty="0"/>
              <a:t>Em uma situação prática, determinada autoridade processual mantém relação com o cliente de uma das partes, levantando dúvida sobre sua imparcialidade. De acordo com o CPC, as regras de impedimento e suspeição podem alcançar diversos sujeitos do processo. Nesse contexto, assinale a alternativa que não se submete a essas regras:</a:t>
            </a:r>
          </a:p>
          <a:p>
            <a:pPr marL="0" indent="0">
              <a:buNone/>
            </a:pPr>
            <a:r>
              <a:rPr lang="pt-BR" dirty="0"/>
              <a:t>A) Membros do Ministério Público,</a:t>
            </a:r>
          </a:p>
          <a:p>
            <a:pPr marL="0" indent="0">
              <a:buNone/>
            </a:pPr>
            <a:r>
              <a:rPr lang="pt-BR" dirty="0"/>
              <a:t>B) Auxiliares da justiça,</a:t>
            </a:r>
          </a:p>
          <a:p>
            <a:pPr marL="0" indent="0">
              <a:buNone/>
            </a:pPr>
            <a:r>
              <a:rPr lang="pt-BR" dirty="0"/>
              <a:t>C) Oficiais de justiça;</a:t>
            </a:r>
          </a:p>
          <a:p>
            <a:pPr marL="0" indent="0">
              <a:buNone/>
            </a:pPr>
            <a:r>
              <a:rPr lang="pt-BR" dirty="0"/>
              <a:t>D) Defensores públicos.</a:t>
            </a:r>
          </a:p>
          <a:p>
            <a:pPr marL="0" indent="0">
              <a:buNone/>
            </a:pPr>
            <a:r>
              <a:rPr lang="pt-BR" dirty="0"/>
              <a:t>E) Juiz;</a:t>
            </a:r>
          </a:p>
          <a:p>
            <a:pPr marL="0" indent="0" algn="just">
              <a:buNone/>
            </a:pPr>
            <a:endParaRPr lang="pt-BR" dirty="0"/>
          </a:p>
          <a:p>
            <a:pPr marL="0" indent="0" algn="just">
              <a:buNone/>
            </a:pPr>
            <a:endParaRPr lang="pt-BR" dirty="0"/>
          </a:p>
          <a:p>
            <a:pPr marL="0" indent="0" algn="just">
              <a:buNone/>
            </a:pPr>
            <a:endParaRPr lang="pt-BR" dirty="0"/>
          </a:p>
          <a:p>
            <a:pPr marL="0" indent="0" algn="r">
              <a:buNone/>
            </a:pPr>
            <a:r>
              <a:rPr lang="pt-BR" sz="825" dirty="0"/>
              <a:t>Dica: </a:t>
            </a:r>
            <a:r>
              <a:rPr lang="pt-BR" sz="825" dirty="0" err="1"/>
              <a:t>arts</a:t>
            </a:r>
            <a:r>
              <a:rPr lang="pt-BR" sz="825" dirty="0"/>
              <a:t>. 148 e 149 CPC</a:t>
            </a:r>
          </a:p>
        </p:txBody>
      </p:sp>
    </p:spTree>
    <p:extLst>
      <p:ext uri="{BB962C8B-B14F-4D97-AF65-F5344CB8AC3E}">
        <p14:creationId xmlns:p14="http://schemas.microsoft.com/office/powerpoint/2010/main" val="204294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99392"/>
            <a:ext cx="9144000" cy="6957392"/>
          </a:xfrm>
        </p:spPr>
        <p:txBody>
          <a:bodyPr>
            <a:normAutofit/>
          </a:bodyPr>
          <a:lstStyle/>
          <a:p>
            <a:pPr marL="0" indent="0" algn="just">
              <a:buNone/>
            </a:pPr>
            <a:r>
              <a:rPr lang="pt-BR" dirty="0"/>
              <a:t>8-À luz do Código de Processo Civil de 2015, assinale a alternativa que indica corretamente uma atribuição do chefe de secretaria:</a:t>
            </a:r>
          </a:p>
          <a:p>
            <a:pPr marL="0" indent="0">
              <a:buNone/>
            </a:pPr>
            <a:r>
              <a:rPr lang="pt-BR" dirty="0"/>
              <a:t>A) Proferir decisões interlocutórias em casos de menor complexidade</a:t>
            </a:r>
          </a:p>
          <a:p>
            <a:pPr marL="0" indent="0">
              <a:buNone/>
            </a:pPr>
            <a:r>
              <a:rPr lang="pt-BR" dirty="0"/>
              <a:t>B) Criar determinações judiciais de ofício</a:t>
            </a:r>
          </a:p>
          <a:p>
            <a:pPr marL="0" indent="0">
              <a:buNone/>
            </a:pPr>
            <a:r>
              <a:rPr lang="pt-BR" dirty="0"/>
              <a:t>C) Julgar pedidos simples formulados pelas partes</a:t>
            </a:r>
            <a:br>
              <a:rPr lang="pt-BR" dirty="0"/>
            </a:br>
            <a:r>
              <a:rPr lang="pt-BR" dirty="0"/>
              <a:t>D) Praticar atos ordinatórios, independentemente de despacho do juiz</a:t>
            </a:r>
          </a:p>
          <a:p>
            <a:pPr marL="0" indent="0">
              <a:buNone/>
            </a:pPr>
            <a:r>
              <a:rPr lang="pt-BR" dirty="0"/>
              <a:t>E) Substituir o juiz em sua ausência temporária</a:t>
            </a:r>
          </a:p>
          <a:p>
            <a:pPr marL="0" indent="0" algn="just">
              <a:buNone/>
            </a:pPr>
            <a:endParaRPr lang="pt-BR" dirty="0"/>
          </a:p>
        </p:txBody>
      </p:sp>
    </p:spTree>
    <p:extLst>
      <p:ext uri="{BB962C8B-B14F-4D97-AF65-F5344CB8AC3E}">
        <p14:creationId xmlns:p14="http://schemas.microsoft.com/office/powerpoint/2010/main" val="62153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9144000" cy="6858000"/>
          </a:xfrm>
        </p:spPr>
        <p:txBody>
          <a:bodyPr>
            <a:normAutofit/>
          </a:bodyPr>
          <a:lstStyle/>
          <a:p>
            <a:pPr marL="0" indent="0" algn="just">
              <a:buNone/>
            </a:pPr>
            <a:r>
              <a:rPr lang="pt-BR" dirty="0"/>
              <a:t>9- O réu deixou de comparecer injustificadamente à audiência de conciliação. Assinale a correta:</a:t>
            </a:r>
          </a:p>
          <a:p>
            <a:pPr marL="0" indent="0" algn="just">
              <a:buNone/>
            </a:pPr>
            <a:r>
              <a:rPr lang="pt-BR" dirty="0"/>
              <a:t>A) Não há sanção;</a:t>
            </a:r>
          </a:p>
          <a:p>
            <a:pPr marL="0" indent="0" algn="just">
              <a:buNone/>
            </a:pPr>
            <a:r>
              <a:rPr lang="pt-BR" dirty="0"/>
              <a:t>B) Extinção do processo;</a:t>
            </a:r>
          </a:p>
          <a:p>
            <a:pPr marL="0" indent="0" algn="just">
              <a:buNone/>
            </a:pPr>
            <a:r>
              <a:rPr lang="pt-BR" dirty="0"/>
              <a:t>C) Multa de até 2% sobre o valor da causa;</a:t>
            </a:r>
          </a:p>
          <a:p>
            <a:pPr marL="0" indent="0" algn="just">
              <a:buNone/>
            </a:pPr>
            <a:r>
              <a:rPr lang="pt-BR" dirty="0"/>
              <a:t>D) Revelia automática;</a:t>
            </a:r>
          </a:p>
          <a:p>
            <a:pPr marL="0" indent="0" algn="just">
              <a:buNone/>
            </a:pPr>
            <a:r>
              <a:rPr lang="pt-BR" dirty="0"/>
              <a:t>E) Nulidade do processo;</a:t>
            </a:r>
            <a:endParaRPr lang="pt-BR" sz="825" b="1" dirty="0"/>
          </a:p>
        </p:txBody>
      </p:sp>
    </p:spTree>
    <p:extLst>
      <p:ext uri="{BB962C8B-B14F-4D97-AF65-F5344CB8AC3E}">
        <p14:creationId xmlns:p14="http://schemas.microsoft.com/office/powerpoint/2010/main" val="164865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1BC1-129F-A12B-1E73-8C109A27C4B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DFA1049-ED44-3114-759E-C13EF6C36D6B}"/>
              </a:ext>
            </a:extLst>
          </p:cNvPr>
          <p:cNvSpPr>
            <a:spLocks noGrp="1"/>
          </p:cNvSpPr>
          <p:nvPr>
            <p:ph idx="1"/>
          </p:nvPr>
        </p:nvSpPr>
        <p:spPr>
          <a:xfrm>
            <a:off x="0" y="0"/>
            <a:ext cx="9144000" cy="6858000"/>
          </a:xfrm>
        </p:spPr>
        <p:txBody>
          <a:bodyPr>
            <a:normAutofit lnSpcReduction="10000"/>
          </a:bodyPr>
          <a:lstStyle/>
          <a:p>
            <a:pPr marL="0" indent="0" algn="just">
              <a:buNone/>
            </a:pPr>
            <a:r>
              <a:rPr lang="pt-BR" dirty="0"/>
              <a:t>10- O Tribunal de Justiça de determinado Estado, ao julgar um recurso, determinou que o juiz de primeiro grau realize a oitiva de uma testemunha para complementação da instrução. Assinale a alternativa correta quanto ao instrumento de comunicação utilizado:</a:t>
            </a:r>
          </a:p>
          <a:p>
            <a:pPr marL="0" indent="0" algn="just">
              <a:buNone/>
            </a:pPr>
            <a:r>
              <a:rPr lang="pt-BR" dirty="0"/>
              <a:t>A) Carta precatória. </a:t>
            </a:r>
          </a:p>
          <a:p>
            <a:pPr marL="0" indent="0" algn="just">
              <a:buNone/>
            </a:pPr>
            <a:r>
              <a:rPr lang="pt-BR" dirty="0"/>
              <a:t>B) Carta rogatória.</a:t>
            </a:r>
          </a:p>
          <a:p>
            <a:pPr marL="0" indent="0" algn="just">
              <a:buNone/>
            </a:pPr>
            <a:r>
              <a:rPr lang="pt-BR" dirty="0"/>
              <a:t>C) Carta arbitral.</a:t>
            </a:r>
          </a:p>
          <a:p>
            <a:pPr marL="0" indent="0" algn="just">
              <a:buNone/>
            </a:pPr>
            <a:r>
              <a:rPr lang="pt-BR" dirty="0"/>
              <a:t>D) Carta de ordem.</a:t>
            </a:r>
          </a:p>
          <a:p>
            <a:pPr marL="0" indent="0" algn="just">
              <a:buNone/>
            </a:pPr>
            <a:r>
              <a:rPr lang="pt-BR" dirty="0"/>
              <a:t>E) Carta de afeto.</a:t>
            </a:r>
          </a:p>
          <a:p>
            <a:pPr marL="0" indent="0" algn="just">
              <a:buNone/>
            </a:pPr>
            <a:endParaRPr lang="pt-BR" dirty="0"/>
          </a:p>
          <a:p>
            <a:pPr marL="0" indent="0" algn="just">
              <a:buNone/>
            </a:pPr>
            <a:r>
              <a:rPr lang="pt-BR" dirty="0"/>
              <a:t>1-A; 2-E; 3-A; 4-E; 5-D; 6-D; 7-D; 8-D; 9-C, 10-D</a:t>
            </a:r>
            <a:endParaRPr lang="pt-BR" sz="825" b="1" dirty="0"/>
          </a:p>
        </p:txBody>
      </p:sp>
    </p:spTree>
    <p:extLst>
      <p:ext uri="{BB962C8B-B14F-4D97-AF65-F5344CB8AC3E}">
        <p14:creationId xmlns:p14="http://schemas.microsoft.com/office/powerpoint/2010/main" val="191330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DDA9-70E8-9385-11E3-B4620959941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0E66C9A-2124-3D3B-6118-FC24258423FC}"/>
              </a:ext>
            </a:extLst>
          </p:cNvPr>
          <p:cNvSpPr>
            <a:spLocks noGrp="1"/>
          </p:cNvSpPr>
          <p:nvPr>
            <p:ph idx="1"/>
          </p:nvPr>
        </p:nvSpPr>
        <p:spPr>
          <a:xfrm>
            <a:off x="50334" y="-99392"/>
            <a:ext cx="9022360" cy="6957392"/>
          </a:xfrm>
        </p:spPr>
        <p:txBody>
          <a:bodyPr>
            <a:normAutofit/>
          </a:bodyPr>
          <a:lstStyle/>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p:txBody>
      </p:sp>
      <p:pic>
        <p:nvPicPr>
          <p:cNvPr id="4" name="Imagem 3">
            <a:extLst>
              <a:ext uri="{FF2B5EF4-FFF2-40B4-BE49-F238E27FC236}">
                <a16:creationId xmlns:a16="http://schemas.microsoft.com/office/drawing/2014/main" id="{2643A07A-8312-5DC0-E78F-7C0A95988B23}"/>
              </a:ext>
            </a:extLst>
          </p:cNvPr>
          <p:cNvPicPr>
            <a:picLocks noChangeAspect="1"/>
          </p:cNvPicPr>
          <p:nvPr/>
        </p:nvPicPr>
        <p:blipFill>
          <a:blip r:embed="rId2"/>
          <a:stretch>
            <a:fillRect/>
          </a:stretch>
        </p:blipFill>
        <p:spPr>
          <a:xfrm>
            <a:off x="755576" y="692696"/>
            <a:ext cx="7931920" cy="3594083"/>
          </a:xfrm>
          <a:prstGeom prst="rect">
            <a:avLst/>
          </a:prstGeom>
        </p:spPr>
      </p:pic>
      <p:pic>
        <p:nvPicPr>
          <p:cNvPr id="6" name="Imagem 5">
            <a:extLst>
              <a:ext uri="{FF2B5EF4-FFF2-40B4-BE49-F238E27FC236}">
                <a16:creationId xmlns:a16="http://schemas.microsoft.com/office/drawing/2014/main" id="{445E76B8-DFC1-6E3C-7CA9-3C8FAA546BAD}"/>
              </a:ext>
            </a:extLst>
          </p:cNvPr>
          <p:cNvPicPr>
            <a:picLocks noChangeAspect="1"/>
          </p:cNvPicPr>
          <p:nvPr/>
        </p:nvPicPr>
        <p:blipFill>
          <a:blip r:embed="rId3"/>
          <a:stretch>
            <a:fillRect/>
          </a:stretch>
        </p:blipFill>
        <p:spPr>
          <a:xfrm rot="21401784">
            <a:off x="2548107" y="4841958"/>
            <a:ext cx="4542182" cy="575654"/>
          </a:xfrm>
          <a:prstGeom prst="rect">
            <a:avLst/>
          </a:prstGeom>
        </p:spPr>
      </p:pic>
      <p:pic>
        <p:nvPicPr>
          <p:cNvPr id="10" name="Imagem 9">
            <a:extLst>
              <a:ext uri="{FF2B5EF4-FFF2-40B4-BE49-F238E27FC236}">
                <a16:creationId xmlns:a16="http://schemas.microsoft.com/office/drawing/2014/main" id="{8EC154D5-35AD-F1B2-9AA8-1325D5A37EE3}"/>
              </a:ext>
            </a:extLst>
          </p:cNvPr>
          <p:cNvPicPr>
            <a:picLocks noChangeAspect="1"/>
          </p:cNvPicPr>
          <p:nvPr/>
        </p:nvPicPr>
        <p:blipFill>
          <a:blip r:embed="rId4"/>
          <a:stretch>
            <a:fillRect/>
          </a:stretch>
        </p:blipFill>
        <p:spPr>
          <a:xfrm>
            <a:off x="71307" y="956340"/>
            <a:ext cx="557291" cy="235777"/>
          </a:xfrm>
          <a:prstGeom prst="rect">
            <a:avLst/>
          </a:prstGeom>
        </p:spPr>
      </p:pic>
    </p:spTree>
    <p:extLst>
      <p:ext uri="{BB962C8B-B14F-4D97-AF65-F5344CB8AC3E}">
        <p14:creationId xmlns:p14="http://schemas.microsoft.com/office/powerpoint/2010/main" val="341089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D264-3FA2-7BE7-C804-98982C9CD8F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612DD76-FB76-A0C7-E7CC-EF6D909C50D9}"/>
              </a:ext>
            </a:extLst>
          </p:cNvPr>
          <p:cNvSpPr>
            <a:spLocks noGrp="1"/>
          </p:cNvSpPr>
          <p:nvPr>
            <p:ph idx="1"/>
          </p:nvPr>
        </p:nvSpPr>
        <p:spPr>
          <a:xfrm>
            <a:off x="457200" y="0"/>
            <a:ext cx="8229600" cy="6126163"/>
          </a:xfrm>
        </p:spPr>
        <p:txBody>
          <a:bodyPr/>
          <a:lstStyle/>
          <a:p>
            <a:pPr marL="0" indent="0">
              <a:buNone/>
            </a:pPr>
            <a:endParaRPr lang="pt-BR" dirty="0"/>
          </a:p>
          <a:p>
            <a:pPr marL="0" indent="0">
              <a:buNone/>
            </a:pPr>
            <a:endParaRPr lang="pt-BR" dirty="0"/>
          </a:p>
          <a:p>
            <a:pPr marL="0" indent="0">
              <a:buNone/>
            </a:pPr>
            <a:r>
              <a:rPr lang="pt-BR" dirty="0"/>
              <a:t>---------------</a:t>
            </a:r>
          </a:p>
        </p:txBody>
      </p:sp>
    </p:spTree>
    <p:extLst>
      <p:ext uri="{BB962C8B-B14F-4D97-AF65-F5344CB8AC3E}">
        <p14:creationId xmlns:p14="http://schemas.microsoft.com/office/powerpoint/2010/main" val="408337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62500" lnSpcReduction="20000"/>
          </a:bodyPr>
          <a:lstStyle/>
          <a:p>
            <a:pPr marL="800100" lvl="2" indent="0" algn="r">
              <a:buNone/>
            </a:pPr>
            <a:r>
              <a:rPr lang="pt-BR" b="1" dirty="0">
                <a:solidFill>
                  <a:srgbClr val="002060"/>
                </a:solidFill>
              </a:rPr>
              <a:t>2026-1</a:t>
            </a:r>
          </a:p>
          <a:p>
            <a:pPr marL="800100" lvl="2" indent="0" algn="ctr">
              <a:buNone/>
            </a:pPr>
            <a:r>
              <a:rPr lang="pt-BR" b="1" dirty="0">
                <a:solidFill>
                  <a:srgbClr val="002060"/>
                </a:solidFill>
              </a:rPr>
              <a:t>RESUMO AULA: ATOS PROCESSUAIS – NULIDADE PROCESSUAIS</a:t>
            </a:r>
            <a:endParaRPr lang="pt-BR" b="1" dirty="0"/>
          </a:p>
          <a:p>
            <a:pPr marL="400050" lvl="1" indent="0" algn="just">
              <a:buNone/>
            </a:pPr>
            <a:r>
              <a:rPr lang="pt-BR" b="1" dirty="0"/>
              <a:t>CLASSIFICAÇÃO</a:t>
            </a:r>
            <a:r>
              <a:rPr lang="pt-BR" dirty="0"/>
              <a:t>: juiz – auxiliares da justiça – partes (unilaterais e bilaterais – art. 200)</a:t>
            </a:r>
          </a:p>
          <a:p>
            <a:pPr marL="400050" lvl="1" indent="0" algn="just">
              <a:buNone/>
            </a:pPr>
            <a:r>
              <a:rPr lang="pt-BR" b="1" dirty="0"/>
              <a:t>FORMA LEGAL &amp; FINALIDADE ATINGIDA</a:t>
            </a:r>
            <a:r>
              <a:rPr lang="pt-BR" dirty="0"/>
              <a:t>: princípio da instrumentalidade das formas 188</a:t>
            </a:r>
          </a:p>
          <a:p>
            <a:pPr marL="400050" lvl="1" indent="0" algn="just">
              <a:buNone/>
            </a:pPr>
            <a:r>
              <a:rPr lang="pt-BR" dirty="0"/>
              <a:t>Ex. finalidade atingida validada: fundamento equivocado – formatação - citação whatsapp</a:t>
            </a:r>
          </a:p>
          <a:p>
            <a:r>
              <a:rPr lang="pt-BR" b="1" dirty="0"/>
              <a:t>PRINCÍPIO PRIMAZIA DO JULGAMENTO DO  MÉRITO </a:t>
            </a:r>
            <a:r>
              <a:rPr lang="pt-BR" dirty="0" err="1"/>
              <a:t>Arts</a:t>
            </a:r>
            <a:r>
              <a:rPr lang="pt-BR" dirty="0"/>
              <a:t>. 4º - 6º - 317 – 321 CPC</a:t>
            </a:r>
          </a:p>
          <a:p>
            <a:pPr marL="857250" lvl="1" indent="-457200" algn="just">
              <a:buFontTx/>
              <a:buChar char="-"/>
            </a:pPr>
            <a:r>
              <a:rPr lang="pt-BR" b="1" dirty="0"/>
              <a:t>NULIDADES</a:t>
            </a:r>
            <a:r>
              <a:rPr lang="pt-BR" dirty="0"/>
              <a:t> 276 (</a:t>
            </a:r>
            <a:r>
              <a:rPr lang="pt-BR" b="1" dirty="0"/>
              <a:t>ABSOLUTA</a:t>
            </a:r>
            <a:r>
              <a:rPr lang="pt-BR" dirty="0"/>
              <a:t> (de ofício/qualquer momento) – </a:t>
            </a:r>
            <a:r>
              <a:rPr lang="pt-BR" b="1" dirty="0"/>
              <a:t>RELATIVA-preclusão</a:t>
            </a:r>
            <a:r>
              <a:rPr lang="pt-BR" dirty="0"/>
              <a:t>)</a:t>
            </a:r>
          </a:p>
          <a:p>
            <a:pPr marL="857250" lvl="1" indent="-457200" algn="just">
              <a:buFontTx/>
              <a:buChar char="-"/>
            </a:pPr>
            <a:r>
              <a:rPr lang="pt-BR" b="1" i="1" dirty="0"/>
              <a:t>ALEGAR NA PRIMEIRA OPORTUNIDADE </a:t>
            </a:r>
            <a:r>
              <a:rPr lang="pt-BR" dirty="0"/>
              <a:t>- ART. 278</a:t>
            </a:r>
          </a:p>
          <a:p>
            <a:pPr marL="857250" lvl="1" indent="-457200" algn="just">
              <a:buFontTx/>
              <a:buChar char="-"/>
            </a:pPr>
            <a:r>
              <a:rPr lang="pt-BR" b="1" i="1" dirty="0"/>
              <a:t>“PAS DE NULLITÉ SANS GRIEF “ – não há nulidade sem prejuízo -</a:t>
            </a:r>
            <a:r>
              <a:rPr lang="fr-FR" dirty="0"/>
              <a:t>Art. 282.§ 1º</a:t>
            </a:r>
          </a:p>
          <a:p>
            <a:pPr marL="857250" lvl="1" indent="-457200" algn="just">
              <a:buFontTx/>
              <a:buChar char="-"/>
            </a:pPr>
            <a:r>
              <a:rPr lang="pt-BR" b="1" dirty="0"/>
              <a:t>VENIRE CONTRA FACTUM PROPRIUM </a:t>
            </a:r>
            <a:r>
              <a:rPr lang="pt-BR" dirty="0"/>
              <a:t>(276:  boa-fé processual – própria torpeza)</a:t>
            </a:r>
          </a:p>
          <a:p>
            <a:r>
              <a:rPr lang="pt-BR" dirty="0"/>
              <a:t>Art. 282. Ao pronunciar a nulidade, juiz manda: </a:t>
            </a:r>
            <a:r>
              <a:rPr lang="pt-BR" b="1" dirty="0"/>
              <a:t>repetir</a:t>
            </a:r>
            <a:r>
              <a:rPr lang="pt-BR" dirty="0"/>
              <a:t> ou </a:t>
            </a:r>
            <a:r>
              <a:rPr lang="pt-BR" b="1" dirty="0"/>
              <a:t>retificar (ratifica-valida)</a:t>
            </a:r>
          </a:p>
          <a:p>
            <a:pPr marL="400050" lvl="1" indent="0" algn="just">
              <a:buNone/>
            </a:pPr>
            <a:r>
              <a:rPr lang="pt-BR" dirty="0"/>
              <a:t>-189: </a:t>
            </a:r>
            <a:r>
              <a:rPr lang="pt-BR" b="1" dirty="0"/>
              <a:t>SEGREDO JUSTIÇA</a:t>
            </a:r>
            <a:r>
              <a:rPr lang="pt-BR" dirty="0"/>
              <a:t>: interesse público ou social - família (</a:t>
            </a:r>
            <a:r>
              <a:rPr lang="pt-BR" dirty="0" err="1"/>
              <a:t>ex</a:t>
            </a:r>
            <a:r>
              <a:rPr lang="pt-BR" dirty="0"/>
              <a:t>: casamento, alimentos) - intimidade – arbitragem</a:t>
            </a:r>
          </a:p>
          <a:p>
            <a:pPr algn="just"/>
            <a:r>
              <a:rPr lang="pt-BR" dirty="0"/>
              <a:t>Art. 190: </a:t>
            </a:r>
            <a:r>
              <a:rPr lang="pt-BR" b="1" dirty="0"/>
              <a:t>ACORDOS PROCESSUAIS (ATOS BILATERAIS) </a:t>
            </a:r>
            <a:r>
              <a:rPr lang="pt-BR" dirty="0"/>
              <a:t>nos direito disponíveis quando as partes alterarem: prazos, ônus da provas, procedimentos etc.</a:t>
            </a:r>
          </a:p>
          <a:p>
            <a:pPr marL="400050" lvl="1" indent="0" algn="just">
              <a:buNone/>
            </a:pPr>
            <a:endParaRPr lang="pt-BR" dirty="0"/>
          </a:p>
          <a:p>
            <a:pPr marL="0" indent="0" algn="ctr">
              <a:buNone/>
            </a:pPr>
            <a:r>
              <a:rPr lang="pt-BR" b="1" dirty="0"/>
              <a:t>CLASSIFICAÇÃO DOS ATOS PROCESSUAIS</a:t>
            </a:r>
          </a:p>
          <a:p>
            <a:pPr marL="0" indent="0" algn="just">
              <a:buNone/>
            </a:pPr>
            <a:r>
              <a:rPr lang="pt-BR" b="1" dirty="0"/>
              <a:t>-ATOS DO JUIZ</a:t>
            </a:r>
            <a:r>
              <a:rPr lang="pt-BR" dirty="0"/>
              <a:t>: decisões, despachos e sentenças, acórdãos e decisões monocráticas;</a:t>
            </a:r>
          </a:p>
          <a:p>
            <a:pPr marL="0" indent="0" algn="just">
              <a:buNone/>
            </a:pPr>
            <a:r>
              <a:rPr lang="pt-BR" b="1" dirty="0"/>
              <a:t>-ATOS DOS AUXILIARES DA JUSTIÇA</a:t>
            </a:r>
            <a:r>
              <a:rPr lang="pt-BR" dirty="0"/>
              <a:t>: certidões, atos ordinatórios, citações</a:t>
            </a:r>
          </a:p>
          <a:p>
            <a:pPr marL="0" indent="0" algn="just">
              <a:buNone/>
            </a:pPr>
            <a:r>
              <a:rPr lang="pt-BR" dirty="0"/>
              <a:t>-</a:t>
            </a:r>
            <a:r>
              <a:rPr lang="pt-BR" b="1" dirty="0"/>
              <a:t>ATOS DAS PARTES</a:t>
            </a:r>
            <a:r>
              <a:rPr lang="pt-BR" dirty="0"/>
              <a:t>: petições, manifestações, recursos (art. 200. Os </a:t>
            </a:r>
            <a:r>
              <a:rPr lang="pt-BR" b="1" dirty="0"/>
              <a:t>ATOS DAS PARTES</a:t>
            </a:r>
            <a:r>
              <a:rPr lang="pt-BR" dirty="0"/>
              <a:t> consistentes em declarações </a:t>
            </a:r>
            <a:r>
              <a:rPr lang="pt-BR" b="1" dirty="0"/>
              <a:t>UNILATERAIS</a:t>
            </a:r>
            <a:r>
              <a:rPr lang="pt-BR" dirty="0"/>
              <a:t> ou </a:t>
            </a:r>
            <a:r>
              <a:rPr lang="pt-BR" b="1" dirty="0"/>
              <a:t>BILATERAIS</a:t>
            </a:r>
          </a:p>
          <a:p>
            <a:pPr marL="0" indent="0" algn="just">
              <a:buNone/>
            </a:pPr>
            <a:r>
              <a:rPr lang="pt-BR" b="1" dirty="0"/>
              <a:t>	Exemplo ato bilateral: acordo juntado nos autos!</a:t>
            </a:r>
            <a:endParaRPr lang="pt-BR" dirty="0"/>
          </a:p>
        </p:txBody>
      </p:sp>
    </p:spTree>
    <p:extLst>
      <p:ext uri="{BB962C8B-B14F-4D97-AF65-F5344CB8AC3E}">
        <p14:creationId xmlns:p14="http://schemas.microsoft.com/office/powerpoint/2010/main" val="173496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86E7E71-902B-0ACE-A3AF-D1D92077AE99}"/>
              </a:ext>
            </a:extLst>
          </p:cNvPr>
          <p:cNvSpPr>
            <a:spLocks noGrp="1"/>
          </p:cNvSpPr>
          <p:nvPr>
            <p:ph idx="1"/>
          </p:nvPr>
        </p:nvSpPr>
        <p:spPr/>
        <p:txBody>
          <a:bodyPr/>
          <a:lstStyle/>
          <a:p>
            <a:endParaRPr lang="pt-BR"/>
          </a:p>
        </p:txBody>
      </p:sp>
      <p:pic>
        <p:nvPicPr>
          <p:cNvPr id="6" name="Imagem 5">
            <a:extLst>
              <a:ext uri="{FF2B5EF4-FFF2-40B4-BE49-F238E27FC236}">
                <a16:creationId xmlns:a16="http://schemas.microsoft.com/office/drawing/2014/main" id="{53B4FFDB-14F0-B1E7-63DE-CFDF44727565}"/>
              </a:ext>
            </a:extLst>
          </p:cNvPr>
          <p:cNvPicPr>
            <a:picLocks noChangeAspect="1"/>
          </p:cNvPicPr>
          <p:nvPr/>
        </p:nvPicPr>
        <p:blipFill>
          <a:blip r:embed="rId2"/>
          <a:stretch>
            <a:fillRect/>
          </a:stretch>
        </p:blipFill>
        <p:spPr>
          <a:xfrm>
            <a:off x="0" y="0"/>
            <a:ext cx="9143999" cy="6682241"/>
          </a:xfrm>
          <a:prstGeom prst="rect">
            <a:avLst/>
          </a:prstGeom>
        </p:spPr>
      </p:pic>
    </p:spTree>
    <p:extLst>
      <p:ext uri="{BB962C8B-B14F-4D97-AF65-F5344CB8AC3E}">
        <p14:creationId xmlns:p14="http://schemas.microsoft.com/office/powerpoint/2010/main" val="255505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1D7D-C367-82C9-D2DD-10DF9B1C2C0F}"/>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CFAD4C5-1884-F39D-CA33-F6C3BFE0229C}"/>
              </a:ext>
            </a:extLst>
          </p:cNvPr>
          <p:cNvSpPr>
            <a:spLocks noGrp="1"/>
          </p:cNvSpPr>
          <p:nvPr>
            <p:ph idx="1"/>
          </p:nvPr>
        </p:nvSpPr>
        <p:spPr>
          <a:xfrm>
            <a:off x="0" y="0"/>
            <a:ext cx="9144000" cy="6858000"/>
          </a:xfrm>
        </p:spPr>
        <p:txBody>
          <a:bodyPr>
            <a:normAutofit fontScale="70000" lnSpcReduction="20000"/>
          </a:bodyPr>
          <a:lstStyle/>
          <a:p>
            <a:pPr marL="400050" lvl="1" indent="0" algn="ctr">
              <a:buNone/>
            </a:pPr>
            <a:r>
              <a:rPr lang="pt-BR" b="1" dirty="0"/>
              <a:t>DAS FORMA DOS ATOS PROCESSUAIS </a:t>
            </a:r>
          </a:p>
          <a:p>
            <a:pPr marL="400050" lvl="1" indent="0" algn="ctr">
              <a:buNone/>
            </a:pPr>
            <a:r>
              <a:rPr lang="pt-BR" b="1" dirty="0">
                <a:solidFill>
                  <a:srgbClr val="002060"/>
                </a:solidFill>
              </a:rPr>
              <a:t>PRINCÍPIO DA INSTRUMENTALIDADE DAS FORMAS </a:t>
            </a:r>
          </a:p>
          <a:p>
            <a:pPr marL="400050" lvl="1" indent="0" algn="just">
              <a:buNone/>
            </a:pPr>
            <a:r>
              <a:rPr lang="pt-BR" b="1" dirty="0"/>
              <a:t>Art. 188: </a:t>
            </a:r>
            <a:r>
              <a:rPr lang="pt-BR" dirty="0"/>
              <a:t>“Os atos e os termos processuais independem de forma determinada, salvo quando a lei expressamente a exigir, considerando-se válidos os que, realizados de outro modo, lhe </a:t>
            </a:r>
            <a:r>
              <a:rPr lang="pt-BR" u="sng" dirty="0"/>
              <a:t>preencham a finalidade essencial</a:t>
            </a:r>
            <a:r>
              <a:rPr lang="pt-BR" dirty="0"/>
              <a:t>.”</a:t>
            </a:r>
            <a:endParaRPr lang="pt-BR" sz="1000" b="1" dirty="0"/>
          </a:p>
          <a:p>
            <a:pPr marL="400050" lvl="1" indent="0" algn="just">
              <a:buNone/>
            </a:pPr>
            <a:r>
              <a:rPr lang="pt-BR" b="1" dirty="0"/>
              <a:t>CONTEXTO</a:t>
            </a:r>
            <a:r>
              <a:rPr lang="pt-BR" dirty="0"/>
              <a:t>: o processo não deve ser excessivamente formalista. O mais importante é que o ato alcance sua finalidade, mesmo que não siga exatamente a forma prevista. Se um ato atinge seu objetivo, ele é válido, Mesmo que tenha sido feito de forma diferente da prevista. O artigo traz uma ressalva importante:  “salvo quando a lei expressamente a exigir”.  Ou seja, existem situações em que a forma é essencial e se não for respeitada → o ato pode ser inválido (nulo).</a:t>
            </a:r>
          </a:p>
          <a:p>
            <a:pPr marL="400050" lvl="1" indent="0" algn="just">
              <a:buNone/>
            </a:pPr>
            <a:r>
              <a:rPr lang="pt-BR" dirty="0"/>
              <a:t>Os atos processuais não precisam seguir forma rígida, exceto quando a lei exigir forma específica. </a:t>
            </a:r>
          </a:p>
          <a:p>
            <a:pPr marL="400050" lvl="1" indent="0" algn="just">
              <a:buNone/>
            </a:pPr>
            <a:r>
              <a:rPr lang="pt-BR" b="1" dirty="0"/>
              <a:t>EXEMPLOS</a:t>
            </a:r>
            <a:r>
              <a:rPr lang="pt-BR" dirty="0"/>
              <a:t>:  </a:t>
            </a:r>
          </a:p>
          <a:p>
            <a:pPr marL="400050" lvl="1" indent="0" algn="just">
              <a:buNone/>
            </a:pPr>
            <a:r>
              <a:rPr lang="pt-BR" b="1" dirty="0"/>
              <a:t>	ATO VÁLIDO</a:t>
            </a:r>
            <a:r>
              <a:rPr lang="pt-BR" dirty="0"/>
              <a:t>: Um advogado protocola uma petição com </a:t>
            </a:r>
            <a:r>
              <a:rPr lang="pt-BR" b="1" dirty="0"/>
              <a:t>erro de formatação </a:t>
            </a:r>
            <a:r>
              <a:rPr lang="pt-BR" dirty="0"/>
              <a:t>(ou </a:t>
            </a:r>
            <a:r>
              <a:rPr lang="pt-BR" b="1" dirty="0"/>
              <a:t>fundamento</a:t>
            </a:r>
            <a:r>
              <a:rPr lang="pt-BR" dirty="0"/>
              <a:t> legal equivocado), mas o pedido está claro e o juiz entende perfeitamente. 👉 Resultado: ato válido</a:t>
            </a:r>
          </a:p>
          <a:p>
            <a:pPr marL="400050" lvl="1" indent="0" algn="just">
              <a:buNone/>
            </a:pPr>
            <a:r>
              <a:rPr lang="pt-BR" dirty="0"/>
              <a:t>	</a:t>
            </a:r>
            <a:r>
              <a:rPr lang="pt-BR" b="1" dirty="0"/>
              <a:t>ATO INVÁLIDO: </a:t>
            </a:r>
            <a:r>
              <a:rPr lang="pt-BR" dirty="0"/>
              <a:t>Uma </a:t>
            </a:r>
            <a:r>
              <a:rPr lang="pt-BR" b="1" dirty="0"/>
              <a:t>intimação</a:t>
            </a:r>
            <a:r>
              <a:rPr lang="pt-BR" dirty="0"/>
              <a:t> é feita sem dar ciência adequada à parte e a parte não toma conhecimento. Resultado: ato inválido (não cumpriu a finalidade)</a:t>
            </a:r>
            <a:endParaRPr lang="pt-BR" sz="1000" dirty="0"/>
          </a:p>
          <a:p>
            <a:pPr marL="400050" lvl="1" indent="0" algn="just">
              <a:buNone/>
            </a:pPr>
            <a:endParaRPr lang="pt-BR" sz="1700" b="1" dirty="0"/>
          </a:p>
          <a:p>
            <a:pPr marL="400050" lvl="1" indent="0" algn="just">
              <a:buNone/>
            </a:pPr>
            <a:r>
              <a:rPr lang="pt-BR" b="1" dirty="0"/>
              <a:t>PERGUNTA: </a:t>
            </a:r>
            <a:r>
              <a:rPr lang="pt-BR" dirty="0"/>
              <a:t>Um recurso foi apresentado sem seguir exatamente o modelo exigido, mas contém todos os elementos necessários para compreensão. Ele deve ser aceito? Justifique o princípio aplicável no enunciado.</a:t>
            </a:r>
          </a:p>
        </p:txBody>
      </p:sp>
    </p:spTree>
    <p:extLst>
      <p:ext uri="{BB962C8B-B14F-4D97-AF65-F5344CB8AC3E}">
        <p14:creationId xmlns:p14="http://schemas.microsoft.com/office/powerpoint/2010/main" val="68022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50E7-402A-072B-E3BE-6B886041B5D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7DE6810-3863-1060-BA28-B1C8920F2AA6}"/>
              </a:ext>
            </a:extLst>
          </p:cNvPr>
          <p:cNvSpPr>
            <a:spLocks noGrp="1"/>
          </p:cNvSpPr>
          <p:nvPr>
            <p:ph idx="1"/>
          </p:nvPr>
        </p:nvSpPr>
        <p:spPr>
          <a:xfrm>
            <a:off x="0" y="0"/>
            <a:ext cx="9144000" cy="6858000"/>
          </a:xfrm>
        </p:spPr>
        <p:txBody>
          <a:bodyPr>
            <a:normAutofit lnSpcReduction="10000"/>
          </a:bodyPr>
          <a:lstStyle/>
          <a:p>
            <a:pPr marL="0" indent="0" algn="ctr">
              <a:buNone/>
            </a:pPr>
            <a:r>
              <a:rPr lang="pt-BR" b="1" dirty="0">
                <a:solidFill>
                  <a:srgbClr val="002060"/>
                </a:solidFill>
              </a:rPr>
              <a:t>NULIDADES: DESRESPEITO ÀS ORDENS PROCESSUAIS</a:t>
            </a:r>
            <a:endParaRPr lang="pt-BR" b="1" dirty="0"/>
          </a:p>
          <a:p>
            <a:pPr algn="just"/>
            <a:r>
              <a:rPr lang="pt-BR" b="1" dirty="0"/>
              <a:t>NULIDADE ABSOLUTA:</a:t>
            </a:r>
            <a:r>
              <a:rPr lang="pt-BR" dirty="0"/>
              <a:t> pode ser reconhecida de ofício e a qualquer tempo “não gera preclusão”, é estrutura do processo “insanável”. </a:t>
            </a:r>
          </a:p>
          <a:p>
            <a:pPr marL="0" indent="0" algn="just">
              <a:buNone/>
            </a:pPr>
            <a:r>
              <a:rPr lang="pt-BR" dirty="0"/>
              <a:t>	</a:t>
            </a:r>
            <a:r>
              <a:rPr lang="pt-BR" b="1" dirty="0"/>
              <a:t>EXEMPLOS</a:t>
            </a:r>
            <a:r>
              <a:rPr lang="pt-BR" dirty="0"/>
              <a:t>: juiz </a:t>
            </a:r>
            <a:r>
              <a:rPr lang="pt-BR" u="sng" dirty="0"/>
              <a:t>absolutamente incompetente</a:t>
            </a:r>
            <a:r>
              <a:rPr lang="pt-BR" dirty="0"/>
              <a:t>, </a:t>
            </a:r>
            <a:r>
              <a:rPr lang="pt-BR" u="sng" dirty="0"/>
              <a:t>falta de citação</a:t>
            </a:r>
            <a:r>
              <a:rPr lang="pt-BR" dirty="0"/>
              <a:t>.</a:t>
            </a:r>
          </a:p>
          <a:p>
            <a:pPr marL="0" indent="0" algn="just">
              <a:buNone/>
            </a:pPr>
            <a:endParaRPr lang="pt-BR" dirty="0"/>
          </a:p>
          <a:p>
            <a:pPr algn="just"/>
            <a:r>
              <a:rPr lang="pt-BR" b="1" dirty="0"/>
              <a:t>NULIDADE RELATIVA: </a:t>
            </a:r>
            <a:r>
              <a:rPr lang="pt-BR" dirty="0"/>
              <a:t>viola interesses das partes, não a ordem pública, assim, depende da provocação da parte, há interesse da parte, precisa ser alegada no momento certo “na primeira oportunidade”. É sanável, mas precisa de impugnação.</a:t>
            </a:r>
          </a:p>
          <a:p>
            <a:pPr marL="0" indent="0" algn="just">
              <a:buNone/>
            </a:pPr>
            <a:r>
              <a:rPr lang="pt-BR" dirty="0"/>
              <a:t>	</a:t>
            </a:r>
            <a:r>
              <a:rPr lang="pt-BR" b="1" dirty="0"/>
              <a:t>EXEMPLOS</a:t>
            </a:r>
            <a:r>
              <a:rPr lang="pt-BR" dirty="0"/>
              <a:t>: “pela ordem”; juiz suspeito</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369402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4E78-26AB-DD2F-E463-89626AC1E4B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3CA7B28-C72F-5350-5E35-25963DF64B16}"/>
              </a:ext>
            </a:extLst>
          </p:cNvPr>
          <p:cNvSpPr>
            <a:spLocks noGrp="1"/>
          </p:cNvSpPr>
          <p:nvPr>
            <p:ph idx="1"/>
          </p:nvPr>
        </p:nvSpPr>
        <p:spPr>
          <a:xfrm>
            <a:off x="0" y="0"/>
            <a:ext cx="9144000" cy="6858000"/>
          </a:xfrm>
        </p:spPr>
        <p:txBody>
          <a:bodyPr>
            <a:normAutofit/>
          </a:bodyPr>
          <a:lstStyle/>
          <a:p>
            <a:pPr marL="0" indent="0" algn="ctr">
              <a:buNone/>
            </a:pPr>
            <a:r>
              <a:rPr lang="pt-BR" b="1" dirty="0">
                <a:solidFill>
                  <a:srgbClr val="002060"/>
                </a:solidFill>
              </a:rPr>
              <a:t>ART. 278: ALEGAR NULIDADE NA PRIMEIRA OPORTUNIDADE</a:t>
            </a:r>
            <a:endParaRPr lang="pt-BR" b="1" dirty="0"/>
          </a:p>
          <a:p>
            <a:pPr marL="0" indent="0">
              <a:buNone/>
            </a:pPr>
            <a:endParaRPr lang="pt-BR" dirty="0"/>
          </a:p>
          <a:p>
            <a:endParaRPr lang="pt-BR" b="1" dirty="0"/>
          </a:p>
        </p:txBody>
      </p:sp>
      <p:pic>
        <p:nvPicPr>
          <p:cNvPr id="4" name="Imagem 3">
            <a:extLst>
              <a:ext uri="{FF2B5EF4-FFF2-40B4-BE49-F238E27FC236}">
                <a16:creationId xmlns:a16="http://schemas.microsoft.com/office/drawing/2014/main" id="{65294559-F8C5-D76A-8484-2163DFDB53E7}"/>
              </a:ext>
            </a:extLst>
          </p:cNvPr>
          <p:cNvPicPr>
            <a:picLocks noChangeAspect="1"/>
          </p:cNvPicPr>
          <p:nvPr/>
        </p:nvPicPr>
        <p:blipFill>
          <a:blip r:embed="rId2"/>
          <a:stretch>
            <a:fillRect/>
          </a:stretch>
        </p:blipFill>
        <p:spPr>
          <a:xfrm>
            <a:off x="441697" y="1916832"/>
            <a:ext cx="8260605" cy="4032448"/>
          </a:xfrm>
          <a:prstGeom prst="rect">
            <a:avLst/>
          </a:prstGeom>
        </p:spPr>
      </p:pic>
    </p:spTree>
    <p:extLst>
      <p:ext uri="{BB962C8B-B14F-4D97-AF65-F5344CB8AC3E}">
        <p14:creationId xmlns:p14="http://schemas.microsoft.com/office/powerpoint/2010/main" val="314474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0D6EE-32B1-C2B9-C27B-910FD618A94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6DFD7B5-93C4-AB23-85F9-7F532BF8C29B}"/>
              </a:ext>
            </a:extLst>
          </p:cNvPr>
          <p:cNvSpPr>
            <a:spLocks noGrp="1"/>
          </p:cNvSpPr>
          <p:nvPr>
            <p:ph idx="1"/>
          </p:nvPr>
        </p:nvSpPr>
        <p:spPr>
          <a:xfrm>
            <a:off x="0" y="0"/>
            <a:ext cx="9144000" cy="6858000"/>
          </a:xfrm>
        </p:spPr>
        <p:txBody>
          <a:bodyPr>
            <a:normAutofit/>
          </a:bodyPr>
          <a:lstStyle/>
          <a:p>
            <a:pPr marL="0" indent="0" algn="ctr">
              <a:buNone/>
            </a:pPr>
            <a:r>
              <a:rPr lang="pt-BR" b="1" dirty="0">
                <a:solidFill>
                  <a:srgbClr val="002060"/>
                </a:solidFill>
              </a:rPr>
              <a:t>ART. 278: ALEGAR NULIDADE NA PRIMEIRA OPORTUNIDADE</a:t>
            </a:r>
            <a:endParaRPr lang="pt-BR" b="1" dirty="0"/>
          </a:p>
          <a:p>
            <a:pPr marL="0" indent="0">
              <a:buNone/>
            </a:pPr>
            <a:endParaRPr lang="pt-BR" dirty="0"/>
          </a:p>
          <a:p>
            <a:endParaRPr lang="pt-BR" b="1" dirty="0"/>
          </a:p>
        </p:txBody>
      </p:sp>
      <p:pic>
        <p:nvPicPr>
          <p:cNvPr id="6" name="Imagem 5">
            <a:extLst>
              <a:ext uri="{FF2B5EF4-FFF2-40B4-BE49-F238E27FC236}">
                <a16:creationId xmlns:a16="http://schemas.microsoft.com/office/drawing/2014/main" id="{CBFCACC1-9E76-3367-1205-53E58E8E1C21}"/>
              </a:ext>
            </a:extLst>
          </p:cNvPr>
          <p:cNvPicPr>
            <a:picLocks noChangeAspect="1"/>
          </p:cNvPicPr>
          <p:nvPr/>
        </p:nvPicPr>
        <p:blipFill>
          <a:blip r:embed="rId2"/>
          <a:stretch>
            <a:fillRect/>
          </a:stretch>
        </p:blipFill>
        <p:spPr>
          <a:xfrm>
            <a:off x="539552" y="1628800"/>
            <a:ext cx="8208912" cy="4608512"/>
          </a:xfrm>
          <a:prstGeom prst="rect">
            <a:avLst/>
          </a:prstGeom>
        </p:spPr>
      </p:pic>
    </p:spTree>
    <p:extLst>
      <p:ext uri="{BB962C8B-B14F-4D97-AF65-F5344CB8AC3E}">
        <p14:creationId xmlns:p14="http://schemas.microsoft.com/office/powerpoint/2010/main" val="277926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287CB-5285-F816-90FA-6A496533B9E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841E3CC-9403-180A-C817-B17BBD19FDF0}"/>
              </a:ext>
            </a:extLst>
          </p:cNvPr>
          <p:cNvSpPr>
            <a:spLocks noGrp="1"/>
          </p:cNvSpPr>
          <p:nvPr>
            <p:ph idx="1"/>
          </p:nvPr>
        </p:nvSpPr>
        <p:spPr>
          <a:xfrm>
            <a:off x="0" y="0"/>
            <a:ext cx="9144000" cy="6858000"/>
          </a:xfrm>
        </p:spPr>
        <p:txBody>
          <a:bodyPr>
            <a:normAutofit/>
          </a:bodyPr>
          <a:lstStyle/>
          <a:p>
            <a:pPr marL="0" indent="0" algn="ctr">
              <a:buNone/>
            </a:pPr>
            <a:r>
              <a:rPr lang="pt-BR" b="1" dirty="0">
                <a:solidFill>
                  <a:srgbClr val="002060"/>
                </a:solidFill>
              </a:rPr>
              <a:t>ART. 278: ALEGAR NULIDADE NA PRIMEIRA OPORTUNIDADE</a:t>
            </a:r>
            <a:endParaRPr lang="pt-BR" b="1" dirty="0"/>
          </a:p>
          <a:p>
            <a:pPr marL="0" indent="0">
              <a:buNone/>
            </a:pPr>
            <a:endParaRPr lang="pt-BR" dirty="0"/>
          </a:p>
          <a:p>
            <a:endParaRPr lang="pt-BR" b="1" dirty="0"/>
          </a:p>
        </p:txBody>
      </p:sp>
      <p:pic>
        <p:nvPicPr>
          <p:cNvPr id="2" name="Imagem 1">
            <a:extLst>
              <a:ext uri="{FF2B5EF4-FFF2-40B4-BE49-F238E27FC236}">
                <a16:creationId xmlns:a16="http://schemas.microsoft.com/office/drawing/2014/main" id="{0D30A60E-53D4-81B7-1CAF-16A9B12D1608}"/>
              </a:ext>
            </a:extLst>
          </p:cNvPr>
          <p:cNvPicPr>
            <a:picLocks noChangeAspect="1"/>
          </p:cNvPicPr>
          <p:nvPr/>
        </p:nvPicPr>
        <p:blipFill>
          <a:blip r:embed="rId2"/>
          <a:stretch>
            <a:fillRect/>
          </a:stretch>
        </p:blipFill>
        <p:spPr>
          <a:xfrm>
            <a:off x="107504" y="1246576"/>
            <a:ext cx="8928992" cy="5134751"/>
          </a:xfrm>
          <a:prstGeom prst="rect">
            <a:avLst/>
          </a:prstGeom>
        </p:spPr>
      </p:pic>
      <p:pic>
        <p:nvPicPr>
          <p:cNvPr id="5" name="Imagem 4">
            <a:extLst>
              <a:ext uri="{FF2B5EF4-FFF2-40B4-BE49-F238E27FC236}">
                <a16:creationId xmlns:a16="http://schemas.microsoft.com/office/drawing/2014/main" id="{E5496F3B-8ED7-ECC2-B6A5-D9D7BEA332AD}"/>
              </a:ext>
            </a:extLst>
          </p:cNvPr>
          <p:cNvPicPr>
            <a:picLocks noChangeAspect="1"/>
          </p:cNvPicPr>
          <p:nvPr/>
        </p:nvPicPr>
        <p:blipFill>
          <a:blip r:embed="rId3"/>
          <a:stretch>
            <a:fillRect/>
          </a:stretch>
        </p:blipFill>
        <p:spPr>
          <a:xfrm>
            <a:off x="4860032" y="6381328"/>
            <a:ext cx="3600953" cy="295316"/>
          </a:xfrm>
          <a:prstGeom prst="rect">
            <a:avLst/>
          </a:prstGeom>
        </p:spPr>
      </p:pic>
    </p:spTree>
    <p:extLst>
      <p:ext uri="{BB962C8B-B14F-4D97-AF65-F5344CB8AC3E}">
        <p14:creationId xmlns:p14="http://schemas.microsoft.com/office/powerpoint/2010/main" val="2107804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2D6FA-C74C-5B59-D4BC-0CFFC405A82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A8E2FDA-5F1D-AA85-AA96-2206AC5E876B}"/>
              </a:ext>
            </a:extLst>
          </p:cNvPr>
          <p:cNvSpPr>
            <a:spLocks noGrp="1"/>
          </p:cNvSpPr>
          <p:nvPr>
            <p:ph idx="1"/>
          </p:nvPr>
        </p:nvSpPr>
        <p:spPr>
          <a:xfrm>
            <a:off x="0" y="0"/>
            <a:ext cx="9144000" cy="6858000"/>
          </a:xfrm>
        </p:spPr>
        <p:txBody>
          <a:bodyPr>
            <a:normAutofit fontScale="62500" lnSpcReduction="20000"/>
          </a:bodyPr>
          <a:lstStyle/>
          <a:p>
            <a:pPr marL="0" indent="0" algn="ctr">
              <a:buNone/>
            </a:pPr>
            <a:r>
              <a:rPr lang="pt-BR" b="1" dirty="0"/>
              <a:t>PRINCÍPIO DA PRIMAZIA DO JULGAMENTO DO  MÉRITO ART. 4º - 6º - 317 – 321 CPC</a:t>
            </a:r>
          </a:p>
          <a:p>
            <a:pPr marL="0" indent="0" algn="just">
              <a:buNone/>
            </a:pPr>
            <a:r>
              <a:rPr lang="pt-BR" dirty="0"/>
              <a:t>→ O juiz deve evitar extinguir o processo (sempre que possível, tentará julgar o mérito).</a:t>
            </a:r>
          </a:p>
          <a:p>
            <a:pPr marL="0" indent="0" algn="just">
              <a:buNone/>
            </a:pPr>
            <a:endParaRPr lang="pt-BR" sz="600" dirty="0"/>
          </a:p>
          <a:p>
            <a:pPr marL="0" indent="0" algn="just">
              <a:buNone/>
            </a:pPr>
            <a:r>
              <a:rPr lang="pt-BR" dirty="0">
                <a:highlight>
                  <a:srgbClr val="FFFF00"/>
                </a:highlight>
              </a:rPr>
              <a:t>A parte ingressou com ação fundamentando no Código Civil de 1916, embora vigente o Código Civil de 2002, sem prejuízo eis descreveu corretamente os fatos e fez os pedidos corretos. A consequência é:</a:t>
            </a:r>
          </a:p>
          <a:p>
            <a:pPr marL="400050" lvl="1" indent="0" algn="just">
              <a:buNone/>
            </a:pPr>
            <a:r>
              <a:rPr lang="pt-BR" dirty="0"/>
              <a:t>A) Sequencia do processo com a citação do réu   </a:t>
            </a:r>
          </a:p>
          <a:p>
            <a:pPr marL="400050" lvl="1" indent="0" algn="just">
              <a:buNone/>
            </a:pPr>
            <a:r>
              <a:rPr lang="pt-BR" dirty="0"/>
              <a:t>B) Extinção sem mérito</a:t>
            </a:r>
          </a:p>
          <a:p>
            <a:pPr marL="400050" lvl="1" indent="0" algn="just">
              <a:buNone/>
            </a:pPr>
            <a:r>
              <a:rPr lang="pt-BR" dirty="0"/>
              <a:t>C) Expedição obrigatória de ofício a OAB     </a:t>
            </a:r>
          </a:p>
          <a:p>
            <a:pPr marL="400050" lvl="1" indent="0" algn="just">
              <a:buNone/>
            </a:pPr>
            <a:r>
              <a:rPr lang="pt-BR" dirty="0"/>
              <a:t>D) Indeferimento da inicial </a:t>
            </a:r>
          </a:p>
          <a:p>
            <a:pPr marL="400050" lvl="1" indent="0" algn="just">
              <a:buNone/>
            </a:pPr>
            <a:r>
              <a:rPr lang="pt-BR" dirty="0"/>
              <a:t>E) Emenda obrigatória para fundamentar no CC de 2002 </a:t>
            </a:r>
          </a:p>
          <a:p>
            <a:pPr marL="400050" lvl="1" indent="0" algn="just">
              <a:buNone/>
            </a:pPr>
            <a:r>
              <a:rPr lang="pt-BR" b="1" dirty="0"/>
              <a:t>DICA</a:t>
            </a:r>
            <a:r>
              <a:rPr lang="pt-BR" dirty="0"/>
              <a:t>:  </a:t>
            </a:r>
            <a:r>
              <a:rPr lang="pt-BR" b="1" dirty="0"/>
              <a:t>FUNDAMENTO JURÍDICO</a:t>
            </a:r>
            <a:r>
              <a:rPr lang="pt-BR" dirty="0"/>
              <a:t>: Art. 319. A petição inicial indicará: III - o fato e os </a:t>
            </a:r>
            <a:r>
              <a:rPr lang="pt-BR" b="1" dirty="0"/>
              <a:t>fundamentos jurídicos </a:t>
            </a:r>
            <a:r>
              <a:rPr lang="pt-BR" dirty="0"/>
              <a:t>do pedido;</a:t>
            </a:r>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endParaRPr lang="pt-BR" dirty="0"/>
          </a:p>
          <a:p>
            <a:pPr marL="400050" lvl="1" indent="0" algn="just">
              <a:buNone/>
            </a:pPr>
            <a:r>
              <a:rPr lang="pt-BR" dirty="0"/>
              <a:t>-</a:t>
            </a:r>
          </a:p>
          <a:p>
            <a:endParaRPr lang="pt-BR" sz="600" dirty="0"/>
          </a:p>
          <a:p>
            <a:endParaRPr lang="pt-BR" sz="600" dirty="0"/>
          </a:p>
          <a:p>
            <a:pPr marL="0" indent="0">
              <a:buNone/>
            </a:pPr>
            <a:endParaRPr lang="pt-BR" sz="600" dirty="0"/>
          </a:p>
        </p:txBody>
      </p:sp>
      <p:pic>
        <p:nvPicPr>
          <p:cNvPr id="4" name="Imagem 3">
            <a:extLst>
              <a:ext uri="{FF2B5EF4-FFF2-40B4-BE49-F238E27FC236}">
                <a16:creationId xmlns:a16="http://schemas.microsoft.com/office/drawing/2014/main" id="{A9075801-EB29-B20B-3127-3B60E03B5CF9}"/>
              </a:ext>
            </a:extLst>
          </p:cNvPr>
          <p:cNvPicPr>
            <a:picLocks noChangeAspect="1"/>
          </p:cNvPicPr>
          <p:nvPr/>
        </p:nvPicPr>
        <p:blipFill>
          <a:blip r:embed="rId2"/>
          <a:stretch>
            <a:fillRect/>
          </a:stretch>
        </p:blipFill>
        <p:spPr>
          <a:xfrm>
            <a:off x="107504" y="5733256"/>
            <a:ext cx="9036496" cy="1008112"/>
          </a:xfrm>
          <a:prstGeom prst="rect">
            <a:avLst/>
          </a:prstGeom>
        </p:spPr>
      </p:pic>
      <p:pic>
        <p:nvPicPr>
          <p:cNvPr id="6" name="Imagem 5">
            <a:extLst>
              <a:ext uri="{FF2B5EF4-FFF2-40B4-BE49-F238E27FC236}">
                <a16:creationId xmlns:a16="http://schemas.microsoft.com/office/drawing/2014/main" id="{998612C1-2FF8-2A52-E321-5587C5E71155}"/>
              </a:ext>
            </a:extLst>
          </p:cNvPr>
          <p:cNvPicPr>
            <a:picLocks noChangeAspect="1"/>
          </p:cNvPicPr>
          <p:nvPr/>
        </p:nvPicPr>
        <p:blipFill>
          <a:blip r:embed="rId3"/>
          <a:stretch>
            <a:fillRect/>
          </a:stretch>
        </p:blipFill>
        <p:spPr>
          <a:xfrm>
            <a:off x="107504" y="4948805"/>
            <a:ext cx="1478571" cy="784451"/>
          </a:xfrm>
          <a:prstGeom prst="rect">
            <a:avLst/>
          </a:prstGeom>
        </p:spPr>
      </p:pic>
      <p:pic>
        <p:nvPicPr>
          <p:cNvPr id="8" name="Imagem 7">
            <a:extLst>
              <a:ext uri="{FF2B5EF4-FFF2-40B4-BE49-F238E27FC236}">
                <a16:creationId xmlns:a16="http://schemas.microsoft.com/office/drawing/2014/main" id="{F3E0E461-B8B2-2DE6-641A-92191D2EC316}"/>
              </a:ext>
            </a:extLst>
          </p:cNvPr>
          <p:cNvPicPr>
            <a:picLocks noChangeAspect="1"/>
          </p:cNvPicPr>
          <p:nvPr/>
        </p:nvPicPr>
        <p:blipFill>
          <a:blip r:embed="rId4"/>
          <a:stretch>
            <a:fillRect/>
          </a:stretch>
        </p:blipFill>
        <p:spPr>
          <a:xfrm>
            <a:off x="3240360" y="3645024"/>
            <a:ext cx="5796136" cy="2088232"/>
          </a:xfrm>
          <a:prstGeom prst="rect">
            <a:avLst/>
          </a:prstGeom>
        </p:spPr>
      </p:pic>
    </p:spTree>
    <p:extLst>
      <p:ext uri="{BB962C8B-B14F-4D97-AF65-F5344CB8AC3E}">
        <p14:creationId xmlns:p14="http://schemas.microsoft.com/office/powerpoint/2010/main" val="339514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043A-24F3-F522-7FCF-781D93CD353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27181BF-900C-C9CC-1DB8-BDC1DFE26BB0}"/>
              </a:ext>
            </a:extLst>
          </p:cNvPr>
          <p:cNvSpPr>
            <a:spLocks noGrp="1"/>
          </p:cNvSpPr>
          <p:nvPr>
            <p:ph idx="1"/>
          </p:nvPr>
        </p:nvSpPr>
        <p:spPr>
          <a:xfrm>
            <a:off x="0" y="0"/>
            <a:ext cx="9144000" cy="6858000"/>
          </a:xfrm>
        </p:spPr>
        <p:txBody>
          <a:bodyPr>
            <a:normAutofit fontScale="85000" lnSpcReduction="20000"/>
          </a:bodyPr>
          <a:lstStyle/>
          <a:p>
            <a:pPr marL="0" indent="0" algn="just">
              <a:buNone/>
            </a:pPr>
            <a:r>
              <a:rPr lang="pt-BR" b="1" i="1" dirty="0"/>
              <a:t>VENIRE CONTRA FACTUM PROPRIUM </a:t>
            </a:r>
            <a:r>
              <a:rPr lang="pt-BR" b="1" dirty="0"/>
              <a:t>(boa-fé processual)</a:t>
            </a:r>
            <a:endParaRPr lang="pt-BR" b="1" dirty="0">
              <a:solidFill>
                <a:srgbClr val="002060"/>
              </a:solidFill>
            </a:endParaRPr>
          </a:p>
          <a:p>
            <a:pPr marL="0" indent="0" algn="just">
              <a:buNone/>
            </a:pPr>
            <a:r>
              <a:rPr lang="pt-BR" dirty="0"/>
              <a:t>Art. 276 do CPC:  quem deu causa ao erro não pode pedir a anulação do ato. Ou seja, ninguém pode se beneficiar do próprio erro.</a:t>
            </a:r>
          </a:p>
          <a:p>
            <a:pPr marL="0" indent="0" algn="just">
              <a:buNone/>
            </a:pPr>
            <a:r>
              <a:rPr lang="pt-BR" b="1" dirty="0"/>
              <a:t>EXEMPLO:</a:t>
            </a:r>
            <a:r>
              <a:rPr lang="pt-BR" dirty="0"/>
              <a:t> a parte fornece </a:t>
            </a:r>
            <a:r>
              <a:rPr lang="pt-BR" b="1" dirty="0"/>
              <a:t>ENDEREÇO ERRADO</a:t>
            </a:r>
            <a:r>
              <a:rPr lang="pt-BR" dirty="0"/>
              <a:t> do réu e depois alega nulidade da citação. 👉 Resultado: não pode porque foi ela quem causou o vício.</a:t>
            </a:r>
          </a:p>
          <a:p>
            <a:pPr marL="0"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r>
              <a:rPr lang="pt-BR" b="1" dirty="0"/>
              <a:t>-</a:t>
            </a:r>
          </a:p>
        </p:txBody>
      </p:sp>
      <p:pic>
        <p:nvPicPr>
          <p:cNvPr id="4" name="Imagem 3">
            <a:extLst>
              <a:ext uri="{FF2B5EF4-FFF2-40B4-BE49-F238E27FC236}">
                <a16:creationId xmlns:a16="http://schemas.microsoft.com/office/drawing/2014/main" id="{CDEE4BEC-9D98-7AB4-F210-CD75956BD0EC}"/>
              </a:ext>
            </a:extLst>
          </p:cNvPr>
          <p:cNvPicPr>
            <a:picLocks noChangeAspect="1"/>
          </p:cNvPicPr>
          <p:nvPr/>
        </p:nvPicPr>
        <p:blipFill>
          <a:blip r:embed="rId2"/>
          <a:stretch>
            <a:fillRect/>
          </a:stretch>
        </p:blipFill>
        <p:spPr>
          <a:xfrm>
            <a:off x="683569" y="4167290"/>
            <a:ext cx="7925906" cy="2572109"/>
          </a:xfrm>
          <a:prstGeom prst="rect">
            <a:avLst/>
          </a:prstGeom>
        </p:spPr>
      </p:pic>
      <p:pic>
        <p:nvPicPr>
          <p:cNvPr id="6" name="Imagem 5">
            <a:extLst>
              <a:ext uri="{FF2B5EF4-FFF2-40B4-BE49-F238E27FC236}">
                <a16:creationId xmlns:a16="http://schemas.microsoft.com/office/drawing/2014/main" id="{6FDDD1DD-81FE-75CD-146D-0AF7BB1ABD27}"/>
              </a:ext>
            </a:extLst>
          </p:cNvPr>
          <p:cNvPicPr>
            <a:picLocks noChangeAspect="1"/>
          </p:cNvPicPr>
          <p:nvPr/>
        </p:nvPicPr>
        <p:blipFill>
          <a:blip r:embed="rId3"/>
          <a:stretch>
            <a:fillRect/>
          </a:stretch>
        </p:blipFill>
        <p:spPr>
          <a:xfrm>
            <a:off x="609047" y="2690709"/>
            <a:ext cx="7925906" cy="1476581"/>
          </a:xfrm>
          <a:prstGeom prst="rect">
            <a:avLst/>
          </a:prstGeom>
        </p:spPr>
      </p:pic>
      <p:pic>
        <p:nvPicPr>
          <p:cNvPr id="8" name="Imagem 7">
            <a:extLst>
              <a:ext uri="{FF2B5EF4-FFF2-40B4-BE49-F238E27FC236}">
                <a16:creationId xmlns:a16="http://schemas.microsoft.com/office/drawing/2014/main" id="{D10F7F5F-CD93-0B5E-7139-96406BC2B210}"/>
              </a:ext>
            </a:extLst>
          </p:cNvPr>
          <p:cNvPicPr>
            <a:picLocks noChangeAspect="1"/>
          </p:cNvPicPr>
          <p:nvPr/>
        </p:nvPicPr>
        <p:blipFill>
          <a:blip r:embed="rId4"/>
          <a:stretch>
            <a:fillRect/>
          </a:stretch>
        </p:blipFill>
        <p:spPr>
          <a:xfrm>
            <a:off x="5580871" y="6421825"/>
            <a:ext cx="3563129" cy="291105"/>
          </a:xfrm>
          <a:prstGeom prst="rect">
            <a:avLst/>
          </a:prstGeom>
        </p:spPr>
      </p:pic>
    </p:spTree>
    <p:extLst>
      <p:ext uri="{BB962C8B-B14F-4D97-AF65-F5344CB8AC3E}">
        <p14:creationId xmlns:p14="http://schemas.microsoft.com/office/powerpoint/2010/main" val="426885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7AC69-9BCF-9602-7103-FA5B8ACF09B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F717D81-F308-4500-7F32-5376C0099031}"/>
              </a:ext>
            </a:extLst>
          </p:cNvPr>
          <p:cNvSpPr>
            <a:spLocks noGrp="1"/>
          </p:cNvSpPr>
          <p:nvPr>
            <p:ph idx="1"/>
          </p:nvPr>
        </p:nvSpPr>
        <p:spPr>
          <a:xfrm>
            <a:off x="0" y="0"/>
            <a:ext cx="9144000" cy="6858000"/>
          </a:xfrm>
        </p:spPr>
        <p:txBody>
          <a:bodyPr>
            <a:normAutofit fontScale="85000" lnSpcReduction="20000"/>
          </a:bodyPr>
          <a:lstStyle/>
          <a:p>
            <a:pPr marL="0" indent="0" algn="just">
              <a:buNone/>
            </a:pPr>
            <a:r>
              <a:rPr lang="pt-BR" b="1" i="1" dirty="0"/>
              <a:t>VENIRE CONTRA FACTUM PROPRIUM </a:t>
            </a:r>
            <a:r>
              <a:rPr lang="pt-BR" b="1" dirty="0"/>
              <a:t>(boa-fé processual)</a:t>
            </a:r>
            <a:endParaRPr lang="pt-BR" b="1" dirty="0">
              <a:solidFill>
                <a:srgbClr val="002060"/>
              </a:solidFill>
            </a:endParaRPr>
          </a:p>
          <a:p>
            <a:pPr marL="0" indent="0" algn="just">
              <a:buNone/>
            </a:pPr>
            <a:endParaRPr lang="pt-BR"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r>
              <a:rPr lang="pt-BR" b="1" dirty="0"/>
              <a:t>-</a:t>
            </a:r>
          </a:p>
        </p:txBody>
      </p:sp>
      <p:pic>
        <p:nvPicPr>
          <p:cNvPr id="5" name="Imagem 4">
            <a:extLst>
              <a:ext uri="{FF2B5EF4-FFF2-40B4-BE49-F238E27FC236}">
                <a16:creationId xmlns:a16="http://schemas.microsoft.com/office/drawing/2014/main" id="{D63B20F4-FB0B-6330-0AAF-D963248280FC}"/>
              </a:ext>
            </a:extLst>
          </p:cNvPr>
          <p:cNvPicPr>
            <a:picLocks noChangeAspect="1"/>
          </p:cNvPicPr>
          <p:nvPr/>
        </p:nvPicPr>
        <p:blipFill>
          <a:blip r:embed="rId2"/>
          <a:stretch>
            <a:fillRect/>
          </a:stretch>
        </p:blipFill>
        <p:spPr>
          <a:xfrm>
            <a:off x="539552" y="2204864"/>
            <a:ext cx="8459381" cy="2160240"/>
          </a:xfrm>
          <a:prstGeom prst="rect">
            <a:avLst/>
          </a:prstGeom>
        </p:spPr>
      </p:pic>
      <p:pic>
        <p:nvPicPr>
          <p:cNvPr id="9" name="Imagem 8">
            <a:extLst>
              <a:ext uri="{FF2B5EF4-FFF2-40B4-BE49-F238E27FC236}">
                <a16:creationId xmlns:a16="http://schemas.microsoft.com/office/drawing/2014/main" id="{DBBE0D7C-5B86-30F3-15A8-600B6F90E00E}"/>
              </a:ext>
            </a:extLst>
          </p:cNvPr>
          <p:cNvPicPr>
            <a:picLocks noChangeAspect="1"/>
          </p:cNvPicPr>
          <p:nvPr/>
        </p:nvPicPr>
        <p:blipFill>
          <a:blip r:embed="rId3"/>
          <a:stretch>
            <a:fillRect/>
          </a:stretch>
        </p:blipFill>
        <p:spPr>
          <a:xfrm>
            <a:off x="5766034" y="6237312"/>
            <a:ext cx="3067478" cy="342948"/>
          </a:xfrm>
          <a:prstGeom prst="rect">
            <a:avLst/>
          </a:prstGeom>
        </p:spPr>
      </p:pic>
    </p:spTree>
    <p:extLst>
      <p:ext uri="{BB962C8B-B14F-4D97-AF65-F5344CB8AC3E}">
        <p14:creationId xmlns:p14="http://schemas.microsoft.com/office/powerpoint/2010/main" val="4014136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654F-43BC-5CB5-FE72-3642B1EE03A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203A88-7E98-81C4-8C50-5FCC5A1D37CD}"/>
              </a:ext>
            </a:extLst>
          </p:cNvPr>
          <p:cNvSpPr>
            <a:spLocks noGrp="1"/>
          </p:cNvSpPr>
          <p:nvPr>
            <p:ph idx="1"/>
          </p:nvPr>
        </p:nvSpPr>
        <p:spPr>
          <a:xfrm>
            <a:off x="0" y="0"/>
            <a:ext cx="9144000" cy="6858000"/>
          </a:xfrm>
        </p:spPr>
        <p:txBody>
          <a:bodyPr>
            <a:normAutofit fontScale="85000" lnSpcReduction="20000"/>
          </a:bodyPr>
          <a:lstStyle/>
          <a:p>
            <a:pPr marL="0" indent="0" algn="just">
              <a:buNone/>
            </a:pPr>
            <a:r>
              <a:rPr lang="pt-BR" b="1" i="1" dirty="0"/>
              <a:t>VENIRE CONTRA FACTUM PROPRIUM </a:t>
            </a:r>
            <a:r>
              <a:rPr lang="pt-BR" b="1" dirty="0"/>
              <a:t>(boa-fé processual)</a:t>
            </a:r>
            <a:endParaRPr lang="pt-BR" b="1" dirty="0">
              <a:solidFill>
                <a:srgbClr val="002060"/>
              </a:solidFill>
            </a:endParaRPr>
          </a:p>
          <a:p>
            <a:pPr marL="0" indent="0" algn="just">
              <a:buNone/>
            </a:pPr>
            <a:endParaRPr lang="pt-BR"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0"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endParaRPr lang="pt-BR" b="1" dirty="0"/>
          </a:p>
          <a:p>
            <a:pPr marL="400050" lvl="1" indent="0" algn="just">
              <a:buNone/>
            </a:pPr>
            <a:r>
              <a:rPr lang="pt-BR" b="1" dirty="0"/>
              <a:t>-</a:t>
            </a:r>
          </a:p>
        </p:txBody>
      </p:sp>
      <p:pic>
        <p:nvPicPr>
          <p:cNvPr id="7" name="Imagem 6">
            <a:extLst>
              <a:ext uri="{FF2B5EF4-FFF2-40B4-BE49-F238E27FC236}">
                <a16:creationId xmlns:a16="http://schemas.microsoft.com/office/drawing/2014/main" id="{051F8112-8E54-7720-D47B-3F62E3421604}"/>
              </a:ext>
            </a:extLst>
          </p:cNvPr>
          <p:cNvPicPr>
            <a:picLocks noChangeAspect="1"/>
          </p:cNvPicPr>
          <p:nvPr/>
        </p:nvPicPr>
        <p:blipFill>
          <a:blip r:embed="rId2"/>
          <a:stretch>
            <a:fillRect/>
          </a:stretch>
        </p:blipFill>
        <p:spPr>
          <a:xfrm>
            <a:off x="0" y="1124744"/>
            <a:ext cx="9036496" cy="4608512"/>
          </a:xfrm>
          <a:prstGeom prst="rect">
            <a:avLst/>
          </a:prstGeom>
        </p:spPr>
      </p:pic>
      <p:pic>
        <p:nvPicPr>
          <p:cNvPr id="10" name="Imagem 9">
            <a:extLst>
              <a:ext uri="{FF2B5EF4-FFF2-40B4-BE49-F238E27FC236}">
                <a16:creationId xmlns:a16="http://schemas.microsoft.com/office/drawing/2014/main" id="{E362BE93-34E6-28EC-F5BE-6D44C4B9DE1C}"/>
              </a:ext>
            </a:extLst>
          </p:cNvPr>
          <p:cNvPicPr>
            <a:picLocks noChangeAspect="1"/>
          </p:cNvPicPr>
          <p:nvPr/>
        </p:nvPicPr>
        <p:blipFill>
          <a:blip r:embed="rId3"/>
          <a:stretch>
            <a:fillRect/>
          </a:stretch>
        </p:blipFill>
        <p:spPr>
          <a:xfrm>
            <a:off x="5796136" y="6021288"/>
            <a:ext cx="3134162" cy="409632"/>
          </a:xfrm>
          <a:prstGeom prst="rect">
            <a:avLst/>
          </a:prstGeom>
        </p:spPr>
      </p:pic>
    </p:spTree>
    <p:extLst>
      <p:ext uri="{BB962C8B-B14F-4D97-AF65-F5344CB8AC3E}">
        <p14:creationId xmlns:p14="http://schemas.microsoft.com/office/powerpoint/2010/main" val="220927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0832A-0291-A925-E162-3CABF084E0B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C58BDAA-31DB-548A-6906-4BBF4777EB80}"/>
              </a:ext>
            </a:extLst>
          </p:cNvPr>
          <p:cNvSpPr>
            <a:spLocks noGrp="1"/>
          </p:cNvSpPr>
          <p:nvPr>
            <p:ph idx="1"/>
          </p:nvPr>
        </p:nvSpPr>
        <p:spPr>
          <a:xfrm>
            <a:off x="0" y="0"/>
            <a:ext cx="9144000" cy="6858000"/>
          </a:xfrm>
        </p:spPr>
        <p:txBody>
          <a:bodyPr>
            <a:normAutofit/>
          </a:bodyPr>
          <a:lstStyle/>
          <a:p>
            <a:pPr marL="0" indent="0" algn="just">
              <a:buNone/>
            </a:pPr>
            <a:r>
              <a:rPr lang="pt-BR" sz="2400" dirty="0">
                <a:solidFill>
                  <a:schemeClr val="tx2"/>
                </a:solidFill>
              </a:rPr>
              <a:t>“</a:t>
            </a:r>
            <a:r>
              <a:rPr lang="pt-BR" sz="2400" b="1" i="1" dirty="0">
                <a:solidFill>
                  <a:schemeClr val="tx2"/>
                </a:solidFill>
              </a:rPr>
              <a:t>PAS DE NULLITÉ SANS GRIEF“ </a:t>
            </a:r>
            <a:r>
              <a:rPr lang="pt-BR" b="1" i="1" dirty="0">
                <a:solidFill>
                  <a:srgbClr val="FF0000"/>
                </a:solidFill>
              </a:rPr>
              <a:t>não há nulidade sem prejuízo</a:t>
            </a:r>
            <a:endParaRPr lang="pt-BR" sz="2400" b="1" i="1" dirty="0">
              <a:solidFill>
                <a:srgbClr val="FF0000"/>
              </a:solidFill>
            </a:endParaRPr>
          </a:p>
          <a:p>
            <a:pPr marL="0" indent="0" algn="just">
              <a:buNone/>
            </a:pPr>
            <a:r>
              <a:rPr lang="pt-BR" sz="2400" dirty="0"/>
              <a:t>Art. 282.§ 1º O ATO NÃO SERÁ REPETIDO NEM SUA FALTA SERÁ SUPRIDA </a:t>
            </a:r>
            <a:r>
              <a:rPr lang="pt-BR" sz="2400" b="1" u="sng" dirty="0"/>
              <a:t>QUANDO NÃO PREJUDICAR A PARTE</a:t>
            </a:r>
            <a:endParaRPr lang="pt-BR" b="1" u="sng" dirty="0">
              <a:solidFill>
                <a:schemeClr val="tx2"/>
              </a:solidFill>
            </a:endParaRPr>
          </a:p>
          <a:p>
            <a:pPr marL="400050" lvl="1" indent="0" algn="just">
              <a:buNone/>
            </a:pPr>
            <a:endParaRPr lang="pt-BR" b="1" dirty="0"/>
          </a:p>
          <a:p>
            <a:pPr marL="400050" lvl="1" indent="0" algn="just">
              <a:buNone/>
            </a:pPr>
            <a:endParaRPr lang="pt-BR" b="1" dirty="0"/>
          </a:p>
        </p:txBody>
      </p:sp>
      <p:sp>
        <p:nvSpPr>
          <p:cNvPr id="7" name="Espaço Reservado para Conteúdo 2">
            <a:extLst>
              <a:ext uri="{FF2B5EF4-FFF2-40B4-BE49-F238E27FC236}">
                <a16:creationId xmlns:a16="http://schemas.microsoft.com/office/drawing/2014/main" id="{221D99D5-D962-11EB-A206-14332AD1B788}"/>
              </a:ext>
            </a:extLst>
          </p:cNvPr>
          <p:cNvSpPr txBox="1">
            <a:spLocks/>
          </p:cNvSpPr>
          <p:nvPr/>
        </p:nvSpPr>
        <p:spPr>
          <a:xfrm>
            <a:off x="0" y="1340768"/>
            <a:ext cx="9144000" cy="551723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gn="just">
              <a:buFont typeface="Arial" panose="020B0604020202020204" pitchFamily="34" charset="0"/>
              <a:buNone/>
            </a:pPr>
            <a:r>
              <a:rPr lang="pt-BR" b="1" dirty="0">
                <a:solidFill>
                  <a:srgbClr val="002060"/>
                </a:solidFill>
              </a:rPr>
              <a:t> </a:t>
            </a:r>
            <a:r>
              <a:rPr lang="pt-BR" dirty="0"/>
              <a:t>O PRINCÍPIO </a:t>
            </a:r>
            <a:r>
              <a:rPr lang="pt-BR" b="1" i="1" dirty="0"/>
              <a:t>PAS DE NULLITÉ SANS GRIEF </a:t>
            </a:r>
            <a:r>
              <a:rPr lang="pt-BR" dirty="0"/>
              <a:t>DISPÕE QUE SÓ CABE A DECLARAÇÃO DE NULIDADE DOS ATOS PROCESSUAIS SE </a:t>
            </a:r>
            <a:r>
              <a:rPr lang="pt-BR" b="1" u="sng" dirty="0"/>
              <a:t>CONSTATADO EFETIVO PREJUÍZO</a:t>
            </a:r>
            <a:r>
              <a:rPr lang="pt-BR" dirty="0"/>
              <a:t> EM DESFAVOR DA PARTE A QUEM INTERESSA.</a:t>
            </a:r>
            <a:endParaRPr lang="pt-BR" b="1" dirty="0">
              <a:solidFill>
                <a:srgbClr val="002060"/>
              </a:solidFill>
            </a:endParaRPr>
          </a:p>
          <a:p>
            <a:pPr marL="400050" lvl="1" indent="0" algn="just">
              <a:buFont typeface="Arial" panose="020B0604020202020204" pitchFamily="34" charset="0"/>
              <a:buNone/>
            </a:pPr>
            <a:endParaRPr lang="pt-BR" b="1" dirty="0">
              <a:solidFill>
                <a:srgbClr val="002060"/>
              </a:solidFill>
            </a:endParaRPr>
          </a:p>
          <a:p>
            <a:pPr marL="400050" lvl="1" indent="0" algn="just">
              <a:buFont typeface="Arial" panose="020B0604020202020204" pitchFamily="34" charset="0"/>
              <a:buNone/>
            </a:pPr>
            <a:r>
              <a:rPr lang="pt-BR" dirty="0"/>
              <a:t>"(...) HERDEIRO INCAPAZ. AUSÊNCIADE INTERVENÇÃO DO MINISTÉRIO Art. 282.§ 1º O ato não será repetido nem sua falta será suprida quando não prejudicar a parte.</a:t>
            </a:r>
          </a:p>
          <a:p>
            <a:pPr marL="400050" lvl="1" indent="0" algn="just">
              <a:buFont typeface="Arial" panose="020B0604020202020204" pitchFamily="34" charset="0"/>
              <a:buNone/>
            </a:pPr>
            <a:r>
              <a:rPr lang="pt-BR" dirty="0"/>
              <a:t>PÚBLICO EM 1ª INSTÂNCIA. MANIFESTAÇÃO DA PROCURADORIA DEJUSTIÇA ARGUINDO A </a:t>
            </a:r>
            <a:r>
              <a:rPr lang="pt-BR" dirty="0" err="1"/>
              <a:t>NULlDADE</a:t>
            </a:r>
            <a:r>
              <a:rPr lang="pt-BR" dirty="0"/>
              <a:t> DO PROCESSO. PREJUÍZO NÃO DEMONSTRADO. 1. Segundo precedentes desta Corte, até mesmo nas causas em que a intervenção do Parquet é obrigatória em face a interesse de menor, é necessária a demonstração de prejuízo deste para que se reconheça a referida nulidade. 2. Agravos Regimentais a que se nega provimento" (REsp 1.196.31110F, </a:t>
            </a:r>
            <a:r>
              <a:rPr lang="pt-BR" dirty="0" err="1"/>
              <a:t>ReI</a:t>
            </a:r>
            <a:r>
              <a:rPr lang="pt-BR" dirty="0"/>
              <a:t>. Ministro SIDNEI BENETI)</a:t>
            </a:r>
            <a:endParaRPr lang="pt-BR" b="1" dirty="0"/>
          </a:p>
        </p:txBody>
      </p:sp>
    </p:spTree>
    <p:extLst>
      <p:ext uri="{BB962C8B-B14F-4D97-AF65-F5344CB8AC3E}">
        <p14:creationId xmlns:p14="http://schemas.microsoft.com/office/powerpoint/2010/main" val="104311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E617B-5755-6949-48F7-CBCF31A499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4E8DB3F-85FB-A9C2-4AA5-AB927F3A287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22AB124-15B4-2766-60E0-2804C3B0C21B}"/>
              </a:ext>
            </a:extLst>
          </p:cNvPr>
          <p:cNvSpPr>
            <a:spLocks noGrp="1"/>
          </p:cNvSpPr>
          <p:nvPr>
            <p:ph idx="1"/>
          </p:nvPr>
        </p:nvSpPr>
        <p:spPr/>
        <p:txBody>
          <a:bodyPr/>
          <a:lstStyle/>
          <a:p>
            <a:endParaRPr lang="pt-BR" dirty="0"/>
          </a:p>
        </p:txBody>
      </p:sp>
      <p:pic>
        <p:nvPicPr>
          <p:cNvPr id="5" name="Imagem 4">
            <a:extLst>
              <a:ext uri="{FF2B5EF4-FFF2-40B4-BE49-F238E27FC236}">
                <a16:creationId xmlns:a16="http://schemas.microsoft.com/office/drawing/2014/main" id="{038D8F9C-00C9-DD33-3435-D064B12A2C56}"/>
              </a:ext>
            </a:extLst>
          </p:cNvPr>
          <p:cNvPicPr>
            <a:picLocks noChangeAspect="1"/>
          </p:cNvPicPr>
          <p:nvPr/>
        </p:nvPicPr>
        <p:blipFill>
          <a:blip r:embed="rId2"/>
          <a:stretch>
            <a:fillRect/>
          </a:stretch>
        </p:blipFill>
        <p:spPr>
          <a:xfrm>
            <a:off x="0" y="0"/>
            <a:ext cx="9144000" cy="6857999"/>
          </a:xfrm>
          <a:prstGeom prst="rect">
            <a:avLst/>
          </a:prstGeom>
        </p:spPr>
      </p:pic>
      <p:pic>
        <p:nvPicPr>
          <p:cNvPr id="6" name="Imagem 5">
            <a:extLst>
              <a:ext uri="{FF2B5EF4-FFF2-40B4-BE49-F238E27FC236}">
                <a16:creationId xmlns:a16="http://schemas.microsoft.com/office/drawing/2014/main" id="{C19BE560-A8CF-4BB1-3031-0C4D9434D8C4}"/>
              </a:ext>
            </a:extLst>
          </p:cNvPr>
          <p:cNvPicPr>
            <a:picLocks noChangeAspect="1"/>
          </p:cNvPicPr>
          <p:nvPr/>
        </p:nvPicPr>
        <p:blipFill>
          <a:blip r:embed="rId3"/>
          <a:stretch>
            <a:fillRect/>
          </a:stretch>
        </p:blipFill>
        <p:spPr>
          <a:xfrm>
            <a:off x="8381957" y="6459519"/>
            <a:ext cx="609685" cy="247685"/>
          </a:xfrm>
          <a:prstGeom prst="rect">
            <a:avLst/>
          </a:prstGeom>
        </p:spPr>
      </p:pic>
    </p:spTree>
    <p:extLst>
      <p:ext uri="{BB962C8B-B14F-4D97-AF65-F5344CB8AC3E}">
        <p14:creationId xmlns:p14="http://schemas.microsoft.com/office/powerpoint/2010/main" val="39373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7CC29-20A0-6FED-EE72-AAE2D553465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52D42FF-085F-D81B-9E79-E275F143BC51}"/>
              </a:ext>
            </a:extLst>
          </p:cNvPr>
          <p:cNvSpPr>
            <a:spLocks noGrp="1"/>
          </p:cNvSpPr>
          <p:nvPr>
            <p:ph idx="1"/>
          </p:nvPr>
        </p:nvSpPr>
        <p:spPr>
          <a:xfrm>
            <a:off x="0" y="0"/>
            <a:ext cx="9144000" cy="6858000"/>
          </a:xfrm>
        </p:spPr>
        <p:txBody>
          <a:bodyPr>
            <a:normAutofit fontScale="92500" lnSpcReduction="10000"/>
          </a:bodyPr>
          <a:lstStyle/>
          <a:p>
            <a:endParaRPr lang="pt-BR" sz="600" dirty="0"/>
          </a:p>
          <a:p>
            <a:pPr marL="0" indent="0">
              <a:buNone/>
            </a:pPr>
            <a:endParaRPr lang="pt-BR" sz="600" dirty="0"/>
          </a:p>
          <a:p>
            <a:pPr marL="0" indent="0">
              <a:buNone/>
            </a:pPr>
            <a:r>
              <a:rPr lang="pt-BR" b="1" dirty="0"/>
              <a:t>EXEMPLOS</a:t>
            </a:r>
            <a:r>
              <a:rPr lang="pt-BR" dirty="0"/>
              <a:t>:</a:t>
            </a:r>
          </a:p>
          <a:p>
            <a:r>
              <a:rPr lang="pt-BR" u="sng" dirty="0"/>
              <a:t>Falta de citação </a:t>
            </a:r>
            <a:r>
              <a:rPr lang="pt-BR" dirty="0"/>
              <a:t>+ comparecimento espontâneo. NÃO gera nulidade (convalida).</a:t>
            </a:r>
          </a:p>
          <a:p>
            <a:r>
              <a:rPr lang="pt-BR" u="sng" dirty="0"/>
              <a:t>Intimação irregular</a:t>
            </a:r>
            <a:r>
              <a:rPr lang="pt-BR" dirty="0"/>
              <a:t> + parte se manifestou: NÃO gera nulidade.</a:t>
            </a:r>
          </a:p>
          <a:p>
            <a:pPr algn="just"/>
            <a:r>
              <a:rPr lang="pt-BR" u="sng" dirty="0"/>
              <a:t>Testemunha ouvida fora da ordem</a:t>
            </a:r>
            <a:r>
              <a:rPr lang="pt-BR" dirty="0"/>
              <a:t> + ninguém reclamou: preclusão (nulidade relativa perdida)</a:t>
            </a:r>
          </a:p>
          <a:p>
            <a:r>
              <a:rPr lang="pt-BR" u="sng" dirty="0"/>
              <a:t>Advogado atua sem poderes específicos</a:t>
            </a:r>
            <a:r>
              <a:rPr lang="pt-BR" dirty="0"/>
              <a:t>: requer a regularização com a juntada de nova procuração</a:t>
            </a:r>
          </a:p>
          <a:p>
            <a:r>
              <a:rPr lang="pt-BR" u="sng" dirty="0"/>
              <a:t>Audiência realizada sem intimação </a:t>
            </a:r>
            <a:r>
              <a:rPr lang="pt-BR" dirty="0"/>
              <a:t>do advogado (mas o advogado comparece)</a:t>
            </a:r>
          </a:p>
          <a:p>
            <a:r>
              <a:rPr lang="pt-BR" u="sng" dirty="0"/>
              <a:t>Contestação sem numeração de tópicos</a:t>
            </a:r>
            <a:r>
              <a:rPr lang="pt-BR" dirty="0"/>
              <a:t>.➡ </a:t>
            </a:r>
            <a:r>
              <a:rPr lang="pt-BR" b="1" dirty="0"/>
              <a:t>Não há nulidade</a:t>
            </a:r>
          </a:p>
        </p:txBody>
      </p:sp>
    </p:spTree>
    <p:extLst>
      <p:ext uri="{BB962C8B-B14F-4D97-AF65-F5344CB8AC3E}">
        <p14:creationId xmlns:p14="http://schemas.microsoft.com/office/powerpoint/2010/main" val="287550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EF43-3B4C-3C49-175B-B16E9BCFAC5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D7BC29E-F5D7-19B5-4216-4EBA50CED0C3}"/>
              </a:ext>
            </a:extLst>
          </p:cNvPr>
          <p:cNvSpPr>
            <a:spLocks noGrp="1"/>
          </p:cNvSpPr>
          <p:nvPr>
            <p:ph idx="1"/>
          </p:nvPr>
        </p:nvSpPr>
        <p:spPr>
          <a:xfrm>
            <a:off x="0" y="0"/>
            <a:ext cx="9144000" cy="6858000"/>
          </a:xfrm>
        </p:spPr>
        <p:txBody>
          <a:bodyPr>
            <a:normAutofit/>
          </a:bodyPr>
          <a:lstStyle/>
          <a:p>
            <a:pPr marL="400050" lvl="1" indent="0" algn="just">
              <a:buNone/>
            </a:pPr>
            <a:r>
              <a:rPr lang="pt-BR" dirty="0"/>
              <a:t>Art. 282. Ao </a:t>
            </a:r>
            <a:r>
              <a:rPr lang="pt-BR" b="1" dirty="0"/>
              <a:t>pronunciar a nulidade</a:t>
            </a:r>
            <a:r>
              <a:rPr lang="pt-BR" dirty="0"/>
              <a:t>, o juiz declarará que atos são atingidos e ordenará as providências necessárias a fim de que sejam </a:t>
            </a:r>
            <a:r>
              <a:rPr lang="pt-BR" b="1" dirty="0"/>
              <a:t>repetidos</a:t>
            </a:r>
            <a:r>
              <a:rPr lang="pt-BR" dirty="0"/>
              <a:t> ou </a:t>
            </a:r>
            <a:r>
              <a:rPr lang="pt-BR" b="1" dirty="0"/>
              <a:t>retificados</a:t>
            </a:r>
            <a:r>
              <a:rPr lang="pt-BR" dirty="0"/>
              <a:t>.</a:t>
            </a:r>
          </a:p>
          <a:p>
            <a:pPr marL="400050" lvl="1" indent="0" algn="just">
              <a:buNone/>
            </a:pPr>
            <a:endParaRPr lang="pt-BR" b="1" dirty="0"/>
          </a:p>
          <a:p>
            <a:pPr marL="400050" lvl="1" indent="0" algn="just">
              <a:buNone/>
            </a:pPr>
            <a:endParaRPr lang="pt-BR" b="1" dirty="0"/>
          </a:p>
          <a:p>
            <a:pPr marL="400050" lvl="1" indent="0" algn="just">
              <a:buNone/>
            </a:pPr>
            <a:endParaRPr lang="pt-BR" b="1" dirty="0"/>
          </a:p>
        </p:txBody>
      </p:sp>
      <p:pic>
        <p:nvPicPr>
          <p:cNvPr id="5" name="Imagem 4">
            <a:extLst>
              <a:ext uri="{FF2B5EF4-FFF2-40B4-BE49-F238E27FC236}">
                <a16:creationId xmlns:a16="http://schemas.microsoft.com/office/drawing/2014/main" id="{D9BEE7E9-B6CC-CF7D-F57D-411365A9FFF1}"/>
              </a:ext>
            </a:extLst>
          </p:cNvPr>
          <p:cNvPicPr>
            <a:picLocks noChangeAspect="1"/>
          </p:cNvPicPr>
          <p:nvPr/>
        </p:nvPicPr>
        <p:blipFill>
          <a:blip r:embed="rId2"/>
          <a:stretch>
            <a:fillRect/>
          </a:stretch>
        </p:blipFill>
        <p:spPr>
          <a:xfrm>
            <a:off x="35496" y="1268760"/>
            <a:ext cx="9108504" cy="5589240"/>
          </a:xfrm>
          <a:prstGeom prst="rect">
            <a:avLst/>
          </a:prstGeom>
        </p:spPr>
      </p:pic>
      <p:cxnSp>
        <p:nvCxnSpPr>
          <p:cNvPr id="4" name="Conector reto 3">
            <a:extLst>
              <a:ext uri="{FF2B5EF4-FFF2-40B4-BE49-F238E27FC236}">
                <a16:creationId xmlns:a16="http://schemas.microsoft.com/office/drawing/2014/main" id="{520370DE-DC96-FF47-EA5B-9B4FE0701C30}"/>
              </a:ext>
            </a:extLst>
          </p:cNvPr>
          <p:cNvCxnSpPr/>
          <p:nvPr/>
        </p:nvCxnSpPr>
        <p:spPr>
          <a:xfrm flipV="1">
            <a:off x="2627784" y="2924944"/>
            <a:ext cx="633670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997946C9-45F4-7E2F-74D2-62BA30F28CC9}"/>
              </a:ext>
            </a:extLst>
          </p:cNvPr>
          <p:cNvCxnSpPr/>
          <p:nvPr/>
        </p:nvCxnSpPr>
        <p:spPr>
          <a:xfrm flipV="1">
            <a:off x="251520" y="5949280"/>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6D5EFC9B-A7C5-B5FE-4396-0DDCB5AEEEA8}"/>
              </a:ext>
            </a:extLst>
          </p:cNvPr>
          <p:cNvCxnSpPr/>
          <p:nvPr/>
        </p:nvCxnSpPr>
        <p:spPr>
          <a:xfrm flipV="1">
            <a:off x="269716" y="6597352"/>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72EAFC0F-F82E-CEBE-37F0-4EA8F15F3B1D}"/>
              </a:ext>
            </a:extLst>
          </p:cNvPr>
          <p:cNvCxnSpPr/>
          <p:nvPr/>
        </p:nvCxnSpPr>
        <p:spPr>
          <a:xfrm flipV="1">
            <a:off x="2483768" y="3891024"/>
            <a:ext cx="5256584"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688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21DA-16D4-DAA6-9E41-0ECEDCC6630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B276657-983A-8A07-3BC7-2D2185FF5A20}"/>
              </a:ext>
            </a:extLst>
          </p:cNvPr>
          <p:cNvSpPr>
            <a:spLocks noGrp="1"/>
          </p:cNvSpPr>
          <p:nvPr>
            <p:ph idx="1"/>
          </p:nvPr>
        </p:nvSpPr>
        <p:spPr>
          <a:xfrm>
            <a:off x="0" y="0"/>
            <a:ext cx="9144000" cy="6858000"/>
          </a:xfrm>
        </p:spPr>
        <p:txBody>
          <a:bodyPr>
            <a:normAutofit/>
          </a:bodyPr>
          <a:lstStyle/>
          <a:p>
            <a:pPr marL="400050" lvl="1" indent="0" algn="just">
              <a:buNone/>
            </a:pPr>
            <a:r>
              <a:rPr lang="pt-BR" b="1" dirty="0"/>
              <a:t>NULIDADE POR FALTA DE INTIMAÇÃO DO ASSISTENTE TÉCNICO</a:t>
            </a:r>
          </a:p>
          <a:p>
            <a:pPr marL="400050" lvl="1" indent="0" algn="just">
              <a:buNone/>
            </a:pPr>
            <a:endParaRPr lang="pt-BR" b="1" dirty="0"/>
          </a:p>
          <a:p>
            <a:pPr marL="400050" lvl="1" indent="0" algn="just">
              <a:buNone/>
            </a:pPr>
            <a:endParaRPr lang="pt-BR" b="1" dirty="0"/>
          </a:p>
          <a:p>
            <a:pPr marL="400050" lvl="1" indent="0" algn="just">
              <a:buNone/>
            </a:pPr>
            <a:endParaRPr lang="pt-BR" b="1" dirty="0"/>
          </a:p>
        </p:txBody>
      </p:sp>
      <p:pic>
        <p:nvPicPr>
          <p:cNvPr id="4" name="Imagem 3">
            <a:extLst>
              <a:ext uri="{FF2B5EF4-FFF2-40B4-BE49-F238E27FC236}">
                <a16:creationId xmlns:a16="http://schemas.microsoft.com/office/drawing/2014/main" id="{ACEFB4CB-788D-51B5-C661-8964E8385976}"/>
              </a:ext>
            </a:extLst>
          </p:cNvPr>
          <p:cNvPicPr>
            <a:picLocks noChangeAspect="1"/>
          </p:cNvPicPr>
          <p:nvPr/>
        </p:nvPicPr>
        <p:blipFill>
          <a:blip r:embed="rId2"/>
          <a:stretch>
            <a:fillRect/>
          </a:stretch>
        </p:blipFill>
        <p:spPr>
          <a:xfrm>
            <a:off x="395536" y="1484784"/>
            <a:ext cx="8519023" cy="4968552"/>
          </a:xfrm>
          <a:prstGeom prst="rect">
            <a:avLst/>
          </a:prstGeom>
        </p:spPr>
      </p:pic>
      <p:cxnSp>
        <p:nvCxnSpPr>
          <p:cNvPr id="5" name="Conector reto 4">
            <a:extLst>
              <a:ext uri="{FF2B5EF4-FFF2-40B4-BE49-F238E27FC236}">
                <a16:creationId xmlns:a16="http://schemas.microsoft.com/office/drawing/2014/main" id="{FB26659A-716D-86E2-29DF-C83DD3CE3B9D}"/>
              </a:ext>
            </a:extLst>
          </p:cNvPr>
          <p:cNvCxnSpPr/>
          <p:nvPr/>
        </p:nvCxnSpPr>
        <p:spPr>
          <a:xfrm>
            <a:off x="2195736" y="4293096"/>
            <a:ext cx="6718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34B6D424-0B14-86F6-66BE-0A8B6CD4EC99}"/>
              </a:ext>
            </a:extLst>
          </p:cNvPr>
          <p:cNvCxnSpPr>
            <a:cxnSpLocks/>
          </p:cNvCxnSpPr>
          <p:nvPr/>
        </p:nvCxnSpPr>
        <p:spPr>
          <a:xfrm>
            <a:off x="3779912" y="5517232"/>
            <a:ext cx="5062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793D769E-66C0-3303-1E1B-6B8E9BCB5EDC}"/>
              </a:ext>
            </a:extLst>
          </p:cNvPr>
          <p:cNvCxnSpPr>
            <a:cxnSpLocks/>
          </p:cNvCxnSpPr>
          <p:nvPr/>
        </p:nvCxnSpPr>
        <p:spPr>
          <a:xfrm>
            <a:off x="2411760" y="5949280"/>
            <a:ext cx="50626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5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6CC24-0CEC-5A1C-13A8-B3C8BCDD6EE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B6D1052-3306-2336-9194-F123007FDAD9}"/>
              </a:ext>
            </a:extLst>
          </p:cNvPr>
          <p:cNvSpPr>
            <a:spLocks noGrp="1"/>
          </p:cNvSpPr>
          <p:nvPr>
            <p:ph idx="1"/>
          </p:nvPr>
        </p:nvSpPr>
        <p:spPr>
          <a:xfrm>
            <a:off x="0" y="9832"/>
            <a:ext cx="9144000" cy="6858000"/>
          </a:xfrm>
        </p:spPr>
        <p:txBody>
          <a:bodyPr>
            <a:normAutofit fontScale="70000" lnSpcReduction="20000"/>
          </a:bodyPr>
          <a:lstStyle/>
          <a:p>
            <a:pPr marL="0" indent="0" algn="ctr">
              <a:buNone/>
            </a:pPr>
            <a:r>
              <a:rPr lang="pt-BR" b="1" dirty="0">
                <a:solidFill>
                  <a:srgbClr val="002060"/>
                </a:solidFill>
              </a:rPr>
              <a:t>SIGILO PROCESSUAL EXPRESSAMENTE CENÁRIOS DO ART. 189 CPC</a:t>
            </a:r>
          </a:p>
          <a:p>
            <a:pPr marL="0" indent="0" algn="just">
              <a:buNone/>
            </a:pPr>
            <a:r>
              <a:rPr lang="pt-BR" dirty="0"/>
              <a:t>🔹 </a:t>
            </a:r>
            <a:r>
              <a:rPr lang="pt-BR" b="1" dirty="0"/>
              <a:t>REGRA GERAL: </a:t>
            </a:r>
            <a:r>
              <a:rPr lang="pt-BR" dirty="0"/>
              <a:t>os atos processuais são </a:t>
            </a:r>
            <a:r>
              <a:rPr lang="pt-BR" b="1" dirty="0"/>
              <a:t>públicos</a:t>
            </a:r>
            <a:r>
              <a:rPr lang="pt-BR" dirty="0"/>
              <a:t>.</a:t>
            </a:r>
          </a:p>
          <a:p>
            <a:pPr marL="0" indent="0" algn="just">
              <a:buNone/>
            </a:pPr>
            <a:r>
              <a:rPr lang="pt-BR" b="1" dirty="0"/>
              <a:t>Exceção (segredo de justiça): </a:t>
            </a:r>
            <a:r>
              <a:rPr lang="pt-BR" dirty="0"/>
              <a:t>O processo será sigiloso quando envolver:</a:t>
            </a:r>
          </a:p>
          <a:p>
            <a:r>
              <a:rPr lang="pt-BR" dirty="0"/>
              <a:t>Interesse público ou social I</a:t>
            </a:r>
          </a:p>
          <a:p>
            <a:r>
              <a:rPr lang="pt-BR" dirty="0"/>
              <a:t>Direito de família (casamento, divórcio, guarda, alimentos etc.) II</a:t>
            </a:r>
          </a:p>
          <a:p>
            <a:r>
              <a:rPr lang="pt-BR" dirty="0"/>
              <a:t>Proteção da intimidade (III)</a:t>
            </a:r>
          </a:p>
          <a:p>
            <a:r>
              <a:rPr lang="pt-BR" b="1" dirty="0"/>
              <a:t>Arbitragem</a:t>
            </a:r>
            <a:r>
              <a:rPr lang="pt-BR" dirty="0"/>
              <a:t> com cláusula de confidencialidade (189,IV)</a:t>
            </a:r>
          </a:p>
          <a:p>
            <a:pPr marL="0" indent="0" algn="just">
              <a:buNone/>
            </a:pPr>
            <a:r>
              <a:rPr lang="pt-BR" i="1" dirty="0"/>
              <a:t>*</a:t>
            </a:r>
            <a:r>
              <a:rPr lang="pt-BR" b="1" i="1" u="sng" dirty="0"/>
              <a:t>REQUERER O SIGILO NAS PEÇAS DA FGV-OAB E FUNDAMENTAR</a:t>
            </a:r>
            <a:r>
              <a:rPr lang="pt-BR" i="1" dirty="0"/>
              <a:t>.</a:t>
            </a:r>
          </a:p>
          <a:p>
            <a:pPr marL="0" indent="0" algn="just">
              <a:buNone/>
            </a:pPr>
            <a:endParaRPr lang="pt-BR" i="1" dirty="0"/>
          </a:p>
          <a:p>
            <a:pPr marL="0" indent="0" algn="just">
              <a:buNone/>
            </a:pPr>
            <a:r>
              <a:rPr lang="pt-BR" b="1" dirty="0"/>
              <a:t>🔒 Acesso aos processos sigilosos:</a:t>
            </a:r>
            <a:r>
              <a:rPr lang="pt-BR" dirty="0"/>
              <a:t> Apenas </a:t>
            </a:r>
            <a:r>
              <a:rPr lang="pt-BR" b="1" dirty="0"/>
              <a:t>partes e advogados</a:t>
            </a:r>
            <a:r>
              <a:rPr lang="pt-BR" dirty="0"/>
              <a:t> podem consultar os autos.👤 </a:t>
            </a:r>
            <a:r>
              <a:rPr lang="pt-BR" b="1" dirty="0"/>
              <a:t>Terceiros</a:t>
            </a:r>
            <a:r>
              <a:rPr lang="pt-BR" dirty="0"/>
              <a:t> só podem ter acesso se comprovarem </a:t>
            </a:r>
            <a:r>
              <a:rPr lang="pt-BR" b="1" dirty="0"/>
              <a:t>interesse jurídico, </a:t>
            </a:r>
            <a:r>
              <a:rPr lang="pt-BR" dirty="0"/>
              <a:t>e, mesmo assim, de forma limitada (</a:t>
            </a:r>
            <a:r>
              <a:rPr lang="pt-BR" dirty="0" err="1"/>
              <a:t>ex</a:t>
            </a:r>
            <a:r>
              <a:rPr lang="pt-BR" dirty="0"/>
              <a:t>: certidão da decisão).</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p:txBody>
      </p:sp>
      <p:pic>
        <p:nvPicPr>
          <p:cNvPr id="4" name="Imagem 3">
            <a:extLst>
              <a:ext uri="{FF2B5EF4-FFF2-40B4-BE49-F238E27FC236}">
                <a16:creationId xmlns:a16="http://schemas.microsoft.com/office/drawing/2014/main" id="{934ADDB6-6A72-B8B6-BED7-4170BB3F653A}"/>
              </a:ext>
            </a:extLst>
          </p:cNvPr>
          <p:cNvPicPr>
            <a:picLocks noChangeAspect="1"/>
          </p:cNvPicPr>
          <p:nvPr/>
        </p:nvPicPr>
        <p:blipFill>
          <a:blip r:embed="rId2"/>
          <a:stretch>
            <a:fillRect/>
          </a:stretch>
        </p:blipFill>
        <p:spPr>
          <a:xfrm>
            <a:off x="899592" y="4149080"/>
            <a:ext cx="7920880" cy="2708920"/>
          </a:xfrm>
          <a:prstGeom prst="rect">
            <a:avLst/>
          </a:prstGeom>
        </p:spPr>
      </p:pic>
    </p:spTree>
    <p:extLst>
      <p:ext uri="{BB962C8B-B14F-4D97-AF65-F5344CB8AC3E}">
        <p14:creationId xmlns:p14="http://schemas.microsoft.com/office/powerpoint/2010/main" val="2188197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CC0AB-4D06-2C3F-5F73-FF01E4D1B48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FC51168-2A7B-4094-884D-27E77C129760}"/>
              </a:ext>
            </a:extLst>
          </p:cNvPr>
          <p:cNvSpPr>
            <a:spLocks noGrp="1"/>
          </p:cNvSpPr>
          <p:nvPr>
            <p:ph idx="1"/>
          </p:nvPr>
        </p:nvSpPr>
        <p:spPr>
          <a:xfrm>
            <a:off x="0" y="0"/>
            <a:ext cx="9144000" cy="6858000"/>
          </a:xfrm>
        </p:spPr>
        <p:txBody>
          <a:bodyPr>
            <a:normAutofit fontScale="62500" lnSpcReduction="20000"/>
          </a:bodyPr>
          <a:lstStyle/>
          <a:p>
            <a:pPr marL="0" indent="0" algn="just">
              <a:buNone/>
            </a:pPr>
            <a:r>
              <a:rPr lang="pt-BR" b="1" dirty="0">
                <a:solidFill>
                  <a:srgbClr val="002060"/>
                </a:solidFill>
              </a:rPr>
              <a:t> </a:t>
            </a:r>
            <a:r>
              <a:rPr lang="pt-BR" b="1" dirty="0"/>
              <a:t>Art. 190 do CPC: </a:t>
            </a:r>
            <a:r>
              <a:rPr lang="pt-BR" dirty="0"/>
              <a:t>As partes podem fazer </a:t>
            </a:r>
            <a:r>
              <a:rPr lang="pt-BR" b="1" dirty="0"/>
              <a:t>acordos</a:t>
            </a:r>
            <a:r>
              <a:rPr lang="pt-BR" dirty="0"/>
              <a:t> sobre </a:t>
            </a:r>
            <a:r>
              <a:rPr lang="pt-BR" b="1" dirty="0"/>
              <a:t>REGRAS PROCESSUAIS</a:t>
            </a:r>
            <a:r>
              <a:rPr lang="pt-BR" dirty="0"/>
              <a:t>, desde que, o direito permita acordo (</a:t>
            </a:r>
            <a:r>
              <a:rPr lang="pt-BR" b="1" dirty="0"/>
              <a:t>autocomposição</a:t>
            </a:r>
            <a:r>
              <a:rPr lang="pt-BR" dirty="0"/>
              <a:t>); As partes podem </a:t>
            </a:r>
            <a:r>
              <a:rPr lang="pt-BR" b="1" dirty="0"/>
              <a:t>“combinar regras do jogo” do processo</a:t>
            </a:r>
            <a:r>
              <a:rPr lang="pt-BR" dirty="0"/>
              <a:t>. </a:t>
            </a:r>
            <a:r>
              <a:rPr lang="pt-BR" b="1" dirty="0"/>
              <a:t>O que as partes podem ajustar? </a:t>
            </a:r>
            <a:r>
              <a:rPr lang="pt-BR" dirty="0"/>
              <a:t>As partes podem fazer acordos sobre: 📌 Prazos processuais art. 191 CPC📌 Forma de produção de provas 📌 Distribuição de ônus (</a:t>
            </a:r>
            <a:r>
              <a:rPr lang="pt-BR" dirty="0" err="1"/>
              <a:t>ex</a:t>
            </a:r>
            <a:r>
              <a:rPr lang="pt-BR" dirty="0"/>
              <a:t>: quem prova o quê) 📌 Procedimentos específicos do processo.</a:t>
            </a:r>
          </a:p>
          <a:p>
            <a:pPr marL="0" indent="0" algn="just">
              <a:buNone/>
            </a:pPr>
            <a:endParaRPr lang="pt-BR" sz="900" dirty="0"/>
          </a:p>
          <a:p>
            <a:pPr marL="0" indent="0" algn="just">
              <a:buNone/>
            </a:pPr>
            <a:r>
              <a:rPr lang="pt-BR" b="1" dirty="0"/>
              <a:t>REQUISITOS PARA VALIDADE</a:t>
            </a:r>
            <a:r>
              <a:rPr lang="pt-BR" dirty="0"/>
              <a:t>: O direito deve permitir acordo (</a:t>
            </a:r>
            <a:r>
              <a:rPr lang="pt-BR" dirty="0" err="1"/>
              <a:t>ex</a:t>
            </a:r>
            <a:r>
              <a:rPr lang="pt-BR" dirty="0"/>
              <a:t>: direitos patrimoniais disponíveis);  As partes devem ser </a:t>
            </a:r>
            <a:r>
              <a:rPr lang="pt-BR" b="1" dirty="0"/>
              <a:t>capazes; </a:t>
            </a:r>
            <a:r>
              <a:rPr lang="pt-BR" dirty="0"/>
              <a:t>Não pode haver abuso ou prejuízo grave.</a:t>
            </a:r>
          </a:p>
          <a:p>
            <a:pPr marL="0" indent="0" algn="just">
              <a:buNone/>
            </a:pPr>
            <a:r>
              <a:rPr lang="pt-BR" b="1" dirty="0"/>
              <a:t>PAPEL DO JUIZ: </a:t>
            </a:r>
            <a:r>
              <a:rPr lang="pt-BR" dirty="0"/>
              <a:t>atua como fiscal (impõe limites): pode validar o acordo ou recusar quando se houver nulidade,  for abusivo ou se houver vulnerabilidade de uma das partes (</a:t>
            </a:r>
            <a:r>
              <a:rPr lang="pt-BR" dirty="0" err="1"/>
              <a:t>ex</a:t>
            </a:r>
            <a:r>
              <a:rPr lang="pt-BR" dirty="0"/>
              <a:t>: direitos indisponíveis, desigualdade extrema e cláusula abusiva).</a:t>
            </a:r>
          </a:p>
          <a:p>
            <a:pPr marL="0" indent="0">
              <a:buNone/>
            </a:pPr>
            <a:r>
              <a:rPr lang="pt-BR" b="1" dirty="0"/>
              <a:t>EXEMPLOS DIDÁTICOS: </a:t>
            </a:r>
          </a:p>
          <a:p>
            <a:pPr marL="0" indent="0" algn="just">
              <a:buNone/>
            </a:pPr>
            <a:r>
              <a:rPr lang="pt-BR" b="1" dirty="0"/>
              <a:t>✅ Ajuste de PRAZO: </a:t>
            </a:r>
            <a:r>
              <a:rPr lang="pt-BR" dirty="0"/>
              <a:t>Duas empresas entram em processo e combinam: “Os prazos serão contados em dobro para ambas”. Válido → não prejudica ninguém e facilita o processo.  </a:t>
            </a:r>
          </a:p>
          <a:p>
            <a:pPr marL="0" indent="0" algn="just">
              <a:buNone/>
            </a:pPr>
            <a:r>
              <a:rPr lang="pt-BR" b="1" dirty="0"/>
              <a:t>✅ Produção de PROVA: </a:t>
            </a:r>
            <a:r>
              <a:rPr lang="pt-BR" dirty="0"/>
              <a:t>As partes acordam: “A prova pericial será substituída por um laudo conjunto”. Válido → economia e eficiência.</a:t>
            </a:r>
          </a:p>
          <a:p>
            <a:pPr marL="0" indent="0" algn="just">
              <a:buNone/>
            </a:pPr>
            <a:r>
              <a:rPr lang="pt-BR" b="1" dirty="0"/>
              <a:t>✅ CLÁUSULA ABUSIVA: </a:t>
            </a:r>
            <a:r>
              <a:rPr lang="pt-BR" dirty="0"/>
              <a:t>Um contrato de adesão prevê: “O consumidor não poderá produzir provas”. Cláusula deve ser invalidade pelo juiz porque prejudica uma parte vulnerável</a:t>
            </a:r>
          </a:p>
          <a:p>
            <a:pPr marL="0" indent="0" algn="just">
              <a:buNone/>
            </a:pPr>
            <a:endParaRPr lang="pt-BR" sz="1300" b="1" dirty="0"/>
          </a:p>
          <a:p>
            <a:pPr marL="0" indent="0" algn="just">
              <a:buNone/>
            </a:pPr>
            <a:r>
              <a:rPr lang="pt-BR" b="1" dirty="0"/>
              <a:t>ATIVIDADE PARA SALA: </a:t>
            </a:r>
            <a:r>
              <a:rPr lang="pt-BR" dirty="0">
                <a:highlight>
                  <a:srgbClr val="FFFF00"/>
                </a:highlight>
              </a:rPr>
              <a:t>Uma empresa impõe em contrato que o cliente não poderá recorrer de decisões judiciais. Pergunta: Esse acordo é válido? Justifique.</a:t>
            </a:r>
          </a:p>
          <a:p>
            <a:pPr marL="0" indent="0" algn="just">
              <a:buNone/>
            </a:pPr>
            <a:r>
              <a:rPr lang="pt-BR" b="1" dirty="0"/>
              <a:t>FRASE PARA MEMORIZAÇÃO: </a:t>
            </a:r>
            <a:r>
              <a:rPr lang="pt-BR" dirty="0"/>
              <a:t>As partes podem adaptar o processo, mas não podem torná-lo injusto.</a:t>
            </a:r>
          </a:p>
        </p:txBody>
      </p:sp>
    </p:spTree>
    <p:extLst>
      <p:ext uri="{BB962C8B-B14F-4D97-AF65-F5344CB8AC3E}">
        <p14:creationId xmlns:p14="http://schemas.microsoft.com/office/powerpoint/2010/main" val="214788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4F61-22DA-2D58-C695-BD28BBB3FA2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FD10307-E642-2B98-33E7-CCA58F14FEDE}"/>
              </a:ext>
            </a:extLst>
          </p:cNvPr>
          <p:cNvSpPr>
            <a:spLocks noGrp="1"/>
          </p:cNvSpPr>
          <p:nvPr>
            <p:ph idx="1"/>
          </p:nvPr>
        </p:nvSpPr>
        <p:spPr>
          <a:xfrm>
            <a:off x="0" y="0"/>
            <a:ext cx="9144000" cy="6858000"/>
          </a:xfrm>
        </p:spPr>
        <p:txBody>
          <a:bodyPr>
            <a:normAutofit fontScale="47500" lnSpcReduction="20000"/>
          </a:bodyPr>
          <a:lstStyle/>
          <a:p>
            <a:r>
              <a:rPr lang="pt-BR" dirty="0"/>
              <a:t>-conciliação preside (165)</a:t>
            </a:r>
          </a:p>
          <a:p>
            <a:r>
              <a:rPr lang="pt-BR" dirty="0"/>
              <a:t>-cartas</a:t>
            </a:r>
          </a:p>
          <a:p>
            <a:r>
              <a:rPr lang="pt-BR" dirty="0"/>
              <a:t>-momento </a:t>
            </a:r>
            <a:r>
              <a:rPr lang="pt-BR" dirty="0" err="1"/>
              <a:t>susp</a:t>
            </a:r>
            <a:r>
              <a:rPr lang="pt-BR" dirty="0"/>
              <a:t>. </a:t>
            </a:r>
            <a:r>
              <a:rPr lang="pt-BR" dirty="0" err="1"/>
              <a:t>imp</a:t>
            </a:r>
            <a:endParaRPr lang="pt-BR" dirty="0"/>
          </a:p>
          <a:p>
            <a:r>
              <a:rPr lang="pt-BR" dirty="0"/>
              <a:t>-exemplo </a:t>
            </a:r>
            <a:r>
              <a:rPr lang="pt-BR" dirty="0" err="1"/>
              <a:t>susp</a:t>
            </a:r>
            <a:r>
              <a:rPr lang="pt-BR" dirty="0"/>
              <a:t>. </a:t>
            </a:r>
            <a:r>
              <a:rPr lang="pt-BR" dirty="0" err="1"/>
              <a:t>imp</a:t>
            </a:r>
            <a:endParaRPr lang="pt-BR" dirty="0"/>
          </a:p>
          <a:p>
            <a:r>
              <a:rPr lang="pt-BR" dirty="0"/>
              <a:t>-qual comporta rescisória</a:t>
            </a:r>
          </a:p>
          <a:p>
            <a:r>
              <a:rPr lang="pt-BR" dirty="0"/>
              <a:t>-ministro pode conhecer de ofício</a:t>
            </a:r>
          </a:p>
          <a:p>
            <a:r>
              <a:rPr lang="pt-BR" dirty="0"/>
              <a:t>-145, § 2º provocado pela parte</a:t>
            </a:r>
          </a:p>
          <a:p>
            <a:r>
              <a:rPr lang="pt-BR" dirty="0"/>
              <a:t>"dar presente"</a:t>
            </a:r>
          </a:p>
          <a:p>
            <a:r>
              <a:rPr lang="pt-BR" dirty="0"/>
              <a:t>-"foro íntimo"</a:t>
            </a:r>
          </a:p>
          <a:p>
            <a:r>
              <a:rPr lang="pt-BR" dirty="0"/>
              <a:t>-incidente</a:t>
            </a:r>
          </a:p>
          <a:p>
            <a:r>
              <a:rPr lang="pt-BR" dirty="0"/>
              <a:t>-testemunha "contradita"</a:t>
            </a:r>
          </a:p>
          <a:p>
            <a:r>
              <a:rPr lang="pt-BR" dirty="0"/>
              <a:t>-Oficial se aplica</a:t>
            </a:r>
          </a:p>
          <a:p>
            <a:r>
              <a:rPr lang="pt-BR" dirty="0"/>
              <a:t>-assistente se aplica</a:t>
            </a:r>
          </a:p>
          <a:p>
            <a:r>
              <a:rPr lang="pt-BR" dirty="0"/>
              <a:t>-exemplo acordo bilateral</a:t>
            </a:r>
          </a:p>
          <a:p>
            <a:r>
              <a:rPr lang="pt-BR" dirty="0"/>
              <a:t>-instrumentalidade das formas</a:t>
            </a:r>
          </a:p>
          <a:p>
            <a:r>
              <a:rPr lang="pt-BR" dirty="0"/>
              <a:t>-primazia julgamento mérito</a:t>
            </a:r>
          </a:p>
          <a:p>
            <a:r>
              <a:rPr lang="pt-BR" dirty="0"/>
              <a:t>-preclusão</a:t>
            </a:r>
          </a:p>
          <a:p>
            <a:r>
              <a:rPr lang="pt-BR" dirty="0"/>
              <a:t>-nulidade absoluta</a:t>
            </a:r>
          </a:p>
          <a:p>
            <a:r>
              <a:rPr lang="pt-BR" dirty="0"/>
              <a:t>-momento arguir nulidade</a:t>
            </a:r>
          </a:p>
          <a:p>
            <a:r>
              <a:rPr lang="pt-BR" dirty="0"/>
              <a:t>-prejuízo</a:t>
            </a:r>
          </a:p>
          <a:p>
            <a:r>
              <a:rPr lang="pt-BR" dirty="0"/>
              <a:t>-nulidade valida os atos?</a:t>
            </a:r>
          </a:p>
          <a:p>
            <a:r>
              <a:rPr lang="pt-BR" dirty="0"/>
              <a:t>-segredo justiça?</a:t>
            </a:r>
          </a:p>
          <a:p>
            <a:r>
              <a:rPr lang="pt-BR" dirty="0"/>
              <a:t>-acordo processual: data contestar</a:t>
            </a:r>
          </a:p>
          <a:p>
            <a:r>
              <a:rPr lang="pt-BR" dirty="0"/>
              <a:t>-escolher conciliador</a:t>
            </a:r>
          </a:p>
          <a:p>
            <a:r>
              <a:rPr lang="pt-BR" dirty="0"/>
              <a:t>-escolher perito</a:t>
            </a:r>
          </a:p>
          <a:p>
            <a:r>
              <a:rPr lang="pt-BR" dirty="0"/>
              <a:t>-5º andar arbitro</a:t>
            </a:r>
          </a:p>
          <a:p>
            <a:r>
              <a:rPr lang="pt-BR" dirty="0"/>
              <a:t>-processo sigilo 189</a:t>
            </a:r>
          </a:p>
        </p:txBody>
      </p:sp>
    </p:spTree>
    <p:extLst>
      <p:ext uri="{BB962C8B-B14F-4D97-AF65-F5344CB8AC3E}">
        <p14:creationId xmlns:p14="http://schemas.microsoft.com/office/powerpoint/2010/main" val="3502781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E49A-07D7-195C-CF2F-A703806D3CB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2C9E143-4E69-EE75-B19E-88BCDD153BDF}"/>
              </a:ext>
            </a:extLst>
          </p:cNvPr>
          <p:cNvSpPr>
            <a:spLocks noGrp="1"/>
          </p:cNvSpPr>
          <p:nvPr>
            <p:ph idx="1"/>
          </p:nvPr>
        </p:nvSpPr>
        <p:spPr>
          <a:xfrm>
            <a:off x="457200" y="0"/>
            <a:ext cx="8229600" cy="6126163"/>
          </a:xfrm>
        </p:spPr>
        <p:txBody>
          <a:bodyPr/>
          <a:lstStyle/>
          <a:p>
            <a:pPr marL="0" indent="0">
              <a:buNone/>
            </a:pPr>
            <a:endParaRPr lang="pt-BR" dirty="0"/>
          </a:p>
          <a:p>
            <a:pPr marL="0" indent="0">
              <a:buNone/>
            </a:pPr>
            <a:endParaRPr lang="pt-BR" dirty="0"/>
          </a:p>
          <a:p>
            <a:pPr marL="0" indent="0">
              <a:buNone/>
            </a:pPr>
            <a:r>
              <a:rPr lang="pt-BR" dirty="0"/>
              <a:t>---------------</a:t>
            </a:r>
          </a:p>
        </p:txBody>
      </p:sp>
    </p:spTree>
    <p:extLst>
      <p:ext uri="{BB962C8B-B14F-4D97-AF65-F5344CB8AC3E}">
        <p14:creationId xmlns:p14="http://schemas.microsoft.com/office/powerpoint/2010/main" val="2882531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831B-D441-4A2A-7CC0-76450432956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3296CAF-02C9-FC05-D6A4-221B2240D176}"/>
              </a:ext>
            </a:extLst>
          </p:cNvPr>
          <p:cNvSpPr>
            <a:spLocks noGrp="1"/>
          </p:cNvSpPr>
          <p:nvPr>
            <p:ph idx="1"/>
          </p:nvPr>
        </p:nvSpPr>
        <p:spPr>
          <a:xfrm>
            <a:off x="0" y="0"/>
            <a:ext cx="9144000" cy="6858000"/>
          </a:xfrm>
        </p:spPr>
        <p:txBody>
          <a:bodyPr>
            <a:normAutofit/>
          </a:bodyPr>
          <a:lstStyle/>
          <a:p>
            <a:pPr marL="0" indent="0" algn="just">
              <a:buNone/>
            </a:pPr>
            <a:r>
              <a:rPr lang="pt-BR" dirty="0"/>
              <a:t>1-Marina apresentou contestação fora do padrão formal exigido pelo tribunal, mas expôs claramente sua defesa e juntou documentos essenciais, sem causar qualquer prejuízo ao autor. Nesse caso, o magistrado deve:</a:t>
            </a:r>
          </a:p>
          <a:p>
            <a:pPr marL="0" indent="0" algn="just">
              <a:buNone/>
            </a:pPr>
            <a:r>
              <a:rPr lang="pt-BR" dirty="0"/>
              <a:t>A) Rejeitar a contestação por vício formal;</a:t>
            </a:r>
          </a:p>
          <a:p>
            <a:pPr marL="0" indent="0" algn="just">
              <a:buNone/>
            </a:pPr>
            <a:r>
              <a:rPr lang="pt-BR" dirty="0"/>
              <a:t>B) Decretar revelia;</a:t>
            </a:r>
          </a:p>
          <a:p>
            <a:pPr marL="0" indent="0" algn="just">
              <a:buNone/>
            </a:pPr>
            <a:r>
              <a:rPr lang="pt-BR" dirty="0"/>
              <a:t>C) Considerar o ato válido;</a:t>
            </a:r>
          </a:p>
          <a:p>
            <a:pPr marL="0" indent="0" algn="just">
              <a:buNone/>
            </a:pPr>
            <a:r>
              <a:rPr lang="pt-BR" dirty="0"/>
              <a:t>D) Anular o processo;</a:t>
            </a:r>
          </a:p>
          <a:p>
            <a:pPr marL="0" indent="0" algn="just">
              <a:buNone/>
            </a:pPr>
            <a:r>
              <a:rPr lang="pt-BR" dirty="0"/>
              <a:t>E) Determinar nova contestação obrigatória;</a:t>
            </a:r>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2405421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F52B-2463-4C44-930A-ACD79860D05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ACA5981-8316-94FF-25BF-5A508DF0B018}"/>
              </a:ext>
            </a:extLst>
          </p:cNvPr>
          <p:cNvSpPr>
            <a:spLocks noGrp="1"/>
          </p:cNvSpPr>
          <p:nvPr>
            <p:ph idx="1"/>
          </p:nvPr>
        </p:nvSpPr>
        <p:spPr>
          <a:xfrm>
            <a:off x="0" y="0"/>
            <a:ext cx="9144000" cy="6858000"/>
          </a:xfrm>
        </p:spPr>
        <p:txBody>
          <a:bodyPr>
            <a:normAutofit/>
          </a:bodyPr>
          <a:lstStyle/>
          <a:p>
            <a:pPr marL="0" indent="0" algn="just">
              <a:buNone/>
            </a:pPr>
            <a:r>
              <a:rPr lang="pt-BR" dirty="0"/>
              <a:t>2- Uma intimação foi realizada com pequeno erro formal, mas a parte compareceu tempestivamente e praticou o ato no prazo correto. Nesse caso:</a:t>
            </a:r>
          </a:p>
          <a:p>
            <a:pPr marL="0" indent="0">
              <a:buNone/>
            </a:pPr>
            <a:r>
              <a:rPr lang="pt-BR" dirty="0"/>
              <a:t>A) O ato é nulo independentemente de prejuízo;</a:t>
            </a:r>
          </a:p>
          <a:p>
            <a:pPr marL="0" indent="0">
              <a:buNone/>
            </a:pPr>
            <a:r>
              <a:rPr lang="pt-BR" dirty="0"/>
              <a:t>B) Há nulidade relativa automática;</a:t>
            </a:r>
          </a:p>
          <a:p>
            <a:pPr marL="0" indent="0">
              <a:buNone/>
            </a:pPr>
            <a:r>
              <a:rPr lang="pt-BR" dirty="0"/>
              <a:t>C) O ato é válido, pois atingiu sua finalidade;</a:t>
            </a:r>
          </a:p>
          <a:p>
            <a:pPr marL="0" indent="0">
              <a:buNone/>
            </a:pPr>
            <a:r>
              <a:rPr lang="pt-BR" dirty="0"/>
              <a:t>D) Deve ser repetido obrigatoriamente;</a:t>
            </a:r>
          </a:p>
          <a:p>
            <a:pPr marL="0" indent="0">
              <a:buNone/>
            </a:pPr>
            <a:r>
              <a:rPr lang="pt-BR" dirty="0"/>
              <a:t>E) Depende de provocação da parte contrária;</a:t>
            </a:r>
          </a:p>
          <a:p>
            <a:pPr marL="0" indent="0" algn="just">
              <a:buNone/>
            </a:pPr>
            <a:endParaRPr lang="pt-BR" dirty="0"/>
          </a:p>
        </p:txBody>
      </p:sp>
    </p:spTree>
    <p:extLst>
      <p:ext uri="{BB962C8B-B14F-4D97-AF65-F5344CB8AC3E}">
        <p14:creationId xmlns:p14="http://schemas.microsoft.com/office/powerpoint/2010/main" val="1755206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790D-9C08-8136-8F97-B52E8570F59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B2FF17C-EB41-48C0-5474-C85E640729D2}"/>
              </a:ext>
            </a:extLst>
          </p:cNvPr>
          <p:cNvSpPr>
            <a:spLocks noGrp="1"/>
          </p:cNvSpPr>
          <p:nvPr>
            <p:ph idx="1"/>
          </p:nvPr>
        </p:nvSpPr>
        <p:spPr>
          <a:xfrm>
            <a:off x="0" y="0"/>
            <a:ext cx="9144000" cy="6858000"/>
          </a:xfrm>
        </p:spPr>
        <p:txBody>
          <a:bodyPr>
            <a:normAutofit/>
          </a:bodyPr>
          <a:lstStyle/>
          <a:p>
            <a:pPr marL="0" indent="0">
              <a:buNone/>
            </a:pPr>
            <a:r>
              <a:rPr lang="pt-BR" dirty="0"/>
              <a:t>3-Em processo civil, a parte alega nulidade por descumprimento de forma legal, porém o ato atingiu sua finalidade e não houve prejuízo. O juiz deve:</a:t>
            </a:r>
          </a:p>
          <a:p>
            <a:pPr marL="0" indent="0">
              <a:buNone/>
            </a:pPr>
            <a:r>
              <a:rPr lang="pt-BR" dirty="0"/>
              <a:t>A) Declarar nulidade absoluta;</a:t>
            </a:r>
          </a:p>
          <a:p>
            <a:pPr marL="0" indent="0">
              <a:buNone/>
            </a:pPr>
            <a:r>
              <a:rPr lang="pt-BR" dirty="0"/>
              <a:t>B) Reconhecer nulidade relativa;</a:t>
            </a:r>
          </a:p>
          <a:p>
            <a:pPr marL="0" indent="0">
              <a:buNone/>
            </a:pPr>
            <a:r>
              <a:rPr lang="pt-BR" dirty="0"/>
              <a:t>C) Rejeitar a nulidade;</a:t>
            </a:r>
          </a:p>
          <a:p>
            <a:pPr marL="0" indent="0">
              <a:buNone/>
            </a:pPr>
            <a:r>
              <a:rPr lang="pt-BR" dirty="0"/>
              <a:t>D) Anular o processo inteiro;</a:t>
            </a:r>
          </a:p>
          <a:p>
            <a:pPr marL="0" indent="0">
              <a:buNone/>
            </a:pPr>
            <a:r>
              <a:rPr lang="pt-BR" dirty="0"/>
              <a:t>E) Suspender o processo;</a:t>
            </a:r>
          </a:p>
          <a:p>
            <a:pPr marL="0" indent="0" algn="just">
              <a:buNone/>
            </a:pPr>
            <a:endParaRPr lang="pt-BR" dirty="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301781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4324F-E9F5-6CA5-3A85-9C10C382D7E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1508D3-B06C-70E4-B32E-9C7758F71B8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25055C2-EC35-A84E-D0A9-3A4B7B149D8D}"/>
              </a:ext>
            </a:extLst>
          </p:cNvPr>
          <p:cNvSpPr>
            <a:spLocks noGrp="1"/>
          </p:cNvSpPr>
          <p:nvPr>
            <p:ph idx="1"/>
          </p:nvPr>
        </p:nvSpPr>
        <p:spPr/>
        <p:txBody>
          <a:bodyPr/>
          <a:lstStyle/>
          <a:p>
            <a:endParaRPr lang="pt-BR" dirty="0"/>
          </a:p>
        </p:txBody>
      </p:sp>
      <p:pic>
        <p:nvPicPr>
          <p:cNvPr id="5" name="Imagem 4">
            <a:extLst>
              <a:ext uri="{FF2B5EF4-FFF2-40B4-BE49-F238E27FC236}">
                <a16:creationId xmlns:a16="http://schemas.microsoft.com/office/drawing/2014/main" id="{C61BFB66-B903-74DC-41D3-AB0C94B653FE}"/>
              </a:ext>
            </a:extLst>
          </p:cNvPr>
          <p:cNvPicPr>
            <a:picLocks noChangeAspect="1"/>
          </p:cNvPicPr>
          <p:nvPr/>
        </p:nvPicPr>
        <p:blipFill>
          <a:blip r:embed="rId2"/>
          <a:stretch>
            <a:fillRect/>
          </a:stretch>
        </p:blipFill>
        <p:spPr>
          <a:xfrm>
            <a:off x="0" y="-99392"/>
            <a:ext cx="9144000" cy="6957392"/>
          </a:xfrm>
          <a:prstGeom prst="rect">
            <a:avLst/>
          </a:prstGeom>
        </p:spPr>
      </p:pic>
      <p:pic>
        <p:nvPicPr>
          <p:cNvPr id="6" name="Imagem 5">
            <a:extLst>
              <a:ext uri="{FF2B5EF4-FFF2-40B4-BE49-F238E27FC236}">
                <a16:creationId xmlns:a16="http://schemas.microsoft.com/office/drawing/2014/main" id="{20A4F2D9-2250-1BAC-3079-F36701711900}"/>
              </a:ext>
            </a:extLst>
          </p:cNvPr>
          <p:cNvPicPr>
            <a:picLocks noChangeAspect="1"/>
          </p:cNvPicPr>
          <p:nvPr/>
        </p:nvPicPr>
        <p:blipFill>
          <a:blip r:embed="rId3"/>
          <a:stretch>
            <a:fillRect/>
          </a:stretch>
        </p:blipFill>
        <p:spPr>
          <a:xfrm>
            <a:off x="323529" y="5805263"/>
            <a:ext cx="3686336" cy="909343"/>
          </a:xfrm>
          <a:prstGeom prst="rect">
            <a:avLst/>
          </a:prstGeom>
        </p:spPr>
      </p:pic>
    </p:spTree>
    <p:extLst>
      <p:ext uri="{BB962C8B-B14F-4D97-AF65-F5344CB8AC3E}">
        <p14:creationId xmlns:p14="http://schemas.microsoft.com/office/powerpoint/2010/main" val="628254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2CB1-A614-E15B-7D98-70885CB7403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028850F-9D5D-877B-07EF-36C716B87B06}"/>
              </a:ext>
            </a:extLst>
          </p:cNvPr>
          <p:cNvSpPr>
            <a:spLocks noGrp="1"/>
          </p:cNvSpPr>
          <p:nvPr>
            <p:ph idx="1"/>
          </p:nvPr>
        </p:nvSpPr>
        <p:spPr>
          <a:xfrm>
            <a:off x="0" y="0"/>
            <a:ext cx="9144000" cy="6858000"/>
          </a:xfrm>
        </p:spPr>
        <p:txBody>
          <a:bodyPr>
            <a:normAutofit/>
          </a:bodyPr>
          <a:lstStyle/>
          <a:p>
            <a:pPr marL="0" indent="0" algn="just">
              <a:buNone/>
            </a:pPr>
            <a:r>
              <a:rPr lang="pt-BR" dirty="0">
                <a:solidFill>
                  <a:srgbClr val="002060"/>
                </a:solidFill>
              </a:rPr>
              <a:t>4-</a:t>
            </a:r>
            <a:r>
              <a:rPr lang="pt-BR" dirty="0"/>
              <a:t>O processo foi julgado por juiz absolutamente incompetente, sem que as partes alegassem o vício durante a tramitação. A consequência é:</a:t>
            </a:r>
          </a:p>
          <a:p>
            <a:pPr marL="0" indent="0">
              <a:buNone/>
            </a:pPr>
            <a:r>
              <a:rPr lang="pt-BR" dirty="0"/>
              <a:t>A) Nulidade absoluta, reconhecível de ofício</a:t>
            </a:r>
          </a:p>
          <a:p>
            <a:pPr marL="0" indent="0">
              <a:buNone/>
            </a:pPr>
            <a:r>
              <a:rPr lang="pt-BR" dirty="0"/>
              <a:t>B) Validade da decisão</a:t>
            </a:r>
          </a:p>
          <a:p>
            <a:pPr marL="0" indent="0">
              <a:buNone/>
            </a:pPr>
            <a:r>
              <a:rPr lang="pt-BR" dirty="0"/>
              <a:t>C) Nulidade relativa</a:t>
            </a:r>
          </a:p>
          <a:p>
            <a:pPr marL="0" indent="0">
              <a:buNone/>
            </a:pPr>
            <a:r>
              <a:rPr lang="pt-BR" dirty="0"/>
              <a:t>D) Preclusão do direito de alegar</a:t>
            </a:r>
          </a:p>
          <a:p>
            <a:pPr marL="0" indent="0">
              <a:buNone/>
            </a:pPr>
            <a:r>
              <a:rPr lang="pt-BR" dirty="0"/>
              <a:t>E) Necessidade de provocação da parte</a:t>
            </a:r>
          </a:p>
        </p:txBody>
      </p:sp>
    </p:spTree>
    <p:extLst>
      <p:ext uri="{BB962C8B-B14F-4D97-AF65-F5344CB8AC3E}">
        <p14:creationId xmlns:p14="http://schemas.microsoft.com/office/powerpoint/2010/main" val="2630545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9727E-B706-147E-035B-1A5B51BD376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3553782-8D0B-71EC-2BED-FBE3B759F4AF}"/>
              </a:ext>
            </a:extLst>
          </p:cNvPr>
          <p:cNvSpPr>
            <a:spLocks noGrp="1"/>
          </p:cNvSpPr>
          <p:nvPr>
            <p:ph idx="1"/>
          </p:nvPr>
        </p:nvSpPr>
        <p:spPr>
          <a:xfrm>
            <a:off x="0" y="0"/>
            <a:ext cx="9144000" cy="6858000"/>
          </a:xfrm>
        </p:spPr>
        <p:txBody>
          <a:bodyPr>
            <a:normAutofit/>
          </a:bodyPr>
          <a:lstStyle/>
          <a:p>
            <a:pPr marL="0" indent="0">
              <a:buNone/>
            </a:pPr>
            <a:r>
              <a:rPr lang="pt-BR" dirty="0"/>
              <a:t>5-O réu deixou de alegar, na primeira oportunidade, um vício formal (nulidade relativa) que lhe causava prejuízo no curso do processo. Nesse caso:</a:t>
            </a:r>
          </a:p>
          <a:p>
            <a:pPr marL="0" indent="0">
              <a:buNone/>
            </a:pPr>
            <a:r>
              <a:rPr lang="pt-BR" dirty="0"/>
              <a:t>A) Ocorre preclusão</a:t>
            </a:r>
          </a:p>
          <a:p>
            <a:pPr marL="0" indent="0">
              <a:buNone/>
            </a:pPr>
            <a:r>
              <a:rPr lang="pt-BR" dirty="0"/>
              <a:t>B) Trata-se de nulidade absoluta</a:t>
            </a:r>
          </a:p>
          <a:p>
            <a:pPr marL="0" indent="0">
              <a:buNone/>
            </a:pPr>
            <a:r>
              <a:rPr lang="pt-BR" dirty="0"/>
              <a:t>C) O vício é insanável</a:t>
            </a:r>
          </a:p>
          <a:p>
            <a:pPr marL="0" indent="0">
              <a:buNone/>
            </a:pPr>
            <a:r>
              <a:rPr lang="pt-BR" dirty="0"/>
              <a:t>D) Pode alegar a qualquer tempo</a:t>
            </a:r>
          </a:p>
          <a:p>
            <a:pPr marL="0" indent="0">
              <a:buNone/>
            </a:pPr>
            <a:r>
              <a:rPr lang="pt-BR" dirty="0"/>
              <a:t>E) O juiz deve reconhecer de ofício</a:t>
            </a:r>
          </a:p>
          <a:p>
            <a:pPr marL="0" indent="0">
              <a:buNone/>
            </a:pPr>
            <a:endParaRPr lang="pt-BR" dirty="0"/>
          </a:p>
        </p:txBody>
      </p:sp>
    </p:spTree>
    <p:extLst>
      <p:ext uri="{BB962C8B-B14F-4D97-AF65-F5344CB8AC3E}">
        <p14:creationId xmlns:p14="http://schemas.microsoft.com/office/powerpoint/2010/main" val="56706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B1F5-10BD-9C0B-96BE-A57C2C05C11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6C9A400-E5FF-8117-0A23-CBE759FCB806}"/>
              </a:ext>
            </a:extLst>
          </p:cNvPr>
          <p:cNvSpPr>
            <a:spLocks noGrp="1"/>
          </p:cNvSpPr>
          <p:nvPr>
            <p:ph idx="1"/>
          </p:nvPr>
        </p:nvSpPr>
        <p:spPr>
          <a:xfrm>
            <a:off x="0" y="0"/>
            <a:ext cx="9144000" cy="6858000"/>
          </a:xfrm>
        </p:spPr>
        <p:txBody>
          <a:bodyPr>
            <a:normAutofit/>
          </a:bodyPr>
          <a:lstStyle/>
          <a:p>
            <a:pPr marL="0" indent="0">
              <a:buNone/>
            </a:pPr>
            <a:r>
              <a:rPr lang="pt-BR" dirty="0"/>
              <a:t>6- O réu identifica vício processual que lhe causa prejuízo, mas deixa de alegá-lo na contestação, fazendo alegação da nulidade relativa apenas em sede de apelação. Nesse caso:</a:t>
            </a:r>
          </a:p>
          <a:p>
            <a:pPr marL="0" indent="0">
              <a:buNone/>
            </a:pPr>
            <a:r>
              <a:rPr lang="pt-BR" dirty="0"/>
              <a:t>A) Ocorre preclusão</a:t>
            </a:r>
          </a:p>
          <a:p>
            <a:pPr marL="0" indent="0">
              <a:buNone/>
            </a:pPr>
            <a:r>
              <a:rPr lang="pt-BR" dirty="0"/>
              <a:t>B) Trata-se de nulidade absoluta</a:t>
            </a:r>
          </a:p>
          <a:p>
            <a:pPr marL="0" indent="0">
              <a:buNone/>
            </a:pPr>
            <a:r>
              <a:rPr lang="pt-BR" dirty="0"/>
              <a:t>C) Não há preclusão</a:t>
            </a:r>
          </a:p>
          <a:p>
            <a:pPr marL="0" indent="0">
              <a:buNone/>
            </a:pPr>
            <a:r>
              <a:rPr lang="pt-BR" dirty="0"/>
              <a:t>D) Pode alegar livremente</a:t>
            </a:r>
          </a:p>
          <a:p>
            <a:pPr marL="0" indent="0">
              <a:buNone/>
            </a:pPr>
            <a:r>
              <a:rPr lang="pt-BR" dirty="0"/>
              <a:t>E) O juiz deve reconhecer de ofício</a:t>
            </a:r>
          </a:p>
        </p:txBody>
      </p:sp>
    </p:spTree>
    <p:extLst>
      <p:ext uri="{BB962C8B-B14F-4D97-AF65-F5344CB8AC3E}">
        <p14:creationId xmlns:p14="http://schemas.microsoft.com/office/powerpoint/2010/main" val="270424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99909-96F8-394A-198A-55C73A1A772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588A9E-18CA-0052-7657-1957C19E3278}"/>
              </a:ext>
            </a:extLst>
          </p:cNvPr>
          <p:cNvSpPr>
            <a:spLocks noGrp="1"/>
          </p:cNvSpPr>
          <p:nvPr>
            <p:ph idx="1"/>
          </p:nvPr>
        </p:nvSpPr>
        <p:spPr>
          <a:xfrm>
            <a:off x="0" y="0"/>
            <a:ext cx="9144000" cy="6858000"/>
          </a:xfrm>
        </p:spPr>
        <p:txBody>
          <a:bodyPr>
            <a:normAutofit fontScale="92500" lnSpcReduction="10000"/>
          </a:bodyPr>
          <a:lstStyle/>
          <a:p>
            <a:pPr marL="0" indent="0" algn="just">
              <a:buNone/>
            </a:pPr>
            <a:r>
              <a:rPr lang="pt-BR" dirty="0"/>
              <a:t>7-Em ação indenizatória, autor e réu, de comum acordo, dispensaram a juntada do laudo pericial, requerendo apenas a presença do perito em audiência, ocasião em que foi colhido seu depoimento técnico sob o crivo do contraditório. Encerrada a instrução, sobreveio decisão desfavorável a uma das partes, que, então, passou a sustentar nulidade processual sob o argumento de inobservância da forma legal da prova pericial. Diante desse cenário, assinale a alternativa correta:		</a:t>
            </a:r>
          </a:p>
          <a:p>
            <a:pPr marL="514350" indent="-514350" algn="just">
              <a:buAutoNum type="alphaUcParenR"/>
            </a:pPr>
            <a:r>
              <a:rPr lang="pt-BR" dirty="0"/>
              <a:t>A nulidade deve ser reconhecida,	</a:t>
            </a:r>
          </a:p>
          <a:p>
            <a:pPr marL="514350" indent="-514350" algn="just">
              <a:buAutoNum type="alphaUcParenR"/>
            </a:pPr>
            <a:r>
              <a:rPr lang="pt-BR" dirty="0"/>
              <a:t>B) Trata-se de nulidade absoluta,</a:t>
            </a:r>
          </a:p>
          <a:p>
            <a:pPr marL="0" indent="0" algn="just">
              <a:buNone/>
            </a:pPr>
            <a:r>
              <a:rPr lang="pt-BR" dirty="0"/>
              <a:t>C) O ato deve ser anulado,			</a:t>
            </a:r>
          </a:p>
          <a:p>
            <a:pPr marL="0" indent="0" algn="just">
              <a:buNone/>
            </a:pPr>
            <a:r>
              <a:rPr lang="pt-BR" dirty="0"/>
              <a:t>D) O processo deve ser extinto,</a:t>
            </a:r>
          </a:p>
          <a:p>
            <a:pPr marL="0" indent="0" algn="just">
              <a:buNone/>
            </a:pPr>
            <a:r>
              <a:rPr lang="pt-BR" dirty="0"/>
              <a:t>E) A alegação deve ser rejeitada.</a:t>
            </a:r>
          </a:p>
        </p:txBody>
      </p:sp>
    </p:spTree>
    <p:extLst>
      <p:ext uri="{BB962C8B-B14F-4D97-AF65-F5344CB8AC3E}">
        <p14:creationId xmlns:p14="http://schemas.microsoft.com/office/powerpoint/2010/main" val="2486912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4C51-3D35-1A1E-17A8-AD19C47E32B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0EB3DC-045C-0176-BEE8-434945872AA9}"/>
              </a:ext>
            </a:extLst>
          </p:cNvPr>
          <p:cNvSpPr>
            <a:spLocks noGrp="1"/>
          </p:cNvSpPr>
          <p:nvPr>
            <p:ph idx="1"/>
          </p:nvPr>
        </p:nvSpPr>
        <p:spPr>
          <a:xfrm>
            <a:off x="0" y="0"/>
            <a:ext cx="9144000" cy="6858000"/>
          </a:xfrm>
        </p:spPr>
        <p:txBody>
          <a:bodyPr>
            <a:normAutofit/>
          </a:bodyPr>
          <a:lstStyle/>
          <a:p>
            <a:pPr marL="0" indent="0" algn="just">
              <a:buNone/>
            </a:pPr>
            <a:r>
              <a:rPr lang="pt-BR" dirty="0"/>
              <a:t>8-A parte cria situação irregular no processo e, em seguida, alega nulidade com base nessa própria irregularidade. Nesse caso:</a:t>
            </a:r>
          </a:p>
          <a:p>
            <a:pPr marL="514350" indent="-514350" algn="just">
              <a:buAutoNum type="alphaUcParenR"/>
            </a:pPr>
            <a:r>
              <a:rPr lang="pt-BR" dirty="0"/>
              <a:t>A nulidade deve ser reconhecida,		</a:t>
            </a:r>
          </a:p>
          <a:p>
            <a:pPr marL="514350" indent="-514350" algn="just">
              <a:buAutoNum type="alphaUcParenR"/>
            </a:pPr>
            <a:r>
              <a:rPr lang="pt-BR" dirty="0"/>
              <a:t>B) Trata-se de nulidade absoluta,</a:t>
            </a:r>
          </a:p>
          <a:p>
            <a:pPr marL="0" indent="0" algn="just">
              <a:buNone/>
            </a:pPr>
            <a:r>
              <a:rPr lang="pt-BR" dirty="0"/>
              <a:t>C) O juiz deve anular o ato,			</a:t>
            </a:r>
          </a:p>
          <a:p>
            <a:pPr marL="0" indent="0" algn="just">
              <a:buNone/>
            </a:pPr>
            <a:r>
              <a:rPr lang="pt-BR" dirty="0"/>
              <a:t>D) O processo deve ser extinto,</a:t>
            </a:r>
          </a:p>
          <a:p>
            <a:pPr marL="0" indent="0" algn="just">
              <a:buNone/>
            </a:pPr>
            <a:r>
              <a:rPr lang="pt-BR" dirty="0"/>
              <a:t>E) A alegação deve ser rejeitada.</a:t>
            </a:r>
          </a:p>
          <a:p>
            <a:pPr algn="just"/>
            <a:endParaRPr lang="pt-BR" dirty="0"/>
          </a:p>
        </p:txBody>
      </p:sp>
    </p:spTree>
    <p:extLst>
      <p:ext uri="{BB962C8B-B14F-4D97-AF65-F5344CB8AC3E}">
        <p14:creationId xmlns:p14="http://schemas.microsoft.com/office/powerpoint/2010/main" val="300094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5A2BD-45F0-2E25-8FEF-41355D970A8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117B9C4-2326-8696-B8EE-92165FB9608C}"/>
              </a:ext>
            </a:extLst>
          </p:cNvPr>
          <p:cNvSpPr>
            <a:spLocks noGrp="1"/>
          </p:cNvSpPr>
          <p:nvPr>
            <p:ph idx="1"/>
          </p:nvPr>
        </p:nvSpPr>
        <p:spPr>
          <a:xfrm>
            <a:off x="0" y="0"/>
            <a:ext cx="9144000" cy="6858000"/>
          </a:xfrm>
        </p:spPr>
        <p:txBody>
          <a:bodyPr>
            <a:normAutofit/>
          </a:bodyPr>
          <a:lstStyle/>
          <a:p>
            <a:pPr marL="0" indent="0" algn="just">
              <a:buNone/>
            </a:pPr>
            <a:r>
              <a:rPr lang="pt-BR" dirty="0"/>
              <a:t>9-O réu apresentou contestação com erro na qualificação de uma das partes, o que não comprometeu a compreensão do ato. Após decisão desfavorável, tentou alegar nulidade da própria peça por vício formal. Nesse caso:</a:t>
            </a:r>
          </a:p>
          <a:p>
            <a:pPr marL="514350" indent="-514350" algn="just">
              <a:buAutoNum type="alphaUcParenR"/>
            </a:pPr>
            <a:r>
              <a:rPr lang="pt-BR" dirty="0"/>
              <a:t>A nulidade deve ser reconhecida,	</a:t>
            </a:r>
          </a:p>
          <a:p>
            <a:pPr marL="514350" indent="-514350" algn="just">
              <a:buAutoNum type="alphaUcParenR"/>
            </a:pPr>
            <a:r>
              <a:rPr lang="pt-BR" dirty="0"/>
              <a:t>B) O ato é inexistente,</a:t>
            </a:r>
          </a:p>
          <a:p>
            <a:pPr marL="0" indent="0" algn="just">
              <a:buNone/>
            </a:pPr>
            <a:r>
              <a:rPr lang="pt-BR" dirty="0"/>
              <a:t>C) Deve ser anulada a contestação,		</a:t>
            </a:r>
          </a:p>
          <a:p>
            <a:pPr marL="0" indent="0" algn="just">
              <a:buNone/>
            </a:pPr>
            <a:r>
              <a:rPr lang="pt-BR" dirty="0"/>
              <a:t>D) O processo deve ser reiniciado,</a:t>
            </a:r>
          </a:p>
          <a:p>
            <a:pPr marL="0" indent="0" algn="just">
              <a:buNone/>
            </a:pPr>
            <a:r>
              <a:rPr lang="pt-BR" dirty="0"/>
              <a:t>E) A alegação deve ser rejeitada.</a:t>
            </a:r>
          </a:p>
        </p:txBody>
      </p:sp>
    </p:spTree>
    <p:extLst>
      <p:ext uri="{BB962C8B-B14F-4D97-AF65-F5344CB8AC3E}">
        <p14:creationId xmlns:p14="http://schemas.microsoft.com/office/powerpoint/2010/main" val="2788227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6E42B-F869-AC86-E614-34BD569653F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CE5A4F7-EF39-187F-6C95-9C15670CEF1E}"/>
              </a:ext>
            </a:extLst>
          </p:cNvPr>
          <p:cNvSpPr>
            <a:spLocks noGrp="1"/>
          </p:cNvSpPr>
          <p:nvPr>
            <p:ph idx="1"/>
          </p:nvPr>
        </p:nvSpPr>
        <p:spPr>
          <a:xfrm>
            <a:off x="0" y="0"/>
            <a:ext cx="9144000" cy="6858000"/>
          </a:xfrm>
        </p:spPr>
        <p:txBody>
          <a:bodyPr>
            <a:normAutofit/>
          </a:bodyPr>
          <a:lstStyle/>
          <a:p>
            <a:pPr marL="0" indent="0" algn="just">
              <a:buNone/>
            </a:pPr>
            <a:r>
              <a:rPr lang="pt-BR" dirty="0"/>
              <a:t>10- Durante audiência de instrução, o advogado percebeu irregularidade na oitiva de testemunha, mas permaneceu em silêncio. Após sentença desfavorável, alegou nulidade do depoimento. A consequência é:</a:t>
            </a:r>
          </a:p>
          <a:p>
            <a:pPr marL="514350" indent="-514350" algn="just">
              <a:buAutoNum type="alphaUcParenR"/>
            </a:pPr>
            <a:r>
              <a:rPr lang="pt-BR" dirty="0"/>
              <a:t>Preclusão da alegação.		</a:t>
            </a:r>
          </a:p>
          <a:p>
            <a:pPr marL="514350" indent="-514350" algn="just">
              <a:buAutoNum type="alphaUcParenR"/>
            </a:pPr>
            <a:r>
              <a:rPr lang="pt-BR" dirty="0"/>
              <a:t>B) Nulidade absoluta.</a:t>
            </a:r>
          </a:p>
          <a:p>
            <a:pPr marL="0" indent="0" algn="just">
              <a:buNone/>
            </a:pPr>
            <a:r>
              <a:rPr lang="pt-BR" dirty="0"/>
              <a:t>C) Repetição obrigatória do ato.	</a:t>
            </a:r>
          </a:p>
          <a:p>
            <a:pPr marL="0" indent="0" algn="just">
              <a:buNone/>
            </a:pPr>
            <a:r>
              <a:rPr lang="pt-BR" dirty="0"/>
              <a:t>D) Reconhecimento de ofício.</a:t>
            </a:r>
          </a:p>
          <a:p>
            <a:pPr marL="0" indent="0" algn="just">
              <a:buNone/>
            </a:pPr>
            <a:r>
              <a:rPr lang="pt-BR" dirty="0"/>
              <a:t>E) Nulidade automática.</a:t>
            </a:r>
          </a:p>
          <a:p>
            <a:pPr algn="just"/>
            <a:endParaRPr lang="pt-BR" dirty="0"/>
          </a:p>
        </p:txBody>
      </p:sp>
    </p:spTree>
    <p:extLst>
      <p:ext uri="{BB962C8B-B14F-4D97-AF65-F5344CB8AC3E}">
        <p14:creationId xmlns:p14="http://schemas.microsoft.com/office/powerpoint/2010/main" val="1736268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796DE-EE13-8E61-455A-2E09C7E061A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0871E3-DBDD-4FEC-577E-6644259C6163}"/>
              </a:ext>
            </a:extLst>
          </p:cNvPr>
          <p:cNvSpPr>
            <a:spLocks noGrp="1"/>
          </p:cNvSpPr>
          <p:nvPr>
            <p:ph idx="1"/>
          </p:nvPr>
        </p:nvSpPr>
        <p:spPr>
          <a:xfrm>
            <a:off x="0" y="0"/>
            <a:ext cx="9144000" cy="6858000"/>
          </a:xfrm>
        </p:spPr>
        <p:txBody>
          <a:bodyPr>
            <a:normAutofit/>
          </a:bodyPr>
          <a:lstStyle/>
          <a:p>
            <a:pPr marL="0" indent="0" algn="just">
              <a:buNone/>
            </a:pPr>
            <a:endParaRPr lang="pt-BR" sz="900" dirty="0"/>
          </a:p>
          <a:p>
            <a:pPr marL="0" indent="0" algn="just">
              <a:buNone/>
            </a:pPr>
            <a:r>
              <a:rPr lang="pt-BR" dirty="0"/>
              <a:t>11- O réu não foi formalmente citado, mas compareceu espontaneamente aos autos e apresentou contestação completa. Nesse caso:</a:t>
            </a:r>
          </a:p>
          <a:p>
            <a:pPr marL="514350" indent="-514350" algn="just">
              <a:buAutoNum type="alphaUcParenR"/>
            </a:pPr>
            <a:r>
              <a:rPr lang="pt-BR" dirty="0"/>
              <a:t>O processo deve prosseguir normalmente	</a:t>
            </a:r>
          </a:p>
          <a:p>
            <a:pPr marL="514350" indent="-514350" algn="just">
              <a:buAutoNum type="alphaUcParenR"/>
            </a:pPr>
            <a:r>
              <a:rPr lang="pt-BR" dirty="0"/>
              <a:t>B) Extinção sem mérito</a:t>
            </a:r>
          </a:p>
          <a:p>
            <a:pPr marL="0" indent="0" algn="just">
              <a:buNone/>
            </a:pPr>
            <a:r>
              <a:rPr lang="pt-BR" dirty="0"/>
              <a:t>C) Necessidade de nova citação		               </a:t>
            </a:r>
          </a:p>
          <a:p>
            <a:pPr marL="0" indent="0" algn="just">
              <a:buNone/>
            </a:pPr>
            <a:r>
              <a:rPr lang="pt-BR" dirty="0"/>
              <a:t>D) Anulação de todos os atos</a:t>
            </a:r>
          </a:p>
          <a:p>
            <a:pPr marL="0" indent="0" algn="just">
              <a:buNone/>
            </a:pPr>
            <a:r>
              <a:rPr lang="pt-BR" dirty="0"/>
              <a:t>E) Nulidade absoluta do processo</a:t>
            </a:r>
          </a:p>
        </p:txBody>
      </p:sp>
    </p:spTree>
    <p:extLst>
      <p:ext uri="{BB962C8B-B14F-4D97-AF65-F5344CB8AC3E}">
        <p14:creationId xmlns:p14="http://schemas.microsoft.com/office/powerpoint/2010/main" val="2362473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DCFC-B2FE-F785-F289-CBF6FC3B436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6561C8D-85F4-5FF8-CE36-2227A29DA2BB}"/>
              </a:ext>
            </a:extLst>
          </p:cNvPr>
          <p:cNvSpPr>
            <a:spLocks noGrp="1"/>
          </p:cNvSpPr>
          <p:nvPr>
            <p:ph idx="1"/>
          </p:nvPr>
        </p:nvSpPr>
        <p:spPr>
          <a:xfrm>
            <a:off x="0" y="0"/>
            <a:ext cx="9144000" cy="6858000"/>
          </a:xfrm>
        </p:spPr>
        <p:txBody>
          <a:bodyPr>
            <a:normAutofit/>
          </a:bodyPr>
          <a:lstStyle/>
          <a:p>
            <a:pPr marL="0" indent="0" algn="just">
              <a:buNone/>
            </a:pPr>
            <a:endParaRPr lang="pt-BR" sz="900" dirty="0"/>
          </a:p>
          <a:p>
            <a:pPr marL="0" indent="0" algn="just">
              <a:buNone/>
            </a:pPr>
            <a:endParaRPr lang="pt-BR" sz="900" dirty="0"/>
          </a:p>
          <a:p>
            <a:pPr marL="0" indent="0" algn="just">
              <a:buNone/>
            </a:pPr>
            <a:r>
              <a:rPr lang="pt-BR" dirty="0"/>
              <a:t>12-Durante audiência, uma testemunha foi ouvida fora da ordem legal. Nenhuma das partes se opôs no momento oportuno. Nesse caso:</a:t>
            </a:r>
          </a:p>
          <a:p>
            <a:pPr marL="514350" indent="-514350" algn="just">
              <a:buAutoNum type="alphaUcParenR"/>
            </a:pPr>
            <a:r>
              <a:rPr lang="pt-BR" dirty="0"/>
              <a:t>Preclusão e manutenção do ato	</a:t>
            </a:r>
          </a:p>
          <a:p>
            <a:pPr marL="514350" indent="-514350" algn="just">
              <a:buAutoNum type="alphaUcParenR"/>
            </a:pPr>
            <a:r>
              <a:rPr lang="pt-BR" dirty="0"/>
              <a:t>B) Necessidade de repetir a audiência</a:t>
            </a:r>
          </a:p>
          <a:p>
            <a:pPr marL="0" indent="0" algn="just">
              <a:buNone/>
            </a:pPr>
            <a:r>
              <a:rPr lang="pt-BR" dirty="0"/>
              <a:t>C) Extinção do processo		</a:t>
            </a:r>
          </a:p>
          <a:p>
            <a:pPr marL="0" indent="0" algn="just">
              <a:buNone/>
            </a:pPr>
            <a:r>
              <a:rPr lang="pt-BR" dirty="0"/>
              <a:t>D) Nulidade absoluta            E) Anulação automática</a:t>
            </a:r>
          </a:p>
        </p:txBody>
      </p:sp>
    </p:spTree>
    <p:extLst>
      <p:ext uri="{BB962C8B-B14F-4D97-AF65-F5344CB8AC3E}">
        <p14:creationId xmlns:p14="http://schemas.microsoft.com/office/powerpoint/2010/main" val="2977474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1B7F1-AB88-C401-B0EC-FEB044569E6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B220F4E-6641-9995-8450-EB5535F813AD}"/>
              </a:ext>
            </a:extLst>
          </p:cNvPr>
          <p:cNvSpPr>
            <a:spLocks noGrp="1"/>
          </p:cNvSpPr>
          <p:nvPr>
            <p:ph idx="1"/>
          </p:nvPr>
        </p:nvSpPr>
        <p:spPr>
          <a:xfrm>
            <a:off x="0" y="0"/>
            <a:ext cx="9144000" cy="6858000"/>
          </a:xfrm>
        </p:spPr>
        <p:txBody>
          <a:bodyPr>
            <a:normAutofit/>
          </a:bodyPr>
          <a:lstStyle/>
          <a:p>
            <a:pPr marL="0" indent="0" algn="just">
              <a:buNone/>
            </a:pPr>
            <a:endParaRPr lang="pt-BR" sz="900" dirty="0"/>
          </a:p>
          <a:p>
            <a:pPr marL="0" indent="0" algn="just">
              <a:buNone/>
            </a:pPr>
            <a:endParaRPr lang="pt-BR" sz="900" dirty="0"/>
          </a:p>
          <a:p>
            <a:pPr marL="0" indent="0" algn="just">
              <a:buNone/>
            </a:pPr>
            <a:r>
              <a:rPr lang="pt-BR" dirty="0"/>
              <a:t>13- Um jornalista (ou um vizinho da parte) solicita acesso aos autos de um processo cível comum, que não envolve qualquer matéria sensível ou sigilosa. Nesse caso:</a:t>
            </a:r>
          </a:p>
          <a:p>
            <a:pPr marL="0" indent="0">
              <a:buNone/>
            </a:pPr>
            <a:r>
              <a:rPr lang="pt-BR" dirty="0"/>
              <a:t>A) O acesso deve ser negado.                   </a:t>
            </a:r>
          </a:p>
          <a:p>
            <a:pPr marL="0" indent="0">
              <a:buNone/>
            </a:pPr>
            <a:r>
              <a:rPr lang="pt-BR" dirty="0"/>
              <a:t>B) O processo é automaticamente sigiloso.</a:t>
            </a:r>
          </a:p>
          <a:p>
            <a:pPr marL="0" indent="0">
              <a:buNone/>
            </a:pPr>
            <a:r>
              <a:rPr lang="pt-BR" dirty="0"/>
              <a:t>C) O acesso é permitido, pois os atos são públicos;  </a:t>
            </a:r>
          </a:p>
          <a:p>
            <a:pPr marL="0" indent="0">
              <a:buNone/>
            </a:pPr>
            <a:r>
              <a:rPr lang="pt-BR" dirty="0"/>
              <a:t>D) Depende de autorização judicial sempre,</a:t>
            </a:r>
          </a:p>
          <a:p>
            <a:pPr marL="0" indent="0">
              <a:buNone/>
            </a:pPr>
            <a:r>
              <a:rPr lang="pt-BR" dirty="0"/>
              <a:t>E) Apenas advogados podem acessar,</a:t>
            </a:r>
          </a:p>
        </p:txBody>
      </p:sp>
    </p:spTree>
    <p:extLst>
      <p:ext uri="{BB962C8B-B14F-4D97-AF65-F5344CB8AC3E}">
        <p14:creationId xmlns:p14="http://schemas.microsoft.com/office/powerpoint/2010/main" val="183778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81FE-CFDD-DC9B-229E-0F68ECC1CA8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4EC50A-D088-9EFD-AFDC-9B57431E9B7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706BA8C0-DE2A-77E3-F1CA-3B8CAD1C2ABC}"/>
              </a:ext>
            </a:extLst>
          </p:cNvPr>
          <p:cNvPicPr>
            <a:picLocks noGrp="1" noChangeAspect="1"/>
          </p:cNvPicPr>
          <p:nvPr>
            <p:ph idx="1"/>
          </p:nvPr>
        </p:nvPicPr>
        <p:blipFill>
          <a:blip r:embed="rId2"/>
          <a:stretch>
            <a:fillRect/>
          </a:stretch>
        </p:blipFill>
        <p:spPr>
          <a:xfrm>
            <a:off x="1" y="0"/>
            <a:ext cx="9143999" cy="6858000"/>
          </a:xfrm>
          <a:prstGeom prst="rect">
            <a:avLst/>
          </a:prstGeom>
        </p:spPr>
      </p:pic>
      <p:cxnSp>
        <p:nvCxnSpPr>
          <p:cNvPr id="4" name="Conector reto 3">
            <a:extLst>
              <a:ext uri="{FF2B5EF4-FFF2-40B4-BE49-F238E27FC236}">
                <a16:creationId xmlns:a16="http://schemas.microsoft.com/office/drawing/2014/main" id="{1CAF96CE-BAC8-8EDB-3F57-A87DE2ED6EBA}"/>
              </a:ext>
            </a:extLst>
          </p:cNvPr>
          <p:cNvCxnSpPr/>
          <p:nvPr/>
        </p:nvCxnSpPr>
        <p:spPr>
          <a:xfrm>
            <a:off x="5364088" y="1417638"/>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ED11CECA-6A09-8D76-6C34-8C42921D3E76}"/>
              </a:ext>
            </a:extLst>
          </p:cNvPr>
          <p:cNvCxnSpPr/>
          <p:nvPr/>
        </p:nvCxnSpPr>
        <p:spPr>
          <a:xfrm>
            <a:off x="0" y="1196752"/>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E91D7A7C-34C9-5ED2-147C-D08EE2944626}"/>
              </a:ext>
            </a:extLst>
          </p:cNvPr>
          <p:cNvCxnSpPr/>
          <p:nvPr/>
        </p:nvCxnSpPr>
        <p:spPr>
          <a:xfrm>
            <a:off x="4788024" y="2564904"/>
            <a:ext cx="26642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eta: para Baixo 7">
            <a:extLst>
              <a:ext uri="{FF2B5EF4-FFF2-40B4-BE49-F238E27FC236}">
                <a16:creationId xmlns:a16="http://schemas.microsoft.com/office/drawing/2014/main" id="{D76EE32A-817B-4F42-8675-697DFEFB8476}"/>
              </a:ext>
            </a:extLst>
          </p:cNvPr>
          <p:cNvSpPr/>
          <p:nvPr/>
        </p:nvSpPr>
        <p:spPr>
          <a:xfrm>
            <a:off x="5652120" y="5733256"/>
            <a:ext cx="269225" cy="5040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11673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2453-95F1-EC2C-4D2D-F73EA9DDF10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B789A8B-2868-0C90-3097-B2A4093CB271}"/>
              </a:ext>
            </a:extLst>
          </p:cNvPr>
          <p:cNvSpPr>
            <a:spLocks noGrp="1"/>
          </p:cNvSpPr>
          <p:nvPr>
            <p:ph idx="1"/>
          </p:nvPr>
        </p:nvSpPr>
        <p:spPr>
          <a:xfrm>
            <a:off x="0" y="0"/>
            <a:ext cx="9144000" cy="6858000"/>
          </a:xfrm>
        </p:spPr>
        <p:txBody>
          <a:bodyPr>
            <a:normAutofit/>
          </a:bodyPr>
          <a:lstStyle/>
          <a:p>
            <a:pPr marL="0" indent="0" algn="just">
              <a:buNone/>
            </a:pPr>
            <a:r>
              <a:rPr lang="pt-BR" dirty="0"/>
              <a:t>14- As partes celebraram contrato com cláusula arbitral prevendo confidencialidade. Posteriormente, o Judiciário é acionado para cumprimento de decisão arbitral. Nesse caso (dica art. 189, IV CPC):</a:t>
            </a:r>
          </a:p>
          <a:p>
            <a:pPr marL="514350" indent="-514350">
              <a:buAutoNum type="alphaUcParenR"/>
            </a:pPr>
            <a:r>
              <a:rPr lang="pt-BR" dirty="0"/>
              <a:t>Deve tramitar em segredo de justiça	</a:t>
            </a:r>
          </a:p>
          <a:p>
            <a:pPr marL="514350" indent="-514350">
              <a:buAutoNum type="alphaUcParenR"/>
            </a:pPr>
            <a:r>
              <a:rPr lang="pt-BR" dirty="0"/>
              <a:t>B) A confidencialidade é irrelevante</a:t>
            </a:r>
          </a:p>
          <a:p>
            <a:pPr marL="0" indent="0">
              <a:buNone/>
            </a:pPr>
            <a:r>
              <a:rPr lang="pt-BR" dirty="0"/>
              <a:t>C) O processo será público			</a:t>
            </a:r>
          </a:p>
          <a:p>
            <a:pPr marL="0" indent="0">
              <a:buNone/>
            </a:pPr>
            <a:r>
              <a:rPr lang="pt-BR" dirty="0"/>
              <a:t>D) Depende de autorização da OAB</a:t>
            </a:r>
          </a:p>
          <a:p>
            <a:pPr marL="0" indent="0">
              <a:buNone/>
            </a:pPr>
            <a:r>
              <a:rPr lang="pt-BR" dirty="0"/>
              <a:t>E) O juiz decide sem critério</a:t>
            </a:r>
          </a:p>
        </p:txBody>
      </p:sp>
    </p:spTree>
    <p:extLst>
      <p:ext uri="{BB962C8B-B14F-4D97-AF65-F5344CB8AC3E}">
        <p14:creationId xmlns:p14="http://schemas.microsoft.com/office/powerpoint/2010/main" val="481754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EA23-0F22-8974-0B44-00DB670A47C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0BE46FD-5FEA-BA3F-65F2-397EDFAA1CA6}"/>
              </a:ext>
            </a:extLst>
          </p:cNvPr>
          <p:cNvSpPr>
            <a:spLocks noGrp="1"/>
          </p:cNvSpPr>
          <p:nvPr>
            <p:ph idx="1"/>
          </p:nvPr>
        </p:nvSpPr>
        <p:spPr>
          <a:xfrm>
            <a:off x="0" y="0"/>
            <a:ext cx="9144000" cy="6858000"/>
          </a:xfrm>
        </p:spPr>
        <p:txBody>
          <a:bodyPr>
            <a:normAutofit/>
          </a:bodyPr>
          <a:lstStyle/>
          <a:p>
            <a:pPr marL="0" indent="0" algn="just">
              <a:buNone/>
            </a:pPr>
            <a:endParaRPr lang="pt-BR" dirty="0"/>
          </a:p>
          <a:p>
            <a:pPr marL="0" indent="0">
              <a:buNone/>
            </a:pPr>
            <a:r>
              <a:rPr lang="pt-BR" dirty="0"/>
              <a:t>15-Em ação de cobrança, as partes convencionam, por escrito, a alteração do prazo para apresentação de contestação, ampliando-o de comum acordo. Nesse caso:</a:t>
            </a:r>
          </a:p>
          <a:p>
            <a:pPr marL="514350" indent="-514350">
              <a:buAutoNum type="alphaUcParenR"/>
            </a:pPr>
            <a:r>
              <a:rPr lang="pt-BR" dirty="0"/>
              <a:t>O acordo é válido			</a:t>
            </a:r>
          </a:p>
          <a:p>
            <a:pPr marL="514350" indent="-514350">
              <a:buAutoNum type="alphaUcParenR"/>
            </a:pPr>
            <a:r>
              <a:rPr lang="pt-BR" dirty="0"/>
              <a:t>B) O juiz deve ignorar a convenção,</a:t>
            </a:r>
          </a:p>
          <a:p>
            <a:pPr marL="0" indent="0">
              <a:buNone/>
            </a:pPr>
            <a:r>
              <a:rPr lang="pt-BR" dirty="0"/>
              <a:t>C) O acordo é inválido,			</a:t>
            </a:r>
          </a:p>
          <a:p>
            <a:pPr marL="0" indent="0">
              <a:buNone/>
            </a:pPr>
            <a:r>
              <a:rPr lang="pt-BR" dirty="0"/>
              <a:t>D) Trata-se de nulidade absoluta.</a:t>
            </a:r>
          </a:p>
          <a:p>
            <a:pPr marL="0" indent="0">
              <a:buNone/>
            </a:pPr>
            <a:r>
              <a:rPr lang="pt-BR" dirty="0"/>
              <a:t>E) Depende de autorização da OAB.</a:t>
            </a:r>
          </a:p>
          <a:p>
            <a:pPr marL="0" indent="0">
              <a:buNone/>
            </a:pPr>
            <a:endParaRPr lang="pt-BR" dirty="0"/>
          </a:p>
        </p:txBody>
      </p:sp>
    </p:spTree>
    <p:extLst>
      <p:ext uri="{BB962C8B-B14F-4D97-AF65-F5344CB8AC3E}">
        <p14:creationId xmlns:p14="http://schemas.microsoft.com/office/powerpoint/2010/main" val="2619000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B01DC-C86F-7466-3810-0E96BA66A3D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B794E5-D97E-F413-04CD-7C894820C7C3}"/>
              </a:ext>
            </a:extLst>
          </p:cNvPr>
          <p:cNvSpPr>
            <a:spLocks noGrp="1"/>
          </p:cNvSpPr>
          <p:nvPr>
            <p:ph idx="1"/>
          </p:nvPr>
        </p:nvSpPr>
        <p:spPr>
          <a:xfrm>
            <a:off x="0" y="0"/>
            <a:ext cx="9144000" cy="6858000"/>
          </a:xfrm>
        </p:spPr>
        <p:txBody>
          <a:bodyPr>
            <a:normAutofit/>
          </a:bodyPr>
          <a:lstStyle/>
          <a:p>
            <a:pPr marL="0" indent="0" algn="just">
              <a:buNone/>
            </a:pPr>
            <a:r>
              <a:rPr lang="pt-BR" dirty="0"/>
              <a:t>16-As partes convencionam, antes do processo, a redistribuição do ônus da prova em eventual demanda judicial. Nesse caso:</a:t>
            </a:r>
          </a:p>
          <a:p>
            <a:pPr marL="514350" indent="-514350">
              <a:buAutoNum type="alphaUcParenR"/>
            </a:pPr>
            <a:r>
              <a:rPr lang="pt-BR" dirty="0"/>
              <a:t>O acordo é inválido,			</a:t>
            </a:r>
          </a:p>
          <a:p>
            <a:pPr marL="514350" indent="-514350">
              <a:buAutoNum type="alphaUcParenR"/>
            </a:pPr>
            <a:r>
              <a:rPr lang="pt-BR" dirty="0"/>
              <a:t>B) O juiz deve ignorar,</a:t>
            </a:r>
          </a:p>
          <a:p>
            <a:pPr marL="0" indent="0">
              <a:buNone/>
            </a:pPr>
            <a:r>
              <a:rPr lang="pt-BR" dirty="0"/>
              <a:t>C) O acordo é válido, se não houver abuso;	</a:t>
            </a:r>
          </a:p>
          <a:p>
            <a:pPr marL="0" indent="0">
              <a:buNone/>
            </a:pPr>
            <a:r>
              <a:rPr lang="pt-BR" dirty="0"/>
              <a:t>D) É nulidade absoluta.</a:t>
            </a:r>
          </a:p>
          <a:p>
            <a:pPr marL="0" indent="0">
              <a:buNone/>
            </a:pPr>
            <a:r>
              <a:rPr lang="pt-BR" dirty="0"/>
              <a:t>E) Depende de sentença.</a:t>
            </a:r>
          </a:p>
          <a:p>
            <a:pPr marL="0" indent="0">
              <a:buNone/>
            </a:pPr>
            <a:endParaRPr lang="pt-BR" dirty="0"/>
          </a:p>
          <a:p>
            <a:pPr marL="0" indent="0" algn="r">
              <a:buNone/>
            </a:pPr>
            <a:r>
              <a:rPr lang="pt-BR" sz="1600" dirty="0"/>
              <a:t>1-C; 2-C; 3-C; 4-A, 5-A, 6-A, 7-E, 8-E, 9-E, 10-A, 11-A, 12-A</a:t>
            </a:r>
            <a:r>
              <a:rPr lang="pt-BR" sz="1600"/>
              <a:t>, 13-C, </a:t>
            </a:r>
            <a:r>
              <a:rPr lang="pt-BR" sz="1600" dirty="0"/>
              <a:t>14-A, 15-A; 16-C</a:t>
            </a:r>
          </a:p>
        </p:txBody>
      </p:sp>
    </p:spTree>
    <p:extLst>
      <p:ext uri="{BB962C8B-B14F-4D97-AF65-F5344CB8AC3E}">
        <p14:creationId xmlns:p14="http://schemas.microsoft.com/office/powerpoint/2010/main" val="250704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70BA-40C1-8272-9C09-4FAD45B4EB7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94F693-923A-818D-B997-67C993589B0A}"/>
              </a:ext>
            </a:extLst>
          </p:cNvPr>
          <p:cNvSpPr>
            <a:spLocks noGrp="1"/>
          </p:cNvSpPr>
          <p:nvPr>
            <p:ph idx="1"/>
          </p:nvPr>
        </p:nvSpPr>
        <p:spPr>
          <a:xfrm>
            <a:off x="50334" y="0"/>
            <a:ext cx="9022360" cy="6858000"/>
          </a:xfrm>
        </p:spPr>
        <p:txBody>
          <a:bodyPr>
            <a:normAutofit fontScale="62500" lnSpcReduction="20000"/>
          </a:bodyPr>
          <a:lstStyle/>
          <a:p>
            <a:pPr marL="0" indent="0" algn="just">
              <a:buNone/>
            </a:pPr>
            <a:r>
              <a:rPr lang="pt-BR" dirty="0"/>
              <a:t>AO JUÍZO DA... VARA CÍVEL DA COMARCA DE...</a:t>
            </a:r>
          </a:p>
          <a:p>
            <a:pPr marL="0" indent="0" algn="just">
              <a:buNone/>
            </a:pPr>
            <a:endParaRPr lang="pt-BR" dirty="0"/>
          </a:p>
          <a:p>
            <a:pPr marL="0" indent="0" algn="just">
              <a:buNone/>
            </a:pPr>
            <a:r>
              <a:rPr lang="pt-BR" dirty="0"/>
              <a:t>Processo n. ...</a:t>
            </a:r>
          </a:p>
          <a:p>
            <a:pPr marL="0" indent="0" algn="just">
              <a:buNone/>
            </a:pPr>
            <a:r>
              <a:rPr lang="pt-BR" dirty="0"/>
              <a:t>“</a:t>
            </a:r>
            <a:r>
              <a:rPr lang="pt-BR" b="1" dirty="0"/>
              <a:t>PARTE</a:t>
            </a:r>
            <a:r>
              <a:rPr lang="pt-BR" dirty="0"/>
              <a:t>”, já qualificado nos autos do processo em epígrafe, por seu advogado, vem, respeitosamente, à presença de Vossa Excelência, com fundamento no artigo 146 do Código de Processo Civil, oferecer o presente INCIDENTE DE IMPEDIMENTO (ou SUSPEIÇÃO) pelos motivos a seguir expostos:</a:t>
            </a:r>
          </a:p>
          <a:p>
            <a:pPr marL="0" indent="0" algn="just">
              <a:buNone/>
            </a:pPr>
            <a:r>
              <a:rPr lang="pt-BR" b="1" dirty="0"/>
              <a:t>FATOS</a:t>
            </a:r>
            <a:r>
              <a:rPr lang="pt-BR" dirty="0"/>
              <a:t> (...)</a:t>
            </a:r>
          </a:p>
          <a:p>
            <a:pPr marL="0" indent="0" algn="just">
              <a:buNone/>
            </a:pPr>
            <a:r>
              <a:rPr lang="pt-BR" b="1" dirty="0"/>
              <a:t>DIREITO</a:t>
            </a:r>
            <a:r>
              <a:rPr lang="pt-BR" dirty="0"/>
              <a:t>: “petição fundamentada” </a:t>
            </a:r>
            <a:r>
              <a:rPr lang="pt-BR" b="1" dirty="0"/>
              <a:t>art. 148, § 1º</a:t>
            </a:r>
            <a:r>
              <a:rPr lang="pt-BR" dirty="0"/>
              <a:t>  (artigos 144/145 do CPC)</a:t>
            </a:r>
          </a:p>
          <a:p>
            <a:pPr marL="0" indent="0" algn="just">
              <a:buNone/>
            </a:pPr>
            <a:r>
              <a:rPr lang="pt-BR" b="1" dirty="0"/>
              <a:t>PEDIDO</a:t>
            </a:r>
          </a:p>
          <a:p>
            <a:pPr marL="0" indent="0" algn="just">
              <a:buNone/>
            </a:pPr>
            <a:r>
              <a:rPr lang="pt-BR" dirty="0"/>
              <a:t>	Dessa forma, é a presente para requerer o reconhecimento do impedimento, determinando-se a remessa dos autos ao substituto legal, ou, se assim não entender Vossa Excelência, que determine a sua remessa ao Egrégio Tribunal de Justiça (ou Superior Tribunal de Justiça), na maneira como preceitua o artigo 146, § 1º, do CPC.</a:t>
            </a:r>
          </a:p>
          <a:p>
            <a:pPr marL="0" indent="0" algn="just">
              <a:buNone/>
            </a:pPr>
            <a:r>
              <a:rPr lang="pt-BR" b="1" dirty="0"/>
              <a:t>DAS PROVAS</a:t>
            </a:r>
          </a:p>
          <a:p>
            <a:pPr marL="0" indent="0" algn="just">
              <a:buNone/>
            </a:pPr>
            <a:r>
              <a:rPr lang="pt-BR" dirty="0"/>
              <a:t>	Para demonstrar o alegado, junta aos autos as </a:t>
            </a:r>
            <a:r>
              <a:rPr lang="pt-BR" b="1" dirty="0"/>
              <a:t>seguintes provas</a:t>
            </a:r>
            <a:r>
              <a:rPr lang="pt-BR" dirty="0"/>
              <a:t>: ...; bem como indica as testemunhas: (nome e qualificação das testemunhas); documento etc.</a:t>
            </a:r>
          </a:p>
          <a:p>
            <a:pPr marL="0" indent="0" algn="ctr">
              <a:buNone/>
            </a:pPr>
            <a:endParaRPr lang="pt-BR" dirty="0"/>
          </a:p>
          <a:p>
            <a:pPr marL="0" indent="0" algn="ctr">
              <a:buNone/>
            </a:pPr>
            <a:r>
              <a:rPr lang="pt-BR" dirty="0"/>
              <a:t>Termos em que,  </a:t>
            </a:r>
          </a:p>
          <a:p>
            <a:pPr marL="0" indent="0" algn="ctr">
              <a:buNone/>
            </a:pPr>
            <a:r>
              <a:rPr lang="pt-BR" dirty="0"/>
              <a:t>Pede deferimento.</a:t>
            </a:r>
          </a:p>
          <a:p>
            <a:pPr marL="0" indent="0" algn="ctr">
              <a:buNone/>
            </a:pPr>
            <a:r>
              <a:rPr lang="pt-BR" dirty="0"/>
              <a:t>(local e data) </a:t>
            </a:r>
          </a:p>
          <a:p>
            <a:pPr marL="0" indent="0" algn="ctr">
              <a:buNone/>
            </a:pPr>
            <a:r>
              <a:rPr lang="pt-BR" dirty="0"/>
              <a:t>ADVOGADO ... OAB ..</a:t>
            </a:r>
          </a:p>
        </p:txBody>
      </p:sp>
      <p:pic>
        <p:nvPicPr>
          <p:cNvPr id="10" name="Imagem 9">
            <a:extLst>
              <a:ext uri="{FF2B5EF4-FFF2-40B4-BE49-F238E27FC236}">
                <a16:creationId xmlns:a16="http://schemas.microsoft.com/office/drawing/2014/main" id="{95620405-6497-64A1-EE9A-38B775B89479}"/>
              </a:ext>
            </a:extLst>
          </p:cNvPr>
          <p:cNvPicPr>
            <a:picLocks noChangeAspect="1"/>
          </p:cNvPicPr>
          <p:nvPr/>
        </p:nvPicPr>
        <p:blipFill>
          <a:blip r:embed="rId2"/>
          <a:stretch>
            <a:fillRect/>
          </a:stretch>
        </p:blipFill>
        <p:spPr>
          <a:xfrm>
            <a:off x="8536376" y="990630"/>
            <a:ext cx="557291" cy="235777"/>
          </a:xfrm>
          <a:prstGeom prst="rect">
            <a:avLst/>
          </a:prstGeom>
        </p:spPr>
      </p:pic>
    </p:spTree>
    <p:extLst>
      <p:ext uri="{BB962C8B-B14F-4D97-AF65-F5344CB8AC3E}">
        <p14:creationId xmlns:p14="http://schemas.microsoft.com/office/powerpoint/2010/main" val="375208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44624"/>
            <a:ext cx="9144000" cy="6696744"/>
          </a:xfrm>
        </p:spPr>
        <p:txBody>
          <a:bodyPr/>
          <a:lstStyle/>
          <a:p>
            <a:pPr marL="0" indent="0" algn="just">
              <a:buNone/>
            </a:pPr>
            <a:r>
              <a:rPr lang="pt-BR" dirty="0"/>
              <a:t>1- Aplica-se o incidente de impedimento e/ou suspeição em face de certos sujeitos do processo, exceto: (d</a:t>
            </a:r>
            <a:r>
              <a:rPr lang="pt-BR" sz="2100" dirty="0"/>
              <a:t>ica: 457 CPC</a:t>
            </a:r>
            <a:r>
              <a:rPr lang="pt-BR" dirty="0"/>
              <a:t>)</a:t>
            </a:r>
          </a:p>
          <a:p>
            <a:pPr marL="0" indent="0" algn="just">
              <a:buNone/>
            </a:pPr>
            <a:r>
              <a:rPr lang="pt-BR" dirty="0"/>
              <a:t>A-Testemunha</a:t>
            </a:r>
          </a:p>
          <a:p>
            <a:pPr marL="0" indent="0" algn="just">
              <a:buNone/>
            </a:pPr>
            <a:r>
              <a:rPr lang="pt-BR" dirty="0"/>
              <a:t>B- Juiz</a:t>
            </a:r>
          </a:p>
          <a:p>
            <a:pPr marL="0" indent="0" algn="just">
              <a:buNone/>
            </a:pPr>
            <a:r>
              <a:rPr lang="pt-BR" dirty="0"/>
              <a:t>C- Chefe de secretaria</a:t>
            </a:r>
          </a:p>
          <a:p>
            <a:pPr marL="0" indent="0" algn="just">
              <a:buNone/>
            </a:pPr>
            <a:r>
              <a:rPr lang="pt-BR" dirty="0"/>
              <a:t>D- Ministério Público</a:t>
            </a:r>
          </a:p>
          <a:p>
            <a:pPr marL="0" indent="0" algn="just">
              <a:buNone/>
            </a:pPr>
            <a:r>
              <a:rPr lang="pt-BR" dirty="0"/>
              <a:t>E-Oficial de Justiça</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183198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9144000" cy="6858000"/>
          </a:xfrm>
        </p:spPr>
        <p:txBody>
          <a:bodyPr>
            <a:normAutofit fontScale="77500" lnSpcReduction="20000"/>
          </a:bodyPr>
          <a:lstStyle/>
          <a:p>
            <a:pPr marL="0" indent="0" algn="just">
              <a:buNone/>
            </a:pPr>
            <a:r>
              <a:rPr lang="pt-BR" dirty="0"/>
              <a:t>2- </a:t>
            </a:r>
            <a:r>
              <a:rPr lang="pt-BR" sz="825" dirty="0"/>
              <a:t>CEBRASPE-</a:t>
            </a:r>
            <a:r>
              <a:rPr lang="pt-BR" sz="825" dirty="0" err="1"/>
              <a:t>adp</a:t>
            </a:r>
            <a:r>
              <a:rPr lang="pt-BR" dirty="0"/>
              <a:t> O juiz será </a:t>
            </a:r>
            <a:r>
              <a:rPr lang="pt-BR" b="1" u="sng" dirty="0"/>
              <a:t>suspeito</a:t>
            </a:r>
            <a:r>
              <a:rPr lang="pt-BR" dirty="0"/>
              <a:t> se:</a:t>
            </a:r>
          </a:p>
          <a:p>
            <a:pPr marL="0" indent="0" algn="just">
              <a:buNone/>
            </a:pPr>
            <a:r>
              <a:rPr lang="pt-BR" dirty="0"/>
              <a:t>	A- a parte ré for instituição de ensino na qual ele ministre aulas (art. 144, VII),</a:t>
            </a:r>
          </a:p>
          <a:p>
            <a:pPr marL="0" indent="0" algn="just">
              <a:buNone/>
            </a:pPr>
            <a:r>
              <a:rPr lang="pt-BR" dirty="0"/>
              <a:t>	B- o autor for seu primo (art. 147 terceiro grau),</a:t>
            </a:r>
          </a:p>
          <a:p>
            <a:pPr marL="0" indent="0" algn="just">
              <a:buNone/>
            </a:pPr>
            <a:r>
              <a:rPr lang="pt-BR" dirty="0"/>
              <a:t>	C- o autor for cliente de escritório de advocacia de seu cônjuge (art. 148, VIII),</a:t>
            </a:r>
          </a:p>
          <a:p>
            <a:pPr marL="0" indent="0" algn="just">
              <a:buNone/>
            </a:pPr>
            <a:r>
              <a:rPr lang="pt-BR" dirty="0"/>
              <a:t>	D- o </a:t>
            </a:r>
            <a:r>
              <a:rPr lang="pt-BR" b="1" dirty="0"/>
              <a:t>auxiliar</a:t>
            </a:r>
            <a:r>
              <a:rPr lang="pt-BR" dirty="0"/>
              <a:t> do perito tiver amizade com o advogado,</a:t>
            </a:r>
          </a:p>
          <a:p>
            <a:pPr marL="0" indent="0" algn="just">
              <a:buNone/>
            </a:pPr>
            <a:r>
              <a:rPr lang="pt-BR" dirty="0"/>
              <a:t>	E- o réu for credor do seu cônjuge.</a:t>
            </a:r>
          </a:p>
          <a:p>
            <a:pPr marL="0" indent="0" algn="just">
              <a:buNone/>
            </a:pPr>
            <a:endParaRPr lang="pt-BR" dirty="0"/>
          </a:p>
          <a:p>
            <a:pPr marL="0" indent="0" algn="just">
              <a:buNone/>
            </a:pPr>
            <a:r>
              <a:rPr lang="pt-BR" dirty="0"/>
              <a:t>Dica1: Tanto suspeito quanto impedido, é no máximo parente até o 3º grau!</a:t>
            </a:r>
          </a:p>
          <a:p>
            <a:pPr marL="0" indent="0" algn="just">
              <a:buNone/>
            </a:pPr>
            <a:r>
              <a:rPr lang="pt-BR" b="1" dirty="0"/>
              <a:t>MACETE SOBRE SUSPEIÇÃO </a:t>
            </a:r>
            <a:r>
              <a:rPr lang="pt-BR" b="1" dirty="0">
                <a:highlight>
                  <a:srgbClr val="00FF00"/>
                </a:highlight>
              </a:rPr>
              <a:t>PICCAS – art. 145</a:t>
            </a:r>
          </a:p>
          <a:p>
            <a:pPr marL="0" indent="0" algn="just">
              <a:buNone/>
            </a:pPr>
            <a:r>
              <a:rPr lang="pt-BR" dirty="0">
                <a:highlight>
                  <a:srgbClr val="00FF00"/>
                </a:highlight>
              </a:rPr>
              <a:t>P</a:t>
            </a:r>
            <a:r>
              <a:rPr lang="pt-BR" dirty="0"/>
              <a:t>resente</a:t>
            </a:r>
          </a:p>
          <a:p>
            <a:pPr marL="0" indent="0" algn="just">
              <a:buNone/>
            </a:pPr>
            <a:r>
              <a:rPr lang="pt-BR" dirty="0">
                <a:highlight>
                  <a:srgbClr val="00FF00"/>
                </a:highlight>
              </a:rPr>
              <a:t>I</a:t>
            </a:r>
            <a:r>
              <a:rPr lang="pt-BR" dirty="0"/>
              <a:t>nteressado</a:t>
            </a:r>
          </a:p>
          <a:p>
            <a:pPr marL="0" indent="0" algn="just">
              <a:buNone/>
            </a:pPr>
            <a:r>
              <a:rPr lang="pt-BR" dirty="0">
                <a:highlight>
                  <a:srgbClr val="00FF00"/>
                </a:highlight>
              </a:rPr>
              <a:t>C</a:t>
            </a:r>
            <a:r>
              <a:rPr lang="pt-BR" dirty="0"/>
              <a:t>redor “ou </a:t>
            </a:r>
            <a:r>
              <a:rPr lang="pt-BR" dirty="0">
                <a:highlight>
                  <a:srgbClr val="00FF00"/>
                </a:highlight>
              </a:rPr>
              <a:t>d</a:t>
            </a:r>
            <a:r>
              <a:rPr lang="pt-BR" dirty="0"/>
              <a:t>evedor”</a:t>
            </a:r>
          </a:p>
          <a:p>
            <a:pPr marL="0" indent="0" algn="just">
              <a:buNone/>
            </a:pPr>
            <a:r>
              <a:rPr lang="pt-BR" dirty="0">
                <a:highlight>
                  <a:srgbClr val="00FF00"/>
                </a:highlight>
              </a:rPr>
              <a:t>C</a:t>
            </a:r>
            <a:r>
              <a:rPr lang="pt-BR" dirty="0"/>
              <a:t>onselho</a:t>
            </a:r>
          </a:p>
          <a:p>
            <a:pPr marL="0" indent="0" algn="just">
              <a:buNone/>
            </a:pPr>
            <a:r>
              <a:rPr lang="pt-BR" dirty="0">
                <a:highlight>
                  <a:srgbClr val="00FF00"/>
                </a:highlight>
              </a:rPr>
              <a:t>A</a:t>
            </a:r>
            <a:r>
              <a:rPr lang="pt-BR" dirty="0"/>
              <a:t>migo ou </a:t>
            </a:r>
            <a:r>
              <a:rPr lang="pt-BR" dirty="0">
                <a:highlight>
                  <a:srgbClr val="00FF00"/>
                </a:highlight>
              </a:rPr>
              <a:t>I</a:t>
            </a:r>
            <a:r>
              <a:rPr lang="pt-BR" dirty="0"/>
              <a:t>nimigo</a:t>
            </a:r>
          </a:p>
          <a:p>
            <a:pPr marL="0" indent="0" algn="just">
              <a:buNone/>
            </a:pPr>
            <a:r>
              <a:rPr lang="pt-BR" dirty="0">
                <a:highlight>
                  <a:srgbClr val="00FF00"/>
                </a:highlight>
              </a:rPr>
              <a:t>S</a:t>
            </a:r>
            <a:r>
              <a:rPr lang="pt-BR" dirty="0"/>
              <a:t>ubministrou (prover, ministrar meios, exemplo caso Sergio Moro)</a:t>
            </a:r>
          </a:p>
          <a:p>
            <a:pPr marL="0" indent="0" algn="just">
              <a:buNone/>
            </a:pPr>
            <a:endParaRPr lang="pt-BR" dirty="0"/>
          </a:p>
        </p:txBody>
      </p:sp>
    </p:spTree>
    <p:extLst>
      <p:ext uri="{BB962C8B-B14F-4D97-AF65-F5344CB8AC3E}">
        <p14:creationId xmlns:p14="http://schemas.microsoft.com/office/powerpoint/2010/main" val="332233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9144000" cy="6858000"/>
          </a:xfrm>
        </p:spPr>
        <p:txBody>
          <a:bodyPr>
            <a:normAutofit fontScale="85000" lnSpcReduction="10000"/>
          </a:bodyPr>
          <a:lstStyle/>
          <a:p>
            <a:pPr marL="0" indent="0" algn="just">
              <a:buNone/>
            </a:pPr>
            <a:r>
              <a:rPr lang="pt-BR" dirty="0"/>
              <a:t>3-</a:t>
            </a:r>
            <a:r>
              <a:rPr lang="pt-BR" sz="975" dirty="0"/>
              <a:t>CESPE </a:t>
            </a:r>
            <a:r>
              <a:rPr lang="pt-BR" dirty="0"/>
              <a:t>No que se refere às causas de suspeição e impedimentos aplicáveis aos juízes, assinale a opção correta. (dica art. 148)</a:t>
            </a:r>
          </a:p>
          <a:p>
            <a:pPr marL="0" indent="0" algn="just">
              <a:buNone/>
            </a:pPr>
            <a:r>
              <a:rPr lang="pt-BR" dirty="0"/>
              <a:t>	A- As causas de suspeição e impedimentos aplicáveis aos juízes aplicam-se </a:t>
            </a:r>
            <a:r>
              <a:rPr lang="pt-BR" b="1" dirty="0"/>
              <a:t>também</a:t>
            </a:r>
            <a:r>
              <a:rPr lang="pt-BR" dirty="0"/>
              <a:t> aos </a:t>
            </a:r>
            <a:r>
              <a:rPr lang="pt-BR" b="1" dirty="0"/>
              <a:t>auxiliares da justiça</a:t>
            </a:r>
            <a:r>
              <a:rPr lang="pt-BR" dirty="0"/>
              <a:t> e aos membros do </a:t>
            </a:r>
            <a:r>
              <a:rPr lang="pt-BR" b="1" dirty="0"/>
              <a:t>Ministério Público</a:t>
            </a:r>
          </a:p>
          <a:p>
            <a:pPr marL="0" indent="0" algn="just">
              <a:buNone/>
            </a:pPr>
            <a:r>
              <a:rPr lang="pt-BR" dirty="0"/>
              <a:t>	B- As causas de suspeição e impedimentos aplicáveis aos juízes não se aplicam aos auxiliares da justiça nem aos membros do Ministério Público</a:t>
            </a:r>
          </a:p>
          <a:p>
            <a:pPr marL="0" indent="0" algn="just">
              <a:buNone/>
            </a:pPr>
            <a:r>
              <a:rPr lang="pt-BR" dirty="0"/>
              <a:t>	C- As suspeições se aplicam apenas aos membros do Ministério Público e os impedimentos se aplicam apenas aos auxiliares da justiça</a:t>
            </a:r>
          </a:p>
          <a:p>
            <a:pPr marL="0" indent="0" algn="just">
              <a:buNone/>
            </a:pPr>
            <a:r>
              <a:rPr lang="pt-BR" dirty="0"/>
              <a:t>	D- As causas de suspeição e impedimentos aplicáveis aos juízes não se aplicam aos auxiliares da justiça, mas se aplicam aos membros do Ministério Público</a:t>
            </a:r>
          </a:p>
          <a:p>
            <a:pPr marL="0" indent="0" algn="just">
              <a:buNone/>
            </a:pPr>
            <a:r>
              <a:rPr lang="pt-BR" dirty="0"/>
              <a:t>	E- As causas de suspeição e impedimentos aplicáveis aos juízes não se aplicam aos membros do Ministério Público, mas se aplicam aos auxiliares da justiça</a:t>
            </a:r>
          </a:p>
        </p:txBody>
      </p:sp>
    </p:spTree>
    <p:extLst>
      <p:ext uri="{BB962C8B-B14F-4D97-AF65-F5344CB8AC3E}">
        <p14:creationId xmlns:p14="http://schemas.microsoft.com/office/powerpoint/2010/main" val="334015150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4080</Words>
  <Application>Microsoft Office PowerPoint</Application>
  <PresentationFormat>Apresentação na tela (4:3)</PresentationFormat>
  <Paragraphs>391</Paragraphs>
  <Slides>52</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52</vt:i4>
      </vt:variant>
    </vt:vector>
  </HeadingPairs>
  <TitlesOfParts>
    <vt:vector size="55"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JULIO</dc:title>
  <dc:creator>PALAS</dc:creator>
  <cp:lastModifiedBy>Julio Augusto Lopes</cp:lastModifiedBy>
  <cp:revision>397</cp:revision>
  <dcterms:created xsi:type="dcterms:W3CDTF">2020-08-07T16:47:54Z</dcterms:created>
  <dcterms:modified xsi:type="dcterms:W3CDTF">2026-04-01T15:11:45Z</dcterms:modified>
</cp:coreProperties>
</file>