
<file path=[Content_Types].xml><?xml version="1.0" encoding="utf-8"?>
<Types xmlns="http://schemas.openxmlformats.org/package/2006/content-types">
  <Default Extension="bin" ContentType="application/vnd.openxmlformats-officedocument.oleObject"/>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p:sldMasterIdLst>
    <p:sldMasterId id="2147483661" r:id="rId1"/>
  </p:sldMasterIdLst>
  <p:notesMasterIdLst>
    <p:notesMasterId r:id="rId110"/>
  </p:notesMasterIdLst>
  <p:sldIdLst>
    <p:sldId id="1316" r:id="rId2"/>
    <p:sldId id="794" r:id="rId3"/>
    <p:sldId id="568" r:id="rId4"/>
    <p:sldId id="1134" r:id="rId5"/>
    <p:sldId id="797" r:id="rId6"/>
    <p:sldId id="1099" r:id="rId7"/>
    <p:sldId id="1116" r:id="rId8"/>
    <p:sldId id="1126" r:id="rId9"/>
    <p:sldId id="1129" r:id="rId10"/>
    <p:sldId id="1306" r:id="rId11"/>
    <p:sldId id="1117" r:id="rId12"/>
    <p:sldId id="798" r:id="rId13"/>
    <p:sldId id="1118" r:id="rId14"/>
    <p:sldId id="1135" r:id="rId15"/>
    <p:sldId id="1138" r:id="rId16"/>
    <p:sldId id="1120" r:id="rId17"/>
    <p:sldId id="800" r:id="rId18"/>
    <p:sldId id="1330" r:id="rId19"/>
    <p:sldId id="796" r:id="rId20"/>
    <p:sldId id="1121" r:id="rId21"/>
    <p:sldId id="1137" r:id="rId22"/>
    <p:sldId id="804" r:id="rId23"/>
    <p:sldId id="805" r:id="rId24"/>
    <p:sldId id="1140" r:id="rId25"/>
    <p:sldId id="806" r:id="rId26"/>
    <p:sldId id="807" r:id="rId27"/>
    <p:sldId id="808" r:id="rId28"/>
    <p:sldId id="1141" r:id="rId29"/>
    <p:sldId id="1331" r:id="rId30"/>
    <p:sldId id="809" r:id="rId31"/>
    <p:sldId id="802" r:id="rId32"/>
    <p:sldId id="810" r:id="rId33"/>
    <p:sldId id="811" r:id="rId34"/>
    <p:sldId id="1130" r:id="rId35"/>
    <p:sldId id="1341" r:id="rId36"/>
    <p:sldId id="1156" r:id="rId37"/>
    <p:sldId id="1342" r:id="rId38"/>
    <p:sldId id="1311" r:id="rId39"/>
    <p:sldId id="1343" r:id="rId40"/>
    <p:sldId id="1159" r:id="rId41"/>
    <p:sldId id="1344" r:id="rId42"/>
    <p:sldId id="1312" r:id="rId43"/>
    <p:sldId id="1163" r:id="rId44"/>
    <p:sldId id="556" r:id="rId45"/>
    <p:sldId id="581" r:id="rId46"/>
    <p:sldId id="584" r:id="rId47"/>
    <p:sldId id="524" r:id="rId48"/>
    <p:sldId id="1346" r:id="rId49"/>
    <p:sldId id="1347" r:id="rId50"/>
    <p:sldId id="1231" r:id="rId51"/>
    <p:sldId id="1232" r:id="rId52"/>
    <p:sldId id="1328" r:id="rId53"/>
    <p:sldId id="1234" r:id="rId54"/>
    <p:sldId id="1237" r:id="rId55"/>
    <p:sldId id="1238" r:id="rId56"/>
    <p:sldId id="1239" r:id="rId57"/>
    <p:sldId id="1240" r:id="rId58"/>
    <p:sldId id="1241" r:id="rId59"/>
    <p:sldId id="1236" r:id="rId60"/>
    <p:sldId id="1242" r:id="rId61"/>
    <p:sldId id="1243" r:id="rId62"/>
    <p:sldId id="1244" r:id="rId63"/>
    <p:sldId id="1250" r:id="rId64"/>
    <p:sldId id="1251" r:id="rId65"/>
    <p:sldId id="1252" r:id="rId66"/>
    <p:sldId id="1254" r:id="rId67"/>
    <p:sldId id="1329" r:id="rId68"/>
    <p:sldId id="1255" r:id="rId69"/>
    <p:sldId id="1256" r:id="rId70"/>
    <p:sldId id="1257" r:id="rId71"/>
    <p:sldId id="1258" r:id="rId72"/>
    <p:sldId id="1260" r:id="rId73"/>
    <p:sldId id="1261" r:id="rId74"/>
    <p:sldId id="1262" r:id="rId75"/>
    <p:sldId id="1263" r:id="rId76"/>
    <p:sldId id="1264" r:id="rId77"/>
    <p:sldId id="1265" r:id="rId78"/>
    <p:sldId id="1266" r:id="rId79"/>
    <p:sldId id="1267" r:id="rId80"/>
    <p:sldId id="1268" r:id="rId81"/>
    <p:sldId id="1270" r:id="rId82"/>
    <p:sldId id="1271" r:id="rId83"/>
    <p:sldId id="1272" r:id="rId84"/>
    <p:sldId id="1273" r:id="rId85"/>
    <p:sldId id="1274" r:id="rId86"/>
    <p:sldId id="572" r:id="rId87"/>
    <p:sldId id="1345" r:id="rId88"/>
    <p:sldId id="1109" r:id="rId89"/>
    <p:sldId id="1334" r:id="rId90"/>
    <p:sldId id="1308" r:id="rId91"/>
    <p:sldId id="1307" r:id="rId92"/>
    <p:sldId id="1335" r:id="rId93"/>
    <p:sldId id="1336" r:id="rId94"/>
    <p:sldId id="1309" r:id="rId95"/>
    <p:sldId id="1337" r:id="rId96"/>
    <p:sldId id="1338" r:id="rId97"/>
    <p:sldId id="1310" r:id="rId98"/>
    <p:sldId id="1197" r:id="rId99"/>
    <p:sldId id="1339" r:id="rId100"/>
    <p:sldId id="587" r:id="rId101"/>
    <p:sldId id="1340" r:id="rId102"/>
    <p:sldId id="527" r:id="rId103"/>
    <p:sldId id="1348" r:id="rId104"/>
    <p:sldId id="508" r:id="rId105"/>
    <p:sldId id="520" r:id="rId106"/>
    <p:sldId id="547" r:id="rId107"/>
    <p:sldId id="521" r:id="rId108"/>
    <p:sldId id="522" r:id="rId109"/>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o Lopes" initials="JL" lastIdx="1" clrIdx="0">
    <p:extLst>
      <p:ext uri="{19B8F6BF-5375-455C-9EA6-DF929625EA0E}">
        <p15:presenceInfo xmlns:p15="http://schemas.microsoft.com/office/powerpoint/2012/main" userId="d450ea144930a37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64" autoAdjust="0"/>
    <p:restoredTop sz="83412" autoAdjust="0"/>
  </p:normalViewPr>
  <p:slideViewPr>
    <p:cSldViewPr snapToGrid="0">
      <p:cViewPr varScale="1">
        <p:scale>
          <a:sx n="58" d="100"/>
          <a:sy n="58" d="100"/>
        </p:scale>
        <p:origin x="143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pPr algn="ctr"/>
            <a:r>
              <a:rPr lang="pt-BR" sz="4400" b="0" strike="noStrike" spc="-1">
                <a:latin typeface="Arial"/>
              </a:rPr>
              <a:t>Clique para mover o slide</a:t>
            </a:r>
          </a:p>
        </p:txBody>
      </p:sp>
      <p:sp>
        <p:nvSpPr>
          <p:cNvPr id="126" name="PlaceHolder 2"/>
          <p:cNvSpPr>
            <a:spLocks noGrp="1"/>
          </p:cNvSpPr>
          <p:nvPr>
            <p:ph type="body"/>
          </p:nvPr>
        </p:nvSpPr>
        <p:spPr>
          <a:xfrm>
            <a:off x="756000" y="5078520"/>
            <a:ext cx="6047640" cy="4811040"/>
          </a:xfrm>
          <a:prstGeom prst="rect">
            <a:avLst/>
          </a:prstGeom>
        </p:spPr>
        <p:txBody>
          <a:bodyPr lIns="0" tIns="0" rIns="0" bIns="0">
            <a:noAutofit/>
          </a:bodyPr>
          <a:lstStyle/>
          <a:p>
            <a:r>
              <a:rPr lang="pt-BR" sz="2000" b="0" strike="noStrike" spc="-1">
                <a:latin typeface="Arial"/>
              </a:rPr>
              <a:t>Clique para editar o formato de notas</a:t>
            </a:r>
          </a:p>
        </p:txBody>
      </p:sp>
      <p:sp>
        <p:nvSpPr>
          <p:cNvPr id="127" name="PlaceHolder 3"/>
          <p:cNvSpPr>
            <a:spLocks noGrp="1"/>
          </p:cNvSpPr>
          <p:nvPr>
            <p:ph type="hdr"/>
          </p:nvPr>
        </p:nvSpPr>
        <p:spPr>
          <a:xfrm>
            <a:off x="0" y="0"/>
            <a:ext cx="3280680" cy="534240"/>
          </a:xfrm>
          <a:prstGeom prst="rect">
            <a:avLst/>
          </a:prstGeom>
        </p:spPr>
        <p:txBody>
          <a:bodyPr lIns="0" tIns="0" rIns="0" bIns="0">
            <a:noAutofit/>
          </a:bodyPr>
          <a:lstStyle/>
          <a:p>
            <a:r>
              <a:rPr lang="pt-BR" sz="1400" b="0" strike="noStrike" spc="-1">
                <a:latin typeface="Times New Roman"/>
              </a:rPr>
              <a:t>&lt;cabeçalho&gt;</a:t>
            </a:r>
          </a:p>
        </p:txBody>
      </p:sp>
      <p:sp>
        <p:nvSpPr>
          <p:cNvPr id="128"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pt-BR" sz="1400" b="0" strike="noStrike" spc="-1">
                <a:latin typeface="Times New Roman"/>
              </a:rPr>
              <a:t>&lt;data/hora&gt;</a:t>
            </a:r>
          </a:p>
        </p:txBody>
      </p:sp>
      <p:sp>
        <p:nvSpPr>
          <p:cNvPr id="129" name="PlaceHolder 5"/>
          <p:cNvSpPr>
            <a:spLocks noGrp="1"/>
          </p:cNvSpPr>
          <p:nvPr>
            <p:ph type="ftr"/>
          </p:nvPr>
        </p:nvSpPr>
        <p:spPr>
          <a:xfrm>
            <a:off x="0" y="10157400"/>
            <a:ext cx="3280680" cy="534240"/>
          </a:xfrm>
          <a:prstGeom prst="rect">
            <a:avLst/>
          </a:prstGeom>
        </p:spPr>
        <p:txBody>
          <a:bodyPr lIns="0" tIns="0" rIns="0" bIns="0" anchor="b">
            <a:noAutofit/>
          </a:bodyPr>
          <a:lstStyle/>
          <a:p>
            <a:r>
              <a:rPr lang="pt-BR" sz="1400" b="0" strike="noStrike" spc="-1">
                <a:latin typeface="Times New Roman"/>
              </a:rPr>
              <a:t>&lt;rodapé&gt;</a:t>
            </a:r>
          </a:p>
        </p:txBody>
      </p:sp>
      <p:sp>
        <p:nvSpPr>
          <p:cNvPr id="130"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C973D53A-AE05-439C-A1B7-0A7C011350CB}" type="slidenum">
              <a:rPr lang="pt-BR" sz="1400" b="0" strike="noStrike" spc="-1">
                <a:latin typeface="Times New Roman"/>
              </a:rPr>
              <a:t>‹nº›</a:t>
            </a:fld>
            <a:endParaRPr lang="pt-BR"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55196-F812-EA42-7632-D8D8812EB61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005DB8E-68D7-1764-C6FA-01C7633ACCC5}"/>
              </a:ext>
            </a:extLst>
          </p:cNvPr>
          <p:cNvSpPr>
            <a:spLocks noGrp="1" noRot="1" noChangeAspect="1"/>
          </p:cNvSpPr>
          <p:nvPr>
            <p:ph type="sldImg"/>
          </p:nvPr>
        </p:nvSpPr>
        <p:spPr>
          <a:xfrm>
            <a:off x="1108075" y="812800"/>
            <a:ext cx="5343525" cy="4008438"/>
          </a:xfrm>
        </p:spPr>
      </p:sp>
      <p:sp>
        <p:nvSpPr>
          <p:cNvPr id="3" name="Espaço Reservado para Anotações 2">
            <a:extLst>
              <a:ext uri="{FF2B5EF4-FFF2-40B4-BE49-F238E27FC236}">
                <a16:creationId xmlns:a16="http://schemas.microsoft.com/office/drawing/2014/main" id="{28960BE4-A7BB-15D3-24A3-5D03F8914711}"/>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797DCAD4-28F7-A4F0-D5B1-7D450F77FB03}"/>
              </a:ext>
            </a:extLst>
          </p:cNvPr>
          <p:cNvSpPr>
            <a:spLocks noGrp="1"/>
          </p:cNvSpPr>
          <p:nvPr>
            <p:ph type="sldNum"/>
          </p:nvPr>
        </p:nvSpPr>
        <p:spPr/>
        <p:txBody>
          <a:bodyPr/>
          <a:lstStyle/>
          <a:p>
            <a:pPr algn="r"/>
            <a:fld id="{C973D53A-AE05-439C-A1B7-0A7C011350CB}" type="slidenum">
              <a:rPr lang="pt-BR" sz="1400" b="0" strike="noStrike" spc="-1" smtClean="0">
                <a:latin typeface="Times New Roman"/>
              </a:rPr>
              <a:t>50</a:t>
            </a:fld>
            <a:endParaRPr lang="pt-BR" sz="1400" b="0" strike="noStrike" spc="-1">
              <a:latin typeface="Times New Roman"/>
            </a:endParaRPr>
          </a:p>
        </p:txBody>
      </p:sp>
    </p:spTree>
    <p:extLst>
      <p:ext uri="{BB962C8B-B14F-4D97-AF65-F5344CB8AC3E}">
        <p14:creationId xmlns:p14="http://schemas.microsoft.com/office/powerpoint/2010/main" val="2760118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99024-6A35-5A49-39F2-02CA4CAC257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B455F29-33C1-7BA8-1502-C25EE8FD19BC}"/>
              </a:ext>
            </a:extLst>
          </p:cNvPr>
          <p:cNvSpPr>
            <a:spLocks noGrp="1" noRot="1" noChangeAspect="1"/>
          </p:cNvSpPr>
          <p:nvPr>
            <p:ph type="sldImg"/>
          </p:nvPr>
        </p:nvSpPr>
        <p:spPr>
          <a:xfrm>
            <a:off x="1108075" y="812800"/>
            <a:ext cx="5343525" cy="4008438"/>
          </a:xfrm>
        </p:spPr>
      </p:sp>
      <p:sp>
        <p:nvSpPr>
          <p:cNvPr id="3" name="Espaço Reservado para Anotações 2">
            <a:extLst>
              <a:ext uri="{FF2B5EF4-FFF2-40B4-BE49-F238E27FC236}">
                <a16:creationId xmlns:a16="http://schemas.microsoft.com/office/drawing/2014/main" id="{082478C9-36AC-ABFD-7E1C-E5ACEE755373}"/>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66C61810-7FC1-4581-186E-EBE920BF481D}"/>
              </a:ext>
            </a:extLst>
          </p:cNvPr>
          <p:cNvSpPr>
            <a:spLocks noGrp="1"/>
          </p:cNvSpPr>
          <p:nvPr>
            <p:ph type="sldNum"/>
          </p:nvPr>
        </p:nvSpPr>
        <p:spPr/>
        <p:txBody>
          <a:bodyPr/>
          <a:lstStyle/>
          <a:p>
            <a:pPr algn="r"/>
            <a:fld id="{C973D53A-AE05-439C-A1B7-0A7C011350CB}" type="slidenum">
              <a:rPr lang="pt-BR" sz="1400" b="0" strike="noStrike" spc="-1" smtClean="0">
                <a:latin typeface="Times New Roman"/>
              </a:rPr>
              <a:t>59</a:t>
            </a:fld>
            <a:endParaRPr lang="pt-BR" sz="1400" b="0" strike="noStrike" spc="-1">
              <a:latin typeface="Times New Roman"/>
            </a:endParaRPr>
          </a:p>
        </p:txBody>
      </p:sp>
    </p:spTree>
    <p:extLst>
      <p:ext uri="{BB962C8B-B14F-4D97-AF65-F5344CB8AC3E}">
        <p14:creationId xmlns:p14="http://schemas.microsoft.com/office/powerpoint/2010/main" val="2818351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08075" y="812800"/>
            <a:ext cx="5343525" cy="400843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p:nvPr>
        </p:nvSpPr>
        <p:spPr/>
        <p:txBody>
          <a:bodyPr/>
          <a:lstStyle/>
          <a:p>
            <a:pPr algn="r"/>
            <a:fld id="{C973D53A-AE05-439C-A1B7-0A7C011350CB}" type="slidenum">
              <a:rPr lang="pt-BR" sz="1400" b="0" strike="noStrike" spc="-1" smtClean="0">
                <a:latin typeface="Times New Roman"/>
              </a:rPr>
              <a:t>51</a:t>
            </a:fld>
            <a:endParaRPr lang="pt-BR" sz="1400" b="0" strike="noStrike" spc="-1">
              <a:latin typeface="Times New Roman"/>
            </a:endParaRPr>
          </a:p>
        </p:txBody>
      </p:sp>
    </p:spTree>
    <p:extLst>
      <p:ext uri="{BB962C8B-B14F-4D97-AF65-F5344CB8AC3E}">
        <p14:creationId xmlns:p14="http://schemas.microsoft.com/office/powerpoint/2010/main" val="1288060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68A92-EB4D-17EE-6A51-7B130A81FC5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BBB563B-0361-FECA-4258-F10A61749557}"/>
              </a:ext>
            </a:extLst>
          </p:cNvPr>
          <p:cNvSpPr>
            <a:spLocks noGrp="1" noRot="1" noChangeAspect="1"/>
          </p:cNvSpPr>
          <p:nvPr>
            <p:ph type="sldImg"/>
          </p:nvPr>
        </p:nvSpPr>
        <p:spPr>
          <a:xfrm>
            <a:off x="1108075" y="812800"/>
            <a:ext cx="5343525" cy="4008438"/>
          </a:xfrm>
        </p:spPr>
      </p:sp>
      <p:sp>
        <p:nvSpPr>
          <p:cNvPr id="3" name="Espaço Reservado para Anotações 2">
            <a:extLst>
              <a:ext uri="{FF2B5EF4-FFF2-40B4-BE49-F238E27FC236}">
                <a16:creationId xmlns:a16="http://schemas.microsoft.com/office/drawing/2014/main" id="{3DB5D69B-07CA-06E6-3E98-3116651E21A6}"/>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1C6C745B-87E8-3193-36F8-ACC8601E669F}"/>
              </a:ext>
            </a:extLst>
          </p:cNvPr>
          <p:cNvSpPr>
            <a:spLocks noGrp="1"/>
          </p:cNvSpPr>
          <p:nvPr>
            <p:ph type="sldNum"/>
          </p:nvPr>
        </p:nvSpPr>
        <p:spPr/>
        <p:txBody>
          <a:bodyPr/>
          <a:lstStyle/>
          <a:p>
            <a:pPr algn="r"/>
            <a:fld id="{C973D53A-AE05-439C-A1B7-0A7C011350CB}" type="slidenum">
              <a:rPr lang="pt-BR" sz="1400" b="0" strike="noStrike" spc="-1" smtClean="0">
                <a:latin typeface="Times New Roman"/>
              </a:rPr>
              <a:t>52</a:t>
            </a:fld>
            <a:endParaRPr lang="pt-BR" sz="1400" b="0" strike="noStrike" spc="-1">
              <a:latin typeface="Times New Roman"/>
            </a:endParaRPr>
          </a:p>
        </p:txBody>
      </p:sp>
    </p:spTree>
    <p:extLst>
      <p:ext uri="{BB962C8B-B14F-4D97-AF65-F5344CB8AC3E}">
        <p14:creationId xmlns:p14="http://schemas.microsoft.com/office/powerpoint/2010/main" val="436336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DE958-E287-DD71-4225-D18EDDCA1AB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7CDE8AE-077E-1138-B785-1B6BD7444F16}"/>
              </a:ext>
            </a:extLst>
          </p:cNvPr>
          <p:cNvSpPr>
            <a:spLocks noGrp="1" noRot="1" noChangeAspect="1"/>
          </p:cNvSpPr>
          <p:nvPr>
            <p:ph type="sldImg"/>
          </p:nvPr>
        </p:nvSpPr>
        <p:spPr>
          <a:xfrm>
            <a:off x="1108075" y="812800"/>
            <a:ext cx="5343525" cy="4008438"/>
          </a:xfrm>
        </p:spPr>
      </p:sp>
      <p:sp>
        <p:nvSpPr>
          <p:cNvPr id="3" name="Espaço Reservado para Anotações 2">
            <a:extLst>
              <a:ext uri="{FF2B5EF4-FFF2-40B4-BE49-F238E27FC236}">
                <a16:creationId xmlns:a16="http://schemas.microsoft.com/office/drawing/2014/main" id="{C36D7D99-79A7-97A2-4D8F-392DFF72E928}"/>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062BCB86-4B3A-9642-5B01-DB63C596BC6E}"/>
              </a:ext>
            </a:extLst>
          </p:cNvPr>
          <p:cNvSpPr>
            <a:spLocks noGrp="1"/>
          </p:cNvSpPr>
          <p:nvPr>
            <p:ph type="sldNum"/>
          </p:nvPr>
        </p:nvSpPr>
        <p:spPr/>
        <p:txBody>
          <a:bodyPr/>
          <a:lstStyle/>
          <a:p>
            <a:pPr algn="r"/>
            <a:fld id="{C973D53A-AE05-439C-A1B7-0A7C011350CB}" type="slidenum">
              <a:rPr lang="pt-BR" sz="1400" b="0" strike="noStrike" spc="-1" smtClean="0">
                <a:latin typeface="Times New Roman"/>
              </a:rPr>
              <a:t>53</a:t>
            </a:fld>
            <a:endParaRPr lang="pt-BR" sz="1400" b="0" strike="noStrike" spc="-1">
              <a:latin typeface="Times New Roman"/>
            </a:endParaRPr>
          </a:p>
        </p:txBody>
      </p:sp>
    </p:spTree>
    <p:extLst>
      <p:ext uri="{BB962C8B-B14F-4D97-AF65-F5344CB8AC3E}">
        <p14:creationId xmlns:p14="http://schemas.microsoft.com/office/powerpoint/2010/main" val="1104169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CBF1A-49F5-0E5B-B631-30AB85EB437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D0D6739-712A-661A-D1F0-9B1D56FBEE4F}"/>
              </a:ext>
            </a:extLst>
          </p:cNvPr>
          <p:cNvSpPr>
            <a:spLocks noGrp="1" noRot="1" noChangeAspect="1"/>
          </p:cNvSpPr>
          <p:nvPr>
            <p:ph type="sldImg"/>
          </p:nvPr>
        </p:nvSpPr>
        <p:spPr>
          <a:xfrm>
            <a:off x="1108075" y="812800"/>
            <a:ext cx="5343525" cy="4008438"/>
          </a:xfrm>
        </p:spPr>
      </p:sp>
      <p:sp>
        <p:nvSpPr>
          <p:cNvPr id="3" name="Espaço Reservado para Anotações 2">
            <a:extLst>
              <a:ext uri="{FF2B5EF4-FFF2-40B4-BE49-F238E27FC236}">
                <a16:creationId xmlns:a16="http://schemas.microsoft.com/office/drawing/2014/main" id="{598ACA8A-90DD-8DBE-0140-82C51CA20BD3}"/>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3408B090-2D25-CD0A-C437-0A0153109480}"/>
              </a:ext>
            </a:extLst>
          </p:cNvPr>
          <p:cNvSpPr>
            <a:spLocks noGrp="1"/>
          </p:cNvSpPr>
          <p:nvPr>
            <p:ph type="sldNum"/>
          </p:nvPr>
        </p:nvSpPr>
        <p:spPr/>
        <p:txBody>
          <a:bodyPr/>
          <a:lstStyle/>
          <a:p>
            <a:pPr algn="r"/>
            <a:fld id="{C973D53A-AE05-439C-A1B7-0A7C011350CB}" type="slidenum">
              <a:rPr lang="pt-BR" sz="1400" b="0" strike="noStrike" spc="-1" smtClean="0">
                <a:latin typeface="Times New Roman"/>
              </a:rPr>
              <a:t>54</a:t>
            </a:fld>
            <a:endParaRPr lang="pt-BR" sz="1400" b="0" strike="noStrike" spc="-1">
              <a:latin typeface="Times New Roman"/>
            </a:endParaRPr>
          </a:p>
        </p:txBody>
      </p:sp>
    </p:spTree>
    <p:extLst>
      <p:ext uri="{BB962C8B-B14F-4D97-AF65-F5344CB8AC3E}">
        <p14:creationId xmlns:p14="http://schemas.microsoft.com/office/powerpoint/2010/main" val="350937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1A838-3636-30F6-3961-461E863E2EE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FA69FC3-AA95-06B5-35D7-2BD6EE5A5430}"/>
              </a:ext>
            </a:extLst>
          </p:cNvPr>
          <p:cNvSpPr>
            <a:spLocks noGrp="1" noRot="1" noChangeAspect="1"/>
          </p:cNvSpPr>
          <p:nvPr>
            <p:ph type="sldImg"/>
          </p:nvPr>
        </p:nvSpPr>
        <p:spPr>
          <a:xfrm>
            <a:off x="1108075" y="812800"/>
            <a:ext cx="5343525" cy="4008438"/>
          </a:xfrm>
        </p:spPr>
      </p:sp>
      <p:sp>
        <p:nvSpPr>
          <p:cNvPr id="3" name="Espaço Reservado para Anotações 2">
            <a:extLst>
              <a:ext uri="{FF2B5EF4-FFF2-40B4-BE49-F238E27FC236}">
                <a16:creationId xmlns:a16="http://schemas.microsoft.com/office/drawing/2014/main" id="{91AF7045-FBDD-EE2F-C716-0828C2BD3C0A}"/>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58A99D3A-CBFC-D10D-1E55-634C7FA5469E}"/>
              </a:ext>
            </a:extLst>
          </p:cNvPr>
          <p:cNvSpPr>
            <a:spLocks noGrp="1"/>
          </p:cNvSpPr>
          <p:nvPr>
            <p:ph type="sldNum"/>
          </p:nvPr>
        </p:nvSpPr>
        <p:spPr/>
        <p:txBody>
          <a:bodyPr/>
          <a:lstStyle/>
          <a:p>
            <a:pPr algn="r"/>
            <a:fld id="{C973D53A-AE05-439C-A1B7-0A7C011350CB}" type="slidenum">
              <a:rPr lang="pt-BR" sz="1400" b="0" strike="noStrike" spc="-1" smtClean="0">
                <a:latin typeface="Times New Roman"/>
              </a:rPr>
              <a:t>55</a:t>
            </a:fld>
            <a:endParaRPr lang="pt-BR" sz="1400" b="0" strike="noStrike" spc="-1">
              <a:latin typeface="Times New Roman"/>
            </a:endParaRPr>
          </a:p>
        </p:txBody>
      </p:sp>
    </p:spTree>
    <p:extLst>
      <p:ext uri="{BB962C8B-B14F-4D97-AF65-F5344CB8AC3E}">
        <p14:creationId xmlns:p14="http://schemas.microsoft.com/office/powerpoint/2010/main" val="3737252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F7E85-1CEE-646F-9A60-06E84959737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56FECF8-742F-DE78-A7DC-7F64F10F7646}"/>
              </a:ext>
            </a:extLst>
          </p:cNvPr>
          <p:cNvSpPr>
            <a:spLocks noGrp="1" noRot="1" noChangeAspect="1"/>
          </p:cNvSpPr>
          <p:nvPr>
            <p:ph type="sldImg"/>
          </p:nvPr>
        </p:nvSpPr>
        <p:spPr>
          <a:xfrm>
            <a:off x="1108075" y="812800"/>
            <a:ext cx="5343525" cy="4008438"/>
          </a:xfrm>
        </p:spPr>
      </p:sp>
      <p:sp>
        <p:nvSpPr>
          <p:cNvPr id="3" name="Espaço Reservado para Anotações 2">
            <a:extLst>
              <a:ext uri="{FF2B5EF4-FFF2-40B4-BE49-F238E27FC236}">
                <a16:creationId xmlns:a16="http://schemas.microsoft.com/office/drawing/2014/main" id="{0DA955F6-F353-E4DA-5BE5-2F72C19C1705}"/>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9835C1CE-D694-13EC-79AD-334F746B374C}"/>
              </a:ext>
            </a:extLst>
          </p:cNvPr>
          <p:cNvSpPr>
            <a:spLocks noGrp="1"/>
          </p:cNvSpPr>
          <p:nvPr>
            <p:ph type="sldNum"/>
          </p:nvPr>
        </p:nvSpPr>
        <p:spPr/>
        <p:txBody>
          <a:bodyPr/>
          <a:lstStyle/>
          <a:p>
            <a:pPr algn="r"/>
            <a:fld id="{C973D53A-AE05-439C-A1B7-0A7C011350CB}" type="slidenum">
              <a:rPr lang="pt-BR" sz="1400" b="0" strike="noStrike" spc="-1" smtClean="0">
                <a:latin typeface="Times New Roman"/>
              </a:rPr>
              <a:t>56</a:t>
            </a:fld>
            <a:endParaRPr lang="pt-BR" sz="1400" b="0" strike="noStrike" spc="-1">
              <a:latin typeface="Times New Roman"/>
            </a:endParaRPr>
          </a:p>
        </p:txBody>
      </p:sp>
    </p:spTree>
    <p:extLst>
      <p:ext uri="{BB962C8B-B14F-4D97-AF65-F5344CB8AC3E}">
        <p14:creationId xmlns:p14="http://schemas.microsoft.com/office/powerpoint/2010/main" val="1488767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DF1C6-6893-3030-7A7C-3D3B853C586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368179A-E125-17E7-377F-6BFC00CFA7EF}"/>
              </a:ext>
            </a:extLst>
          </p:cNvPr>
          <p:cNvSpPr>
            <a:spLocks noGrp="1" noRot="1" noChangeAspect="1"/>
          </p:cNvSpPr>
          <p:nvPr>
            <p:ph type="sldImg"/>
          </p:nvPr>
        </p:nvSpPr>
        <p:spPr>
          <a:xfrm>
            <a:off x="1108075" y="812800"/>
            <a:ext cx="5343525" cy="4008438"/>
          </a:xfrm>
        </p:spPr>
      </p:sp>
      <p:sp>
        <p:nvSpPr>
          <p:cNvPr id="3" name="Espaço Reservado para Anotações 2">
            <a:extLst>
              <a:ext uri="{FF2B5EF4-FFF2-40B4-BE49-F238E27FC236}">
                <a16:creationId xmlns:a16="http://schemas.microsoft.com/office/drawing/2014/main" id="{FB9A1E54-B098-E6B8-2A52-E41839B35811}"/>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4360B16D-37CC-0459-A349-FFECA086CF82}"/>
              </a:ext>
            </a:extLst>
          </p:cNvPr>
          <p:cNvSpPr>
            <a:spLocks noGrp="1"/>
          </p:cNvSpPr>
          <p:nvPr>
            <p:ph type="sldNum"/>
          </p:nvPr>
        </p:nvSpPr>
        <p:spPr/>
        <p:txBody>
          <a:bodyPr/>
          <a:lstStyle/>
          <a:p>
            <a:pPr algn="r"/>
            <a:fld id="{C973D53A-AE05-439C-A1B7-0A7C011350CB}" type="slidenum">
              <a:rPr lang="pt-BR" sz="1400" b="0" strike="noStrike" spc="-1" smtClean="0">
                <a:latin typeface="Times New Roman"/>
              </a:rPr>
              <a:t>57</a:t>
            </a:fld>
            <a:endParaRPr lang="pt-BR" sz="1400" b="0" strike="noStrike" spc="-1">
              <a:latin typeface="Times New Roman"/>
            </a:endParaRPr>
          </a:p>
        </p:txBody>
      </p:sp>
    </p:spTree>
    <p:extLst>
      <p:ext uri="{BB962C8B-B14F-4D97-AF65-F5344CB8AC3E}">
        <p14:creationId xmlns:p14="http://schemas.microsoft.com/office/powerpoint/2010/main" val="1908081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2779D-6BDC-D4F8-6C26-D827F13B1C9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AE9339B-0F80-2C83-FB16-9734F676FE05}"/>
              </a:ext>
            </a:extLst>
          </p:cNvPr>
          <p:cNvSpPr>
            <a:spLocks noGrp="1" noRot="1" noChangeAspect="1"/>
          </p:cNvSpPr>
          <p:nvPr>
            <p:ph type="sldImg"/>
          </p:nvPr>
        </p:nvSpPr>
        <p:spPr>
          <a:xfrm>
            <a:off x="1108075" y="812800"/>
            <a:ext cx="5343525" cy="4008438"/>
          </a:xfrm>
        </p:spPr>
      </p:sp>
      <p:sp>
        <p:nvSpPr>
          <p:cNvPr id="3" name="Espaço Reservado para Anotações 2">
            <a:extLst>
              <a:ext uri="{FF2B5EF4-FFF2-40B4-BE49-F238E27FC236}">
                <a16:creationId xmlns:a16="http://schemas.microsoft.com/office/drawing/2014/main" id="{5E5D7AFB-FD7D-AE42-3CD9-03EB68BAB2CA}"/>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3AD7DCA9-F055-54A3-809E-97A27129D2F9}"/>
              </a:ext>
            </a:extLst>
          </p:cNvPr>
          <p:cNvSpPr>
            <a:spLocks noGrp="1"/>
          </p:cNvSpPr>
          <p:nvPr>
            <p:ph type="sldNum"/>
          </p:nvPr>
        </p:nvSpPr>
        <p:spPr/>
        <p:txBody>
          <a:bodyPr/>
          <a:lstStyle/>
          <a:p>
            <a:pPr algn="r"/>
            <a:fld id="{C973D53A-AE05-439C-A1B7-0A7C011350CB}" type="slidenum">
              <a:rPr lang="pt-BR" sz="1400" b="0" strike="noStrike" spc="-1" smtClean="0">
                <a:latin typeface="Times New Roman"/>
              </a:rPr>
              <a:t>58</a:t>
            </a:fld>
            <a:endParaRPr lang="pt-BR" sz="1400" b="0" strike="noStrike" spc="-1">
              <a:latin typeface="Times New Roman"/>
            </a:endParaRPr>
          </a:p>
        </p:txBody>
      </p:sp>
    </p:spTree>
    <p:extLst>
      <p:ext uri="{BB962C8B-B14F-4D97-AF65-F5344CB8AC3E}">
        <p14:creationId xmlns:p14="http://schemas.microsoft.com/office/powerpoint/2010/main" val="4265093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pt-BR" sz="4400" b="0" strike="noStrike" spc="-1">
              <a:latin typeface="Arial"/>
            </a:endParaRPr>
          </a:p>
        </p:txBody>
      </p:sp>
      <p:sp>
        <p:nvSpPr>
          <p:cNvPr id="62"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pt-BR" sz="3200" b="0" strike="noStrike" spc="-1">
              <a:latin typeface="Arial"/>
            </a:endParaRPr>
          </a:p>
        </p:txBody>
      </p:sp>
      <p:sp>
        <p:nvSpPr>
          <p:cNvPr id="63"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pt-BR" sz="4400" b="0" strike="noStrike" spc="-1">
              <a:latin typeface="Arial"/>
            </a:endParaRPr>
          </a:p>
        </p:txBody>
      </p:sp>
      <p:sp>
        <p:nvSpPr>
          <p:cNvPr id="6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pt-BR" sz="3200" b="0" strike="noStrike" spc="-1">
              <a:latin typeface="Arial"/>
            </a:endParaRPr>
          </a:p>
        </p:txBody>
      </p:sp>
      <p:sp>
        <p:nvSpPr>
          <p:cNvPr id="6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pt-BR" sz="3200" b="0" strike="noStrike" spc="-1">
              <a:latin typeface="Arial"/>
            </a:endParaRPr>
          </a:p>
        </p:txBody>
      </p:sp>
      <p:sp>
        <p:nvSpPr>
          <p:cNvPr id="67"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pt-BR" sz="3200" b="0" strike="noStrike" spc="-1">
              <a:latin typeface="Arial"/>
            </a:endParaRPr>
          </a:p>
        </p:txBody>
      </p:sp>
      <p:sp>
        <p:nvSpPr>
          <p:cNvPr id="68"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pt-BR" sz="4400" b="0" strike="noStrike" spc="-1">
              <a:latin typeface="Arial"/>
            </a:endParaRPr>
          </a:p>
        </p:txBody>
      </p:sp>
      <p:sp>
        <p:nvSpPr>
          <p:cNvPr id="70"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pt-BR" sz="3200" b="0" strike="noStrike" spc="-1">
              <a:latin typeface="Arial"/>
            </a:endParaRPr>
          </a:p>
        </p:txBody>
      </p:sp>
      <p:sp>
        <p:nvSpPr>
          <p:cNvPr id="71"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pt-BR" sz="3200" b="0" strike="noStrike" spc="-1">
              <a:latin typeface="Arial"/>
            </a:endParaRPr>
          </a:p>
        </p:txBody>
      </p:sp>
      <p:sp>
        <p:nvSpPr>
          <p:cNvPr id="72"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pt-BR" sz="3200" b="0" strike="noStrike" spc="-1">
              <a:latin typeface="Arial"/>
            </a:endParaRPr>
          </a:p>
        </p:txBody>
      </p:sp>
      <p:sp>
        <p:nvSpPr>
          <p:cNvPr id="73"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pt-BR" sz="3200" b="0" strike="noStrike" spc="-1">
              <a:latin typeface="Arial"/>
            </a:endParaRPr>
          </a:p>
        </p:txBody>
      </p:sp>
      <p:sp>
        <p:nvSpPr>
          <p:cNvPr id="74"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pt-BR" sz="3200" b="0" strike="noStrike" spc="-1">
              <a:latin typeface="Arial"/>
            </a:endParaRPr>
          </a:p>
        </p:txBody>
      </p:sp>
      <p:sp>
        <p:nvSpPr>
          <p:cNvPr id="75"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031CA77F-4CE5-47B5-92F3-997731AB4194}" type="datetime1">
              <a:rPr lang="pt-BR" smtClean="0"/>
              <a:t>06/04/2026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31B0B82-69A3-4020-8A88-7DA80ABD157C}" type="slidenum">
              <a:rPr lang="pt-BR" smtClean="0"/>
              <a:t>‹nº›</a:t>
            </a:fld>
            <a:endParaRPr lang="pt-BR"/>
          </a:p>
        </p:txBody>
      </p:sp>
    </p:spTree>
    <p:extLst>
      <p:ext uri="{BB962C8B-B14F-4D97-AF65-F5344CB8AC3E}">
        <p14:creationId xmlns:p14="http://schemas.microsoft.com/office/powerpoint/2010/main" val="3334133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C5A53D6E-F3CC-4C7A-AC48-C00741AF1552}" type="datetime1">
              <a:rPr lang="pt-BR" smtClean="0"/>
              <a:t>06/04/2026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B14B4DA-6B1F-416D-9A3C-9707AD360475}" type="slidenum">
              <a:rPr lang="pt-BR" smtClean="0"/>
              <a:t>‹nº›</a:t>
            </a:fld>
            <a:endParaRPr lang="pt-BR"/>
          </a:p>
        </p:txBody>
      </p:sp>
    </p:spTree>
    <p:extLst>
      <p:ext uri="{BB962C8B-B14F-4D97-AF65-F5344CB8AC3E}">
        <p14:creationId xmlns:p14="http://schemas.microsoft.com/office/powerpoint/2010/main" val="2954796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pt-BR" sz="4400" b="0" strike="noStrike" spc="-1">
              <a:latin typeface="Arial"/>
            </a:endParaRPr>
          </a:p>
        </p:txBody>
      </p:sp>
      <p:sp>
        <p:nvSpPr>
          <p:cNvPr id="41"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pt-BR" sz="4400" b="0" strike="noStrike" spc="-1">
              <a:latin typeface="Arial"/>
            </a:endParaRPr>
          </a:p>
        </p:txBody>
      </p:sp>
      <p:sp>
        <p:nvSpPr>
          <p:cNvPr id="43"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pt-BR" sz="4400" b="0" strike="noStrike" spc="-1">
              <a:latin typeface="Arial"/>
            </a:endParaRPr>
          </a:p>
        </p:txBody>
      </p:sp>
      <p:sp>
        <p:nvSpPr>
          <p:cNvPr id="45"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pt-BR" sz="3200" b="0" strike="noStrike" spc="-1">
              <a:latin typeface="Arial"/>
            </a:endParaRPr>
          </a:p>
        </p:txBody>
      </p:sp>
      <p:sp>
        <p:nvSpPr>
          <p:cNvPr id="46"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pt-BR"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pt-BR" sz="4400" b="0" strike="noStrike" spc="-1">
              <a:latin typeface="Arial"/>
            </a:endParaRPr>
          </a:p>
        </p:txBody>
      </p:sp>
      <p:sp>
        <p:nvSpPr>
          <p:cNvPr id="5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pt-BR" sz="3200" b="0" strike="noStrike" spc="-1">
              <a:latin typeface="Arial"/>
            </a:endParaRPr>
          </a:p>
        </p:txBody>
      </p:sp>
      <p:sp>
        <p:nvSpPr>
          <p:cNvPr id="51"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pt-BR" sz="3200" b="0" strike="noStrike" spc="-1">
              <a:latin typeface="Arial"/>
            </a:endParaRPr>
          </a:p>
        </p:txBody>
      </p:sp>
      <p:sp>
        <p:nvSpPr>
          <p:cNvPr id="52"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pt-BR" sz="4400" b="0" strike="noStrike" spc="-1">
              <a:latin typeface="Arial"/>
            </a:endParaRPr>
          </a:p>
        </p:txBody>
      </p:sp>
      <p:sp>
        <p:nvSpPr>
          <p:cNvPr id="54"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pt-BR" sz="3200" b="0" strike="noStrike" spc="-1">
              <a:latin typeface="Arial"/>
            </a:endParaRPr>
          </a:p>
        </p:txBody>
      </p:sp>
      <p:sp>
        <p:nvSpPr>
          <p:cNvPr id="5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pt-BR" sz="3200" b="0" strike="noStrike" spc="-1">
              <a:latin typeface="Arial"/>
            </a:endParaRPr>
          </a:p>
        </p:txBody>
      </p:sp>
      <p:sp>
        <p:nvSpPr>
          <p:cNvPr id="56"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pt-BR" sz="4400" b="0" strike="noStrike" spc="-1">
              <a:latin typeface="Arial"/>
            </a:endParaRPr>
          </a:p>
        </p:txBody>
      </p:sp>
      <p:sp>
        <p:nvSpPr>
          <p:cNvPr id="5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pt-BR" sz="3200" b="0" strike="noStrike" spc="-1">
              <a:latin typeface="Arial"/>
            </a:endParaRPr>
          </a:p>
        </p:txBody>
      </p:sp>
      <p:sp>
        <p:nvSpPr>
          <p:cNvPr id="5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pt-BR" sz="3200" b="0" strike="noStrike" spc="-1">
              <a:latin typeface="Arial"/>
            </a:endParaRPr>
          </a:p>
        </p:txBody>
      </p:sp>
      <p:sp>
        <p:nvSpPr>
          <p:cNvPr id="60"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pt-BR" sz="4400" b="0" strike="noStrike" spc="-1">
                <a:latin typeface="Arial"/>
              </a:rPr>
              <a:t>Clique para editar o formato do texto do título</a:t>
            </a:r>
          </a:p>
        </p:txBody>
      </p:sp>
      <p:sp>
        <p:nvSpPr>
          <p:cNvPr id="39"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pt-BR" sz="3200" b="0" strike="noStrike" spc="-1">
                <a:latin typeface="Arial"/>
              </a:rPr>
              <a:t>Clique para editar o formato do texto da estrutura de tópicos</a:t>
            </a:r>
          </a:p>
          <a:p>
            <a:pPr marL="864000" lvl="1" indent="-324000">
              <a:spcBef>
                <a:spcPts val="1134"/>
              </a:spcBef>
              <a:buClr>
                <a:srgbClr val="000000"/>
              </a:buClr>
              <a:buSzPct val="75000"/>
              <a:buFont typeface="Symbol" charset="2"/>
              <a:buChar char=""/>
            </a:pPr>
            <a:r>
              <a:rPr lang="pt-BR" sz="2800" b="0" strike="noStrike" spc="-1">
                <a:latin typeface="Arial"/>
              </a:rPr>
              <a:t>2.º nível da estrutura de tópicos</a:t>
            </a:r>
          </a:p>
          <a:p>
            <a:pPr marL="1296000" lvl="2" indent="-288000">
              <a:spcBef>
                <a:spcPts val="850"/>
              </a:spcBef>
              <a:buClr>
                <a:srgbClr val="000000"/>
              </a:buClr>
              <a:buSzPct val="45000"/>
              <a:buFont typeface="Wingdings" charset="2"/>
              <a:buChar char=""/>
            </a:pPr>
            <a:r>
              <a:rPr lang="pt-BR" sz="2400" b="0" strike="noStrike" spc="-1">
                <a:latin typeface="Arial"/>
              </a:rPr>
              <a:t>3.º nível da estrutura de tópicos</a:t>
            </a:r>
          </a:p>
          <a:p>
            <a:pPr marL="1728000" lvl="3" indent="-216000">
              <a:spcBef>
                <a:spcPts val="567"/>
              </a:spcBef>
              <a:buClr>
                <a:srgbClr val="000000"/>
              </a:buClr>
              <a:buSzPct val="75000"/>
              <a:buFont typeface="Symbol" charset="2"/>
              <a:buChar char=""/>
            </a:pPr>
            <a:r>
              <a:rPr lang="pt-BR" sz="2000" b="0" strike="noStrike" spc="-1">
                <a:latin typeface="Arial"/>
              </a:rPr>
              <a:t>4.º nível da estrutura de tópicos</a:t>
            </a:r>
          </a:p>
          <a:p>
            <a:pPr marL="2160000" lvl="4" indent="-216000">
              <a:spcBef>
                <a:spcPts val="283"/>
              </a:spcBef>
              <a:buClr>
                <a:srgbClr val="000000"/>
              </a:buClr>
              <a:buSzPct val="45000"/>
              <a:buFont typeface="Wingdings" charset="2"/>
              <a:buChar char=""/>
            </a:pPr>
            <a:r>
              <a:rPr lang="pt-BR" sz="2000" b="0" strike="noStrike" spc="-1">
                <a:latin typeface="Arial"/>
              </a:rPr>
              <a:t>5.º nível da estrutura de tópicos</a:t>
            </a:r>
          </a:p>
          <a:p>
            <a:pPr marL="2592000" lvl="5" indent="-216000">
              <a:spcBef>
                <a:spcPts val="283"/>
              </a:spcBef>
              <a:buClr>
                <a:srgbClr val="000000"/>
              </a:buClr>
              <a:buSzPct val="45000"/>
              <a:buFont typeface="Wingdings" charset="2"/>
              <a:buChar char=""/>
            </a:pPr>
            <a:r>
              <a:rPr lang="pt-BR" sz="2000" b="0" strike="noStrike" spc="-1">
                <a:latin typeface="Arial"/>
              </a:rPr>
              <a:t>6.º nível da estrutura de tópicos</a:t>
            </a:r>
          </a:p>
          <a:p>
            <a:pPr marL="3024000" lvl="6" indent="-216000">
              <a:spcBef>
                <a:spcPts val="283"/>
              </a:spcBef>
              <a:buClr>
                <a:srgbClr val="000000"/>
              </a:buClr>
              <a:buSzPct val="45000"/>
              <a:buFont typeface="Wingdings" charset="2"/>
              <a:buChar char=""/>
            </a:pPr>
            <a:r>
              <a:rPr lang="pt-BR" sz="2000" b="0" strike="noStrike" spc="-1">
                <a:latin typeface="Arial"/>
              </a:rPr>
              <a:t>7.º nível da estrutura de tópicos</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hyperlink" Target="https://www.tjsp.jus.br/Download/JuizadosEspeciais/EnunciadosColegio.pdf" TargetMode="Externa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oleObject" Target="../embeddings/oleObject1.bin"/><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oleObject" Target="../embeddings/oleObject2.bin"/><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7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3F2AB-4939-AF57-7DB9-ECDEF070FD9E}"/>
            </a:ext>
          </a:extLst>
        </p:cNvPr>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740F88DE-0D33-AB3A-A32C-25705C6FE4C3}"/>
              </a:ext>
            </a:extLst>
          </p:cNvPr>
          <p:cNvSpPr>
            <a:spLocks noGrp="1"/>
          </p:cNvSpPr>
          <p:nvPr>
            <p:ph idx="1"/>
          </p:nvPr>
        </p:nvSpPr>
        <p:spPr/>
        <p:txBody>
          <a:bodyPr/>
          <a:lstStyle/>
          <a:p>
            <a:endParaRPr lang="pt-BR"/>
          </a:p>
        </p:txBody>
      </p:sp>
      <p:pic>
        <p:nvPicPr>
          <p:cNvPr id="8" name="Imagem 7">
            <a:extLst>
              <a:ext uri="{FF2B5EF4-FFF2-40B4-BE49-F238E27FC236}">
                <a16:creationId xmlns:a16="http://schemas.microsoft.com/office/drawing/2014/main" id="{3DC74AD0-4828-10A8-2EBE-4AF95B35A4CE}"/>
              </a:ext>
            </a:extLst>
          </p:cNvPr>
          <p:cNvPicPr>
            <a:picLocks noChangeAspect="1"/>
          </p:cNvPicPr>
          <p:nvPr/>
        </p:nvPicPr>
        <p:blipFill>
          <a:blip r:embed="rId2"/>
          <a:stretch>
            <a:fillRect/>
          </a:stretch>
        </p:blipFill>
        <p:spPr>
          <a:xfrm>
            <a:off x="0" y="0"/>
            <a:ext cx="9144000" cy="6858000"/>
          </a:xfrm>
          <a:prstGeom prst="rect">
            <a:avLst/>
          </a:prstGeom>
        </p:spPr>
      </p:pic>
      <p:pic>
        <p:nvPicPr>
          <p:cNvPr id="5" name="Imagem 4">
            <a:extLst>
              <a:ext uri="{FF2B5EF4-FFF2-40B4-BE49-F238E27FC236}">
                <a16:creationId xmlns:a16="http://schemas.microsoft.com/office/drawing/2014/main" id="{8B0FE6AE-8FEA-862D-9790-9FAD8F941581}"/>
              </a:ext>
            </a:extLst>
          </p:cNvPr>
          <p:cNvPicPr>
            <a:picLocks noChangeAspect="1"/>
          </p:cNvPicPr>
          <p:nvPr/>
        </p:nvPicPr>
        <p:blipFill>
          <a:blip r:embed="rId3"/>
          <a:stretch>
            <a:fillRect/>
          </a:stretch>
        </p:blipFill>
        <p:spPr>
          <a:xfrm>
            <a:off x="0" y="3139807"/>
            <a:ext cx="9144000" cy="3718193"/>
          </a:xfrm>
          <a:prstGeom prst="rect">
            <a:avLst/>
          </a:prstGeom>
        </p:spPr>
      </p:pic>
    </p:spTree>
    <p:extLst>
      <p:ext uri="{BB962C8B-B14F-4D97-AF65-F5344CB8AC3E}">
        <p14:creationId xmlns:p14="http://schemas.microsoft.com/office/powerpoint/2010/main" val="676670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3834F-CF5B-BEAE-C467-A0B38CB75D4D}"/>
            </a:ext>
          </a:extLst>
        </p:cNvPr>
        <p:cNvGrpSpPr/>
        <p:nvPr/>
      </p:nvGrpSpPr>
      <p:grpSpPr>
        <a:xfrm>
          <a:off x="0" y="0"/>
          <a:ext cx="0" cy="0"/>
          <a:chOff x="0" y="0"/>
          <a:chExt cx="0" cy="0"/>
        </a:xfrm>
      </p:grpSpPr>
      <p:sp>
        <p:nvSpPr>
          <p:cNvPr id="146" name="Espaço Reservado para Conteúdo 2_3">
            <a:extLst>
              <a:ext uri="{FF2B5EF4-FFF2-40B4-BE49-F238E27FC236}">
                <a16:creationId xmlns:a16="http://schemas.microsoft.com/office/drawing/2014/main" id="{2BD17031-FE94-88F3-0C77-9A28B5026AC0}"/>
              </a:ext>
            </a:extLst>
          </p:cNvPr>
          <p:cNvSpPr/>
          <p:nvPr/>
        </p:nvSpPr>
        <p:spPr>
          <a:xfrm>
            <a:off x="1"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70000" lnSpcReduction="20000"/>
          </a:bodyPr>
          <a:lstStyle/>
          <a:p>
            <a:pPr algn="just">
              <a:lnSpc>
                <a:spcPct val="100000"/>
              </a:lnSpc>
              <a:spcBef>
                <a:spcPts val="641"/>
              </a:spcBef>
              <a:tabLst>
                <a:tab pos="0" algn="l"/>
              </a:tabLst>
            </a:pPr>
            <a:r>
              <a:rPr lang="pt-BR" sz="3200" spc="-1" dirty="0">
                <a:ea typeface="DejaVu Sans"/>
              </a:rPr>
              <a:t>IDPJ:  </a:t>
            </a:r>
            <a:r>
              <a:rPr lang="pt-BR" sz="3200" b="0" strike="noStrike" spc="-1" dirty="0">
                <a:latin typeface="Calibri"/>
                <a:ea typeface="DejaVu Sans"/>
              </a:rPr>
              <a:t>IV- </a:t>
            </a:r>
            <a:r>
              <a:rPr lang="pt-BR" sz="3200" b="1" u="sng" strike="noStrike" spc="-1" dirty="0">
                <a:latin typeface="Calibri"/>
                <a:ea typeface="DejaVu Sans"/>
              </a:rPr>
              <a:t>INCIDENTE</a:t>
            </a:r>
            <a:r>
              <a:rPr lang="pt-BR" sz="3200" b="0" strike="noStrike" spc="-1" dirty="0">
                <a:latin typeface="Calibri"/>
                <a:ea typeface="DejaVu Sans"/>
              </a:rPr>
              <a:t> de </a:t>
            </a:r>
            <a:r>
              <a:rPr lang="pt-BR" sz="3200" b="0" u="sng" strike="noStrike" spc="-1" dirty="0">
                <a:latin typeface="Calibri"/>
                <a:ea typeface="DejaVu Sans"/>
              </a:rPr>
              <a:t>desconsideração da personalidade jurídica</a:t>
            </a:r>
            <a:r>
              <a:rPr lang="pt-BR" sz="3200" b="0" strike="noStrike" spc="-1" dirty="0">
                <a:latin typeface="Calibri"/>
                <a:ea typeface="DejaVu Sans"/>
              </a:rPr>
              <a:t>;</a:t>
            </a:r>
          </a:p>
          <a:p>
            <a:pPr algn="just">
              <a:lnSpc>
                <a:spcPct val="100000"/>
              </a:lnSpc>
              <a:spcBef>
                <a:spcPts val="641"/>
              </a:spcBef>
              <a:tabLst>
                <a:tab pos="0" algn="l"/>
              </a:tabLst>
            </a:pPr>
            <a:r>
              <a:rPr lang="pt-BR" sz="3200" spc="-1" dirty="0">
                <a:ea typeface="DejaVu Sans"/>
              </a:rPr>
              <a:t>		203, § 1º: "sentença é o pronunciamento por meio do qual o juiz põe </a:t>
            </a:r>
            <a:r>
              <a:rPr lang="pt-BR" sz="3200" b="1" spc="-1" dirty="0">
                <a:ea typeface="DejaVu Sans"/>
              </a:rPr>
              <a:t>FIM</a:t>
            </a:r>
            <a:r>
              <a:rPr lang="pt-BR" sz="3200" spc="-1" dirty="0">
                <a:ea typeface="DejaVu Sans"/>
              </a:rPr>
              <a:t> à fase </a:t>
            </a:r>
            <a:r>
              <a:rPr lang="pt-BR" sz="3200" b="1" spc="-1" dirty="0">
                <a:ea typeface="DejaVu Sans"/>
              </a:rPr>
              <a:t>COGNITIVA</a:t>
            </a:r>
            <a:r>
              <a:rPr lang="pt-BR" sz="3200" spc="-1" dirty="0">
                <a:ea typeface="DejaVu Sans"/>
              </a:rPr>
              <a:t> do procedimento comum, bem como extingue a </a:t>
            </a:r>
            <a:r>
              <a:rPr lang="pt-BR" sz="3200" b="1" spc="-1" dirty="0">
                <a:ea typeface="DejaVu Sans"/>
              </a:rPr>
              <a:t>EXECUÇÃO</a:t>
            </a:r>
            <a:r>
              <a:rPr lang="pt-BR" sz="3200" spc="-1" dirty="0">
                <a:ea typeface="DejaVu Sans"/>
              </a:rPr>
              <a:t>.“ </a:t>
            </a:r>
            <a:r>
              <a:rPr lang="pt-BR" sz="3200" b="0" strike="noStrike" spc="-1" dirty="0">
                <a:latin typeface="Calibri"/>
                <a:ea typeface="DejaVu Sans"/>
              </a:rPr>
              <a:t>Portanto, contra a decisão que julga a IDPJ não é sentença</a:t>
            </a:r>
            <a:r>
              <a:rPr lang="pt-BR" sz="3200" spc="-1" dirty="0">
                <a:latin typeface="Calibri"/>
                <a:ea typeface="DejaVu Sans"/>
              </a:rPr>
              <a:t> porque não encerra o processo, mas, encerra o incidente, logo, o recurso é o agravo de instrumento (ou interno, se decido pelo Relator).</a:t>
            </a:r>
            <a:endParaRPr lang="pt-BR" sz="3200" b="0" strike="noStrike" spc="-1" dirty="0">
              <a:latin typeface="Calibri"/>
              <a:ea typeface="DejaVu Sans"/>
            </a:endParaRPr>
          </a:p>
          <a:p>
            <a:pPr algn="just"/>
            <a:endParaRPr lang="pt-BR" sz="1800" b="0" i="0" dirty="0">
              <a:effectLst/>
              <a:latin typeface="Arial" panose="020B0604020202020204" pitchFamily="34" charset="0"/>
            </a:endParaRPr>
          </a:p>
          <a:p>
            <a:pPr algn="just"/>
            <a:r>
              <a:rPr lang="pt-BR" sz="1800" b="0" i="0" dirty="0">
                <a:effectLst/>
                <a:latin typeface="Arial" panose="020B0604020202020204" pitchFamily="34" charset="0"/>
              </a:rPr>
              <a:t>	</a:t>
            </a:r>
            <a:r>
              <a:rPr lang="pt-BR" sz="3000" b="0" i="0" dirty="0">
                <a:effectLst/>
                <a:latin typeface="Arial" panose="020B0604020202020204" pitchFamily="34" charset="0"/>
              </a:rPr>
              <a:t>Art. 136. </a:t>
            </a:r>
            <a:r>
              <a:rPr lang="pt-BR" sz="3000" b="0" i="0" u="sng" dirty="0">
                <a:effectLst/>
                <a:latin typeface="Arial" panose="020B0604020202020204" pitchFamily="34" charset="0"/>
              </a:rPr>
              <a:t>Concluída a instrução</a:t>
            </a:r>
            <a:r>
              <a:rPr lang="pt-BR" sz="3000" b="0" i="0" dirty="0">
                <a:effectLst/>
                <a:latin typeface="Arial" panose="020B0604020202020204" pitchFamily="34" charset="0"/>
              </a:rPr>
              <a:t>, </a:t>
            </a:r>
            <a:r>
              <a:rPr lang="pt-BR" sz="3000" b="1" i="0" dirty="0">
                <a:effectLst/>
                <a:latin typeface="Arial" panose="020B0604020202020204" pitchFamily="34" charset="0"/>
              </a:rPr>
              <a:t>se necessária, o incidente será resolvido por decisão interlocutória</a:t>
            </a:r>
            <a:r>
              <a:rPr lang="pt-BR" sz="3000" b="0" i="0" dirty="0">
                <a:effectLst/>
                <a:latin typeface="Arial" panose="020B0604020202020204" pitchFamily="34" charset="0"/>
              </a:rPr>
              <a:t>.</a:t>
            </a:r>
          </a:p>
          <a:p>
            <a:pPr algn="just"/>
            <a:r>
              <a:rPr lang="pt-BR" sz="3000" b="0" i="0" dirty="0">
                <a:effectLst/>
                <a:latin typeface="Arial" panose="020B0604020202020204" pitchFamily="34" charset="0"/>
              </a:rPr>
              <a:t>Parágrafo único. </a:t>
            </a:r>
            <a:r>
              <a:rPr lang="pt-BR" sz="3000" b="1" i="0" dirty="0">
                <a:effectLst/>
                <a:latin typeface="Arial" panose="020B0604020202020204" pitchFamily="34" charset="0"/>
              </a:rPr>
              <a:t>Se a decisão for proferida pelo relator, </a:t>
            </a:r>
            <a:r>
              <a:rPr lang="pt-BR" sz="3000" b="1" i="0" u="sng" dirty="0">
                <a:effectLst/>
                <a:latin typeface="Arial" panose="020B0604020202020204" pitchFamily="34" charset="0"/>
              </a:rPr>
              <a:t>cabe agravo interno</a:t>
            </a:r>
            <a:r>
              <a:rPr lang="pt-BR" sz="3000" b="0" i="0" dirty="0">
                <a:effectLst/>
                <a:latin typeface="Arial" panose="020B0604020202020204" pitchFamily="34" charset="0"/>
              </a:rPr>
              <a:t>.</a:t>
            </a:r>
          </a:p>
          <a:p>
            <a:pPr algn="just"/>
            <a:endParaRPr lang="pt-BR" sz="3000" dirty="0">
              <a:latin typeface="Arial" panose="020B0604020202020204" pitchFamily="34" charset="0"/>
            </a:endParaRPr>
          </a:p>
          <a:p>
            <a:pPr algn="just"/>
            <a:endParaRPr lang="pt-BR" sz="3000" b="0" i="0" dirty="0">
              <a:effectLst/>
              <a:latin typeface="Arial" panose="020B0604020202020204" pitchFamily="34" charset="0"/>
            </a:endParaRPr>
          </a:p>
          <a:p>
            <a:pPr algn="just"/>
            <a:endParaRPr lang="pt-BR" sz="3000" dirty="0">
              <a:latin typeface="Arial" panose="020B0604020202020204" pitchFamily="34" charset="0"/>
            </a:endParaRPr>
          </a:p>
          <a:p>
            <a:pPr algn="just"/>
            <a:endParaRPr lang="pt-BR" sz="3000" b="0" i="0" dirty="0">
              <a:effectLst/>
              <a:latin typeface="Arial" panose="020B0604020202020204" pitchFamily="34" charset="0"/>
            </a:endParaRPr>
          </a:p>
          <a:p>
            <a:pPr algn="just"/>
            <a:endParaRPr lang="pt-BR" sz="3000" b="0" i="0" dirty="0">
              <a:effectLst/>
              <a:latin typeface="Arial" panose="020B0604020202020204" pitchFamily="34" charset="0"/>
            </a:endParaRPr>
          </a:p>
          <a:p>
            <a:pPr algn="just"/>
            <a:endParaRPr lang="pt-BR" sz="3000" b="0" i="0" dirty="0">
              <a:effectLst/>
              <a:latin typeface="Arial" panose="020B0604020202020204" pitchFamily="34" charset="0"/>
            </a:endParaRPr>
          </a:p>
          <a:p>
            <a:pPr algn="just"/>
            <a:endParaRPr lang="pt-BR" sz="3000" dirty="0">
              <a:latin typeface="Arial" panose="020B0604020202020204" pitchFamily="34" charset="0"/>
            </a:endParaRPr>
          </a:p>
          <a:p>
            <a:pPr algn="just"/>
            <a:endParaRPr lang="pt-BR" sz="3000" b="0" i="0" dirty="0">
              <a:effectLst/>
              <a:latin typeface="Arial" panose="020B0604020202020204" pitchFamily="34" charset="0"/>
            </a:endParaRPr>
          </a:p>
          <a:p>
            <a:pPr algn="just"/>
            <a:endParaRPr lang="pt-BR" sz="3000" dirty="0">
              <a:latin typeface="Arial" panose="020B0604020202020204" pitchFamily="34" charset="0"/>
            </a:endParaRPr>
          </a:p>
          <a:p>
            <a:pPr algn="just"/>
            <a:endParaRPr lang="pt-BR" sz="3000" b="0" i="0" dirty="0">
              <a:effectLst/>
              <a:latin typeface="Arial" panose="020B0604020202020204" pitchFamily="34" charset="0"/>
            </a:endParaRPr>
          </a:p>
          <a:p>
            <a:pPr algn="just"/>
            <a:endParaRPr lang="pt-BR" sz="3000" dirty="0">
              <a:latin typeface="Arial" panose="020B0604020202020204" pitchFamily="34" charset="0"/>
            </a:endParaRPr>
          </a:p>
          <a:p>
            <a:pPr algn="just"/>
            <a:r>
              <a:rPr lang="pt-BR" sz="3000" b="0" i="0" dirty="0">
                <a:effectLst/>
                <a:latin typeface="Arial" panose="020B0604020202020204" pitchFamily="34" charset="0"/>
              </a:rPr>
              <a:t>-</a:t>
            </a:r>
          </a:p>
        </p:txBody>
      </p:sp>
      <p:pic>
        <p:nvPicPr>
          <p:cNvPr id="6" name="Imagem 5">
            <a:extLst>
              <a:ext uri="{FF2B5EF4-FFF2-40B4-BE49-F238E27FC236}">
                <a16:creationId xmlns:a16="http://schemas.microsoft.com/office/drawing/2014/main" id="{A0AD7611-E9DA-B614-E750-0F5B960D0FA7}"/>
              </a:ext>
            </a:extLst>
          </p:cNvPr>
          <p:cNvPicPr>
            <a:picLocks noChangeAspect="1"/>
          </p:cNvPicPr>
          <p:nvPr/>
        </p:nvPicPr>
        <p:blipFill>
          <a:blip r:embed="rId2"/>
          <a:stretch>
            <a:fillRect/>
          </a:stretch>
        </p:blipFill>
        <p:spPr>
          <a:xfrm>
            <a:off x="-121821" y="2996952"/>
            <a:ext cx="9265819" cy="3838068"/>
          </a:xfrm>
          <a:prstGeom prst="rect">
            <a:avLst/>
          </a:prstGeom>
        </p:spPr>
      </p:pic>
    </p:spTree>
    <p:extLst>
      <p:ext uri="{BB962C8B-B14F-4D97-AF65-F5344CB8AC3E}">
        <p14:creationId xmlns:p14="http://schemas.microsoft.com/office/powerpoint/2010/main" val="13117165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777FBB7B-3FB8-4B46-A9B2-427EB10C7BF8}"/>
              </a:ext>
            </a:extLst>
          </p:cNvPr>
          <p:cNvSpPr>
            <a:spLocks noGrp="1"/>
          </p:cNvSpPr>
          <p:nvPr>
            <p:ph type="subTitle" idx="1"/>
          </p:nvPr>
        </p:nvSpPr>
        <p:spPr>
          <a:xfrm>
            <a:off x="6470" y="0"/>
            <a:ext cx="9143999" cy="6857999"/>
          </a:xfrm>
        </p:spPr>
        <p:txBody>
          <a:bodyPr>
            <a:noAutofit/>
          </a:bodyPr>
          <a:lstStyle/>
          <a:p>
            <a:pPr algn="just"/>
            <a:r>
              <a:rPr lang="pt-BR" sz="30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ANTECIPAÇÃO DE TUTELA</a:t>
            </a:r>
          </a:p>
          <a:p>
            <a:pPr algn="just"/>
            <a:r>
              <a:rPr lang="pt-BR" sz="3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O</a:t>
            </a:r>
            <a:r>
              <a:rPr lang="pt-BR" sz="3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pt-BR" sz="3000" dirty="0">
                <a:solidFill>
                  <a:schemeClr val="tx1"/>
                </a:solidFill>
                <a:latin typeface="Calibri" panose="020F0502020204030204" pitchFamily="34" charset="0"/>
                <a:ea typeface="Calibri" panose="020F0502020204030204" pitchFamily="34" charset="0"/>
                <a:cs typeface="Times New Roman" panose="02020603050405020304" pitchFamily="18" charset="0"/>
              </a:rPr>
              <a:t>agravante requer a antecipação de tutela recursal.</a:t>
            </a:r>
          </a:p>
          <a:p>
            <a:pPr algn="just"/>
            <a:r>
              <a:rPr lang="pt-BR" sz="3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O r. poderá conceder o efeito suspensivo </a:t>
            </a:r>
            <a:r>
              <a:rPr lang="pt-BR" sz="3000" dirty="0">
                <a:solidFill>
                  <a:schemeClr val="tx1"/>
                </a:solidFill>
                <a:latin typeface="Calibri" panose="020F0502020204030204" pitchFamily="34" charset="0"/>
                <a:ea typeface="Calibri" panose="020F0502020204030204" pitchFamily="34" charset="0"/>
                <a:cs typeface="Times New Roman" panose="02020603050405020304" pitchFamily="18" charset="0"/>
              </a:rPr>
              <a:t>no agravo de inst... nos termos do art. 1.019, I, do Cód.. de P... C...</a:t>
            </a:r>
          </a:p>
          <a:p>
            <a:pPr algn="just"/>
            <a:r>
              <a:rPr lang="pt-BR" sz="3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 probabilidade do direito está demonstrada diante da vasta </a:t>
            </a:r>
            <a:r>
              <a:rPr lang="pt-BR" sz="30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documentaç</a:t>
            </a:r>
            <a:r>
              <a:rPr lang="pt-BR" sz="3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pt-BR" sz="30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acost</a:t>
            </a:r>
            <a:r>
              <a:rPr lang="pt-BR" sz="3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nos autos.</a:t>
            </a:r>
          </a:p>
          <a:p>
            <a:pPr algn="just"/>
            <a:r>
              <a:rPr lang="pt-BR" sz="3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O agravado oculta </a:t>
            </a:r>
            <a:r>
              <a:rPr lang="pt-BR" sz="30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patrim</a:t>
            </a:r>
            <a:r>
              <a:rPr lang="pt-BR" sz="3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e ciente do prese... pedido poderá ...</a:t>
            </a:r>
          </a:p>
          <a:p>
            <a:pPr algn="just"/>
            <a:r>
              <a:rPr lang="pt-BR" sz="3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Port..., estão presentes os requisitos que autorizam a concessão da tutela antecipada recursal para o fim de deferir de imediato a tutela antecipada </a:t>
            </a:r>
            <a:r>
              <a:rPr lang="pt-BR" sz="3000" dirty="0">
                <a:solidFill>
                  <a:schemeClr val="tx1"/>
                </a:solidFill>
                <a:latin typeface="Calibri" panose="020F0502020204030204" pitchFamily="34" charset="0"/>
                <a:ea typeface="Calibri" panose="020F0502020204030204" pitchFamily="34" charset="0"/>
                <a:cs typeface="Times New Roman" panose="02020603050405020304" pitchFamily="18" charset="0"/>
              </a:rPr>
              <a:t>para p.</a:t>
            </a:r>
            <a:r>
              <a:rPr lang="pt-BR" sz="3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p>
          <a:p>
            <a:pPr algn="just"/>
            <a:endParaRPr lang="pt-BR" sz="1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38286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D5DE8-A337-02AC-9C93-0810DCCBCB2A}"/>
            </a:ext>
          </a:extLst>
        </p:cNvPr>
        <p:cNvGrpSpPr/>
        <p:nvPr/>
      </p:nvGrpSpPr>
      <p:grpSpPr>
        <a:xfrm>
          <a:off x="0" y="0"/>
          <a:ext cx="0" cy="0"/>
          <a:chOff x="0" y="0"/>
          <a:chExt cx="0" cy="0"/>
        </a:xfrm>
      </p:grpSpPr>
      <p:sp>
        <p:nvSpPr>
          <p:cNvPr id="3" name="Subtítulo 2">
            <a:extLst>
              <a:ext uri="{FF2B5EF4-FFF2-40B4-BE49-F238E27FC236}">
                <a16:creationId xmlns:a16="http://schemas.microsoft.com/office/drawing/2014/main" id="{40C59C01-433F-450B-C410-28F1270962CF}"/>
              </a:ext>
            </a:extLst>
          </p:cNvPr>
          <p:cNvSpPr>
            <a:spLocks noGrp="1"/>
          </p:cNvSpPr>
          <p:nvPr>
            <p:ph type="subTitle" idx="1"/>
          </p:nvPr>
        </p:nvSpPr>
        <p:spPr>
          <a:xfrm>
            <a:off x="6470" y="0"/>
            <a:ext cx="9143999" cy="6857999"/>
          </a:xfrm>
        </p:spPr>
        <p:txBody>
          <a:bodyPr>
            <a:noAutofit/>
          </a:bodyPr>
          <a:lstStyle/>
          <a:p>
            <a:pPr algn="just">
              <a:lnSpc>
                <a:spcPct val="120000"/>
              </a:lnSpc>
              <a:spcBef>
                <a:spcPts val="0"/>
              </a:spcBef>
            </a:pPr>
            <a:r>
              <a:rPr lang="pt-BR" sz="26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DOS </a:t>
            </a:r>
            <a:r>
              <a:rPr lang="pt-BR" sz="2600" b="1" dirty="0">
                <a:solidFill>
                  <a:schemeClr val="tx1"/>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PEDIDOS</a:t>
            </a:r>
          </a:p>
          <a:p>
            <a:pPr algn="just">
              <a:lnSpc>
                <a:spcPct val="120000"/>
              </a:lnSpc>
              <a:spcBef>
                <a:spcPts val="0"/>
              </a:spcBef>
            </a:pPr>
            <a:r>
              <a:rPr lang="pt-BR" sz="2600" dirty="0">
                <a:solidFill>
                  <a:schemeClr val="tx1"/>
                </a:solidFill>
                <a:latin typeface="Calibri" panose="020F0502020204030204" pitchFamily="34" charset="0"/>
                <a:ea typeface="Calibri" panose="020F0502020204030204" pitchFamily="34" charset="0"/>
                <a:cs typeface="Times New Roman" panose="02020603050405020304" pitchFamily="18" charset="0"/>
              </a:rPr>
              <a:t>	Em face do exposto, r...:</a:t>
            </a:r>
          </a:p>
          <a:p>
            <a:pPr marL="342900" indent="-342900" algn="just">
              <a:lnSpc>
                <a:spcPct val="120000"/>
              </a:lnSpc>
              <a:spcBef>
                <a:spcPts val="0"/>
              </a:spcBef>
              <a:buAutoNum type="alphaLcParenR"/>
            </a:pPr>
            <a:r>
              <a:rPr lang="pt-BR" sz="2600" dirty="0">
                <a:solidFill>
                  <a:schemeClr val="tx1"/>
                </a:solidFill>
                <a:latin typeface="Calibri" panose="020F0502020204030204" pitchFamily="34" charset="0"/>
                <a:ea typeface="Calibri" panose="020F0502020204030204" pitchFamily="34" charset="0"/>
                <a:cs typeface="Times New Roman" panose="02020603050405020304" pitchFamily="18" charset="0"/>
              </a:rPr>
              <a:t>A concessão do </a:t>
            </a:r>
            <a:r>
              <a:rPr lang="pt-BR" sz="2600" b="1" dirty="0" err="1">
                <a:solidFill>
                  <a:schemeClr val="tx1"/>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ef</a:t>
            </a:r>
            <a:r>
              <a:rPr lang="pt-BR" sz="2600" b="1" dirty="0">
                <a:solidFill>
                  <a:schemeClr val="tx1"/>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 s... </a:t>
            </a:r>
            <a:r>
              <a:rPr lang="pt-BR" sz="2600" dirty="0">
                <a:solidFill>
                  <a:schemeClr val="tx1"/>
                </a:solidFill>
                <a:latin typeface="Calibri" panose="020F0502020204030204" pitchFamily="34" charset="0"/>
                <a:ea typeface="Calibri" panose="020F0502020204030204" pitchFamily="34" charset="0"/>
                <a:cs typeface="Times New Roman" panose="02020603050405020304" pitchFamily="18" charset="0"/>
              </a:rPr>
              <a:t>nos termos do art. 1.019, I do CPC para...</a:t>
            </a:r>
          </a:p>
          <a:p>
            <a:pPr marL="342900" indent="-342900" algn="just">
              <a:lnSpc>
                <a:spcPct val="120000"/>
              </a:lnSpc>
              <a:spcBef>
                <a:spcPts val="0"/>
              </a:spcBef>
              <a:buAutoNum type="alphaLcParenR"/>
            </a:pPr>
            <a:r>
              <a:rPr lang="pt-BR" sz="2600" b="1"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Intim</a:t>
            </a:r>
            <a:r>
              <a:rPr lang="pt-BR" sz="26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 do ag... </a:t>
            </a:r>
            <a:r>
              <a:rPr lang="pt-BR" sz="2600" dirty="0">
                <a:solidFill>
                  <a:schemeClr val="tx1"/>
                </a:solidFill>
                <a:latin typeface="Calibri" panose="020F0502020204030204" pitchFamily="34" charset="0"/>
                <a:ea typeface="Calibri" panose="020F0502020204030204" pitchFamily="34" charset="0"/>
                <a:cs typeface="Times New Roman" panose="02020603050405020304" pitchFamily="18" charset="0"/>
              </a:rPr>
              <a:t>nos t... do art. 1.019, II do CPC para .... no prazo de ... dias apresentar a </a:t>
            </a:r>
            <a:r>
              <a:rPr lang="pt-BR" sz="2600" dirty="0" err="1">
                <a:solidFill>
                  <a:schemeClr val="tx1"/>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contram</a:t>
            </a:r>
            <a:r>
              <a:rPr lang="pt-BR" sz="2600" dirty="0">
                <a:solidFill>
                  <a:schemeClr val="tx1"/>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a:t>
            </a:r>
            <a:r>
              <a:rPr lang="pt-BR" sz="2600" dirty="0">
                <a:solidFill>
                  <a:schemeClr val="tx1"/>
                </a:solidFill>
                <a:latin typeface="Calibri" panose="020F0502020204030204" pitchFamily="34" charset="0"/>
                <a:ea typeface="Calibri" panose="020F0502020204030204" pitchFamily="34" charset="0"/>
                <a:cs typeface="Times New Roman" panose="02020603050405020304" pitchFamily="18" charset="0"/>
              </a:rPr>
              <a:t>;</a:t>
            </a:r>
          </a:p>
          <a:p>
            <a:pPr marL="342900" indent="-342900" algn="just">
              <a:lnSpc>
                <a:spcPct val="120000"/>
              </a:lnSpc>
              <a:spcBef>
                <a:spcPts val="0"/>
              </a:spcBef>
              <a:buAutoNum type="alphaLcParenR"/>
            </a:pPr>
            <a:r>
              <a:rPr lang="pt-BR" sz="26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Ao final, requer-se o c.... e o p... do presente para que seja reformada a decisão agravada e permitir a p... de forma definit...</a:t>
            </a:r>
          </a:p>
          <a:p>
            <a:pPr marL="342900" indent="-342900" algn="just">
              <a:lnSpc>
                <a:spcPct val="120000"/>
              </a:lnSpc>
              <a:spcBef>
                <a:spcPts val="0"/>
              </a:spcBef>
              <a:buAutoNum type="alphaLcParenR"/>
            </a:pPr>
            <a:endParaRPr lang="pt-BR" sz="260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0"/>
              </a:spcBef>
            </a:pPr>
            <a:r>
              <a:rPr lang="pt-BR" sz="26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Termos em que,  </a:t>
            </a:r>
          </a:p>
          <a:p>
            <a:pPr>
              <a:lnSpc>
                <a:spcPct val="120000"/>
              </a:lnSpc>
              <a:spcBef>
                <a:spcPts val="0"/>
              </a:spcBef>
            </a:pPr>
            <a:r>
              <a:rPr lang="pt-BR" sz="26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 pede deferimento.</a:t>
            </a:r>
          </a:p>
          <a:p>
            <a:pPr>
              <a:lnSpc>
                <a:spcPct val="120000"/>
              </a:lnSpc>
              <a:spcBef>
                <a:spcPts val="0"/>
              </a:spcBef>
            </a:pPr>
            <a:r>
              <a:rPr lang="pt-BR" sz="26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Local, ....                  </a:t>
            </a:r>
          </a:p>
          <a:p>
            <a:pPr>
              <a:lnSpc>
                <a:spcPct val="120000"/>
              </a:lnSpc>
              <a:spcBef>
                <a:spcPts val="0"/>
              </a:spcBef>
            </a:pPr>
            <a:r>
              <a:rPr lang="pt-BR" sz="26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Nome do advogado </a:t>
            </a:r>
            <a:r>
              <a:rPr lang="pt-BR" sz="2600" b="1"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xxx</a:t>
            </a:r>
            <a:r>
              <a:rPr lang="pt-BR" sz="26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p>
          <a:p>
            <a:pPr>
              <a:lnSpc>
                <a:spcPct val="120000"/>
              </a:lnSpc>
              <a:spcBef>
                <a:spcPts val="0"/>
              </a:spcBef>
            </a:pPr>
            <a:r>
              <a:rPr lang="pt-BR" sz="26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 OAB/UF </a:t>
            </a:r>
            <a:r>
              <a:rPr lang="pt-BR" sz="2600" b="1"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xxx</a:t>
            </a:r>
            <a:endParaRPr lang="pt-BR" sz="260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just"/>
            <a:endParaRPr lang="pt-BR" sz="1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207383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586D7-BFDB-A164-C9E9-F4A14AE558BF}"/>
            </a:ext>
          </a:extLst>
        </p:cNvPr>
        <p:cNvGrpSpPr/>
        <p:nvPr/>
      </p:nvGrpSpPr>
      <p:grpSpPr>
        <a:xfrm>
          <a:off x="0" y="0"/>
          <a:ext cx="0" cy="0"/>
          <a:chOff x="0" y="0"/>
          <a:chExt cx="0" cy="0"/>
        </a:xfrm>
      </p:grpSpPr>
      <p:sp>
        <p:nvSpPr>
          <p:cNvPr id="146" name="Espaço Reservado para Conteúdo 2_3">
            <a:extLst>
              <a:ext uri="{FF2B5EF4-FFF2-40B4-BE49-F238E27FC236}">
                <a16:creationId xmlns:a16="http://schemas.microsoft.com/office/drawing/2014/main" id="{E0E79EBF-52C8-BA29-56C2-60367DBBEFC6}"/>
              </a:ext>
            </a:extLst>
          </p:cNvPr>
          <p:cNvSpPr/>
          <p:nvPr/>
        </p:nvSpPr>
        <p:spPr>
          <a:xfrm>
            <a:off x="1"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62500" lnSpcReduction="20000"/>
          </a:bodyPr>
          <a:lstStyle/>
          <a:p>
            <a:pPr algn="just"/>
            <a:r>
              <a:rPr lang="pt-BR" sz="2400" dirty="0"/>
              <a:t>1. </a:t>
            </a:r>
            <a:r>
              <a:rPr lang="pt-BR" sz="2400" dirty="0">
                <a:highlight>
                  <a:srgbClr val="FFFF00"/>
                </a:highlight>
              </a:rPr>
              <a:t>Endereçamento</a:t>
            </a:r>
            <a:r>
              <a:rPr lang="pt-BR" sz="2400" dirty="0"/>
              <a:t> (0,10): ao juízo que proferiu a sentença. EXEMPLO: Excelentíssimo Senhor Doutor Juiz de Direito da 2ª Vara Cível da Comarca de Belo Horizonte – MG.  Fundamento implícito: Art. 1.010 CPC: Pontuação: 0,10</a:t>
            </a:r>
          </a:p>
          <a:p>
            <a:pPr algn="just"/>
            <a:r>
              <a:rPr lang="pt-BR" sz="2400" dirty="0"/>
              <a:t>2. Identificação da peça (0,25) </a:t>
            </a:r>
            <a:r>
              <a:rPr lang="pt-BR" sz="2400" dirty="0">
                <a:highlight>
                  <a:srgbClr val="FFFF00"/>
                </a:highlight>
              </a:rPr>
              <a:t>Indicação correta da peça: RECURSO DE APELAÇÃO </a:t>
            </a:r>
            <a:r>
              <a:rPr lang="pt-BR" sz="2400" dirty="0"/>
              <a:t>Fundamento legal: </a:t>
            </a:r>
            <a:r>
              <a:rPr lang="pt-BR" sz="2400" dirty="0">
                <a:highlight>
                  <a:srgbClr val="FFFF00"/>
                </a:highlight>
              </a:rPr>
              <a:t>Art. 1.009 CPC </a:t>
            </a:r>
            <a:r>
              <a:rPr lang="pt-BR" sz="2400" dirty="0"/>
              <a:t>Pontuação: 0,25</a:t>
            </a:r>
          </a:p>
          <a:p>
            <a:pPr algn="just"/>
            <a:r>
              <a:rPr lang="pt-BR" sz="2400" dirty="0"/>
              <a:t>3. </a:t>
            </a:r>
            <a:r>
              <a:rPr lang="pt-BR" sz="2400" dirty="0">
                <a:highlight>
                  <a:srgbClr val="FFFF00"/>
                </a:highlight>
              </a:rPr>
              <a:t>Juízo de Retratação </a:t>
            </a:r>
            <a:r>
              <a:rPr lang="pt-BR" sz="2400" dirty="0"/>
              <a:t>(0,40) Requerer juízo de retratação, pois a sentença foi de improcedência liminar. Fundamento </a:t>
            </a:r>
            <a:r>
              <a:rPr lang="pt-BR" sz="2400" dirty="0">
                <a:highlight>
                  <a:srgbClr val="FFFF00"/>
                </a:highlight>
              </a:rPr>
              <a:t>obrigatório: Art. 332 §3º CPC </a:t>
            </a:r>
            <a:r>
              <a:rPr lang="pt-BR" sz="2400" dirty="0"/>
              <a:t>Exemplo: Requer seja oportunizado o juízo de retratação. Pontuação: 0,40</a:t>
            </a:r>
          </a:p>
          <a:p>
            <a:pPr algn="just"/>
            <a:r>
              <a:rPr lang="pt-BR" sz="2400" dirty="0"/>
              <a:t>4. </a:t>
            </a:r>
            <a:r>
              <a:rPr lang="pt-BR" sz="2400" dirty="0">
                <a:highlight>
                  <a:srgbClr val="FFFF00"/>
                </a:highlight>
              </a:rPr>
              <a:t>Pedido de Recebimento do Recurso </a:t>
            </a:r>
            <a:r>
              <a:rPr lang="pt-BR" sz="2400" dirty="0"/>
              <a:t>(0,20). Pedido para o juiz </a:t>
            </a:r>
            <a:r>
              <a:rPr lang="pt-BR" sz="2400" b="1" dirty="0"/>
              <a:t>conhecer</a:t>
            </a:r>
            <a:r>
              <a:rPr lang="pt-BR" sz="2400" dirty="0"/>
              <a:t> a apelação. Fundamento: Art. </a:t>
            </a:r>
            <a:r>
              <a:rPr lang="pt-BR" sz="2400" dirty="0">
                <a:highlight>
                  <a:srgbClr val="FFFF00"/>
                </a:highlight>
              </a:rPr>
              <a:t>1.010 CPC </a:t>
            </a:r>
            <a:r>
              <a:rPr lang="pt-BR" sz="2400" dirty="0"/>
              <a:t>Pontuação: 0,20. 5. Pedido de Intimação </a:t>
            </a:r>
            <a:r>
              <a:rPr lang="pt-BR" sz="2400" dirty="0">
                <a:highlight>
                  <a:srgbClr val="FFFF00"/>
                </a:highlight>
              </a:rPr>
              <a:t>para Contrarrazões (0,25)</a:t>
            </a:r>
          </a:p>
          <a:p>
            <a:pPr algn="just"/>
            <a:r>
              <a:rPr lang="pt-BR" sz="2400" dirty="0"/>
              <a:t>Deve constar pedido para: intimação do apelado para apresentar contrarrazões Fundamento: Art. 1.010 §1º CPC Pontuação: 0,25</a:t>
            </a:r>
          </a:p>
          <a:p>
            <a:pPr algn="just"/>
            <a:r>
              <a:rPr lang="pt-BR" sz="2400" dirty="0"/>
              <a:t>6. Pedido de </a:t>
            </a:r>
            <a:r>
              <a:rPr lang="pt-BR" sz="2400" dirty="0">
                <a:highlight>
                  <a:srgbClr val="FFFF00"/>
                </a:highlight>
              </a:rPr>
              <a:t>Remessa ao Tribunal (0,25)</a:t>
            </a:r>
            <a:r>
              <a:rPr lang="pt-BR" sz="2400" dirty="0"/>
              <a:t> Pedido de remessa dos autos ao Tribunal. Fundamento: Art. 1.010 §3º CPC Pontuação: 0,25</a:t>
            </a:r>
          </a:p>
          <a:p>
            <a:pPr algn="just"/>
            <a:r>
              <a:rPr lang="pt-BR" sz="2400" dirty="0"/>
              <a:t>7. </a:t>
            </a:r>
            <a:r>
              <a:rPr lang="pt-BR" sz="2400" dirty="0">
                <a:highlight>
                  <a:srgbClr val="FFFF00"/>
                </a:highlight>
              </a:rPr>
              <a:t>Tempestividade</a:t>
            </a:r>
            <a:r>
              <a:rPr lang="pt-BR" sz="2400" dirty="0"/>
              <a:t> (0,40) O candidato deve demonstrar a tempestividade. Fundamento: </a:t>
            </a:r>
            <a:r>
              <a:rPr lang="pt-BR" sz="2400" dirty="0">
                <a:highlight>
                  <a:srgbClr val="FFFF00"/>
                </a:highlight>
              </a:rPr>
              <a:t>Art. 1.003 §5º </a:t>
            </a:r>
            <a:r>
              <a:rPr lang="pt-BR" sz="2400" dirty="0"/>
              <a:t>CPC. Menção ao prazo de: 15 dias úteis Pontuação: 0,40</a:t>
            </a:r>
          </a:p>
          <a:p>
            <a:pPr algn="just"/>
            <a:r>
              <a:rPr lang="pt-BR" sz="2400" dirty="0"/>
              <a:t>8. </a:t>
            </a:r>
            <a:r>
              <a:rPr lang="pt-BR" sz="2400" dirty="0">
                <a:highlight>
                  <a:srgbClr val="FFFF00"/>
                </a:highlight>
              </a:rPr>
              <a:t>Cabimento da Apelação (0,40</a:t>
            </a:r>
            <a:r>
              <a:rPr lang="pt-BR" sz="2400" dirty="0"/>
              <a:t>) Explicação de que a sentença julgou improcedente. Fundamento: Art. </a:t>
            </a:r>
            <a:r>
              <a:rPr lang="pt-BR" sz="2400" dirty="0">
                <a:highlight>
                  <a:srgbClr val="FFFF00"/>
                </a:highlight>
              </a:rPr>
              <a:t>1.009 CPC. </a:t>
            </a:r>
            <a:r>
              <a:rPr lang="pt-BR" sz="2400" dirty="0"/>
              <a:t>Art. 332 CPC Pontuação: 0,40</a:t>
            </a:r>
          </a:p>
          <a:p>
            <a:pPr algn="just"/>
            <a:r>
              <a:rPr lang="pt-BR" sz="2400" dirty="0"/>
              <a:t>9. </a:t>
            </a:r>
            <a:r>
              <a:rPr lang="pt-BR" sz="2400" dirty="0">
                <a:highlight>
                  <a:srgbClr val="FFFF00"/>
                </a:highlight>
              </a:rPr>
              <a:t>Erro na aplicação do precedente </a:t>
            </a:r>
            <a:r>
              <a:rPr lang="pt-BR" sz="2400" dirty="0"/>
              <a:t>(0,80) O candidato deve demonstrar que houve </a:t>
            </a:r>
            <a:r>
              <a:rPr lang="pt-BR" sz="2400" dirty="0">
                <a:highlight>
                  <a:srgbClr val="FFFF00"/>
                </a:highlight>
              </a:rPr>
              <a:t>distinção do caso </a:t>
            </a:r>
            <a:r>
              <a:rPr lang="pt-BR" sz="2400" dirty="0"/>
              <a:t>concreto. Ponto central: O precedente trata apenas da fila bancária, mas o caso envolve: ofensa pública constrangimento pelo gerente Portanto: situação diferente do Tema 1.156 do STJ Pontuação: 0,80</a:t>
            </a:r>
          </a:p>
          <a:p>
            <a:pPr algn="just"/>
            <a:r>
              <a:rPr lang="pt-BR" sz="2400" dirty="0"/>
              <a:t>10. </a:t>
            </a:r>
            <a:r>
              <a:rPr lang="pt-BR" sz="2400" dirty="0">
                <a:highlight>
                  <a:srgbClr val="FFFF00"/>
                </a:highlight>
              </a:rPr>
              <a:t>Impossibilidade de improcedência liminar (0,80): </a:t>
            </a:r>
            <a:r>
              <a:rPr lang="pt-BR" sz="2400" dirty="0"/>
              <a:t>Demonstrar que a improcedência liminar não é adequada porque há: necessidade de análise fática, necessidade de prova. </a:t>
            </a:r>
            <a:r>
              <a:rPr lang="pt-BR" sz="2400" dirty="0">
                <a:highlight>
                  <a:srgbClr val="FFFF00"/>
                </a:highlight>
              </a:rPr>
              <a:t>Fundamento: Art. 332 CPC</a:t>
            </a:r>
            <a:r>
              <a:rPr lang="pt-BR" sz="2400" dirty="0"/>
              <a:t> Pontuação: 0,80</a:t>
            </a:r>
          </a:p>
          <a:p>
            <a:pPr algn="just"/>
            <a:r>
              <a:rPr lang="pt-BR" sz="2400" dirty="0"/>
              <a:t>11. </a:t>
            </a:r>
            <a:r>
              <a:rPr lang="pt-BR" sz="2400" dirty="0">
                <a:highlight>
                  <a:srgbClr val="FFFF00"/>
                </a:highlight>
              </a:rPr>
              <a:t>Pedido de reforma da sentença (0,50</a:t>
            </a:r>
            <a:r>
              <a:rPr lang="pt-BR" sz="2400" dirty="0"/>
              <a:t>) Pedido para: reformar a sentença, afastar a </a:t>
            </a:r>
            <a:r>
              <a:rPr lang="pt-BR" sz="2400" dirty="0">
                <a:highlight>
                  <a:srgbClr val="FFFF00"/>
                </a:highlight>
              </a:rPr>
              <a:t>improcedência</a:t>
            </a:r>
            <a:r>
              <a:rPr lang="pt-BR" sz="2400" dirty="0"/>
              <a:t> liminar. Pontuação: 0,50</a:t>
            </a:r>
          </a:p>
          <a:p>
            <a:pPr algn="just"/>
            <a:r>
              <a:rPr lang="pt-BR" sz="2400" dirty="0"/>
              <a:t>12. Pedido de </a:t>
            </a:r>
            <a:r>
              <a:rPr lang="pt-BR" sz="2400" dirty="0">
                <a:highlight>
                  <a:srgbClr val="FFFF00"/>
                </a:highlight>
              </a:rPr>
              <a:t>prosseguimento do processo (0,40</a:t>
            </a:r>
            <a:r>
              <a:rPr lang="pt-BR" sz="2400" dirty="0"/>
              <a:t>) Pedido para: determinar </a:t>
            </a:r>
            <a:r>
              <a:rPr lang="pt-BR" sz="2400" dirty="0">
                <a:highlight>
                  <a:srgbClr val="FFFF00"/>
                </a:highlight>
              </a:rPr>
              <a:t>citação do réu; </a:t>
            </a:r>
            <a:r>
              <a:rPr lang="pt-BR" sz="2400" dirty="0"/>
              <a:t>prosseguimento da ação: Pontuação: 0,40</a:t>
            </a:r>
          </a:p>
          <a:p>
            <a:pPr algn="just"/>
            <a:r>
              <a:rPr lang="pt-BR" sz="2400" dirty="0"/>
              <a:t>13. </a:t>
            </a:r>
            <a:r>
              <a:rPr lang="pt-BR" sz="2400" dirty="0">
                <a:highlight>
                  <a:srgbClr val="FFFF00"/>
                </a:highlight>
              </a:rPr>
              <a:t>Fechamento da peça (0,2</a:t>
            </a:r>
            <a:r>
              <a:rPr lang="pt-BR" sz="2400" dirty="0"/>
              <a:t>5) Elementos formais: local data advogado OAB Pontuação: 0,25</a:t>
            </a:r>
          </a:p>
          <a:p>
            <a:pPr algn="ctr"/>
            <a:r>
              <a:rPr lang="pt-BR" sz="2400" b="1" dirty="0"/>
              <a:t>DISTRIBUIÇÃO FINAL DA PONTUAÇÃO</a:t>
            </a:r>
            <a:r>
              <a:rPr lang="pt-BR" sz="2400" dirty="0"/>
              <a:t> </a:t>
            </a:r>
            <a:r>
              <a:rPr lang="pt-BR" sz="2400" b="1" dirty="0"/>
              <a:t>TOTAL: 5,00 Pontos (IA)</a:t>
            </a:r>
          </a:p>
          <a:p>
            <a:pPr algn="just"/>
            <a:r>
              <a:rPr lang="pt-BR" sz="2400" dirty="0"/>
              <a:t>Endereçamento	0,10			Identificação da peça		0,25</a:t>
            </a:r>
          </a:p>
          <a:p>
            <a:pPr algn="just"/>
            <a:r>
              <a:rPr lang="pt-BR" sz="2400" dirty="0"/>
              <a:t>Juízo de retratação	0,40			Recebimento do recurso	0,20</a:t>
            </a:r>
          </a:p>
          <a:p>
            <a:pPr algn="just"/>
            <a:r>
              <a:rPr lang="pt-BR" sz="2400" dirty="0"/>
              <a:t>Contrarrazões	0,25			Remessa ao Tribunal		0,25</a:t>
            </a:r>
          </a:p>
          <a:p>
            <a:pPr algn="just"/>
            <a:r>
              <a:rPr lang="pt-BR" sz="2400" dirty="0"/>
              <a:t>Tempestividade	0,40			Cabimento		0,40</a:t>
            </a:r>
          </a:p>
          <a:p>
            <a:pPr algn="just"/>
            <a:r>
              <a:rPr lang="pt-BR" sz="2400" dirty="0"/>
              <a:t>Pedido de reforma	0,50			Prosseguimento do processo	0,40</a:t>
            </a:r>
          </a:p>
          <a:p>
            <a:pPr algn="just"/>
            <a:r>
              <a:rPr lang="pt-BR" sz="2400" dirty="0"/>
              <a:t>Fechamento	0,25</a:t>
            </a:r>
          </a:p>
          <a:p>
            <a:pPr algn="just"/>
            <a:r>
              <a:rPr lang="pt-BR" sz="2400" dirty="0"/>
              <a:t>Erro na aplicação do precedente 0,80                          Improcedência liminar inadequada 0,80</a:t>
            </a:r>
          </a:p>
          <a:p>
            <a:pPr algn="just"/>
            <a:endParaRPr lang="pt-BR" sz="2400" dirty="0"/>
          </a:p>
        </p:txBody>
      </p:sp>
    </p:spTree>
    <p:extLst>
      <p:ext uri="{BB962C8B-B14F-4D97-AF65-F5344CB8AC3E}">
        <p14:creationId xmlns:p14="http://schemas.microsoft.com/office/powerpoint/2010/main" val="427508247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1B280-7A87-8057-ADE9-EC20AC81B164}"/>
            </a:ext>
          </a:extLst>
        </p:cNvPr>
        <p:cNvGrpSpPr/>
        <p:nvPr/>
      </p:nvGrpSpPr>
      <p:grpSpPr>
        <a:xfrm>
          <a:off x="0" y="0"/>
          <a:ext cx="0" cy="0"/>
          <a:chOff x="0" y="0"/>
          <a:chExt cx="0" cy="0"/>
        </a:xfrm>
      </p:grpSpPr>
      <p:sp>
        <p:nvSpPr>
          <p:cNvPr id="146" name="Espaço Reservado para Conteúdo 2_3">
            <a:extLst>
              <a:ext uri="{FF2B5EF4-FFF2-40B4-BE49-F238E27FC236}">
                <a16:creationId xmlns:a16="http://schemas.microsoft.com/office/drawing/2014/main" id="{E3003146-2678-DF3A-6522-2954271179C8}"/>
              </a:ext>
            </a:extLst>
          </p:cNvPr>
          <p:cNvSpPr/>
          <p:nvPr/>
        </p:nvSpPr>
        <p:spPr>
          <a:xfrm>
            <a:off x="1"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r>
              <a:rPr lang="pt-BR" dirty="0"/>
              <a:t>-------</a:t>
            </a:r>
          </a:p>
          <a:p>
            <a:pPr algn="just"/>
            <a:endParaRPr lang="pt-BR" sz="2000" dirty="0"/>
          </a:p>
          <a:p>
            <a:pPr algn="just"/>
            <a:endParaRPr lang="pt-BR" sz="2000" dirty="0"/>
          </a:p>
          <a:p>
            <a:pPr algn="just"/>
            <a:endParaRPr lang="pt-BR" sz="2000" dirty="0"/>
          </a:p>
          <a:p>
            <a:pPr algn="just"/>
            <a:endParaRPr lang="pt-BR" sz="2000" dirty="0"/>
          </a:p>
          <a:p>
            <a:pPr algn="just"/>
            <a:endParaRPr lang="pt-BR" sz="2000" dirty="0"/>
          </a:p>
          <a:p>
            <a:pPr algn="just"/>
            <a:endParaRPr lang="pt-BR" sz="2000" dirty="0"/>
          </a:p>
          <a:p>
            <a:pPr algn="just"/>
            <a:endParaRPr lang="pt-BR" sz="2000" dirty="0"/>
          </a:p>
          <a:p>
            <a:pPr algn="just"/>
            <a:r>
              <a:rPr lang="pt-BR" sz="2000" dirty="0">
                <a:highlight>
                  <a:srgbClr val="00FFFF"/>
                </a:highlight>
              </a:rPr>
              <a:t>PRÁTICA</a:t>
            </a:r>
          </a:p>
        </p:txBody>
      </p:sp>
    </p:spTree>
    <p:extLst>
      <p:ext uri="{BB962C8B-B14F-4D97-AF65-F5344CB8AC3E}">
        <p14:creationId xmlns:p14="http://schemas.microsoft.com/office/powerpoint/2010/main" val="147900256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2632B-D07C-324F-0BE2-AF7921A65CB0}"/>
            </a:ext>
          </a:extLst>
        </p:cNvPr>
        <p:cNvGrpSpPr/>
        <p:nvPr/>
      </p:nvGrpSpPr>
      <p:grpSpPr>
        <a:xfrm>
          <a:off x="0" y="0"/>
          <a:ext cx="0" cy="0"/>
          <a:chOff x="0" y="0"/>
          <a:chExt cx="0" cy="0"/>
        </a:xfrm>
      </p:grpSpPr>
      <p:sp>
        <p:nvSpPr>
          <p:cNvPr id="146" name="Espaço Reservado para Conteúdo 2_3">
            <a:extLst>
              <a:ext uri="{FF2B5EF4-FFF2-40B4-BE49-F238E27FC236}">
                <a16:creationId xmlns:a16="http://schemas.microsoft.com/office/drawing/2014/main" id="{D5147E53-8EC1-F731-CC1B-D1610D546A60}"/>
              </a:ext>
            </a:extLst>
          </p:cNvPr>
          <p:cNvSpPr/>
          <p:nvPr/>
        </p:nvSpPr>
        <p:spPr>
          <a:xfrm>
            <a:off x="1"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62500" lnSpcReduction="20000"/>
          </a:bodyPr>
          <a:lstStyle/>
          <a:p>
            <a:pPr algn="just">
              <a:lnSpc>
                <a:spcPct val="100000"/>
              </a:lnSpc>
              <a:spcBef>
                <a:spcPts val="641"/>
              </a:spcBef>
              <a:tabLst>
                <a:tab pos="0" algn="l"/>
              </a:tabLst>
            </a:pPr>
            <a:r>
              <a:rPr lang="pt-BR" sz="3200" spc="-1" dirty="0">
                <a:solidFill>
                  <a:srgbClr val="000000"/>
                </a:solidFill>
                <a:latin typeface="Calibri"/>
                <a:ea typeface="DejaVu Sans"/>
              </a:rPr>
              <a:t>		Olga adquiriu uma chapinha de cabelo com o objetivo de fazer um penteado especial para um casamento em que seria madrinha. No dia da cerimônia, Olga pela primeira vez ligou o produto, que esquentou em excesso e queimou seus longos cabelos.  Em consequência, Olga precisou procurar um hospital e não pôde comparecer ao casamento.</a:t>
            </a:r>
          </a:p>
          <a:p>
            <a:pPr algn="just">
              <a:lnSpc>
                <a:spcPct val="100000"/>
              </a:lnSpc>
              <a:spcBef>
                <a:spcPts val="641"/>
              </a:spcBef>
              <a:tabLst>
                <a:tab pos="0" algn="l"/>
              </a:tabLst>
            </a:pPr>
            <a:r>
              <a:rPr lang="pt-BR" sz="3200" spc="-1" dirty="0">
                <a:solidFill>
                  <a:srgbClr val="000000"/>
                </a:solidFill>
                <a:latin typeface="Calibri"/>
                <a:ea typeface="DejaVu Sans"/>
              </a:rPr>
              <a:t>		Olga ajuizou ação de reparação de danos em face de Casa Mil, objetivando o recebimento de indenização no valor total de R$ 100.000,00 (cem mil reais), tendo sido a petição inicial distribuída à 2ª Vara Cível de Teresina.  Em contestação, a Ré sustentou preliminarmente a incompetência do juízo, por não ser o de sua sede. No mérito, sustentou a ocorrência da prescrição em virtude do transcurso de prazo superior a um ano entre a ocorrência do dano e o ajuizamento da ação. Alegou também a ausência de sua responsabilidade, seja porque não restou comprovada sua culpa, seja porque não fabricou o produto alegadamente defeituoso.</a:t>
            </a:r>
          </a:p>
          <a:p>
            <a:pPr algn="just">
              <a:lnSpc>
                <a:spcPct val="100000"/>
              </a:lnSpc>
              <a:spcBef>
                <a:spcPts val="641"/>
              </a:spcBef>
              <a:tabLst>
                <a:tab pos="0" algn="l"/>
              </a:tabLst>
            </a:pPr>
            <a:r>
              <a:rPr lang="pt-BR" sz="3200" spc="-1" dirty="0">
                <a:solidFill>
                  <a:srgbClr val="000000"/>
                </a:solidFill>
                <a:latin typeface="Calibri"/>
                <a:ea typeface="DejaVu Sans"/>
              </a:rPr>
              <a:t>		Em provas, a parte autora requereu a oitiva de testemunhas, o que foi indeferido pela juíza responsável pelo caso, por entender impertinente.</a:t>
            </a:r>
          </a:p>
          <a:p>
            <a:pPr algn="just">
              <a:lnSpc>
                <a:spcPct val="100000"/>
              </a:lnSpc>
              <a:spcBef>
                <a:spcPts val="641"/>
              </a:spcBef>
              <a:tabLst>
                <a:tab pos="0" algn="l"/>
              </a:tabLst>
            </a:pPr>
            <a:r>
              <a:rPr lang="pt-BR" sz="3200" spc="-1" dirty="0">
                <a:solidFill>
                  <a:srgbClr val="000000"/>
                </a:solidFill>
                <a:latin typeface="Calibri"/>
                <a:ea typeface="DejaVu Sans"/>
              </a:rPr>
              <a:t>		O pedido foi julgado procedente, com a condenação de Casa Mil ao pagamento da integralidade da indenização pleiteada na inicial. Nenhuma das alegações da ré foi acolhida.</a:t>
            </a:r>
          </a:p>
          <a:p>
            <a:pPr algn="just">
              <a:lnSpc>
                <a:spcPct val="100000"/>
              </a:lnSpc>
              <a:spcBef>
                <a:spcPts val="641"/>
              </a:spcBef>
              <a:tabLst>
                <a:tab pos="0" algn="l"/>
              </a:tabLst>
            </a:pPr>
            <a:r>
              <a:rPr lang="pt-BR" sz="3200" spc="-1" dirty="0">
                <a:solidFill>
                  <a:srgbClr val="000000"/>
                </a:solidFill>
                <a:latin typeface="Calibri"/>
                <a:ea typeface="DejaVu Sans"/>
              </a:rPr>
              <a:t>		Inconformada, Casa Mil apresentou recurso de apelação e repisou o alegado em sua contestação, no sentido da incompetência, bem como da prescrição e da ausência de sua responsabilidade. Pleiteou a reforma da sentença para que o pedido seja julgado improcedente.</a:t>
            </a:r>
          </a:p>
          <a:p>
            <a:pPr algn="just">
              <a:lnSpc>
                <a:spcPct val="100000"/>
              </a:lnSpc>
              <a:spcBef>
                <a:spcPts val="641"/>
              </a:spcBef>
              <a:tabLst>
                <a:tab pos="0" algn="l"/>
              </a:tabLst>
            </a:pPr>
            <a:r>
              <a:rPr lang="pt-BR" sz="3200" spc="-1" dirty="0">
                <a:solidFill>
                  <a:srgbClr val="000000"/>
                </a:solidFill>
                <a:latin typeface="Calibri"/>
                <a:ea typeface="DejaVu Sans"/>
              </a:rPr>
              <a:t>		Em seguida, </a:t>
            </a:r>
            <a:r>
              <a:rPr lang="pt-BR" sz="3200" b="1" spc="-1" dirty="0">
                <a:solidFill>
                  <a:srgbClr val="000000"/>
                </a:solidFill>
                <a:latin typeface="Calibri"/>
                <a:ea typeface="DejaVu Sans"/>
              </a:rPr>
              <a:t>a parte autora foi intimada a se manifestar sobre a apelação apresentada</a:t>
            </a:r>
            <a:r>
              <a:rPr lang="pt-BR" sz="3200" spc="-1" dirty="0">
                <a:solidFill>
                  <a:srgbClr val="000000"/>
                </a:solidFill>
                <a:latin typeface="Calibri"/>
                <a:ea typeface="DejaVu Sans"/>
              </a:rPr>
              <a:t>.</a:t>
            </a:r>
          </a:p>
          <a:p>
            <a:pPr algn="just">
              <a:lnSpc>
                <a:spcPct val="100000"/>
              </a:lnSpc>
              <a:spcBef>
                <a:spcPts val="641"/>
              </a:spcBef>
              <a:tabLst>
                <a:tab pos="0" algn="l"/>
              </a:tabLst>
            </a:pPr>
            <a:endParaRPr lang="pt-BR" sz="3200" spc="-1" dirty="0">
              <a:solidFill>
                <a:srgbClr val="000000"/>
              </a:solidFill>
              <a:latin typeface="Calibri"/>
              <a:ea typeface="DejaVu Sans"/>
            </a:endParaRPr>
          </a:p>
        </p:txBody>
      </p:sp>
      <p:pic>
        <p:nvPicPr>
          <p:cNvPr id="3" name="Imagem 2">
            <a:extLst>
              <a:ext uri="{FF2B5EF4-FFF2-40B4-BE49-F238E27FC236}">
                <a16:creationId xmlns:a16="http://schemas.microsoft.com/office/drawing/2014/main" id="{6B8D5394-2A12-F82D-5226-D281F931DE19}"/>
              </a:ext>
            </a:extLst>
          </p:cNvPr>
          <p:cNvPicPr>
            <a:picLocks noChangeAspect="1"/>
          </p:cNvPicPr>
          <p:nvPr/>
        </p:nvPicPr>
        <p:blipFill>
          <a:blip r:embed="rId2"/>
          <a:stretch>
            <a:fillRect/>
          </a:stretch>
        </p:blipFill>
        <p:spPr>
          <a:xfrm>
            <a:off x="6367661" y="6591300"/>
            <a:ext cx="2585224" cy="181005"/>
          </a:xfrm>
          <a:prstGeom prst="rect">
            <a:avLst/>
          </a:prstGeom>
        </p:spPr>
      </p:pic>
    </p:spTree>
    <p:extLst>
      <p:ext uri="{BB962C8B-B14F-4D97-AF65-F5344CB8AC3E}">
        <p14:creationId xmlns:p14="http://schemas.microsoft.com/office/powerpoint/2010/main" val="56134841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2632B-D07C-324F-0BE2-AF7921A65CB0}"/>
            </a:ext>
          </a:extLst>
        </p:cNvPr>
        <p:cNvGrpSpPr/>
        <p:nvPr/>
      </p:nvGrpSpPr>
      <p:grpSpPr>
        <a:xfrm>
          <a:off x="0" y="0"/>
          <a:ext cx="0" cy="0"/>
          <a:chOff x="0" y="0"/>
          <a:chExt cx="0" cy="0"/>
        </a:xfrm>
      </p:grpSpPr>
      <p:sp>
        <p:nvSpPr>
          <p:cNvPr id="146" name="Espaço Reservado para Conteúdo 2_3">
            <a:extLst>
              <a:ext uri="{FF2B5EF4-FFF2-40B4-BE49-F238E27FC236}">
                <a16:creationId xmlns:a16="http://schemas.microsoft.com/office/drawing/2014/main" id="{D5147E53-8EC1-F731-CC1B-D1610D546A60}"/>
              </a:ext>
            </a:extLst>
          </p:cNvPr>
          <p:cNvSpPr/>
          <p:nvPr/>
        </p:nvSpPr>
        <p:spPr>
          <a:xfrm>
            <a:off x="1"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2500" lnSpcReduction="10000"/>
          </a:bodyPr>
          <a:lstStyle/>
          <a:p>
            <a:pPr algn="just">
              <a:lnSpc>
                <a:spcPct val="107000"/>
              </a:lnSpc>
              <a:spcAft>
                <a:spcPts val="800"/>
              </a:spcAft>
            </a:pPr>
            <a:r>
              <a:rPr lang="pt-BR" sz="1800" b="1" i="1" u="sng" kern="0" dirty="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rPr>
              <a:t>PEÇA CONTRARRAZÕES</a:t>
            </a:r>
            <a:r>
              <a:rPr lang="pt-BR" sz="1800" kern="0" dirty="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rPr>
              <a:t>, Art. 1.010, §§ 1º e 2º, do CPC direcionada à 2a Vara Cível de Teresina/PI. Olga apelada e </a:t>
            </a:r>
            <a:r>
              <a:rPr lang="pt-BR" sz="1800" i="1" kern="0" dirty="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rPr>
              <a:t>Casa Mil</a:t>
            </a:r>
            <a:r>
              <a:rPr lang="pt-BR" sz="1800" kern="0" dirty="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rPr>
              <a:t> apelante.</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07000"/>
              </a:lnSpc>
              <a:spcAft>
                <a:spcPts val="800"/>
              </a:spcAft>
            </a:pPr>
            <a:r>
              <a:rPr lang="pt-BR" sz="1800" b="1" kern="0" dirty="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rPr>
              <a:t>PRELIMINARMENTE</a:t>
            </a:r>
            <a:r>
              <a:rPr lang="pt-BR" sz="1800" kern="0" dirty="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rPr>
              <a:t> alegação de interposição dentro do prazo de quinze dias previsto no Art. 1.010, § 1º, </a:t>
            </a:r>
            <a:r>
              <a:rPr lang="pt-BR" sz="1800" b="1" i="1" u="sng" kern="0" dirty="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rPr>
              <a:t>ou</a:t>
            </a:r>
            <a:r>
              <a:rPr lang="pt-BR" sz="1800" kern="0" dirty="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rPr>
              <a:t> no Art. 1.003, § 5º, ambos do CPC. Em contrapartida, alegar intempestividade da apelação, pois superado o prazo de quinze dias previsto no Art. 1.003, § 5º, do CPC.</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07000"/>
              </a:lnSpc>
              <a:spcAft>
                <a:spcPts val="800"/>
              </a:spcAft>
            </a:pPr>
            <a:r>
              <a:rPr lang="pt-BR" sz="1800" kern="0" dirty="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rPr>
              <a:t>Ainda em preliminar suscitar a reforma da decisão que indeferiu a produção de prova oral pela parte autora, nos termos do Art. 1.009, § 1º, do CPC, sob alegação de ofensa à ampla defesa.</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07000"/>
              </a:lnSpc>
              <a:spcAft>
                <a:spcPts val="800"/>
              </a:spcAft>
            </a:pPr>
            <a:r>
              <a:rPr lang="pt-BR" sz="1800" b="1" kern="0" dirty="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rPr>
              <a:t>FATOS</a:t>
            </a:r>
            <a:r>
              <a:rPr lang="pt-BR" b="1" kern="0" dirty="0">
                <a:solidFill>
                  <a:srgbClr val="222222"/>
                </a:solidFill>
                <a:latin typeface="Verdana" panose="020B0604030504040204" pitchFamily="34" charset="0"/>
                <a:ea typeface="Times New Roman" panose="02020603050405020304" pitchFamily="18" charset="0"/>
                <a:cs typeface="Times New Roman" panose="02020603050405020304" pitchFamily="18" charset="0"/>
              </a:rPr>
              <a:t>: </a:t>
            </a:r>
            <a:r>
              <a:rPr lang="pt-BR" kern="0" dirty="0">
                <a:solidFill>
                  <a:srgbClr val="222222"/>
                </a:solidFill>
                <a:latin typeface="Verdana" panose="020B0604030504040204" pitchFamily="34" charset="0"/>
                <a:ea typeface="Times New Roman" panose="02020603050405020304" pitchFamily="18" charset="0"/>
                <a:cs typeface="Times New Roman" panose="02020603050405020304" pitchFamily="18" charset="0"/>
              </a:rPr>
              <a:t>deverá ser feita a exposição dos fatos.</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07000"/>
              </a:lnSpc>
              <a:spcAft>
                <a:spcPts val="800"/>
              </a:spcAft>
            </a:pPr>
            <a:r>
              <a:rPr lang="pt-BR" sz="1800" b="1" kern="0" dirty="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rPr>
              <a:t>MÉRITO</a:t>
            </a:r>
            <a:r>
              <a:rPr lang="pt-BR" sz="1800" kern="0" dirty="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rPr>
              <a:t>: mencionar relação de consumo, nos termos do art. 2º ou do art. 3º, CDC (</a:t>
            </a:r>
            <a:r>
              <a:rPr lang="pt-BR" sz="1800" i="1" kern="0" dirty="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rPr>
              <a:t>Casa Mil</a:t>
            </a:r>
            <a:r>
              <a:rPr lang="pt-BR" sz="1800" kern="0" dirty="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rPr>
              <a:t> é considerada fornecedora por ter comercializado o produto vendido).</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07000"/>
              </a:lnSpc>
              <a:spcAft>
                <a:spcPts val="800"/>
              </a:spcAft>
            </a:pPr>
            <a:r>
              <a:rPr lang="pt-BR" sz="1800" kern="0" dirty="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rPr>
              <a:t>Alegar competência territorial da comarca de Teresina/PI, por ser o domicílio da parte autora, conforme previsto no Art. 101, inciso I, do CDC.</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07000"/>
              </a:lnSpc>
              <a:spcAft>
                <a:spcPts val="800"/>
              </a:spcAft>
            </a:pPr>
            <a:r>
              <a:rPr lang="pt-BR" sz="1800" kern="0" dirty="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rPr>
              <a:t>PRAZO PRESCRICIONAL aplicável ao caso é o quinquenal, de acordo com o Art. 27 do CDC, sendo descabida a alegação de prescrição pela apelante.</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07000"/>
              </a:lnSpc>
              <a:spcAft>
                <a:spcPts val="800"/>
              </a:spcAft>
            </a:pPr>
            <a:r>
              <a:rPr lang="pt-BR" sz="1800" kern="0" dirty="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rPr>
              <a:t>Responsabilidade da apelante é de natureza objetiva, independendo de culpa (Art. 12 do CDC).</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07000"/>
              </a:lnSpc>
              <a:spcAft>
                <a:spcPts val="800"/>
              </a:spcAft>
            </a:pPr>
            <a:r>
              <a:rPr lang="pt-BR" sz="1800" b="1" kern="0" dirty="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rPr>
              <a:t>PEDIDOS</a:t>
            </a:r>
            <a:r>
              <a:rPr lang="pt-BR" sz="1800" kern="0" dirty="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rPr>
              <a:t>: a) desprovimento do recurso com a manutenção da sentença apelada; e b) majoração da condenação da ré em honorários advocatícios.</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1800" b="1" kern="0" dirty="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rPr>
              <a:t>ENCERRAMENTO</a:t>
            </a:r>
            <a:r>
              <a:rPr lang="pt-BR" sz="1800" kern="0" dirty="0">
                <a:solidFill>
                  <a:srgbClr val="222222"/>
                </a:solidFill>
                <a:effectLst/>
                <a:latin typeface="Verdana" panose="020B0604030504040204" pitchFamily="34" charset="0"/>
                <a:ea typeface="Times New Roman" panose="02020603050405020304" pitchFamily="18" charset="0"/>
                <a:cs typeface="Times New Roman" panose="02020603050405020304" pitchFamily="18" charset="0"/>
              </a:rPr>
              <a:t> da petição com local, data, assinatura e inscrição na OAB.</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278238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2632B-D07C-324F-0BE2-AF7921A65CB0}"/>
            </a:ext>
          </a:extLst>
        </p:cNvPr>
        <p:cNvGrpSpPr/>
        <p:nvPr/>
      </p:nvGrpSpPr>
      <p:grpSpPr>
        <a:xfrm>
          <a:off x="0" y="0"/>
          <a:ext cx="0" cy="0"/>
          <a:chOff x="0" y="0"/>
          <a:chExt cx="0" cy="0"/>
        </a:xfrm>
      </p:grpSpPr>
      <p:sp>
        <p:nvSpPr>
          <p:cNvPr id="146" name="Espaço Reservado para Conteúdo 2_3">
            <a:extLst>
              <a:ext uri="{FF2B5EF4-FFF2-40B4-BE49-F238E27FC236}">
                <a16:creationId xmlns:a16="http://schemas.microsoft.com/office/drawing/2014/main" id="{D5147E53-8EC1-F731-CC1B-D1610D546A60}"/>
              </a:ext>
            </a:extLst>
          </p:cNvPr>
          <p:cNvSpPr/>
          <p:nvPr/>
        </p:nvSpPr>
        <p:spPr>
          <a:xfrm>
            <a:off x="1"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15000"/>
              </a:lnSpc>
              <a:spcAft>
                <a:spcPts val="1000"/>
              </a:spcAft>
            </a:pPr>
            <a:r>
              <a:rPr lang="pt-BR" sz="1800" b="1" dirty="0">
                <a:effectLst/>
                <a:latin typeface="Californian FB" panose="0207040306080B030204" pitchFamily="18" charset="0"/>
                <a:ea typeface="Calibri" panose="020F0502020204030204" pitchFamily="34" charset="0"/>
                <a:cs typeface="Times New Roman" panose="02020603050405020304" pitchFamily="18" charset="0"/>
              </a:rPr>
              <a:t>AO JUÍZO DA </a:t>
            </a:r>
            <a:r>
              <a:rPr lang="pt-BR" sz="1800" b="1" dirty="0">
                <a:effectLst/>
                <a:highlight>
                  <a:srgbClr val="FFFF00"/>
                </a:highlight>
                <a:latin typeface="Californian FB" panose="0207040306080B030204" pitchFamily="18" charset="0"/>
                <a:ea typeface="Calibri" panose="020F0502020204030204" pitchFamily="34" charset="0"/>
                <a:cs typeface="Times New Roman" panose="02020603050405020304" pitchFamily="18" charset="0"/>
              </a:rPr>
              <a:t>5ª VARA CÍVEL </a:t>
            </a:r>
            <a:r>
              <a:rPr lang="pt-BR" sz="1800" b="1" dirty="0">
                <a:effectLst/>
                <a:latin typeface="Californian FB" panose="0207040306080B030204" pitchFamily="18" charset="0"/>
                <a:ea typeface="Calibri" panose="020F0502020204030204" pitchFamily="34" charset="0"/>
                <a:cs typeface="Times New Roman" panose="02020603050405020304" pitchFamily="18" charset="0"/>
              </a:rPr>
              <a:t>DA COMARCA DE XXX</a:t>
            </a:r>
            <a:r>
              <a:rPr lang="pt-BR" sz="1800" dirty="0">
                <a:effectLst/>
                <a:latin typeface="Californian FB" panose="0207040306080B030204" pitchFamily="18" charset="0"/>
                <a:ea typeface="Calibri" panose="020F0502020204030204" pitchFamily="34" charset="0"/>
                <a:cs typeface="Times New Roman" panose="02020603050405020304" pitchFamily="18" charset="0"/>
              </a:rPr>
              <a:t>.</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pt-BR" sz="1800" dirty="0">
                <a:effectLst/>
                <a:latin typeface="Californian FB" panose="0207040306080B030204" pitchFamily="18" charset="0"/>
                <a:ea typeface="Calibri" panose="020F0502020204030204" pitchFamily="34" charset="0"/>
                <a:cs typeface="Times New Roman" panose="02020603050405020304" pitchFamily="18" charset="0"/>
              </a:rPr>
              <a:t> </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pt-BR" dirty="0">
                <a:latin typeface="Californian FB" panose="0207040306080B030204" pitchFamily="18" charset="0"/>
                <a:ea typeface="Calibri" panose="020F0502020204030204" pitchFamily="34" charset="0"/>
                <a:cs typeface="Times New Roman" panose="02020603050405020304" pitchFamily="18" charset="0"/>
              </a:rPr>
              <a:t>Processo n.</a:t>
            </a:r>
            <a:r>
              <a:rPr lang="pt-BR" sz="1800" dirty="0">
                <a:effectLst/>
                <a:highlight>
                  <a:srgbClr val="FFFF00"/>
                </a:highlight>
                <a:latin typeface="Californian FB" panose="0207040306080B030204" pitchFamily="18" charset="0"/>
                <a:ea typeface="Calibri" panose="020F0502020204030204" pitchFamily="34" charset="0"/>
                <a:cs typeface="Times New Roman" panose="02020603050405020304" pitchFamily="18" charset="0"/>
              </a:rPr>
              <a:t> </a:t>
            </a:r>
            <a:r>
              <a:rPr lang="pt-BR" sz="1800" dirty="0" err="1">
                <a:effectLst/>
                <a:highlight>
                  <a:srgbClr val="FFFF00"/>
                </a:highlight>
                <a:latin typeface="Californian FB" panose="0207040306080B030204" pitchFamily="18" charset="0"/>
                <a:ea typeface="Calibri" panose="020F0502020204030204" pitchFamily="34" charset="0"/>
                <a:cs typeface="Times New Roman" panose="02020603050405020304" pitchFamily="18" charset="0"/>
              </a:rPr>
              <a:t>xxx</a:t>
            </a:r>
            <a:endParaRPr lang="pt-BR"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pt-BR" sz="1800" dirty="0">
                <a:effectLst/>
                <a:latin typeface="Californian FB" panose="0207040306080B030204" pitchFamily="18" charset="0"/>
                <a:ea typeface="Calibri" panose="020F0502020204030204" pitchFamily="34" charset="0"/>
                <a:cs typeface="Times New Roman" panose="02020603050405020304" pitchFamily="18" charset="0"/>
              </a:rPr>
              <a:t> </a:t>
            </a:r>
            <a:r>
              <a:rPr lang="pt-BR" sz="1800" b="1" dirty="0">
                <a:effectLst/>
                <a:highlight>
                  <a:srgbClr val="FFFF00"/>
                </a:highlight>
                <a:latin typeface="Californian FB" panose="0207040306080B030204" pitchFamily="18" charset="0"/>
                <a:ea typeface="Calibri" panose="020F0502020204030204" pitchFamily="34" charset="0"/>
                <a:cs typeface="Times New Roman" panose="02020603050405020304" pitchFamily="18" charset="0"/>
              </a:rPr>
              <a:t>APELADO</a:t>
            </a:r>
            <a:r>
              <a:rPr lang="pt-BR" sz="1800" dirty="0">
                <a:effectLst/>
                <a:latin typeface="Californian FB" panose="0207040306080B030204" pitchFamily="18" charset="0"/>
                <a:ea typeface="Calibri" panose="020F0502020204030204" pitchFamily="34" charset="0"/>
                <a:cs typeface="Times New Roman" panose="02020603050405020304" pitchFamily="18" charset="0"/>
              </a:rPr>
              <a:t>, devidamente qualificado nos autos da Ação XXXX em epígrafe, vem, por via de seu procurador que esta subscreve, (</a:t>
            </a:r>
            <a:r>
              <a:rPr lang="pt-BR" sz="1800" dirty="0">
                <a:effectLst/>
                <a:highlight>
                  <a:srgbClr val="FFFF00"/>
                </a:highlight>
                <a:latin typeface="Californian FB" panose="0207040306080B030204" pitchFamily="18" charset="0"/>
                <a:ea typeface="Calibri" panose="020F0502020204030204" pitchFamily="34" charset="0"/>
                <a:cs typeface="Times New Roman" panose="02020603050405020304" pitchFamily="18" charset="0"/>
              </a:rPr>
              <a:t>com fundamento no art. 1.010, </a:t>
            </a:r>
            <a:r>
              <a:rPr lang="pt-BR" sz="1800" baseline="-25000" dirty="0">
                <a:effectLst/>
                <a:highlight>
                  <a:srgbClr val="FFFF00"/>
                </a:highlight>
                <a:latin typeface="Californian FB" panose="0207040306080B030204" pitchFamily="18" charset="0"/>
                <a:ea typeface="Calibri" panose="020F0502020204030204" pitchFamily="34" charset="0"/>
                <a:cs typeface="Times New Roman" panose="02020603050405020304" pitchFamily="18" charset="0"/>
              </a:rPr>
              <a:t>§1</a:t>
            </a:r>
            <a:r>
              <a:rPr lang="pt-BR" sz="1800" baseline="30000" dirty="0">
                <a:effectLst/>
                <a:highlight>
                  <a:srgbClr val="FFFF00"/>
                </a:highlight>
                <a:latin typeface="Californian FB" panose="0207040306080B030204" pitchFamily="18" charset="0"/>
                <a:ea typeface="Calibri" panose="020F0502020204030204" pitchFamily="34" charset="0"/>
                <a:cs typeface="Times New Roman" panose="02020603050405020304" pitchFamily="18" charset="0"/>
              </a:rPr>
              <a:t>o,</a:t>
            </a:r>
            <a:r>
              <a:rPr lang="pt-BR" sz="1800" dirty="0">
                <a:effectLst/>
                <a:highlight>
                  <a:srgbClr val="FFFF00"/>
                </a:highlight>
                <a:latin typeface="Californian FB" panose="0207040306080B030204" pitchFamily="18" charset="0"/>
                <a:ea typeface="Calibri" panose="020F0502020204030204" pitchFamily="34" charset="0"/>
                <a:cs typeface="Times New Roman" panose="02020603050405020304" pitchFamily="18" charset="0"/>
              </a:rPr>
              <a:t> do CPC</a:t>
            </a:r>
            <a:r>
              <a:rPr lang="pt-BR" sz="1800" dirty="0">
                <a:effectLst/>
                <a:latin typeface="Californian FB" panose="0207040306080B030204" pitchFamily="18" charset="0"/>
                <a:ea typeface="Calibri" panose="020F0502020204030204" pitchFamily="34" charset="0"/>
                <a:cs typeface="Times New Roman" panose="02020603050405020304" pitchFamily="18" charset="0"/>
              </a:rPr>
              <a:t>), </a:t>
            </a:r>
            <a:r>
              <a:rPr lang="pt-BR" sz="1800" dirty="0">
                <a:effectLst/>
                <a:highlight>
                  <a:srgbClr val="FFFF00"/>
                </a:highlight>
                <a:latin typeface="Californian FB" panose="0207040306080B030204" pitchFamily="18" charset="0"/>
                <a:ea typeface="Calibri" panose="020F0502020204030204" pitchFamily="34" charset="0"/>
                <a:cs typeface="Times New Roman" panose="02020603050405020304" pitchFamily="18" charset="0"/>
              </a:rPr>
              <a:t>oferecer</a:t>
            </a:r>
            <a:r>
              <a:rPr lang="pt-BR" sz="1800" dirty="0">
                <a:effectLst/>
                <a:latin typeface="Californian FB" panose="0207040306080B030204" pitchFamily="18" charset="0"/>
                <a:ea typeface="Calibri" panose="020F0502020204030204" pitchFamily="34" charset="0"/>
                <a:cs typeface="Times New Roman" panose="02020603050405020304" pitchFamily="18" charset="0"/>
              </a:rPr>
              <a:t> </a:t>
            </a:r>
            <a:r>
              <a:rPr lang="pt-BR" sz="1800" b="1" dirty="0">
                <a:effectLst/>
                <a:latin typeface="Californian FB" panose="0207040306080B030204" pitchFamily="18" charset="0"/>
                <a:ea typeface="Calibri" panose="020F0502020204030204" pitchFamily="34" charset="0"/>
                <a:cs typeface="Times New Roman" panose="02020603050405020304" pitchFamily="18" charset="0"/>
              </a:rPr>
              <a:t>CONTRARRAZÕES AO RECURSO DE APELAÇÃO</a:t>
            </a:r>
            <a:r>
              <a:rPr lang="pt-BR" sz="1800" dirty="0">
                <a:effectLst/>
                <a:latin typeface="Californian FB" panose="0207040306080B030204" pitchFamily="18" charset="0"/>
                <a:ea typeface="Calibri" panose="020F0502020204030204" pitchFamily="34" charset="0"/>
                <a:cs typeface="Times New Roman" panose="02020603050405020304" pitchFamily="18" charset="0"/>
              </a:rPr>
              <a:t> interposto por </a:t>
            </a:r>
            <a:r>
              <a:rPr lang="pt-BR" sz="1800" b="1" dirty="0">
                <a:effectLst/>
                <a:latin typeface="Californian FB" panose="0207040306080B030204" pitchFamily="18" charset="0"/>
                <a:ea typeface="Calibri" panose="020F0502020204030204" pitchFamily="34" charset="0"/>
                <a:cs typeface="Times New Roman" panose="02020603050405020304" pitchFamily="18" charset="0"/>
              </a:rPr>
              <a:t>APELANTE, </a:t>
            </a:r>
            <a:r>
              <a:rPr lang="pt-BR" sz="1800" dirty="0">
                <a:effectLst/>
                <a:latin typeface="Californian FB" panose="0207040306080B030204" pitchFamily="18" charset="0"/>
                <a:ea typeface="Calibri" panose="020F0502020204030204" pitchFamily="34" charset="0"/>
                <a:cs typeface="Times New Roman" panose="02020603050405020304" pitchFamily="18" charset="0"/>
              </a:rPr>
              <a:t>também já qualificado nos autos, nos termos anexo, cuja juntada aos autos requer. </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pt-BR" dirty="0">
                <a:latin typeface="Californian FB" panose="0207040306080B030204" pitchFamily="18" charset="0"/>
                <a:ea typeface="Calibri" panose="020F0502020204030204" pitchFamily="34" charset="0"/>
                <a:cs typeface="Times New Roman" panose="02020603050405020304" pitchFamily="18" charset="0"/>
              </a:rPr>
              <a:t>	</a:t>
            </a:r>
            <a:r>
              <a:rPr lang="pt-BR" sz="1800" dirty="0">
                <a:effectLst/>
                <a:latin typeface="Californian FB" panose="0207040306080B030204" pitchFamily="18" charset="0"/>
                <a:ea typeface="Calibri" panose="020F0502020204030204" pitchFamily="34" charset="0"/>
                <a:cs typeface="Times New Roman" panose="02020603050405020304" pitchFamily="18" charset="0"/>
              </a:rPr>
              <a:t>Requer, outrossim, após cumpridas as formalidades legais,  sejam os autos </a:t>
            </a:r>
            <a:r>
              <a:rPr lang="pt-BR" sz="1800" dirty="0">
                <a:effectLst/>
                <a:highlight>
                  <a:srgbClr val="FFFF00"/>
                </a:highlight>
                <a:latin typeface="Californian FB" panose="0207040306080B030204" pitchFamily="18" charset="0"/>
                <a:ea typeface="Calibri" panose="020F0502020204030204" pitchFamily="34" charset="0"/>
                <a:cs typeface="Times New Roman" panose="02020603050405020304" pitchFamily="18" charset="0"/>
              </a:rPr>
              <a:t>remetidos</a:t>
            </a:r>
            <a:r>
              <a:rPr lang="pt-BR" sz="1800" dirty="0">
                <a:effectLst/>
                <a:latin typeface="Californian FB" panose="0207040306080B030204" pitchFamily="18" charset="0"/>
                <a:ea typeface="Calibri" panose="020F0502020204030204" pitchFamily="34" charset="0"/>
                <a:cs typeface="Times New Roman" panose="02020603050405020304" pitchFamily="18" charset="0"/>
              </a:rPr>
              <a:t> ao Egrégio Tribunal de Justiça do Estado de </a:t>
            </a:r>
            <a:r>
              <a:rPr lang="pt-BR" sz="1800" dirty="0" err="1">
                <a:effectLst/>
                <a:latin typeface="Californian FB" panose="0207040306080B030204" pitchFamily="18" charset="0"/>
                <a:ea typeface="Calibri" panose="020F0502020204030204" pitchFamily="34" charset="0"/>
                <a:cs typeface="Times New Roman" panose="02020603050405020304" pitchFamily="18" charset="0"/>
              </a:rPr>
              <a:t>xxx</a:t>
            </a:r>
            <a:r>
              <a:rPr lang="pt-BR" sz="1800" dirty="0">
                <a:effectLst/>
                <a:latin typeface="Californian FB" panose="0207040306080B030204" pitchFamily="18" charset="0"/>
                <a:ea typeface="Calibri" panose="020F0502020204030204" pitchFamily="34" charset="0"/>
                <a:cs typeface="Times New Roman" panose="02020603050405020304" pitchFamily="18" charset="0"/>
              </a:rPr>
              <a:t>.</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pt-BR" sz="1800" dirty="0">
                <a:effectLst/>
                <a:latin typeface="Californian FB" panose="0207040306080B030204" pitchFamily="18" charset="0"/>
                <a:ea typeface="Calibri" panose="020F0502020204030204" pitchFamily="34" charset="0"/>
                <a:cs typeface="Times New Roman" panose="02020603050405020304" pitchFamily="18" charset="0"/>
              </a:rPr>
              <a:t> </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pt-BR" sz="1800" dirty="0">
                <a:effectLst/>
                <a:latin typeface="Californian FB" panose="0207040306080B030204" pitchFamily="18" charset="0"/>
                <a:ea typeface="Calibri" panose="020F0502020204030204" pitchFamily="34" charset="0"/>
                <a:cs typeface="Times New Roman" panose="02020603050405020304" pitchFamily="18" charset="0"/>
              </a:rPr>
              <a:t>	Termos em que, Pede o deferimento.</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pt-BR" sz="1800" dirty="0">
                <a:effectLst/>
                <a:latin typeface="Californian FB" panose="0207040306080B030204" pitchFamily="18" charset="0"/>
                <a:ea typeface="Calibri" panose="020F0502020204030204" pitchFamily="34" charset="0"/>
                <a:cs typeface="Times New Roman" panose="02020603050405020304" pitchFamily="18" charset="0"/>
              </a:rPr>
              <a:t> 	</a:t>
            </a:r>
            <a:r>
              <a:rPr lang="pt-BR" sz="1800" dirty="0">
                <a:effectLst/>
                <a:highlight>
                  <a:srgbClr val="FFFF00"/>
                </a:highlight>
                <a:latin typeface="Californian FB" panose="0207040306080B030204" pitchFamily="18" charset="0"/>
                <a:ea typeface="Calibri" panose="020F0502020204030204" pitchFamily="34" charset="0"/>
                <a:cs typeface="Times New Roman" panose="02020603050405020304" pitchFamily="18" charset="0"/>
              </a:rPr>
              <a:t>Local e data.</a:t>
            </a:r>
            <a:endParaRPr lang="pt-BR"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pt-BR" sz="1800" dirty="0">
                <a:effectLst/>
                <a:latin typeface="Californian FB" panose="0207040306080B030204" pitchFamily="18" charset="0"/>
                <a:ea typeface="Calibri" panose="020F0502020204030204" pitchFamily="34" charset="0"/>
                <a:cs typeface="Times New Roman" panose="02020603050405020304" pitchFamily="18" charset="0"/>
              </a:rPr>
              <a:t> </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marL="899160" indent="449580" algn="just">
              <a:lnSpc>
                <a:spcPct val="115000"/>
              </a:lnSpc>
              <a:spcAft>
                <a:spcPts val="1000"/>
              </a:spcAft>
            </a:pPr>
            <a:r>
              <a:rPr lang="pt-BR" sz="1800" dirty="0">
                <a:effectLst/>
                <a:highlight>
                  <a:srgbClr val="FFFF00"/>
                </a:highlight>
                <a:latin typeface="Californian FB" panose="0207040306080B030204" pitchFamily="18" charset="0"/>
                <a:ea typeface="Calibri" panose="020F0502020204030204" pitchFamily="34" charset="0"/>
                <a:cs typeface="Times New Roman" panose="02020603050405020304" pitchFamily="18" charset="0"/>
              </a:rPr>
              <a:t>Advogado</a:t>
            </a:r>
            <a:endParaRPr lang="pt-BR"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pt-BR" sz="1800" dirty="0">
                <a:effectLst/>
                <a:latin typeface="Californian FB" panose="0207040306080B030204" pitchFamily="18" charset="0"/>
                <a:ea typeface="Calibri" panose="020F0502020204030204" pitchFamily="34" charset="0"/>
                <a:cs typeface="Times New Roman" panose="02020603050405020304" pitchFamily="18" charset="0"/>
              </a:rPr>
              <a:t>	        OAB/UF.....</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719021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2632B-D07C-324F-0BE2-AF7921A65CB0}"/>
            </a:ext>
          </a:extLst>
        </p:cNvPr>
        <p:cNvGrpSpPr/>
        <p:nvPr/>
      </p:nvGrpSpPr>
      <p:grpSpPr>
        <a:xfrm>
          <a:off x="0" y="0"/>
          <a:ext cx="0" cy="0"/>
          <a:chOff x="0" y="0"/>
          <a:chExt cx="0" cy="0"/>
        </a:xfrm>
      </p:grpSpPr>
      <p:sp>
        <p:nvSpPr>
          <p:cNvPr id="146" name="Espaço Reservado para Conteúdo 2_3">
            <a:extLst>
              <a:ext uri="{FF2B5EF4-FFF2-40B4-BE49-F238E27FC236}">
                <a16:creationId xmlns:a16="http://schemas.microsoft.com/office/drawing/2014/main" id="{D5147E53-8EC1-F731-CC1B-D1610D546A60}"/>
              </a:ext>
            </a:extLst>
          </p:cNvPr>
          <p:cNvSpPr/>
          <p:nvPr/>
        </p:nvSpPr>
        <p:spPr>
          <a:xfrm>
            <a:off x="1"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85000" lnSpcReduction="20000"/>
          </a:bodyPr>
          <a:lstStyle/>
          <a:p>
            <a:pPr algn="ctr">
              <a:lnSpc>
                <a:spcPct val="100000"/>
              </a:lnSpc>
              <a:spcBef>
                <a:spcPts val="641"/>
              </a:spcBef>
              <a:tabLst>
                <a:tab pos="0" algn="l"/>
              </a:tabLst>
            </a:pPr>
            <a:r>
              <a:rPr lang="pt-BR" sz="3200" spc="-1" dirty="0">
                <a:solidFill>
                  <a:srgbClr val="000000"/>
                </a:solidFill>
                <a:highlight>
                  <a:srgbClr val="FFFF00"/>
                </a:highlight>
                <a:latin typeface="Calibri"/>
                <a:ea typeface="DejaVu Sans"/>
              </a:rPr>
              <a:t>CONTRARRAZÕES</a:t>
            </a:r>
            <a:r>
              <a:rPr lang="pt-BR" sz="3200" spc="-1" dirty="0">
                <a:solidFill>
                  <a:srgbClr val="000000"/>
                </a:solidFill>
                <a:latin typeface="Calibri"/>
                <a:ea typeface="DejaVu Sans"/>
              </a:rPr>
              <a:t> DE APELAÇÃO</a:t>
            </a:r>
          </a:p>
          <a:p>
            <a:pPr algn="just">
              <a:lnSpc>
                <a:spcPct val="100000"/>
              </a:lnSpc>
              <a:spcBef>
                <a:spcPts val="641"/>
              </a:spcBef>
              <a:tabLst>
                <a:tab pos="0" algn="l"/>
              </a:tabLst>
            </a:pPr>
            <a:endParaRPr lang="pt-BR" sz="3200" spc="-1" dirty="0">
              <a:solidFill>
                <a:srgbClr val="000000"/>
              </a:solidFill>
              <a:latin typeface="Calibri"/>
              <a:ea typeface="DejaVu Sans"/>
            </a:endParaRPr>
          </a:p>
          <a:p>
            <a:pPr algn="just">
              <a:lnSpc>
                <a:spcPct val="100000"/>
              </a:lnSpc>
              <a:spcBef>
                <a:spcPts val="641"/>
              </a:spcBef>
              <a:tabLst>
                <a:tab pos="0" algn="l"/>
              </a:tabLst>
            </a:pPr>
            <a:r>
              <a:rPr lang="pt-BR" sz="3200" spc="-1" dirty="0">
                <a:solidFill>
                  <a:srgbClr val="000000"/>
                </a:solidFill>
                <a:latin typeface="Calibri"/>
                <a:ea typeface="DejaVu Sans"/>
              </a:rPr>
              <a:t>Apelante: XXX</a:t>
            </a:r>
          </a:p>
          <a:p>
            <a:pPr algn="just">
              <a:lnSpc>
                <a:spcPct val="100000"/>
              </a:lnSpc>
              <a:spcBef>
                <a:spcPts val="641"/>
              </a:spcBef>
              <a:tabLst>
                <a:tab pos="0" algn="l"/>
              </a:tabLst>
            </a:pPr>
            <a:r>
              <a:rPr lang="pt-BR" sz="3200" spc="-1" dirty="0">
                <a:solidFill>
                  <a:srgbClr val="000000"/>
                </a:solidFill>
                <a:latin typeface="Calibri"/>
                <a:ea typeface="DejaVu Sans"/>
              </a:rPr>
              <a:t>Apelado: XXX</a:t>
            </a:r>
          </a:p>
          <a:p>
            <a:pPr algn="just">
              <a:lnSpc>
                <a:spcPct val="100000"/>
              </a:lnSpc>
              <a:spcBef>
                <a:spcPts val="641"/>
              </a:spcBef>
              <a:tabLst>
                <a:tab pos="0" algn="l"/>
              </a:tabLst>
            </a:pPr>
            <a:r>
              <a:rPr lang="pt-BR" sz="3200" spc="-1" dirty="0">
                <a:solidFill>
                  <a:srgbClr val="000000"/>
                </a:solidFill>
                <a:latin typeface="Calibri"/>
                <a:ea typeface="DejaVu Sans"/>
              </a:rPr>
              <a:t>Origem: processo nº XXX, 5ª Vara Cível (Comarca de Goiânia) </a:t>
            </a:r>
          </a:p>
          <a:p>
            <a:pPr algn="just">
              <a:lnSpc>
                <a:spcPct val="100000"/>
              </a:lnSpc>
              <a:spcBef>
                <a:spcPts val="641"/>
              </a:spcBef>
              <a:tabLst>
                <a:tab pos="0" algn="l"/>
              </a:tabLst>
            </a:pPr>
            <a:endParaRPr lang="pt-BR" sz="3200" spc="-1" dirty="0">
              <a:solidFill>
                <a:srgbClr val="000000"/>
              </a:solidFill>
              <a:latin typeface="Calibri"/>
              <a:ea typeface="DejaVu Sans"/>
            </a:endParaRPr>
          </a:p>
          <a:p>
            <a:pPr algn="just">
              <a:lnSpc>
                <a:spcPct val="100000"/>
              </a:lnSpc>
              <a:spcBef>
                <a:spcPts val="641"/>
              </a:spcBef>
              <a:tabLst>
                <a:tab pos="0" algn="l"/>
              </a:tabLst>
            </a:pPr>
            <a:r>
              <a:rPr lang="pt-BR" sz="3200" spc="-1" dirty="0">
                <a:solidFill>
                  <a:srgbClr val="000000"/>
                </a:solidFill>
                <a:latin typeface="Calibri"/>
                <a:ea typeface="DejaVu Sans"/>
              </a:rPr>
              <a:t> </a:t>
            </a:r>
          </a:p>
          <a:p>
            <a:pPr algn="just">
              <a:lnSpc>
                <a:spcPct val="100000"/>
              </a:lnSpc>
              <a:spcBef>
                <a:spcPts val="641"/>
              </a:spcBef>
              <a:tabLst>
                <a:tab pos="0" algn="l"/>
              </a:tabLst>
            </a:pPr>
            <a:r>
              <a:rPr lang="pt-BR" sz="3200" spc="-1" dirty="0">
                <a:solidFill>
                  <a:srgbClr val="000000"/>
                </a:solidFill>
                <a:latin typeface="Calibri"/>
                <a:ea typeface="DejaVu Sans"/>
              </a:rPr>
              <a:t>			EGRÉGIO TRIBUNAL,</a:t>
            </a:r>
          </a:p>
          <a:p>
            <a:pPr algn="just">
              <a:lnSpc>
                <a:spcPct val="100000"/>
              </a:lnSpc>
              <a:spcBef>
                <a:spcPts val="641"/>
              </a:spcBef>
              <a:tabLst>
                <a:tab pos="0" algn="l"/>
              </a:tabLst>
            </a:pPr>
            <a:r>
              <a:rPr lang="pt-BR" sz="3200" spc="-1" dirty="0">
                <a:solidFill>
                  <a:srgbClr val="000000"/>
                </a:solidFill>
                <a:latin typeface="Calibri"/>
                <a:ea typeface="DejaVu Sans"/>
              </a:rPr>
              <a:t>COLENDA CÂMARA.</a:t>
            </a:r>
          </a:p>
          <a:p>
            <a:pPr algn="just">
              <a:lnSpc>
                <a:spcPct val="100000"/>
              </a:lnSpc>
              <a:spcBef>
                <a:spcPts val="641"/>
              </a:spcBef>
              <a:tabLst>
                <a:tab pos="0" algn="l"/>
              </a:tabLst>
            </a:pPr>
            <a:r>
              <a:rPr lang="pt-BR" sz="3200" spc="-1" dirty="0">
                <a:solidFill>
                  <a:srgbClr val="000000"/>
                </a:solidFill>
                <a:latin typeface="Calibri"/>
                <a:ea typeface="DejaVu Sans"/>
              </a:rPr>
              <a:t>		Eméritos Desembargadores,</a:t>
            </a:r>
          </a:p>
          <a:p>
            <a:pPr algn="just">
              <a:lnSpc>
                <a:spcPct val="100000"/>
              </a:lnSpc>
              <a:spcBef>
                <a:spcPts val="641"/>
              </a:spcBef>
              <a:tabLst>
                <a:tab pos="0" algn="l"/>
              </a:tabLst>
            </a:pPr>
            <a:endParaRPr lang="pt-BR" sz="3200" spc="-1" dirty="0">
              <a:solidFill>
                <a:srgbClr val="000000"/>
              </a:solidFill>
              <a:latin typeface="Calibri"/>
              <a:ea typeface="DejaVu Sans"/>
            </a:endParaRPr>
          </a:p>
          <a:p>
            <a:pPr algn="just">
              <a:lnSpc>
                <a:spcPct val="100000"/>
              </a:lnSpc>
              <a:spcBef>
                <a:spcPts val="641"/>
              </a:spcBef>
              <a:tabLst>
                <a:tab pos="0" algn="l"/>
              </a:tabLst>
            </a:pPr>
            <a:r>
              <a:rPr lang="pt-BR" sz="3200" spc="-1" dirty="0">
                <a:solidFill>
                  <a:srgbClr val="000000"/>
                </a:solidFill>
                <a:latin typeface="Calibri"/>
              </a:rPr>
              <a:t>PRELIMINARMENTE</a:t>
            </a:r>
            <a:endParaRPr lang="pt-BR" sz="3200" spc="-1" dirty="0">
              <a:solidFill>
                <a:srgbClr val="000000"/>
              </a:solidFill>
              <a:latin typeface="Calibri"/>
              <a:ea typeface="DejaVu Sans"/>
            </a:endParaRPr>
          </a:p>
          <a:p>
            <a:pPr algn="just">
              <a:lnSpc>
                <a:spcPct val="100000"/>
              </a:lnSpc>
              <a:spcBef>
                <a:spcPts val="641"/>
              </a:spcBef>
              <a:tabLst>
                <a:tab pos="0" algn="l"/>
              </a:tabLst>
            </a:pPr>
            <a:r>
              <a:rPr lang="pt-BR" sz="3200" b="1" spc="-1" dirty="0">
                <a:solidFill>
                  <a:srgbClr val="000000"/>
                </a:solidFill>
                <a:latin typeface="Calibri"/>
                <a:ea typeface="DejaVu Sans"/>
              </a:rPr>
              <a:t>DA INTEMPESTIVIDADE </a:t>
            </a:r>
            <a:r>
              <a:rPr lang="pt-BR" sz="3200" spc="-1" dirty="0">
                <a:solidFill>
                  <a:srgbClr val="000000"/>
                </a:solidFill>
                <a:latin typeface="Calibri"/>
                <a:ea typeface="DejaVu Sans"/>
              </a:rPr>
              <a:t>(15 dias úteis)</a:t>
            </a:r>
          </a:p>
          <a:p>
            <a:pPr algn="just">
              <a:lnSpc>
                <a:spcPct val="100000"/>
              </a:lnSpc>
              <a:spcBef>
                <a:spcPts val="641"/>
              </a:spcBef>
              <a:tabLst>
                <a:tab pos="0" algn="l"/>
              </a:tabLst>
            </a:pPr>
            <a:r>
              <a:rPr lang="pt-BR" sz="3200" spc="-1" dirty="0">
                <a:solidFill>
                  <a:srgbClr val="000000"/>
                </a:solidFill>
                <a:latin typeface="Calibri"/>
                <a:ea typeface="DejaVu Sans"/>
              </a:rPr>
              <a:t>		Fato – Norma – Conclusão (....)</a:t>
            </a:r>
          </a:p>
          <a:p>
            <a:pPr algn="just">
              <a:lnSpc>
                <a:spcPct val="100000"/>
              </a:lnSpc>
              <a:spcBef>
                <a:spcPts val="641"/>
              </a:spcBef>
              <a:tabLst>
                <a:tab pos="0" algn="l"/>
              </a:tabLst>
            </a:pPr>
            <a:r>
              <a:rPr lang="pt-BR" sz="3200" spc="-1" dirty="0">
                <a:solidFill>
                  <a:srgbClr val="000000"/>
                </a:solidFill>
                <a:latin typeface="Calibri"/>
                <a:ea typeface="DejaVu Sans"/>
              </a:rPr>
              <a:t> (se o caso, combater a ausência dos pressupostos recursais a ser analisado no juízo de admissibilidade. Neste ponto, o pedido correto é “não conhecer do recurso”.</a:t>
            </a:r>
          </a:p>
        </p:txBody>
      </p:sp>
    </p:spTree>
    <p:extLst>
      <p:ext uri="{BB962C8B-B14F-4D97-AF65-F5344CB8AC3E}">
        <p14:creationId xmlns:p14="http://schemas.microsoft.com/office/powerpoint/2010/main" val="176400377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2632B-D07C-324F-0BE2-AF7921A65CB0}"/>
            </a:ext>
          </a:extLst>
        </p:cNvPr>
        <p:cNvGrpSpPr/>
        <p:nvPr/>
      </p:nvGrpSpPr>
      <p:grpSpPr>
        <a:xfrm>
          <a:off x="0" y="0"/>
          <a:ext cx="0" cy="0"/>
          <a:chOff x="0" y="0"/>
          <a:chExt cx="0" cy="0"/>
        </a:xfrm>
      </p:grpSpPr>
      <p:sp>
        <p:nvSpPr>
          <p:cNvPr id="146" name="Espaço Reservado para Conteúdo 2_3">
            <a:extLst>
              <a:ext uri="{FF2B5EF4-FFF2-40B4-BE49-F238E27FC236}">
                <a16:creationId xmlns:a16="http://schemas.microsoft.com/office/drawing/2014/main" id="{D5147E53-8EC1-F731-CC1B-D1610D546A60}"/>
              </a:ext>
            </a:extLst>
          </p:cNvPr>
          <p:cNvSpPr/>
          <p:nvPr/>
        </p:nvSpPr>
        <p:spPr>
          <a:xfrm>
            <a:off x="1"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indent="1350645" algn="just">
              <a:lnSpc>
                <a:spcPct val="115000"/>
              </a:lnSpc>
              <a:spcAft>
                <a:spcPts val="1000"/>
              </a:spcAft>
            </a:pPr>
            <a:r>
              <a:rPr lang="pt-BR" sz="1800" b="1" dirty="0">
                <a:effectLst/>
                <a:latin typeface="Californian FB" panose="0207040306080B030204" pitchFamily="18" charset="0"/>
                <a:ea typeface="Calibri" panose="020F0502020204030204" pitchFamily="34" charset="0"/>
                <a:cs typeface="Times New Roman" panose="02020603050405020304" pitchFamily="18" charset="0"/>
              </a:rPr>
              <a:t>BREVE SÍNTESE DA APELAÇÃO</a:t>
            </a:r>
            <a:endParaRPr lang="pt-BR" sz="1800" b="1" dirty="0">
              <a:effectLst/>
              <a:latin typeface="Calibri" panose="020F0502020204030204" pitchFamily="34" charset="0"/>
              <a:ea typeface="Calibri" panose="020F0502020204030204" pitchFamily="34" charset="0"/>
              <a:cs typeface="Times New Roman" panose="02020603050405020304" pitchFamily="18" charset="0"/>
            </a:endParaRPr>
          </a:p>
          <a:p>
            <a:pPr indent="1350645" algn="just">
              <a:lnSpc>
                <a:spcPct val="115000"/>
              </a:lnSpc>
              <a:spcAft>
                <a:spcPts val="1000"/>
              </a:spcAft>
            </a:pPr>
            <a:r>
              <a:rPr lang="pt-BR" sz="1800" dirty="0">
                <a:effectLst/>
                <a:latin typeface="Californian FB" panose="0207040306080B030204" pitchFamily="18" charset="0"/>
                <a:ea typeface="Calibri" panose="020F0502020204030204" pitchFamily="34" charset="0"/>
                <a:cs typeface="Times New Roman" panose="02020603050405020304" pitchFamily="18" charset="0"/>
              </a:rPr>
              <a:t>Inconformado com a sentença de fls...., o autor (ou o réu) apelou da mesma, visando, primeiramente, a sua reforma sob a alegação de....., e, em seguida, subsidiariamente, a sua anulação, sob o fundamento de que.....</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indent="1350645" algn="just">
              <a:lnSpc>
                <a:spcPct val="115000"/>
              </a:lnSpc>
              <a:spcAft>
                <a:spcPts val="1000"/>
              </a:spcAft>
            </a:pPr>
            <a:r>
              <a:rPr lang="pt-BR" sz="1800" dirty="0">
                <a:effectLst/>
                <a:latin typeface="Californian FB" panose="0207040306080B030204" pitchFamily="18" charset="0"/>
                <a:ea typeface="Calibri" panose="020F0502020204030204" pitchFamily="34" charset="0"/>
                <a:cs typeface="Times New Roman" panose="02020603050405020304" pitchFamily="18" charset="0"/>
              </a:rPr>
              <a:t>Em síntese, o apelante alega que houve erro.....</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indent="1350645" algn="just">
              <a:lnSpc>
                <a:spcPct val="115000"/>
              </a:lnSpc>
              <a:spcAft>
                <a:spcPts val="1000"/>
              </a:spcAft>
            </a:pPr>
            <a:r>
              <a:rPr lang="pt-BR" sz="1800" dirty="0">
                <a:effectLst/>
                <a:latin typeface="Californian FB" panose="0207040306080B030204" pitchFamily="18" charset="0"/>
                <a:ea typeface="Calibri" panose="020F0502020204030204" pitchFamily="34" charset="0"/>
                <a:cs typeface="Times New Roman" panose="02020603050405020304" pitchFamily="18" charset="0"/>
              </a:rPr>
              <a:t>Todavia, cumpre esclarecer que razão não assiste ao apelante, senão vejamos a seguir.</a:t>
            </a:r>
            <a:endParaRPr lang="pt-BR" dirty="0">
              <a:latin typeface="Calibri" panose="020F0502020204030204" pitchFamily="34" charset="0"/>
              <a:ea typeface="Calibri" panose="020F0502020204030204" pitchFamily="34" charset="0"/>
              <a:cs typeface="Times New Roman" panose="02020603050405020304" pitchFamily="18" charset="0"/>
            </a:endParaRPr>
          </a:p>
          <a:p>
            <a:pPr indent="1350645" algn="just">
              <a:lnSpc>
                <a:spcPct val="115000"/>
              </a:lnSpc>
              <a:spcAft>
                <a:spcPts val="1000"/>
              </a:spcAft>
            </a:pPr>
            <a:r>
              <a:rPr lang="pt-BR" sz="1800" b="1" dirty="0">
                <a:effectLst/>
                <a:latin typeface="Californian FB" panose="0207040306080B030204" pitchFamily="18" charset="0"/>
                <a:ea typeface="Calibri" panose="020F0502020204030204" pitchFamily="34" charset="0"/>
                <a:cs typeface="Times New Roman" panose="02020603050405020304" pitchFamily="18" charset="0"/>
              </a:rPr>
              <a:t>DO MÉRITO  </a:t>
            </a:r>
            <a:endParaRPr lang="pt-BR" sz="1800" b="1" dirty="0">
              <a:effectLst/>
              <a:latin typeface="Calibri" panose="020F0502020204030204" pitchFamily="34" charset="0"/>
              <a:ea typeface="Calibri" panose="020F0502020204030204" pitchFamily="34" charset="0"/>
              <a:cs typeface="Times New Roman" panose="02020603050405020304" pitchFamily="18" charset="0"/>
            </a:endParaRPr>
          </a:p>
          <a:p>
            <a:pPr indent="1350645" algn="just">
              <a:lnSpc>
                <a:spcPct val="115000"/>
              </a:lnSpc>
              <a:spcAft>
                <a:spcPts val="1000"/>
              </a:spcAft>
            </a:pPr>
            <a:r>
              <a:rPr lang="pt-BR" sz="1800" dirty="0">
                <a:effectLst/>
                <a:latin typeface="Californian FB" panose="0207040306080B030204" pitchFamily="18" charset="0"/>
                <a:ea typeface="Calibri" panose="020F0502020204030204" pitchFamily="34" charset="0"/>
                <a:cs typeface="Times New Roman" panose="02020603050405020304" pitchFamily="18" charset="0"/>
              </a:rPr>
              <a:t>Primeiramente, há que se esclarecer que, ao contrário do que alega o apelante ...</a:t>
            </a:r>
            <a:endParaRPr lang="pt-BR" dirty="0">
              <a:latin typeface="Californian FB" panose="0207040306080B030204" pitchFamily="18" charset="0"/>
              <a:ea typeface="Calibri" panose="020F0502020204030204" pitchFamily="34" charset="0"/>
              <a:cs typeface="Times New Roman" panose="02020603050405020304" pitchFamily="18" charset="0"/>
            </a:endParaRPr>
          </a:p>
          <a:p>
            <a:pPr indent="1350645" algn="just">
              <a:lnSpc>
                <a:spcPct val="115000"/>
              </a:lnSpc>
              <a:spcAft>
                <a:spcPts val="1000"/>
              </a:spcAft>
            </a:pPr>
            <a:endParaRPr lang="pt-BR" sz="1800" b="1" dirty="0">
              <a:effectLst/>
              <a:latin typeface="Californian FB" panose="0207040306080B030204" pitchFamily="18" charset="0"/>
              <a:ea typeface="Calibri" panose="020F0502020204030204" pitchFamily="34" charset="0"/>
              <a:cs typeface="Times New Roman" panose="02020603050405020304" pitchFamily="18" charset="0"/>
            </a:endParaRPr>
          </a:p>
          <a:p>
            <a:pPr indent="1350645" algn="just">
              <a:lnSpc>
                <a:spcPct val="115000"/>
              </a:lnSpc>
              <a:spcAft>
                <a:spcPts val="1000"/>
              </a:spcAft>
            </a:pPr>
            <a:r>
              <a:rPr lang="pt-BR" sz="1800" b="1" dirty="0">
                <a:effectLst/>
                <a:latin typeface="Californian FB" panose="0207040306080B030204" pitchFamily="18" charset="0"/>
                <a:ea typeface="Calibri" panose="020F0502020204030204" pitchFamily="34" charset="0"/>
                <a:cs typeface="Times New Roman" panose="02020603050405020304" pitchFamily="18" charset="0"/>
              </a:rPr>
              <a:t>REQUERIMENTOS</a:t>
            </a:r>
            <a:endParaRPr lang="pt-BR" sz="1800" b="1" dirty="0">
              <a:effectLst/>
              <a:latin typeface="Calibri" panose="020F0502020204030204" pitchFamily="34" charset="0"/>
              <a:ea typeface="Calibri" panose="020F0502020204030204" pitchFamily="34" charset="0"/>
              <a:cs typeface="Times New Roman" panose="02020603050405020304" pitchFamily="18" charset="0"/>
            </a:endParaRPr>
          </a:p>
          <a:p>
            <a:pPr indent="1350645" algn="just">
              <a:lnSpc>
                <a:spcPct val="115000"/>
              </a:lnSpc>
              <a:spcAft>
                <a:spcPts val="1000"/>
              </a:spcAft>
            </a:pPr>
            <a:r>
              <a:rPr lang="pt-BR" sz="1800" b="1" dirty="0">
                <a:effectLst/>
                <a:latin typeface="Californian FB" panose="0207040306080B030204" pitchFamily="18" charset="0"/>
                <a:ea typeface="Calibri" panose="020F0502020204030204" pitchFamily="34" charset="0"/>
                <a:cs typeface="Times New Roman" panose="02020603050405020304" pitchFamily="18" charset="0"/>
              </a:rPr>
              <a:t> </a:t>
            </a:r>
            <a:r>
              <a:rPr lang="pt-BR" sz="1800" dirty="0">
                <a:effectLst/>
                <a:latin typeface="Californian FB" panose="0207040306080B030204" pitchFamily="18" charset="0"/>
                <a:ea typeface="Calibri" panose="020F0502020204030204" pitchFamily="34" charset="0"/>
                <a:cs typeface="Times New Roman" panose="02020603050405020304" pitchFamily="18" charset="0"/>
              </a:rPr>
              <a:t>Diante do exposto, requer que o presente recurso </a:t>
            </a:r>
            <a:r>
              <a:rPr lang="pt-BR" sz="1800" b="1" dirty="0">
                <a:effectLst/>
                <a:latin typeface="Californian FB" panose="0207040306080B030204" pitchFamily="18" charset="0"/>
                <a:ea typeface="Calibri" panose="020F0502020204030204" pitchFamily="34" charset="0"/>
                <a:cs typeface="Times New Roman" panose="02020603050405020304" pitchFamily="18" charset="0"/>
              </a:rPr>
              <a:t>NÃO SEJA CONHECIDO por intempestivo....; e, no mérito, NEGADO O PROVIMENTO, </a:t>
            </a:r>
            <a:r>
              <a:rPr lang="pt-BR" sz="1800" dirty="0">
                <a:effectLst/>
                <a:latin typeface="Californian FB" panose="0207040306080B030204" pitchFamily="18" charset="0"/>
                <a:ea typeface="Calibri" panose="020F0502020204030204" pitchFamily="34" charset="0"/>
                <a:cs typeface="Times New Roman" panose="02020603050405020304" pitchFamily="18" charset="0"/>
              </a:rPr>
              <a:t>mantendo-se a r. sentença do juiz a quo nos exatos temos em que foi proferida com a majoração dos honorários conforme art. 85, §11 do CPC.  </a:t>
            </a:r>
            <a:r>
              <a:rPr lang="pt-BR" sz="1800" dirty="0">
                <a:effectLst/>
                <a:highlight>
                  <a:srgbClr val="FFFF00"/>
                </a:highlight>
                <a:latin typeface="Californian FB" panose="0207040306080B030204" pitchFamily="18" charset="0"/>
                <a:ea typeface="Calibri" panose="020F0502020204030204" pitchFamily="34" charset="0"/>
                <a:cs typeface="Times New Roman" panose="02020603050405020304" pitchFamily="18" charset="0"/>
              </a:rPr>
              <a:t>(</a:t>
            </a:r>
            <a:r>
              <a:rPr lang="pt-BR" sz="1800" dirty="0" err="1">
                <a:effectLst/>
                <a:highlight>
                  <a:srgbClr val="FFFF00"/>
                </a:highlight>
                <a:latin typeface="Californian FB" panose="0207040306080B030204" pitchFamily="18" charset="0"/>
                <a:ea typeface="Calibri" panose="020F0502020204030204" pitchFamily="34" charset="0"/>
                <a:cs typeface="Times New Roman" panose="02020603050405020304" pitchFamily="18" charset="0"/>
              </a:rPr>
              <a:t>Obs</a:t>
            </a:r>
            <a:r>
              <a:rPr lang="pt-BR" sz="1800" dirty="0">
                <a:effectLst/>
                <a:highlight>
                  <a:srgbClr val="FFFF00"/>
                </a:highlight>
                <a:latin typeface="Californian FB" panose="0207040306080B030204" pitchFamily="18" charset="0"/>
                <a:ea typeface="Calibri" panose="020F0502020204030204" pitchFamily="34" charset="0"/>
                <a:cs typeface="Times New Roman" panose="02020603050405020304" pitchFamily="18" charset="0"/>
              </a:rPr>
              <a:t>: se subsidiários os pedidos do apelante, desdobrar aqui o requerimento de não provimento em subitens separados).</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pt-BR" sz="1800" dirty="0">
                <a:effectLst/>
                <a:latin typeface="Californian FB" panose="0207040306080B030204" pitchFamily="18" charset="0"/>
                <a:ea typeface="Calibri" panose="020F0502020204030204" pitchFamily="34" charset="0"/>
                <a:cs typeface="Times New Roman" panose="02020603050405020304" pitchFamily="18" charset="0"/>
              </a:rPr>
              <a:t>Termos em que, Pede o deferimento.  Local e data. Advogado	OAB/UF.....</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45152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3FD5A-12B7-4653-D7D8-499BB3004FDE}"/>
            </a:ext>
          </a:extLst>
        </p:cNvPr>
        <p:cNvGrpSpPr/>
        <p:nvPr/>
      </p:nvGrpSpPr>
      <p:grpSpPr>
        <a:xfrm>
          <a:off x="0" y="0"/>
          <a:ext cx="0" cy="0"/>
          <a:chOff x="0" y="0"/>
          <a:chExt cx="0" cy="0"/>
        </a:xfrm>
      </p:grpSpPr>
      <p:sp>
        <p:nvSpPr>
          <p:cNvPr id="146" name="Espaço Reservado para Conteúdo 2_3">
            <a:extLst>
              <a:ext uri="{FF2B5EF4-FFF2-40B4-BE49-F238E27FC236}">
                <a16:creationId xmlns:a16="http://schemas.microsoft.com/office/drawing/2014/main" id="{66738B28-E30F-544B-6CBA-5C7EB53F8A46}"/>
              </a:ext>
            </a:extLst>
          </p:cNvPr>
          <p:cNvSpPr/>
          <p:nvPr/>
        </p:nvSpPr>
        <p:spPr>
          <a:xfrm>
            <a:off x="1"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641"/>
              </a:spcBef>
              <a:tabLst>
                <a:tab pos="0" algn="l"/>
              </a:tabLst>
            </a:pPr>
            <a:r>
              <a:rPr lang="pt-BR" sz="3200" b="0" strike="noStrike" spc="-1" dirty="0">
                <a:latin typeface="Calibri"/>
                <a:ea typeface="DejaVu Sans"/>
              </a:rPr>
              <a:t>		V - </a:t>
            </a:r>
            <a:r>
              <a:rPr lang="pt-BR" sz="3200" b="1" u="sng" strike="noStrike" spc="-1" dirty="0">
                <a:latin typeface="Calibri"/>
                <a:ea typeface="DejaVu Sans"/>
              </a:rPr>
              <a:t>rejeição</a:t>
            </a:r>
            <a:r>
              <a:rPr lang="pt-BR" sz="3200" b="0" strike="noStrike" spc="-1" dirty="0">
                <a:latin typeface="Calibri"/>
                <a:ea typeface="DejaVu Sans"/>
              </a:rPr>
              <a:t> do pedido de gratuidade da justiça ou acolhimento do pedido de sua </a:t>
            </a:r>
            <a:r>
              <a:rPr lang="pt-BR" sz="3200" b="1" u="sng" strike="noStrike" spc="-1" dirty="0">
                <a:latin typeface="Calibri"/>
                <a:ea typeface="DejaVu Sans"/>
              </a:rPr>
              <a:t>revogação</a:t>
            </a:r>
            <a:r>
              <a:rPr lang="pt-BR" sz="3200" b="0" strike="noStrike" spc="-1" dirty="0">
                <a:latin typeface="Calibri"/>
                <a:ea typeface="DejaVu Sans"/>
              </a:rPr>
              <a:t>;</a:t>
            </a:r>
          </a:p>
          <a:p>
            <a:pPr algn="just">
              <a:lnSpc>
                <a:spcPct val="100000"/>
              </a:lnSpc>
              <a:spcBef>
                <a:spcPts val="641"/>
              </a:spcBef>
              <a:tabLst>
                <a:tab pos="0" algn="l"/>
              </a:tabLst>
            </a:pPr>
            <a:r>
              <a:rPr lang="pt-BR" sz="3200" b="0" strike="noStrike" spc="-1" dirty="0">
                <a:latin typeface="Calibri"/>
                <a:ea typeface="DejaVu Sans"/>
              </a:rPr>
              <a:t>	</a:t>
            </a:r>
            <a:r>
              <a:rPr lang="pt-BR" sz="2400" b="0" strike="noStrike" spc="-1" dirty="0">
                <a:latin typeface="Calibri"/>
                <a:ea typeface="DejaVu Sans"/>
              </a:rPr>
              <a:t>Art. 101. Contra a decisão que indeferir a gratuidade ou a que acolher pedido de sua revogação </a:t>
            </a:r>
            <a:r>
              <a:rPr lang="pt-BR" sz="2400" b="1" u="sng" strike="noStrike" spc="-1" dirty="0">
                <a:latin typeface="Calibri"/>
                <a:ea typeface="DejaVu Sans"/>
              </a:rPr>
              <a:t>caberá agravo de instrumento</a:t>
            </a:r>
            <a:r>
              <a:rPr lang="pt-BR" sz="2400" b="0" strike="noStrike" spc="-1" dirty="0">
                <a:latin typeface="Calibri"/>
                <a:ea typeface="DejaVu Sans"/>
              </a:rPr>
              <a:t>, exceto quando a questão for resolvida na sentença, contra a qual </a:t>
            </a:r>
            <a:r>
              <a:rPr lang="pt-BR" sz="2400" b="1" u="sng" strike="noStrike" spc="-1" dirty="0">
                <a:latin typeface="Calibri"/>
                <a:ea typeface="DejaVu Sans"/>
              </a:rPr>
              <a:t>caberá apelação</a:t>
            </a:r>
            <a:r>
              <a:rPr lang="pt-BR" sz="2400" b="0" strike="noStrike" spc="-1" dirty="0">
                <a:latin typeface="Calibri"/>
                <a:ea typeface="DejaVu Sans"/>
              </a:rPr>
              <a:t>.</a:t>
            </a:r>
          </a:p>
        </p:txBody>
      </p:sp>
      <p:pic>
        <p:nvPicPr>
          <p:cNvPr id="4" name="Imagem 3">
            <a:extLst>
              <a:ext uri="{FF2B5EF4-FFF2-40B4-BE49-F238E27FC236}">
                <a16:creationId xmlns:a16="http://schemas.microsoft.com/office/drawing/2014/main" id="{F6F39BA3-FBD3-B360-F505-B644AE6082B8}"/>
              </a:ext>
            </a:extLst>
          </p:cNvPr>
          <p:cNvPicPr>
            <a:picLocks noChangeAspect="1"/>
          </p:cNvPicPr>
          <p:nvPr/>
        </p:nvPicPr>
        <p:blipFill>
          <a:blip r:embed="rId2"/>
          <a:stretch>
            <a:fillRect/>
          </a:stretch>
        </p:blipFill>
        <p:spPr>
          <a:xfrm>
            <a:off x="242283" y="2612638"/>
            <a:ext cx="8659433" cy="4124901"/>
          </a:xfrm>
          <a:prstGeom prst="rect">
            <a:avLst/>
          </a:prstGeom>
        </p:spPr>
      </p:pic>
    </p:spTree>
    <p:extLst>
      <p:ext uri="{BB962C8B-B14F-4D97-AF65-F5344CB8AC3E}">
        <p14:creationId xmlns:p14="http://schemas.microsoft.com/office/powerpoint/2010/main" val="2967126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Espaço Reservado para Conteúdo 2_3"/>
          <p:cNvSpPr/>
          <p:nvPr/>
        </p:nvSpPr>
        <p:spPr>
          <a:xfrm>
            <a:off x="1" y="0"/>
            <a:ext cx="9144000" cy="679645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641"/>
              </a:spcBef>
              <a:tabLst>
                <a:tab pos="0" algn="l"/>
              </a:tabLst>
            </a:pPr>
            <a:r>
              <a:rPr lang="pt-BR" sz="3200" b="0" strike="noStrike" spc="-1" dirty="0">
                <a:latin typeface="Calibri"/>
                <a:ea typeface="DejaVu Sans"/>
              </a:rPr>
              <a:t>VI - exibição ou posse de documento ou coisa;</a:t>
            </a:r>
          </a:p>
          <a:p>
            <a:pPr algn="just">
              <a:lnSpc>
                <a:spcPct val="100000"/>
              </a:lnSpc>
              <a:spcBef>
                <a:spcPts val="641"/>
              </a:spcBef>
              <a:tabLst>
                <a:tab pos="0" algn="l"/>
              </a:tabLst>
            </a:pPr>
            <a:endParaRPr lang="pt-BR" sz="3200" spc="-1" dirty="0">
              <a:latin typeface="Calibri"/>
              <a:ea typeface="DejaVu Sans"/>
            </a:endParaRPr>
          </a:p>
          <a:p>
            <a:pPr algn="just">
              <a:lnSpc>
                <a:spcPct val="100000"/>
              </a:lnSpc>
              <a:spcBef>
                <a:spcPts val="641"/>
              </a:spcBef>
              <a:tabLst>
                <a:tab pos="0" algn="l"/>
              </a:tabLst>
            </a:pPr>
            <a:r>
              <a:rPr lang="pt-BR" sz="3200" b="0" strike="noStrike" spc="-1" dirty="0">
                <a:latin typeface="Calibri"/>
                <a:ea typeface="DejaVu Sans"/>
              </a:rPr>
              <a:t> </a:t>
            </a:r>
            <a:r>
              <a:rPr lang="pt-BR" sz="2600" b="0" i="1" strike="noStrike" spc="-1" dirty="0">
                <a:latin typeface="Calibri"/>
                <a:ea typeface="DejaVu Sans"/>
              </a:rPr>
              <a:t>“meio de prova que pod</a:t>
            </a:r>
            <a:r>
              <a:rPr lang="pt-BR" sz="2600" i="1" spc="-1" dirty="0">
                <a:latin typeface="Calibri"/>
                <a:ea typeface="DejaVu Sans"/>
              </a:rPr>
              <a:t>e ser requerida na fase probatória ou por meio de tutela provisória através de um incidente, art. 356 CPC”</a:t>
            </a:r>
            <a:endParaRPr lang="pt-BR" sz="2600" b="0" i="1" strike="noStrike" spc="-1" dirty="0">
              <a:latin typeface="Calibri"/>
              <a:ea typeface="DejaVu Sans"/>
            </a:endParaRPr>
          </a:p>
          <a:p>
            <a:pPr algn="just">
              <a:lnSpc>
                <a:spcPct val="100000"/>
              </a:lnSpc>
              <a:spcBef>
                <a:spcPts val="641"/>
              </a:spcBef>
              <a:tabLst>
                <a:tab pos="0" algn="l"/>
              </a:tabLst>
            </a:pPr>
            <a:r>
              <a:rPr lang="pt-BR" sz="3200" b="0" strike="noStrike" spc="-1" dirty="0">
                <a:latin typeface="Calibri"/>
                <a:ea typeface="DejaVu Sans"/>
              </a:rPr>
              <a:t>		</a:t>
            </a:r>
          </a:p>
        </p:txBody>
      </p:sp>
      <p:pic>
        <p:nvPicPr>
          <p:cNvPr id="6" name="Imagem 5">
            <a:extLst>
              <a:ext uri="{FF2B5EF4-FFF2-40B4-BE49-F238E27FC236}">
                <a16:creationId xmlns:a16="http://schemas.microsoft.com/office/drawing/2014/main" id="{DF2E7380-3954-C10C-17AC-0C64D2BC50A4}"/>
              </a:ext>
            </a:extLst>
          </p:cNvPr>
          <p:cNvPicPr>
            <a:picLocks noChangeAspect="1"/>
          </p:cNvPicPr>
          <p:nvPr/>
        </p:nvPicPr>
        <p:blipFill>
          <a:blip r:embed="rId2"/>
          <a:stretch>
            <a:fillRect/>
          </a:stretch>
        </p:blipFill>
        <p:spPr>
          <a:xfrm>
            <a:off x="0" y="3133965"/>
            <a:ext cx="9144000" cy="2470686"/>
          </a:xfrm>
          <a:prstGeom prst="rect">
            <a:avLst/>
          </a:prstGeom>
        </p:spPr>
      </p:pic>
      <p:pic>
        <p:nvPicPr>
          <p:cNvPr id="8" name="Imagem 7">
            <a:extLst>
              <a:ext uri="{FF2B5EF4-FFF2-40B4-BE49-F238E27FC236}">
                <a16:creationId xmlns:a16="http://schemas.microsoft.com/office/drawing/2014/main" id="{E3781EB0-2FA6-F23D-30F1-87B817326F51}"/>
              </a:ext>
            </a:extLst>
          </p:cNvPr>
          <p:cNvPicPr>
            <a:picLocks noChangeAspect="1"/>
          </p:cNvPicPr>
          <p:nvPr/>
        </p:nvPicPr>
        <p:blipFill>
          <a:blip r:embed="rId3"/>
          <a:stretch>
            <a:fillRect/>
          </a:stretch>
        </p:blipFill>
        <p:spPr>
          <a:xfrm>
            <a:off x="1403648" y="5812439"/>
            <a:ext cx="6732240" cy="168061"/>
          </a:xfrm>
          <a:prstGeom prst="rect">
            <a:avLst/>
          </a:prstGeom>
        </p:spPr>
      </p:pic>
    </p:spTree>
    <p:extLst>
      <p:ext uri="{BB962C8B-B14F-4D97-AF65-F5344CB8AC3E}">
        <p14:creationId xmlns:p14="http://schemas.microsoft.com/office/powerpoint/2010/main" val="2776806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ED44B-1026-AE37-D9B8-944C8C410A4B}"/>
            </a:ext>
          </a:extLst>
        </p:cNvPr>
        <p:cNvGrpSpPr/>
        <p:nvPr/>
      </p:nvGrpSpPr>
      <p:grpSpPr>
        <a:xfrm>
          <a:off x="0" y="0"/>
          <a:ext cx="0" cy="0"/>
          <a:chOff x="0" y="0"/>
          <a:chExt cx="0" cy="0"/>
        </a:xfrm>
      </p:grpSpPr>
      <p:sp>
        <p:nvSpPr>
          <p:cNvPr id="146" name="Espaço Reservado para Conteúdo 2_3">
            <a:extLst>
              <a:ext uri="{FF2B5EF4-FFF2-40B4-BE49-F238E27FC236}">
                <a16:creationId xmlns:a16="http://schemas.microsoft.com/office/drawing/2014/main" id="{BA40618B-6F7C-1606-3CC6-E5443EF57918}"/>
              </a:ext>
            </a:extLst>
          </p:cNvPr>
          <p:cNvSpPr/>
          <p:nvPr/>
        </p:nvSpPr>
        <p:spPr>
          <a:xfrm>
            <a:off x="1" y="0"/>
            <a:ext cx="9144000" cy="679645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641"/>
              </a:spcBef>
              <a:tabLst>
                <a:tab pos="0" algn="l"/>
              </a:tabLst>
            </a:pPr>
            <a:r>
              <a:rPr lang="pt-BR" sz="3200" b="0" strike="noStrike" spc="-1" dirty="0">
                <a:latin typeface="Calibri"/>
                <a:ea typeface="DejaVu Sans"/>
              </a:rPr>
              <a:t>VII - </a:t>
            </a:r>
            <a:r>
              <a:rPr lang="pt-BR" sz="3200" b="1" u="sng" strike="noStrike" spc="-1" dirty="0">
                <a:solidFill>
                  <a:srgbClr val="FF0000"/>
                </a:solidFill>
                <a:latin typeface="Calibri"/>
                <a:ea typeface="DejaVu Sans"/>
              </a:rPr>
              <a:t>EXCLUSÃO</a:t>
            </a:r>
            <a:r>
              <a:rPr lang="pt-BR" sz="3200" b="0" strike="noStrike" spc="-1" dirty="0">
                <a:latin typeface="Calibri"/>
                <a:ea typeface="DejaVu Sans"/>
              </a:rPr>
              <a:t> de litisconsorte; </a:t>
            </a:r>
            <a:endParaRPr lang="pt-BR" sz="1100" b="0" strike="noStrike" spc="-1" dirty="0">
              <a:latin typeface="Calibri"/>
              <a:ea typeface="DejaVu Sans"/>
            </a:endParaRPr>
          </a:p>
          <a:p>
            <a:pPr algn="just">
              <a:lnSpc>
                <a:spcPct val="100000"/>
              </a:lnSpc>
              <a:spcBef>
                <a:spcPts val="641"/>
              </a:spcBef>
              <a:tabLst>
                <a:tab pos="0" algn="l"/>
              </a:tabLst>
            </a:pPr>
            <a:r>
              <a:rPr lang="pt-BR" sz="1100" i="0" spc="-1" dirty="0">
                <a:effectLst/>
                <a:latin typeface="Calibri"/>
              </a:rPr>
              <a:t>		</a:t>
            </a:r>
            <a:r>
              <a:rPr lang="pt-BR" sz="2200" b="1" i="0" spc="-1" dirty="0">
                <a:effectLst/>
                <a:latin typeface="Calibri"/>
              </a:rPr>
              <a:t>LITISCONSORTE= </a:t>
            </a:r>
            <a:r>
              <a:rPr lang="pt-BR" sz="2200" spc="-1" dirty="0">
                <a:latin typeface="Arial" panose="020B0604020202020204" pitchFamily="34" charset="0"/>
              </a:rPr>
              <a:t>a</a:t>
            </a:r>
            <a:r>
              <a:rPr lang="pt-BR" sz="2200" b="0" i="0" dirty="0">
                <a:effectLst/>
                <a:latin typeface="Arial" panose="020B0604020202020204" pitchFamily="34" charset="0"/>
              </a:rPr>
              <a:t>rt. 113. </a:t>
            </a:r>
            <a:r>
              <a:rPr lang="pt-BR" sz="2200" b="1" i="0" dirty="0">
                <a:effectLst/>
                <a:latin typeface="Arial" panose="020B0604020202020204" pitchFamily="34" charset="0"/>
              </a:rPr>
              <a:t>Duas ou mais pessoas podem litigar, no mesmo processo</a:t>
            </a:r>
            <a:r>
              <a:rPr lang="pt-BR" sz="2200" b="0" i="0" dirty="0">
                <a:effectLst/>
                <a:latin typeface="Arial" panose="020B0604020202020204" pitchFamily="34" charset="0"/>
              </a:rPr>
              <a:t>, em conjunto, ativa ou passivamente, quando tiver </a:t>
            </a:r>
            <a:r>
              <a:rPr lang="pt-BR" sz="2200" b="1" i="0" dirty="0">
                <a:effectLst/>
                <a:latin typeface="Arial" panose="020B0604020202020204" pitchFamily="34" charset="0"/>
              </a:rPr>
              <a:t>conexão</a:t>
            </a:r>
            <a:r>
              <a:rPr lang="pt-BR" sz="2200" b="0" i="0" dirty="0">
                <a:effectLst/>
                <a:latin typeface="Arial" panose="020B0604020202020204" pitchFamily="34" charset="0"/>
              </a:rPr>
              <a:t>, afinidade, comunhão de direitos... </a:t>
            </a:r>
          </a:p>
          <a:p>
            <a:pPr algn="just">
              <a:lnSpc>
                <a:spcPct val="100000"/>
              </a:lnSpc>
              <a:spcBef>
                <a:spcPts val="641"/>
              </a:spcBef>
              <a:tabLst>
                <a:tab pos="0" algn="l"/>
              </a:tabLst>
            </a:pPr>
            <a:endParaRPr lang="pt-BR" sz="2200" b="0" i="0" dirty="0">
              <a:effectLst/>
              <a:latin typeface="Arial" panose="020B0604020202020204" pitchFamily="34" charset="0"/>
            </a:endParaRPr>
          </a:p>
          <a:p>
            <a:pPr algn="just">
              <a:lnSpc>
                <a:spcPct val="100000"/>
              </a:lnSpc>
              <a:spcBef>
                <a:spcPts val="641"/>
              </a:spcBef>
              <a:tabLst>
                <a:tab pos="0" algn="l"/>
              </a:tabLst>
            </a:pPr>
            <a:r>
              <a:rPr lang="pt-BR" sz="1800" b="1" u="sng" spc="-1" dirty="0">
                <a:solidFill>
                  <a:srgbClr val="FF0000"/>
                </a:solidFill>
                <a:latin typeface="Calibri"/>
                <a:ea typeface="DejaVu Sans"/>
              </a:rPr>
              <a:t>INCLUSÃO NÃO É AGRAGÁVEL</a:t>
            </a:r>
            <a:endParaRPr lang="pt-BR" sz="1800" b="0" strike="noStrike" spc="-1" dirty="0">
              <a:latin typeface="Calibri"/>
              <a:ea typeface="DejaVu Sans"/>
            </a:endParaRPr>
          </a:p>
        </p:txBody>
      </p:sp>
      <p:pic>
        <p:nvPicPr>
          <p:cNvPr id="5" name="Imagem 4">
            <a:extLst>
              <a:ext uri="{FF2B5EF4-FFF2-40B4-BE49-F238E27FC236}">
                <a16:creationId xmlns:a16="http://schemas.microsoft.com/office/drawing/2014/main" id="{1D33DD72-5DE2-2E2F-E48F-71A175BA4344}"/>
              </a:ext>
            </a:extLst>
          </p:cNvPr>
          <p:cNvPicPr>
            <a:picLocks noChangeAspect="1"/>
          </p:cNvPicPr>
          <p:nvPr/>
        </p:nvPicPr>
        <p:blipFill>
          <a:blip r:embed="rId2"/>
          <a:stretch>
            <a:fillRect/>
          </a:stretch>
        </p:blipFill>
        <p:spPr>
          <a:xfrm>
            <a:off x="2267744" y="2584464"/>
            <a:ext cx="6292425" cy="2051217"/>
          </a:xfrm>
          <a:prstGeom prst="rect">
            <a:avLst/>
          </a:prstGeom>
        </p:spPr>
      </p:pic>
      <p:pic>
        <p:nvPicPr>
          <p:cNvPr id="8" name="Imagem 7">
            <a:extLst>
              <a:ext uri="{FF2B5EF4-FFF2-40B4-BE49-F238E27FC236}">
                <a16:creationId xmlns:a16="http://schemas.microsoft.com/office/drawing/2014/main" id="{00E9ADBE-00D7-126F-C08D-1FD82E09F75E}"/>
              </a:ext>
            </a:extLst>
          </p:cNvPr>
          <p:cNvPicPr>
            <a:picLocks noChangeAspect="1"/>
          </p:cNvPicPr>
          <p:nvPr/>
        </p:nvPicPr>
        <p:blipFill>
          <a:blip r:embed="rId3"/>
          <a:stretch>
            <a:fillRect/>
          </a:stretch>
        </p:blipFill>
        <p:spPr>
          <a:xfrm>
            <a:off x="2267744" y="4635681"/>
            <a:ext cx="6538075" cy="1771978"/>
          </a:xfrm>
          <a:prstGeom prst="rect">
            <a:avLst/>
          </a:prstGeom>
        </p:spPr>
      </p:pic>
      <p:pic>
        <p:nvPicPr>
          <p:cNvPr id="10" name="Imagem 9">
            <a:extLst>
              <a:ext uri="{FF2B5EF4-FFF2-40B4-BE49-F238E27FC236}">
                <a16:creationId xmlns:a16="http://schemas.microsoft.com/office/drawing/2014/main" id="{FD8E140D-49E6-3733-13F0-105EFBF2F17C}"/>
              </a:ext>
            </a:extLst>
          </p:cNvPr>
          <p:cNvPicPr>
            <a:picLocks noChangeAspect="1"/>
          </p:cNvPicPr>
          <p:nvPr/>
        </p:nvPicPr>
        <p:blipFill>
          <a:blip r:embed="rId4"/>
          <a:stretch>
            <a:fillRect/>
          </a:stretch>
        </p:blipFill>
        <p:spPr>
          <a:xfrm>
            <a:off x="4569715" y="6221495"/>
            <a:ext cx="3915321" cy="428685"/>
          </a:xfrm>
          <a:prstGeom prst="rect">
            <a:avLst/>
          </a:prstGeom>
        </p:spPr>
      </p:pic>
      <p:pic>
        <p:nvPicPr>
          <p:cNvPr id="12" name="Imagem 11">
            <a:extLst>
              <a:ext uri="{FF2B5EF4-FFF2-40B4-BE49-F238E27FC236}">
                <a16:creationId xmlns:a16="http://schemas.microsoft.com/office/drawing/2014/main" id="{9F1102E8-ED3F-765A-1522-136F16EDE930}"/>
              </a:ext>
            </a:extLst>
          </p:cNvPr>
          <p:cNvPicPr>
            <a:picLocks noChangeAspect="1"/>
          </p:cNvPicPr>
          <p:nvPr/>
        </p:nvPicPr>
        <p:blipFill>
          <a:blip r:embed="rId5"/>
          <a:stretch>
            <a:fillRect/>
          </a:stretch>
        </p:blipFill>
        <p:spPr>
          <a:xfrm>
            <a:off x="5724128" y="6593823"/>
            <a:ext cx="2525038" cy="254955"/>
          </a:xfrm>
          <a:prstGeom prst="rect">
            <a:avLst/>
          </a:prstGeom>
        </p:spPr>
      </p:pic>
    </p:spTree>
    <p:extLst>
      <p:ext uri="{BB962C8B-B14F-4D97-AF65-F5344CB8AC3E}">
        <p14:creationId xmlns:p14="http://schemas.microsoft.com/office/powerpoint/2010/main" val="3146423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791A2-F479-74FF-6FC0-82F735D98361}"/>
            </a:ext>
          </a:extLst>
        </p:cNvPr>
        <p:cNvGrpSpPr/>
        <p:nvPr/>
      </p:nvGrpSpPr>
      <p:grpSpPr>
        <a:xfrm>
          <a:off x="0" y="0"/>
          <a:ext cx="0" cy="0"/>
          <a:chOff x="0" y="0"/>
          <a:chExt cx="0" cy="0"/>
        </a:xfrm>
      </p:grpSpPr>
      <p:sp>
        <p:nvSpPr>
          <p:cNvPr id="146" name="Espaço Reservado para Conteúdo 2_3">
            <a:extLst>
              <a:ext uri="{FF2B5EF4-FFF2-40B4-BE49-F238E27FC236}">
                <a16:creationId xmlns:a16="http://schemas.microsoft.com/office/drawing/2014/main" id="{21EE955B-340C-13C0-24E6-44787F70998D}"/>
              </a:ext>
            </a:extLst>
          </p:cNvPr>
          <p:cNvSpPr/>
          <p:nvPr/>
        </p:nvSpPr>
        <p:spPr>
          <a:xfrm>
            <a:off x="1" y="0"/>
            <a:ext cx="9144000" cy="679645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641"/>
              </a:spcBef>
              <a:tabLst>
                <a:tab pos="0" algn="l"/>
              </a:tabLst>
            </a:pPr>
            <a:r>
              <a:rPr lang="pt-BR" sz="3200" b="0" strike="noStrike" spc="-1" dirty="0">
                <a:latin typeface="Calibri"/>
                <a:ea typeface="DejaVu Sans"/>
              </a:rPr>
              <a:t>IX - </a:t>
            </a:r>
            <a:r>
              <a:rPr lang="pt-BR" sz="3200" b="1" u="sng" strike="noStrike" spc="-1" dirty="0">
                <a:latin typeface="Calibri"/>
                <a:ea typeface="DejaVu Sans"/>
              </a:rPr>
              <a:t>admissão</a:t>
            </a:r>
            <a:r>
              <a:rPr lang="pt-BR" sz="3200" b="0" strike="noStrike" spc="-1" dirty="0">
                <a:latin typeface="Calibri"/>
                <a:ea typeface="DejaVu Sans"/>
              </a:rPr>
              <a:t> ou </a:t>
            </a:r>
            <a:r>
              <a:rPr lang="pt-BR" sz="3200" b="1" u="sng" strike="noStrike" spc="-1" dirty="0">
                <a:latin typeface="Calibri"/>
                <a:ea typeface="DejaVu Sans"/>
              </a:rPr>
              <a:t>inadmissão</a:t>
            </a:r>
            <a:r>
              <a:rPr lang="pt-BR" sz="3200" b="0" strike="noStrike" spc="-1" dirty="0">
                <a:latin typeface="Calibri"/>
                <a:ea typeface="DejaVu Sans"/>
              </a:rPr>
              <a:t> de intervenção de terceiros;</a:t>
            </a:r>
          </a:p>
          <a:p>
            <a:pPr algn="just">
              <a:lnSpc>
                <a:spcPct val="100000"/>
              </a:lnSpc>
              <a:spcBef>
                <a:spcPts val="641"/>
              </a:spcBef>
              <a:tabLst>
                <a:tab pos="0" algn="l"/>
              </a:tabLst>
            </a:pPr>
            <a:r>
              <a:rPr lang="pt-BR" sz="3200" spc="-1" dirty="0" err="1">
                <a:latin typeface="Calibri"/>
                <a:ea typeface="DejaVu Sans"/>
              </a:rPr>
              <a:t>A-DICA</a:t>
            </a:r>
            <a:r>
              <a:rPr lang="pt-BR" sz="3200" spc="-1" dirty="0">
                <a:latin typeface="Calibri"/>
                <a:ea typeface="DejaVu Sans"/>
              </a:rPr>
              <a:t>: </a:t>
            </a:r>
            <a:r>
              <a:rPr lang="pt-BR" sz="1800" b="0" strike="noStrike" spc="-1" dirty="0">
                <a:latin typeface="Calibri"/>
                <a:ea typeface="DejaVu Sans"/>
              </a:rPr>
              <a:t>A= assistência	</a:t>
            </a:r>
            <a:r>
              <a:rPr lang="pt-BR" sz="1800" spc="-1" dirty="0">
                <a:latin typeface="Calibri"/>
                <a:ea typeface="DejaVu Sans"/>
              </a:rPr>
              <a:t>D= denunciação da lide   </a:t>
            </a:r>
            <a:r>
              <a:rPr lang="pt-BR" sz="1800" b="0" strike="noStrike" spc="-1" dirty="0">
                <a:latin typeface="Calibri"/>
                <a:ea typeface="DejaVu Sans"/>
              </a:rPr>
              <a:t>I= incidente de desconsideração da pers. Jurídica   </a:t>
            </a:r>
            <a:r>
              <a:rPr lang="pt-BR" sz="1800" spc="-1" dirty="0">
                <a:latin typeface="Calibri"/>
                <a:ea typeface="DejaVu Sans"/>
              </a:rPr>
              <a:t>C= chamamento ao processo      </a:t>
            </a:r>
            <a:r>
              <a:rPr lang="pt-BR" sz="1800" b="0" strike="noStrike" spc="-1" dirty="0">
                <a:latin typeface="Calibri"/>
                <a:ea typeface="DejaVu Sans"/>
              </a:rPr>
              <a:t>A= </a:t>
            </a:r>
            <a:r>
              <a:rPr lang="pt-BR" sz="1800" b="0" i="1" strike="noStrike" spc="-1" dirty="0">
                <a:latin typeface="Calibri"/>
                <a:ea typeface="DejaVu Sans"/>
              </a:rPr>
              <a:t>amicus </a:t>
            </a:r>
            <a:r>
              <a:rPr lang="pt-BR" sz="1800" b="0" i="1" strike="noStrike" spc="-1" dirty="0" err="1">
                <a:latin typeface="Calibri"/>
                <a:ea typeface="DejaVu Sans"/>
              </a:rPr>
              <a:t>curie</a:t>
            </a:r>
            <a:endParaRPr lang="pt-BR" sz="1800" b="0" i="1" strike="noStrike" spc="-1" dirty="0">
              <a:latin typeface="Calibri"/>
              <a:ea typeface="DejaVu Sans"/>
            </a:endParaRPr>
          </a:p>
          <a:p>
            <a:pPr algn="just">
              <a:lnSpc>
                <a:spcPct val="100000"/>
              </a:lnSpc>
              <a:spcBef>
                <a:spcPts val="641"/>
              </a:spcBef>
              <a:tabLst>
                <a:tab pos="0" algn="l"/>
              </a:tabLst>
            </a:pPr>
            <a:endParaRPr lang="pt-BR" i="1" spc="-1" dirty="0">
              <a:latin typeface="Calibri"/>
              <a:ea typeface="DejaVu Sans"/>
            </a:endParaRPr>
          </a:p>
          <a:p>
            <a:pPr algn="just">
              <a:lnSpc>
                <a:spcPct val="100000"/>
              </a:lnSpc>
              <a:spcBef>
                <a:spcPts val="641"/>
              </a:spcBef>
              <a:tabLst>
                <a:tab pos="0" algn="l"/>
              </a:tabLst>
            </a:pPr>
            <a:r>
              <a:rPr lang="pt-BR" sz="3600" b="0" strike="noStrike" spc="-1" dirty="0">
                <a:latin typeface="Calibri"/>
                <a:ea typeface="DejaVu Sans"/>
              </a:rPr>
              <a:t>	</a:t>
            </a:r>
            <a:endParaRPr lang="pt-BR" sz="1800" b="0" strike="noStrike" spc="-1" dirty="0">
              <a:latin typeface="Calibri"/>
              <a:ea typeface="DejaVu Sans"/>
            </a:endParaRPr>
          </a:p>
        </p:txBody>
      </p:sp>
      <p:pic>
        <p:nvPicPr>
          <p:cNvPr id="5" name="Imagem 4">
            <a:extLst>
              <a:ext uri="{FF2B5EF4-FFF2-40B4-BE49-F238E27FC236}">
                <a16:creationId xmlns:a16="http://schemas.microsoft.com/office/drawing/2014/main" id="{BA6F2504-500F-F816-17FA-AB0958BBD557}"/>
              </a:ext>
            </a:extLst>
          </p:cNvPr>
          <p:cNvPicPr>
            <a:picLocks noChangeAspect="1"/>
          </p:cNvPicPr>
          <p:nvPr/>
        </p:nvPicPr>
        <p:blipFill>
          <a:blip r:embed="rId2"/>
          <a:stretch>
            <a:fillRect/>
          </a:stretch>
        </p:blipFill>
        <p:spPr>
          <a:xfrm>
            <a:off x="107504" y="2668715"/>
            <a:ext cx="9144000" cy="3687635"/>
          </a:xfrm>
          <a:prstGeom prst="rect">
            <a:avLst/>
          </a:prstGeom>
        </p:spPr>
      </p:pic>
    </p:spTree>
    <p:extLst>
      <p:ext uri="{BB962C8B-B14F-4D97-AF65-F5344CB8AC3E}">
        <p14:creationId xmlns:p14="http://schemas.microsoft.com/office/powerpoint/2010/main" val="2667348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40978-E3FC-349F-4827-534664AC56C9}"/>
            </a:ext>
          </a:extLst>
        </p:cNvPr>
        <p:cNvGrpSpPr/>
        <p:nvPr/>
      </p:nvGrpSpPr>
      <p:grpSpPr>
        <a:xfrm>
          <a:off x="0" y="0"/>
          <a:ext cx="0" cy="0"/>
          <a:chOff x="0" y="0"/>
          <a:chExt cx="0" cy="0"/>
        </a:xfrm>
      </p:grpSpPr>
      <p:sp>
        <p:nvSpPr>
          <p:cNvPr id="146" name="Espaço Reservado para Conteúdo 2_3">
            <a:extLst>
              <a:ext uri="{FF2B5EF4-FFF2-40B4-BE49-F238E27FC236}">
                <a16:creationId xmlns:a16="http://schemas.microsoft.com/office/drawing/2014/main" id="{023EADDC-DFF3-D8F4-0ACF-DB5DFFB9F136}"/>
              </a:ext>
            </a:extLst>
          </p:cNvPr>
          <p:cNvSpPr/>
          <p:nvPr/>
        </p:nvSpPr>
        <p:spPr>
          <a:xfrm>
            <a:off x="1" y="0"/>
            <a:ext cx="9144000" cy="679645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2500" lnSpcReduction="20000"/>
          </a:bodyPr>
          <a:lstStyle/>
          <a:p>
            <a:pPr algn="just">
              <a:lnSpc>
                <a:spcPct val="100000"/>
              </a:lnSpc>
              <a:spcBef>
                <a:spcPts val="641"/>
              </a:spcBef>
              <a:tabLst>
                <a:tab pos="0" algn="l"/>
              </a:tabLst>
            </a:pPr>
            <a:r>
              <a:rPr lang="pt-BR" sz="3600" b="0" strike="noStrike" spc="-1" dirty="0">
                <a:latin typeface="Calibri"/>
                <a:ea typeface="DejaVu Sans"/>
              </a:rPr>
              <a:t>X - concessão, modificação ou revogação do </a:t>
            </a:r>
            <a:r>
              <a:rPr lang="pt-BR" sz="3600" strike="noStrike" spc="-1" dirty="0">
                <a:latin typeface="Calibri"/>
                <a:ea typeface="DejaVu Sans"/>
              </a:rPr>
              <a:t>efeito suspensivo aos </a:t>
            </a:r>
            <a:r>
              <a:rPr lang="pt-BR" sz="3600" b="1" strike="noStrike" spc="-1" dirty="0">
                <a:latin typeface="Calibri"/>
                <a:ea typeface="DejaVu Sans"/>
              </a:rPr>
              <a:t>embargos à execução</a:t>
            </a:r>
            <a:r>
              <a:rPr lang="pt-BR" sz="3600" strike="noStrike" spc="-1" dirty="0">
                <a:latin typeface="Calibri"/>
                <a:ea typeface="DejaVu Sans"/>
              </a:rPr>
              <a:t>;</a:t>
            </a:r>
          </a:p>
          <a:p>
            <a:pPr algn="just">
              <a:lnSpc>
                <a:spcPct val="100000"/>
              </a:lnSpc>
              <a:spcBef>
                <a:spcPts val="641"/>
              </a:spcBef>
              <a:tabLst>
                <a:tab pos="0" algn="l"/>
              </a:tabLst>
            </a:pPr>
            <a:endParaRPr lang="pt-BR" sz="3600" i="0" spc="-1" dirty="0">
              <a:effectLst/>
              <a:latin typeface="Calibri"/>
            </a:endParaRPr>
          </a:p>
          <a:p>
            <a:pPr algn="just">
              <a:lnSpc>
                <a:spcPct val="100000"/>
              </a:lnSpc>
              <a:spcBef>
                <a:spcPts val="641"/>
              </a:spcBef>
              <a:tabLst>
                <a:tab pos="0" algn="l"/>
              </a:tabLst>
            </a:pPr>
            <a:r>
              <a:rPr lang="pt-BR" sz="3600" spc="-1" dirty="0">
                <a:latin typeface="Agency FB" panose="020B0503020202020204" pitchFamily="34" charset="0"/>
              </a:rPr>
              <a:t>		Os embargos à execução são um meio de defesa do executado em um processo de execução. Têm natureza de ação autônoma (petição inicial). Quando o devedor apresenta embargos à execução, ele está tentando se defender. Mas, em regra, a execução continua normalmente (penhora, leilão etc.).</a:t>
            </a:r>
          </a:p>
          <a:p>
            <a:pPr algn="just">
              <a:lnSpc>
                <a:spcPct val="100000"/>
              </a:lnSpc>
              <a:spcBef>
                <a:spcPts val="641"/>
              </a:spcBef>
              <a:tabLst>
                <a:tab pos="0" algn="l"/>
              </a:tabLst>
            </a:pPr>
            <a:r>
              <a:rPr lang="pt-BR" sz="3600" spc="-1" dirty="0">
                <a:latin typeface="Agency FB" panose="020B0503020202020204" pitchFamily="34" charset="0"/>
              </a:rPr>
              <a:t>👉 O efeito suspensivo é o que faz a execução ficar parada enquanto o juiz analisa os embargos.</a:t>
            </a:r>
          </a:p>
          <a:p>
            <a:pPr algn="just">
              <a:lnSpc>
                <a:spcPct val="100000"/>
              </a:lnSpc>
              <a:spcBef>
                <a:spcPts val="641"/>
              </a:spcBef>
              <a:tabLst>
                <a:tab pos="0" algn="l"/>
              </a:tabLst>
            </a:pPr>
            <a:r>
              <a:rPr lang="pt-BR" sz="3600" spc="-1" dirty="0"/>
              <a:t>		REGRA GERAL: precisa requerer a suspensão.</a:t>
            </a:r>
          </a:p>
          <a:p>
            <a:pPr algn="just">
              <a:lnSpc>
                <a:spcPct val="100000"/>
              </a:lnSpc>
              <a:spcBef>
                <a:spcPts val="641"/>
              </a:spcBef>
              <a:tabLst>
                <a:tab pos="0" algn="l"/>
              </a:tabLst>
            </a:pPr>
            <a:r>
              <a:rPr lang="pt-BR" sz="1800" b="0" i="0" dirty="0">
                <a:effectLst/>
                <a:latin typeface="Arial" panose="020B0604020202020204" pitchFamily="34" charset="0"/>
              </a:rPr>
              <a:t>Art. 919. </a:t>
            </a:r>
            <a:r>
              <a:rPr lang="pt-BR" sz="1800" b="1" i="0" dirty="0">
                <a:effectLst/>
                <a:latin typeface="Arial" panose="020B0604020202020204" pitchFamily="34" charset="0"/>
              </a:rPr>
              <a:t>Os embargos à execução não terão efeito suspensivo</a:t>
            </a:r>
            <a:r>
              <a:rPr lang="pt-BR" sz="1800" b="0" i="0" dirty="0">
                <a:effectLst/>
                <a:latin typeface="Arial" panose="020B0604020202020204" pitchFamily="34" charset="0"/>
              </a:rPr>
              <a:t>.  § 1º O juiz </a:t>
            </a:r>
            <a:r>
              <a:rPr lang="pt-BR" sz="1800" b="1" i="0" dirty="0">
                <a:effectLst/>
                <a:latin typeface="Arial" panose="020B0604020202020204" pitchFamily="34" charset="0"/>
              </a:rPr>
              <a:t>poderá</a:t>
            </a:r>
            <a:r>
              <a:rPr lang="pt-BR" sz="1800" b="0" i="0" dirty="0">
                <a:effectLst/>
                <a:latin typeface="Arial" panose="020B0604020202020204" pitchFamily="34" charset="0"/>
              </a:rPr>
              <a:t>, a </a:t>
            </a:r>
            <a:r>
              <a:rPr lang="pt-BR" sz="1800" b="1" i="0" u="sng" dirty="0">
                <a:effectLst/>
                <a:latin typeface="Arial" panose="020B0604020202020204" pitchFamily="34" charset="0"/>
              </a:rPr>
              <a:t>requerimento</a:t>
            </a:r>
            <a:r>
              <a:rPr lang="pt-BR" sz="1800" b="0" i="0" dirty="0">
                <a:effectLst/>
                <a:latin typeface="Arial" panose="020B0604020202020204" pitchFamily="34" charset="0"/>
              </a:rPr>
              <a:t> do embargante, atribuir efeito suspensivo aos embargos quando verificados os requisitos para a concessão da tutela provisória e desde que a execução já </a:t>
            </a:r>
            <a:r>
              <a:rPr lang="pt-BR" sz="1800" b="1" i="0" u="sng" dirty="0">
                <a:effectLst/>
                <a:latin typeface="Arial" panose="020B0604020202020204" pitchFamily="34" charset="0"/>
              </a:rPr>
              <a:t>esteja garantida</a:t>
            </a:r>
            <a:r>
              <a:rPr lang="pt-BR" sz="1800" b="0" i="0" dirty="0">
                <a:effectLst/>
                <a:latin typeface="Arial" panose="020B0604020202020204" pitchFamily="34" charset="0"/>
              </a:rPr>
              <a:t> por penhora, depósito ou caução suficientes.</a:t>
            </a:r>
            <a:endParaRPr lang="pt-BR" sz="1800" b="0" strike="noStrike" spc="-1" dirty="0">
              <a:latin typeface="Calibri"/>
              <a:ea typeface="DejaVu Sans"/>
            </a:endParaRPr>
          </a:p>
        </p:txBody>
      </p:sp>
    </p:spTree>
    <p:extLst>
      <p:ext uri="{BB962C8B-B14F-4D97-AF65-F5344CB8AC3E}">
        <p14:creationId xmlns:p14="http://schemas.microsoft.com/office/powerpoint/2010/main" val="1326391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3EFFA-81EF-6873-AD90-9EF9322664E0}"/>
            </a:ext>
          </a:extLst>
        </p:cNvPr>
        <p:cNvGrpSpPr/>
        <p:nvPr/>
      </p:nvGrpSpPr>
      <p:grpSpPr>
        <a:xfrm>
          <a:off x="0" y="0"/>
          <a:ext cx="0" cy="0"/>
          <a:chOff x="0" y="0"/>
          <a:chExt cx="0" cy="0"/>
        </a:xfrm>
      </p:grpSpPr>
      <p:sp>
        <p:nvSpPr>
          <p:cNvPr id="146" name="Espaço Reservado para Conteúdo 2_3">
            <a:extLst>
              <a:ext uri="{FF2B5EF4-FFF2-40B4-BE49-F238E27FC236}">
                <a16:creationId xmlns:a16="http://schemas.microsoft.com/office/drawing/2014/main" id="{B5ABFB9C-B16B-44FF-916A-44557C335797}"/>
              </a:ext>
            </a:extLst>
          </p:cNvPr>
          <p:cNvSpPr/>
          <p:nvPr/>
        </p:nvSpPr>
        <p:spPr>
          <a:xfrm>
            <a:off x="1" y="0"/>
            <a:ext cx="9144000" cy="679645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641"/>
              </a:spcBef>
              <a:tabLst>
                <a:tab pos="0" algn="l"/>
              </a:tabLst>
            </a:pPr>
            <a:r>
              <a:rPr lang="pt-BR" sz="3600" b="0" strike="noStrike" spc="-1" dirty="0">
                <a:latin typeface="Calibri"/>
                <a:ea typeface="DejaVu Sans"/>
              </a:rPr>
              <a:t>XI - </a:t>
            </a:r>
            <a:r>
              <a:rPr lang="pt-BR" sz="3600" b="1" strike="noStrike" spc="-1" dirty="0">
                <a:latin typeface="Calibri"/>
                <a:ea typeface="DejaVu Sans"/>
              </a:rPr>
              <a:t>redistribuição do ônus</a:t>
            </a:r>
            <a:r>
              <a:rPr lang="pt-BR" sz="3600" b="0" strike="noStrike" spc="-1" dirty="0">
                <a:latin typeface="Calibri"/>
                <a:ea typeface="DejaVu Sans"/>
              </a:rPr>
              <a:t> da prova nos termos do art. 373, § 1º do CPC;</a:t>
            </a:r>
          </a:p>
          <a:p>
            <a:pPr algn="ctr">
              <a:lnSpc>
                <a:spcPct val="100000"/>
              </a:lnSpc>
              <a:spcBef>
                <a:spcPts val="641"/>
              </a:spcBef>
              <a:tabLst>
                <a:tab pos="0" algn="l"/>
              </a:tabLst>
            </a:pPr>
            <a:r>
              <a:rPr lang="pt-BR" sz="3600" b="0" strike="noStrike" spc="-1" dirty="0">
                <a:highlight>
                  <a:srgbClr val="FFFF00"/>
                </a:highlight>
                <a:latin typeface="Calibri"/>
                <a:ea typeface="DejaVu Sans"/>
              </a:rPr>
              <a:t>	SANEAMENTO </a:t>
            </a:r>
            <a:r>
              <a:rPr lang="pt-BR" sz="3600" b="1" strike="noStrike" spc="-1" dirty="0">
                <a:highlight>
                  <a:srgbClr val="FFFF00"/>
                </a:highlight>
                <a:latin typeface="Calibri"/>
                <a:ea typeface="DejaVu Sans"/>
              </a:rPr>
              <a:t>ART. 357</a:t>
            </a:r>
            <a:r>
              <a:rPr lang="pt-BR" sz="3600" b="1" spc="-1" dirty="0">
                <a:highlight>
                  <a:srgbClr val="FFFF00"/>
                </a:highlight>
                <a:latin typeface="Calibri"/>
              </a:rPr>
              <a:t>, III</a:t>
            </a:r>
            <a:r>
              <a:rPr lang="pt-BR" sz="3600" spc="-1" dirty="0">
                <a:latin typeface="Calibri"/>
              </a:rPr>
              <a:t> inversão do ônus</a:t>
            </a:r>
          </a:p>
          <a:p>
            <a:pPr algn="just">
              <a:lnSpc>
                <a:spcPct val="100000"/>
              </a:lnSpc>
              <a:spcBef>
                <a:spcPts val="641"/>
              </a:spcBef>
              <a:tabLst>
                <a:tab pos="0" algn="l"/>
              </a:tabLst>
            </a:pPr>
            <a:r>
              <a:rPr lang="pt-BR" sz="2000" spc="-1" dirty="0">
                <a:latin typeface="Calibri"/>
                <a:ea typeface="DejaVu Sans"/>
              </a:rPr>
              <a:t>	</a:t>
            </a:r>
            <a:r>
              <a:rPr lang="pt-BR" sz="2600" b="1" u="sng" spc="-1" dirty="0">
                <a:solidFill>
                  <a:srgbClr val="FF0000"/>
                </a:solidFill>
                <a:latin typeface="Calibri"/>
              </a:rPr>
              <a:t>DESPACHO SANEADOR</a:t>
            </a:r>
            <a:r>
              <a:rPr lang="pt-BR" sz="2600" b="1" spc="-1" dirty="0">
                <a:solidFill>
                  <a:srgbClr val="FF0000"/>
                </a:solidFill>
                <a:latin typeface="Calibri"/>
              </a:rPr>
              <a:t> </a:t>
            </a:r>
            <a:r>
              <a:rPr lang="pt-BR" sz="2600" b="1" spc="-1" dirty="0">
                <a:latin typeface="Calibri"/>
                <a:ea typeface="DejaVu Sans"/>
              </a:rPr>
              <a:t>NÃO COMPORTA AGRAVO, EXCETO SE INVERTER O ÔNUS DA PROVA CONFORME ART. 1.015, XI:  </a:t>
            </a:r>
          </a:p>
          <a:p>
            <a:pPr algn="just">
              <a:lnSpc>
                <a:spcPct val="100000"/>
              </a:lnSpc>
              <a:spcBef>
                <a:spcPts val="641"/>
              </a:spcBef>
              <a:tabLst>
                <a:tab pos="0" algn="l"/>
              </a:tabLst>
            </a:pPr>
            <a:r>
              <a:rPr lang="pt-BR" sz="2200" spc="-1" dirty="0">
                <a:latin typeface="Calibri"/>
                <a:ea typeface="DejaVu Sans"/>
              </a:rPr>
              <a:t>Art. 373. O ônus da </a:t>
            </a:r>
            <a:r>
              <a:rPr lang="pt-BR" sz="2200" b="1" spc="-1" dirty="0">
                <a:latin typeface="Calibri"/>
                <a:ea typeface="DejaVu Sans"/>
              </a:rPr>
              <a:t>prova incumbe</a:t>
            </a:r>
            <a:r>
              <a:rPr lang="pt-BR" sz="2200" spc="-1" dirty="0">
                <a:latin typeface="Calibri"/>
                <a:ea typeface="DejaVu Sans"/>
              </a:rPr>
              <a:t>:  I - ao autor, quanto ao fato constitutivo de seu direito; II - ao réu, quanto à existência de fato impeditivo, modificativo ou extintivo do direito do autor. </a:t>
            </a:r>
            <a:r>
              <a:rPr lang="pt-BR" sz="2200" b="0" strike="noStrike" spc="-1" dirty="0">
                <a:latin typeface="Calibri"/>
                <a:ea typeface="DejaVu Sans"/>
              </a:rPr>
              <a:t>	</a:t>
            </a:r>
            <a:r>
              <a:rPr lang="pt-BR" sz="2200" b="1" strike="noStrike" spc="-1" dirty="0">
                <a:latin typeface="Calibri"/>
                <a:ea typeface="DejaVu Sans"/>
              </a:rPr>
              <a:t>Obs</a:t>
            </a:r>
            <a:r>
              <a:rPr lang="pt-BR" sz="2200" b="0" strike="noStrike" spc="-1" dirty="0">
                <a:latin typeface="Calibri"/>
                <a:ea typeface="DejaVu Sans"/>
              </a:rPr>
              <a:t>.: decisão do juiz que inverte o ônus da prova como a que não o inverte! </a:t>
            </a:r>
            <a:r>
              <a:rPr lang="pt-BR" sz="2200" spc="-1" dirty="0">
                <a:latin typeface="Calibri"/>
                <a:ea typeface="DejaVu Sans"/>
              </a:rPr>
              <a:t>EXEMPLO: CDC</a:t>
            </a:r>
            <a:endParaRPr lang="pt-BR" sz="1800" b="0" strike="noStrike" spc="-1" dirty="0">
              <a:latin typeface="Calibri"/>
              <a:ea typeface="DejaVu Sans"/>
            </a:endParaRPr>
          </a:p>
        </p:txBody>
      </p:sp>
      <p:pic>
        <p:nvPicPr>
          <p:cNvPr id="7" name="Imagem 6">
            <a:extLst>
              <a:ext uri="{FF2B5EF4-FFF2-40B4-BE49-F238E27FC236}">
                <a16:creationId xmlns:a16="http://schemas.microsoft.com/office/drawing/2014/main" id="{C167905D-184D-1218-37C8-9088EE5310E6}"/>
              </a:ext>
            </a:extLst>
          </p:cNvPr>
          <p:cNvPicPr>
            <a:picLocks noChangeAspect="1"/>
          </p:cNvPicPr>
          <p:nvPr/>
        </p:nvPicPr>
        <p:blipFill>
          <a:blip r:embed="rId2"/>
          <a:stretch>
            <a:fillRect/>
          </a:stretch>
        </p:blipFill>
        <p:spPr>
          <a:xfrm>
            <a:off x="899592" y="4193454"/>
            <a:ext cx="6011114" cy="1762371"/>
          </a:xfrm>
          <a:prstGeom prst="rect">
            <a:avLst/>
          </a:prstGeom>
        </p:spPr>
      </p:pic>
      <p:pic>
        <p:nvPicPr>
          <p:cNvPr id="9" name="Imagem 8">
            <a:extLst>
              <a:ext uri="{FF2B5EF4-FFF2-40B4-BE49-F238E27FC236}">
                <a16:creationId xmlns:a16="http://schemas.microsoft.com/office/drawing/2014/main" id="{5ECA8AF9-C481-6269-9C61-01A9899D08F7}"/>
              </a:ext>
            </a:extLst>
          </p:cNvPr>
          <p:cNvPicPr>
            <a:picLocks noChangeAspect="1"/>
          </p:cNvPicPr>
          <p:nvPr/>
        </p:nvPicPr>
        <p:blipFill>
          <a:blip r:embed="rId3"/>
          <a:stretch>
            <a:fillRect/>
          </a:stretch>
        </p:blipFill>
        <p:spPr>
          <a:xfrm>
            <a:off x="3275856" y="6171818"/>
            <a:ext cx="5258534" cy="219106"/>
          </a:xfrm>
          <a:prstGeom prst="rect">
            <a:avLst/>
          </a:prstGeom>
        </p:spPr>
      </p:pic>
    </p:spTree>
    <p:extLst>
      <p:ext uri="{BB962C8B-B14F-4D97-AF65-F5344CB8AC3E}">
        <p14:creationId xmlns:p14="http://schemas.microsoft.com/office/powerpoint/2010/main" val="2763153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Espaço Reservado para Conteúdo 2_3"/>
          <p:cNvSpPr/>
          <p:nvPr/>
        </p:nvSpPr>
        <p:spPr>
          <a:xfrm>
            <a:off x="1"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77500" lnSpcReduction="20000"/>
          </a:bodyPr>
          <a:lstStyle/>
          <a:p>
            <a:pPr algn="just">
              <a:lnSpc>
                <a:spcPct val="100000"/>
              </a:lnSpc>
              <a:spcBef>
                <a:spcPts val="641"/>
              </a:spcBef>
              <a:tabLst>
                <a:tab pos="0" algn="l"/>
              </a:tabLst>
            </a:pPr>
            <a:r>
              <a:rPr lang="pt-BR" sz="3200" b="0" strike="noStrike" spc="-1" dirty="0">
                <a:latin typeface="Calibri"/>
                <a:ea typeface="DejaVu Sans"/>
              </a:rPr>
              <a:t>	Art. 1.015. Cabe </a:t>
            </a:r>
            <a:r>
              <a:rPr lang="pt-BR" sz="3200" b="0" u="sng" strike="noStrike" spc="-1" dirty="0">
                <a:latin typeface="Calibri"/>
                <a:ea typeface="DejaVu Sans"/>
              </a:rPr>
              <a:t>agravo de instrumento</a:t>
            </a:r>
            <a:r>
              <a:rPr lang="pt-BR" sz="3200" b="0" strike="noStrike" spc="-1" dirty="0">
                <a:latin typeface="Calibri"/>
                <a:ea typeface="DejaVu Sans"/>
              </a:rPr>
              <a:t>: ... </a:t>
            </a:r>
          </a:p>
          <a:p>
            <a:pPr algn="just">
              <a:lnSpc>
                <a:spcPct val="100000"/>
              </a:lnSpc>
              <a:spcBef>
                <a:spcPts val="641"/>
              </a:spcBef>
              <a:tabLst>
                <a:tab pos="0" algn="l"/>
              </a:tabLst>
            </a:pPr>
            <a:r>
              <a:rPr lang="pt-BR" sz="3600" b="0" strike="noStrike" spc="-1" dirty="0">
                <a:latin typeface="Calibri"/>
                <a:ea typeface="DejaVu Sans"/>
              </a:rPr>
              <a:t>Parágrafo único. </a:t>
            </a:r>
            <a:r>
              <a:rPr lang="pt-BR" sz="3600" b="1" u="sng" strike="noStrike" spc="-1" dirty="0">
                <a:latin typeface="Calibri"/>
                <a:ea typeface="DejaVu Sans"/>
              </a:rPr>
              <a:t>Também</a:t>
            </a:r>
            <a:r>
              <a:rPr lang="pt-BR" sz="3600" b="0" strike="noStrike" spc="-1" dirty="0">
                <a:latin typeface="Calibri"/>
                <a:ea typeface="DejaVu Sans"/>
              </a:rPr>
              <a:t> caberá agravo de instrumento contra </a:t>
            </a:r>
            <a:r>
              <a:rPr lang="pt-BR" sz="3600" b="0" u="sng" strike="noStrike" spc="-1" dirty="0">
                <a:highlight>
                  <a:srgbClr val="00FFFF"/>
                </a:highlight>
                <a:latin typeface="Calibri"/>
                <a:ea typeface="DejaVu Sans"/>
              </a:rPr>
              <a:t>decisões interlocutórias</a:t>
            </a:r>
            <a:r>
              <a:rPr lang="pt-BR" sz="3600" b="0" strike="noStrike" spc="-1" dirty="0">
                <a:latin typeface="Calibri"/>
                <a:ea typeface="DejaVu Sans"/>
              </a:rPr>
              <a:t> proferidas na fase de </a:t>
            </a:r>
            <a:r>
              <a:rPr lang="pt-BR" sz="3600" b="1" u="sng" strike="noStrike" spc="-1" dirty="0">
                <a:latin typeface="Calibri"/>
                <a:ea typeface="DejaVu Sans"/>
              </a:rPr>
              <a:t>LIQUIDAÇÃO DE SENTENÇA</a:t>
            </a:r>
            <a:r>
              <a:rPr lang="pt-BR" sz="3600" b="1" strike="noStrike" spc="-1" dirty="0">
                <a:latin typeface="Calibri"/>
                <a:ea typeface="DejaVu Sans"/>
              </a:rPr>
              <a:t> </a:t>
            </a:r>
            <a:r>
              <a:rPr lang="pt-BR" sz="3600" b="0" strike="noStrike" spc="-1" dirty="0">
                <a:latin typeface="Calibri"/>
                <a:ea typeface="DejaVu Sans"/>
              </a:rPr>
              <a:t>ou de </a:t>
            </a:r>
            <a:r>
              <a:rPr lang="pt-BR" sz="3600" b="1" u="sng" strike="noStrike" spc="-1" dirty="0">
                <a:latin typeface="Calibri"/>
                <a:ea typeface="DejaVu Sans"/>
              </a:rPr>
              <a:t>CUMPRIMENTO DE SENTENÇA</a:t>
            </a:r>
            <a:r>
              <a:rPr lang="pt-BR" sz="3600" b="0" strike="noStrike" spc="-1" dirty="0">
                <a:latin typeface="Calibri"/>
                <a:ea typeface="DejaVu Sans"/>
              </a:rPr>
              <a:t>, no processo de </a:t>
            </a:r>
            <a:r>
              <a:rPr lang="pt-BR" sz="3600" b="1" u="sng" strike="noStrike" spc="-1" dirty="0">
                <a:latin typeface="Calibri"/>
                <a:ea typeface="DejaVu Sans"/>
              </a:rPr>
              <a:t>EXECUÇÃO</a:t>
            </a:r>
            <a:r>
              <a:rPr lang="pt-BR" sz="3600" b="0" strike="noStrike" spc="-1" dirty="0">
                <a:latin typeface="Calibri"/>
                <a:ea typeface="DejaVu Sans"/>
              </a:rPr>
              <a:t> e no </a:t>
            </a:r>
            <a:r>
              <a:rPr lang="pt-BR" sz="3600" b="0" u="sng" strike="noStrike" spc="-1" dirty="0">
                <a:latin typeface="Calibri"/>
                <a:ea typeface="DejaVu Sans"/>
              </a:rPr>
              <a:t>processo de </a:t>
            </a:r>
            <a:r>
              <a:rPr lang="pt-BR" sz="3600" b="1" u="sng" strike="noStrike" spc="-1" dirty="0">
                <a:latin typeface="Calibri"/>
                <a:ea typeface="DejaVu Sans"/>
              </a:rPr>
              <a:t>INVENTÁRIO</a:t>
            </a:r>
            <a:r>
              <a:rPr lang="pt-BR" sz="3600" b="0" strike="noStrike" spc="-1" dirty="0">
                <a:latin typeface="Calibri"/>
                <a:ea typeface="DejaVu Sans"/>
              </a:rPr>
              <a:t>.</a:t>
            </a:r>
          </a:p>
          <a:p>
            <a:pPr algn="just">
              <a:lnSpc>
                <a:spcPct val="100000"/>
              </a:lnSpc>
              <a:spcBef>
                <a:spcPts val="641"/>
              </a:spcBef>
              <a:tabLst>
                <a:tab pos="0" algn="l"/>
              </a:tabLst>
            </a:pPr>
            <a:r>
              <a:rPr lang="pt-BR" sz="3600" spc="-1" dirty="0">
                <a:latin typeface="Calibri"/>
                <a:ea typeface="DejaVu Sans"/>
              </a:rPr>
              <a:t>	RESUMO: </a:t>
            </a:r>
            <a:r>
              <a:rPr lang="pt-BR" sz="3200" spc="-1" dirty="0">
                <a:latin typeface="Calibri"/>
                <a:ea typeface="DejaVu Sans"/>
              </a:rPr>
              <a:t>execução / inventário: todas decisões interlocutórias são AGRAVÁVEIS!!!</a:t>
            </a:r>
          </a:p>
          <a:p>
            <a:pPr algn="just">
              <a:lnSpc>
                <a:spcPct val="100000"/>
              </a:lnSpc>
              <a:spcBef>
                <a:spcPts val="641"/>
              </a:spcBef>
              <a:tabLst>
                <a:tab pos="0" algn="l"/>
              </a:tabLst>
            </a:pPr>
            <a:endParaRPr lang="pt-BR" sz="3200" spc="-1" dirty="0">
              <a:latin typeface="Calibri"/>
              <a:ea typeface="DejaVu Sans"/>
            </a:endParaRPr>
          </a:p>
          <a:p>
            <a:pPr algn="just">
              <a:lnSpc>
                <a:spcPct val="100000"/>
              </a:lnSpc>
              <a:spcBef>
                <a:spcPts val="641"/>
              </a:spcBef>
              <a:tabLst>
                <a:tab pos="0" algn="l"/>
              </a:tabLst>
            </a:pPr>
            <a:endParaRPr lang="pt-BR" sz="3200" spc="-1" dirty="0">
              <a:latin typeface="Calibri"/>
              <a:ea typeface="DejaVu Sans"/>
            </a:endParaRPr>
          </a:p>
          <a:p>
            <a:pPr algn="just">
              <a:lnSpc>
                <a:spcPct val="100000"/>
              </a:lnSpc>
              <a:spcBef>
                <a:spcPts val="641"/>
              </a:spcBef>
              <a:tabLst>
                <a:tab pos="0" algn="l"/>
              </a:tabLst>
            </a:pPr>
            <a:endParaRPr lang="pt-BR" sz="3200" spc="-1" dirty="0">
              <a:latin typeface="Calibri"/>
              <a:ea typeface="DejaVu Sans"/>
            </a:endParaRPr>
          </a:p>
          <a:p>
            <a:pPr algn="just">
              <a:lnSpc>
                <a:spcPct val="100000"/>
              </a:lnSpc>
              <a:spcBef>
                <a:spcPts val="641"/>
              </a:spcBef>
              <a:tabLst>
                <a:tab pos="0" algn="l"/>
              </a:tabLst>
            </a:pPr>
            <a:endParaRPr lang="pt-BR" sz="3200" spc="-1" dirty="0">
              <a:latin typeface="Calibri"/>
              <a:ea typeface="DejaVu Sans"/>
            </a:endParaRPr>
          </a:p>
          <a:p>
            <a:pPr algn="just">
              <a:lnSpc>
                <a:spcPct val="100000"/>
              </a:lnSpc>
              <a:spcBef>
                <a:spcPts val="641"/>
              </a:spcBef>
              <a:tabLst>
                <a:tab pos="0" algn="l"/>
              </a:tabLst>
            </a:pPr>
            <a:endParaRPr lang="pt-BR" sz="3200" spc="-1" dirty="0">
              <a:latin typeface="Calibri"/>
              <a:ea typeface="DejaVu Sans"/>
            </a:endParaRPr>
          </a:p>
          <a:p>
            <a:pPr algn="just">
              <a:lnSpc>
                <a:spcPct val="100000"/>
              </a:lnSpc>
              <a:spcBef>
                <a:spcPts val="641"/>
              </a:spcBef>
              <a:tabLst>
                <a:tab pos="0" algn="l"/>
              </a:tabLst>
            </a:pPr>
            <a:r>
              <a:rPr lang="pt-BR" sz="3200" spc="-1" dirty="0">
                <a:latin typeface="Calibri"/>
                <a:ea typeface="DejaVu Sans"/>
              </a:rPr>
              <a:t>-</a:t>
            </a:r>
          </a:p>
          <a:p>
            <a:pPr algn="just">
              <a:lnSpc>
                <a:spcPct val="100000"/>
              </a:lnSpc>
              <a:spcBef>
                <a:spcPts val="641"/>
              </a:spcBef>
              <a:tabLst>
                <a:tab pos="0" algn="l"/>
              </a:tabLst>
            </a:pPr>
            <a:endParaRPr lang="pt-BR" sz="3200" b="0" strike="noStrike" spc="-1" dirty="0">
              <a:latin typeface="Calibri"/>
              <a:ea typeface="DejaVu Sans"/>
            </a:endParaRPr>
          </a:p>
          <a:p>
            <a:pPr algn="just">
              <a:lnSpc>
                <a:spcPct val="100000"/>
              </a:lnSpc>
              <a:spcBef>
                <a:spcPts val="641"/>
              </a:spcBef>
              <a:tabLst>
                <a:tab pos="0" algn="l"/>
              </a:tabLst>
            </a:pPr>
            <a:r>
              <a:rPr lang="pt-BR" sz="3200" b="0" strike="noStrike" spc="-1" dirty="0">
                <a:latin typeface="Calibri"/>
                <a:ea typeface="DejaVu Sans"/>
              </a:rPr>
              <a:t>	         </a:t>
            </a:r>
            <a:r>
              <a:rPr lang="pt-BR" sz="2400" b="1" i="1" spc="-1" dirty="0">
                <a:latin typeface="Calibri"/>
                <a:ea typeface="DejaVu Sans"/>
              </a:rPr>
              <a:t>	</a:t>
            </a:r>
            <a:endParaRPr lang="pt-BR" sz="2400" b="1" i="1" strike="noStrike" spc="-1" dirty="0">
              <a:latin typeface="Calibri"/>
              <a:ea typeface="DejaVu Sans"/>
            </a:endParaRPr>
          </a:p>
          <a:p>
            <a:pPr algn="just">
              <a:lnSpc>
                <a:spcPct val="100000"/>
              </a:lnSpc>
              <a:spcBef>
                <a:spcPts val="641"/>
              </a:spcBef>
              <a:tabLst>
                <a:tab pos="0" algn="l"/>
              </a:tabLst>
            </a:pPr>
            <a:endParaRPr lang="pt-BR" sz="3600" spc="-1" dirty="0">
              <a:latin typeface="Calibri"/>
              <a:ea typeface="DejaVu Sans"/>
            </a:endParaRPr>
          </a:p>
          <a:p>
            <a:pPr algn="ctr">
              <a:spcBef>
                <a:spcPts val="641"/>
              </a:spcBef>
              <a:tabLst>
                <a:tab pos="0" algn="l"/>
              </a:tabLst>
            </a:pPr>
            <a:r>
              <a:rPr lang="pt-BR" sz="1600" b="1" strike="noStrike" spc="-1" dirty="0">
                <a:latin typeface="Arial Rounded MT Bold" panose="020F0704030504030204" pitchFamily="34" charset="0"/>
                <a:ea typeface="DejaVu Sans"/>
                <a:cs typeface="Aharoni" panose="02010803020104030203" pitchFamily="2" charset="-79"/>
              </a:rPr>
              <a:t>	</a:t>
            </a:r>
            <a:endParaRPr lang="pt-BR" sz="3200" b="0" i="0" dirty="0">
              <a:effectLst/>
              <a:latin typeface="Arial" panose="020B0604020202020204" pitchFamily="34" charset="0"/>
            </a:endParaRPr>
          </a:p>
        </p:txBody>
      </p:sp>
      <p:pic>
        <p:nvPicPr>
          <p:cNvPr id="4" name="Imagem 3">
            <a:extLst>
              <a:ext uri="{FF2B5EF4-FFF2-40B4-BE49-F238E27FC236}">
                <a16:creationId xmlns:a16="http://schemas.microsoft.com/office/drawing/2014/main" id="{8FBA7C9E-6833-6564-926E-42CA9EBF972A}"/>
              </a:ext>
            </a:extLst>
          </p:cNvPr>
          <p:cNvPicPr>
            <a:picLocks noChangeAspect="1"/>
          </p:cNvPicPr>
          <p:nvPr/>
        </p:nvPicPr>
        <p:blipFill>
          <a:blip r:embed="rId2"/>
          <a:stretch>
            <a:fillRect/>
          </a:stretch>
        </p:blipFill>
        <p:spPr>
          <a:xfrm>
            <a:off x="22275" y="3185447"/>
            <a:ext cx="9144000" cy="3170903"/>
          </a:xfrm>
          <a:prstGeom prst="rect">
            <a:avLst/>
          </a:prstGeom>
        </p:spPr>
      </p:pic>
      <p:pic>
        <p:nvPicPr>
          <p:cNvPr id="6" name="Imagem 5">
            <a:extLst>
              <a:ext uri="{FF2B5EF4-FFF2-40B4-BE49-F238E27FC236}">
                <a16:creationId xmlns:a16="http://schemas.microsoft.com/office/drawing/2014/main" id="{EA6956EC-4EDD-AD12-4C40-C1B29EFE2A6C}"/>
              </a:ext>
            </a:extLst>
          </p:cNvPr>
          <p:cNvPicPr>
            <a:picLocks noChangeAspect="1"/>
          </p:cNvPicPr>
          <p:nvPr/>
        </p:nvPicPr>
        <p:blipFill>
          <a:blip r:embed="rId3"/>
          <a:stretch>
            <a:fillRect/>
          </a:stretch>
        </p:blipFill>
        <p:spPr>
          <a:xfrm>
            <a:off x="63909" y="6486473"/>
            <a:ext cx="8287907" cy="371527"/>
          </a:xfrm>
          <a:prstGeom prst="rect">
            <a:avLst/>
          </a:prstGeom>
        </p:spPr>
      </p:pic>
    </p:spTree>
    <p:extLst>
      <p:ext uri="{BB962C8B-B14F-4D97-AF65-F5344CB8AC3E}">
        <p14:creationId xmlns:p14="http://schemas.microsoft.com/office/powerpoint/2010/main" val="993034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080D4-3E72-D347-97D4-9B49B58F281D}"/>
            </a:ext>
          </a:extLst>
        </p:cNvPr>
        <p:cNvGrpSpPr/>
        <p:nvPr/>
      </p:nvGrpSpPr>
      <p:grpSpPr>
        <a:xfrm>
          <a:off x="0" y="0"/>
          <a:ext cx="0" cy="0"/>
          <a:chOff x="0" y="0"/>
          <a:chExt cx="0" cy="0"/>
        </a:xfrm>
      </p:grpSpPr>
      <p:sp>
        <p:nvSpPr>
          <p:cNvPr id="146" name="Espaço Reservado para Conteúdo 2_3">
            <a:extLst>
              <a:ext uri="{FF2B5EF4-FFF2-40B4-BE49-F238E27FC236}">
                <a16:creationId xmlns:a16="http://schemas.microsoft.com/office/drawing/2014/main" id="{9D5C752F-9055-B979-B475-D3880FC5D7BB}"/>
              </a:ext>
            </a:extLst>
          </p:cNvPr>
          <p:cNvSpPr/>
          <p:nvPr/>
        </p:nvSpPr>
        <p:spPr>
          <a:xfrm>
            <a:off x="1"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r>
              <a:rPr lang="pt-BR" sz="2400" spc="-1" dirty="0">
                <a:highlight>
                  <a:srgbClr val="FFFF00"/>
                </a:highlight>
                <a:ea typeface="DejaVu Sans"/>
              </a:rPr>
              <a:t>QUESTÃO DE LÓGICA:</a:t>
            </a:r>
            <a:endParaRPr lang="pt-BR" sz="2800" dirty="0"/>
          </a:p>
          <a:p>
            <a:pPr algn="just"/>
            <a:r>
              <a:rPr lang="pt-BR" sz="2800" dirty="0"/>
              <a:t>Um juiz de primeira instância proferiu uma decisão na última sexta-feira dentro de um processo judicial. A parte que se sentiu prejudicada pretende recorrer. De acordo com as regras do Código de Processo Civil sobre recursos, assinale a alternativa mais adequada quanto ao recurso cabível contra essa decisão:</a:t>
            </a:r>
          </a:p>
          <a:p>
            <a:r>
              <a:rPr lang="pt-BR" sz="2800" dirty="0"/>
              <a:t>A) Cabem simultaneamente apelação e agravo de instrumento</a:t>
            </a:r>
            <a:br>
              <a:rPr lang="pt-BR" sz="2800" dirty="0"/>
            </a:br>
            <a:r>
              <a:rPr lang="pt-BR" sz="2800" dirty="0"/>
              <a:t>B) O recorrente poderá escolher livremente entre apelação e agravo de instrumento</a:t>
            </a:r>
            <a:br>
              <a:rPr lang="pt-BR" sz="2800" dirty="0"/>
            </a:br>
            <a:r>
              <a:rPr lang="pt-BR" sz="2800" dirty="0"/>
              <a:t>C) Caberá agravo de instrumento</a:t>
            </a:r>
            <a:br>
              <a:rPr lang="pt-BR" sz="2800" dirty="0"/>
            </a:br>
            <a:r>
              <a:rPr lang="pt-BR" sz="2800" dirty="0"/>
              <a:t>D) Caberá recurso especial</a:t>
            </a:r>
          </a:p>
          <a:p>
            <a:r>
              <a:rPr lang="pt-BR" sz="2800" dirty="0"/>
              <a:t>E) Não cabe recurso</a:t>
            </a:r>
            <a:r>
              <a:rPr lang="pt-BR" sz="4000" spc="-1" dirty="0">
                <a:latin typeface="Calibri"/>
                <a:ea typeface="DejaVu Sans"/>
              </a:rPr>
              <a:t> </a:t>
            </a:r>
            <a:endParaRPr lang="pt-BR" sz="3200" b="0" strike="noStrike" spc="-1" dirty="0">
              <a:latin typeface="Calibri"/>
              <a:ea typeface="DejaVu Sans"/>
            </a:endParaRPr>
          </a:p>
        </p:txBody>
      </p:sp>
    </p:spTree>
    <p:extLst>
      <p:ext uri="{BB962C8B-B14F-4D97-AF65-F5344CB8AC3E}">
        <p14:creationId xmlns:p14="http://schemas.microsoft.com/office/powerpoint/2010/main" val="3484200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Espaço Reservado para Conteúdo 2_3"/>
          <p:cNvSpPr/>
          <p:nvPr/>
        </p:nvSpPr>
        <p:spPr>
          <a:xfrm>
            <a:off x="21665"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641"/>
              </a:spcBef>
              <a:tabLst>
                <a:tab pos="0" algn="l"/>
              </a:tabLst>
            </a:pPr>
            <a:endParaRPr lang="pt-BR" sz="3200" b="0" strike="noStrike" spc="-1" dirty="0">
              <a:latin typeface="Calibri"/>
              <a:ea typeface="DejaVu Sans"/>
            </a:endParaRPr>
          </a:p>
        </p:txBody>
      </p:sp>
      <p:pic>
        <p:nvPicPr>
          <p:cNvPr id="4" name="Imagem 3">
            <a:extLst>
              <a:ext uri="{FF2B5EF4-FFF2-40B4-BE49-F238E27FC236}">
                <a16:creationId xmlns:a16="http://schemas.microsoft.com/office/drawing/2014/main" id="{576F65F6-4AC1-CE83-8CF1-DF8496AB0CB7}"/>
              </a:ext>
            </a:extLst>
          </p:cNvPr>
          <p:cNvPicPr>
            <a:picLocks noChangeAspect="1"/>
          </p:cNvPicPr>
          <p:nvPr/>
        </p:nvPicPr>
        <p:blipFill>
          <a:blip r:embed="rId2"/>
          <a:stretch>
            <a:fillRect/>
          </a:stretch>
        </p:blipFill>
        <p:spPr>
          <a:xfrm>
            <a:off x="-21665" y="1373042"/>
            <a:ext cx="9144000" cy="3681991"/>
          </a:xfrm>
          <a:prstGeom prst="rect">
            <a:avLst/>
          </a:prstGeom>
        </p:spPr>
      </p:pic>
      <p:pic>
        <p:nvPicPr>
          <p:cNvPr id="6" name="Imagem 5">
            <a:extLst>
              <a:ext uri="{FF2B5EF4-FFF2-40B4-BE49-F238E27FC236}">
                <a16:creationId xmlns:a16="http://schemas.microsoft.com/office/drawing/2014/main" id="{3156E65B-7E85-4B5B-97B4-610551D2D136}"/>
              </a:ext>
            </a:extLst>
          </p:cNvPr>
          <p:cNvPicPr>
            <a:picLocks noChangeAspect="1"/>
          </p:cNvPicPr>
          <p:nvPr/>
        </p:nvPicPr>
        <p:blipFill>
          <a:blip r:embed="rId3"/>
          <a:stretch>
            <a:fillRect/>
          </a:stretch>
        </p:blipFill>
        <p:spPr>
          <a:xfrm>
            <a:off x="2848704" y="6546587"/>
            <a:ext cx="6273631" cy="250945"/>
          </a:xfrm>
          <a:prstGeom prst="rect">
            <a:avLst/>
          </a:prstGeom>
        </p:spPr>
      </p:pic>
    </p:spTree>
    <p:extLst>
      <p:ext uri="{BB962C8B-B14F-4D97-AF65-F5344CB8AC3E}">
        <p14:creationId xmlns:p14="http://schemas.microsoft.com/office/powerpoint/2010/main" val="3468596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ítulo 1"/>
          <p:cNvSpPr/>
          <p:nvPr/>
        </p:nvSpPr>
        <p:spPr>
          <a:xfrm>
            <a:off x="0" y="1"/>
            <a:ext cx="9143999"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pt-BR" sz="2000" b="1" i="1" spc="-1" dirty="0">
                <a:latin typeface="Calibri"/>
              </a:rPr>
              <a:t>AGRAVO DE INSTRUMENTO </a:t>
            </a:r>
            <a:r>
              <a:rPr lang="pt-BR" sz="2000" b="1" i="1" spc="-1" dirty="0" err="1">
                <a:latin typeface="Calibri"/>
              </a:rPr>
              <a:t>Arts</a:t>
            </a:r>
            <a:r>
              <a:rPr lang="pt-BR" sz="2000" b="1" i="1" spc="-1" dirty="0">
                <a:latin typeface="Calibri"/>
              </a:rPr>
              <a:t>. 1.015 / 1.020 CPC</a:t>
            </a:r>
          </a:p>
          <a:p>
            <a:pPr algn="ctr"/>
            <a:r>
              <a:rPr lang="pt-BR" sz="2000" b="1" i="1" spc="-1" dirty="0">
                <a:latin typeface="Calibri"/>
              </a:rPr>
              <a:t>AGRAVO INTERNO Art. 1.021 CPC</a:t>
            </a:r>
          </a:p>
          <a:p>
            <a:pPr algn="ctr"/>
            <a:endParaRPr lang="pt-BR" sz="4000" b="1" i="1" spc="-1" dirty="0">
              <a:latin typeface="Calibri"/>
            </a:endParaRPr>
          </a:p>
          <a:p>
            <a:pPr algn="ctr"/>
            <a:endParaRPr lang="pt-BR" sz="4000" b="1" i="1" spc="-1" dirty="0">
              <a:latin typeface="Calibri"/>
            </a:endParaRPr>
          </a:p>
          <a:p>
            <a:pPr algn="ctr"/>
            <a:endParaRPr lang="pt-BR" sz="4000" b="1" i="1" spc="-1" dirty="0">
              <a:latin typeface="Calibri"/>
            </a:endParaRPr>
          </a:p>
          <a:p>
            <a:pPr algn="ctr"/>
            <a:endParaRPr lang="pt-BR" sz="4000" b="1" i="1" spc="-1" dirty="0">
              <a:latin typeface="Calibri"/>
            </a:endParaRPr>
          </a:p>
          <a:p>
            <a:pPr algn="ctr"/>
            <a:r>
              <a:rPr lang="pt-BR" sz="4000" b="1" i="1" spc="-1" dirty="0">
                <a:latin typeface="Calibri"/>
              </a:rPr>
              <a:t>-</a:t>
            </a:r>
          </a:p>
        </p:txBody>
      </p:sp>
      <p:pic>
        <p:nvPicPr>
          <p:cNvPr id="3" name="Imagem 2">
            <a:extLst>
              <a:ext uri="{FF2B5EF4-FFF2-40B4-BE49-F238E27FC236}">
                <a16:creationId xmlns:a16="http://schemas.microsoft.com/office/drawing/2014/main" id="{85722736-9A79-A48A-5B8B-98BB0E3DEBCF}"/>
              </a:ext>
            </a:extLst>
          </p:cNvPr>
          <p:cNvPicPr>
            <a:picLocks noChangeAspect="1"/>
          </p:cNvPicPr>
          <p:nvPr/>
        </p:nvPicPr>
        <p:blipFill>
          <a:blip r:embed="rId2"/>
          <a:stretch>
            <a:fillRect/>
          </a:stretch>
        </p:blipFill>
        <p:spPr>
          <a:xfrm>
            <a:off x="0" y="2420888"/>
            <a:ext cx="9143998" cy="4079230"/>
          </a:xfrm>
          <a:prstGeom prst="rect">
            <a:avLst/>
          </a:prstGeom>
        </p:spPr>
      </p:pic>
      <p:pic>
        <p:nvPicPr>
          <p:cNvPr id="4" name="Imagem 3">
            <a:extLst>
              <a:ext uri="{FF2B5EF4-FFF2-40B4-BE49-F238E27FC236}">
                <a16:creationId xmlns:a16="http://schemas.microsoft.com/office/drawing/2014/main" id="{146CD287-599E-A99D-C058-B209522DAB7A}"/>
              </a:ext>
            </a:extLst>
          </p:cNvPr>
          <p:cNvPicPr>
            <a:picLocks noChangeAspect="1"/>
          </p:cNvPicPr>
          <p:nvPr/>
        </p:nvPicPr>
        <p:blipFill>
          <a:blip r:embed="rId3"/>
          <a:stretch>
            <a:fillRect/>
          </a:stretch>
        </p:blipFill>
        <p:spPr>
          <a:xfrm>
            <a:off x="107504" y="0"/>
            <a:ext cx="8649907" cy="409632"/>
          </a:xfrm>
          <a:prstGeom prst="rect">
            <a:avLst/>
          </a:prstGeom>
        </p:spPr>
      </p:pic>
      <p:pic>
        <p:nvPicPr>
          <p:cNvPr id="6" name="Imagem 5">
            <a:extLst>
              <a:ext uri="{FF2B5EF4-FFF2-40B4-BE49-F238E27FC236}">
                <a16:creationId xmlns:a16="http://schemas.microsoft.com/office/drawing/2014/main" id="{516E504E-14E8-3790-3EAB-B8663C7999AB}"/>
              </a:ext>
            </a:extLst>
          </p:cNvPr>
          <p:cNvPicPr>
            <a:picLocks noChangeAspect="1"/>
          </p:cNvPicPr>
          <p:nvPr/>
        </p:nvPicPr>
        <p:blipFill>
          <a:blip r:embed="rId4"/>
          <a:stretch>
            <a:fillRect/>
          </a:stretch>
        </p:blipFill>
        <p:spPr>
          <a:xfrm>
            <a:off x="8181839" y="709689"/>
            <a:ext cx="962159" cy="37152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4FA9B-F185-CEC1-B9BA-E1A17F32AFFD}"/>
            </a:ext>
          </a:extLst>
        </p:cNvPr>
        <p:cNvGrpSpPr/>
        <p:nvPr/>
      </p:nvGrpSpPr>
      <p:grpSpPr>
        <a:xfrm>
          <a:off x="0" y="0"/>
          <a:ext cx="0" cy="0"/>
          <a:chOff x="0" y="0"/>
          <a:chExt cx="0" cy="0"/>
        </a:xfrm>
      </p:grpSpPr>
      <p:sp>
        <p:nvSpPr>
          <p:cNvPr id="146" name="Espaço Reservado para Conteúdo 2_3">
            <a:extLst>
              <a:ext uri="{FF2B5EF4-FFF2-40B4-BE49-F238E27FC236}">
                <a16:creationId xmlns:a16="http://schemas.microsoft.com/office/drawing/2014/main" id="{67469F59-DF50-DC0B-6A8D-E3CDEAB672C1}"/>
              </a:ext>
            </a:extLst>
          </p:cNvPr>
          <p:cNvSpPr/>
          <p:nvPr/>
        </p:nvSpPr>
        <p:spPr>
          <a:xfrm>
            <a:off x="1"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70000" lnSpcReduction="20000"/>
          </a:bodyPr>
          <a:lstStyle/>
          <a:p>
            <a:pPr algn="just">
              <a:lnSpc>
                <a:spcPct val="100000"/>
              </a:lnSpc>
              <a:spcBef>
                <a:spcPts val="641"/>
              </a:spcBef>
              <a:tabLst>
                <a:tab pos="0" algn="l"/>
              </a:tabLst>
            </a:pPr>
            <a:r>
              <a:rPr lang="pt-BR" sz="2600" b="0" strike="noStrike" spc="-1" dirty="0">
                <a:latin typeface="Calibri"/>
                <a:ea typeface="DejaVu Sans"/>
              </a:rPr>
              <a:t> XIII - </a:t>
            </a:r>
            <a:r>
              <a:rPr lang="pt-BR" sz="2600" b="1" strike="noStrike" spc="-1" dirty="0">
                <a:latin typeface="Calibri"/>
                <a:ea typeface="DejaVu Sans"/>
              </a:rPr>
              <a:t>OUTROS CASOS</a:t>
            </a:r>
            <a:r>
              <a:rPr lang="pt-BR" sz="2600" spc="-1" dirty="0">
                <a:latin typeface="Calibri"/>
                <a:ea typeface="DejaVu Sans"/>
              </a:rPr>
              <a:t>!</a:t>
            </a:r>
            <a:r>
              <a:rPr lang="pt-BR" sz="2600" b="0" strike="noStrike" spc="-1" dirty="0">
                <a:latin typeface="Calibri"/>
                <a:ea typeface="DejaVu Sans"/>
              </a:rPr>
              <a:t>  </a:t>
            </a:r>
            <a:r>
              <a:rPr lang="pt-BR" sz="2600" b="1" i="1" spc="-1" dirty="0">
                <a:latin typeface="Calibri"/>
                <a:ea typeface="DejaVu Sans"/>
              </a:rPr>
              <a:t>N</a:t>
            </a:r>
            <a:r>
              <a:rPr lang="pt-BR" sz="2600" b="1" i="1" strike="noStrike" spc="-1" dirty="0">
                <a:latin typeface="Calibri"/>
                <a:ea typeface="DejaVu Sans"/>
              </a:rPr>
              <a:t>umerus </a:t>
            </a:r>
            <a:r>
              <a:rPr lang="pt-BR" sz="2600" b="1" i="1" strike="noStrike" spc="-1" dirty="0" err="1">
                <a:latin typeface="Calibri"/>
                <a:ea typeface="DejaVu Sans"/>
              </a:rPr>
              <a:t>clausus</a:t>
            </a:r>
            <a:r>
              <a:rPr lang="pt-BR" sz="2600" b="1" i="1" strike="noStrike" spc="-1" dirty="0">
                <a:latin typeface="Calibri"/>
                <a:ea typeface="DejaVu Sans"/>
              </a:rPr>
              <a:t>? </a:t>
            </a:r>
            <a:r>
              <a:rPr lang="pt-BR" sz="2600" b="1" i="1" u="sng" strike="noStrike" spc="-1" dirty="0">
                <a:latin typeface="Calibri"/>
                <a:ea typeface="DejaVu Sans"/>
              </a:rPr>
              <a:t>NÃO</a:t>
            </a:r>
            <a:r>
              <a:rPr lang="pt-BR" sz="2600" b="1" i="1" strike="noStrike" spc="-1" dirty="0">
                <a:latin typeface="Calibri"/>
                <a:ea typeface="DejaVu Sans"/>
              </a:rPr>
              <a:t>! </a:t>
            </a:r>
            <a:r>
              <a:rPr lang="pt-BR" sz="2600" b="1" i="1" strike="noStrike" spc="-1" dirty="0" err="1">
                <a:latin typeface="Calibri"/>
                <a:ea typeface="DejaVu Sans"/>
              </a:rPr>
              <a:t>Ex</a:t>
            </a:r>
            <a:r>
              <a:rPr lang="pt-BR" sz="2600" b="1" i="1" strike="noStrike" spc="-1" dirty="0">
                <a:latin typeface="Calibri"/>
                <a:ea typeface="DejaVu Sans"/>
              </a:rPr>
              <a:t>: lei de falência.</a:t>
            </a:r>
          </a:p>
          <a:p>
            <a:pPr algn="ctr">
              <a:spcBef>
                <a:spcPts val="641"/>
              </a:spcBef>
              <a:tabLst>
                <a:tab pos="0" algn="l"/>
              </a:tabLst>
            </a:pPr>
            <a:r>
              <a:rPr lang="pt-BR" sz="1600" b="1" strike="noStrike" spc="-1" dirty="0">
                <a:latin typeface="Arial Rounded MT Bold" panose="020F0704030504030204" pitchFamily="34" charset="0"/>
                <a:ea typeface="DejaVu Sans"/>
                <a:cs typeface="Aharoni" panose="02010803020104030203" pitchFamily="2" charset="-79"/>
              </a:rPr>
              <a:t>	</a:t>
            </a:r>
            <a:r>
              <a:rPr lang="pt-BR" sz="4400" b="1" strike="noStrike" spc="-1" dirty="0">
                <a:latin typeface="Arial Rounded MT Bold" panose="020F0704030504030204" pitchFamily="34" charset="0"/>
                <a:ea typeface="DejaVu Sans"/>
                <a:cs typeface="Aharoni" panose="02010803020104030203" pitchFamily="2" charset="-79"/>
              </a:rPr>
              <a:t>TAXATIVIDADE </a:t>
            </a:r>
            <a:r>
              <a:rPr lang="pt-BR" sz="4400" b="1" u="sng" strike="noStrike" spc="-1" dirty="0">
                <a:latin typeface="Arial Rounded MT Bold" panose="020F0704030504030204" pitchFamily="34" charset="0"/>
                <a:ea typeface="DejaVu Sans"/>
                <a:cs typeface="Aharoni" panose="02010803020104030203" pitchFamily="2" charset="-79"/>
              </a:rPr>
              <a:t>MITIGADA</a:t>
            </a:r>
            <a:r>
              <a:rPr lang="pt-BR" sz="4400" b="1" strike="noStrike" spc="-1" dirty="0">
                <a:latin typeface="Arial Rounded MT Bold" panose="020F0704030504030204" pitchFamily="34" charset="0"/>
                <a:ea typeface="DejaVu Sans"/>
                <a:cs typeface="Aharoni" panose="02010803020104030203" pitchFamily="2" charset="-79"/>
              </a:rPr>
              <a:t> PELO TEMA 988 STJ</a:t>
            </a:r>
          </a:p>
          <a:p>
            <a:pPr algn="just">
              <a:lnSpc>
                <a:spcPct val="100000"/>
              </a:lnSpc>
              <a:spcBef>
                <a:spcPts val="641"/>
              </a:spcBef>
              <a:tabLst>
                <a:tab pos="0" algn="l"/>
              </a:tabLst>
            </a:pPr>
            <a:r>
              <a:rPr lang="pt-BR" sz="3500" b="0" strike="noStrike" spc="-1" dirty="0">
                <a:latin typeface="Arial Rounded MT Bold" panose="020F0704030504030204" pitchFamily="34" charset="0"/>
                <a:ea typeface="DejaVu Sans"/>
                <a:cs typeface="Aharoni" panose="02010803020104030203" pitchFamily="2" charset="-79"/>
              </a:rPr>
              <a:t>	JURISPRUDÊNCIA:</a:t>
            </a:r>
            <a:r>
              <a:rPr lang="pt-BR" sz="3500" spc="-1" dirty="0">
                <a:latin typeface="Arial Rounded MT Bold" panose="020F0704030504030204" pitchFamily="34" charset="0"/>
                <a:ea typeface="DejaVu Sans"/>
                <a:cs typeface="Aharoni" panose="02010803020104030203" pitchFamily="2" charset="-79"/>
              </a:rPr>
              <a:t> hipótese cabimento Agravo de Instrumento: </a:t>
            </a:r>
            <a:r>
              <a:rPr lang="pt-BR" sz="3500" b="1" u="sng" strike="noStrike" spc="-1" dirty="0">
                <a:latin typeface="Arial Rounded MT Bold" panose="020F0704030504030204" pitchFamily="34" charset="0"/>
                <a:ea typeface="DejaVu Sans"/>
                <a:cs typeface="Aharoni" panose="02010803020104030203" pitchFamily="2" charset="-79"/>
              </a:rPr>
              <a:t>URGÊNCIA</a:t>
            </a:r>
            <a:r>
              <a:rPr lang="pt-BR" sz="3500" b="0" strike="noStrike" spc="-1" dirty="0">
                <a:latin typeface="Arial Rounded MT Bold" panose="020F0704030504030204" pitchFamily="34" charset="0"/>
                <a:ea typeface="DejaVu Sans"/>
                <a:cs typeface="Aharoni" panose="02010803020104030203" pitchFamily="2" charset="-79"/>
              </a:rPr>
              <a:t> decorrente da </a:t>
            </a:r>
            <a:r>
              <a:rPr lang="pt-BR" sz="3500" b="1" u="sng" strike="noStrike" spc="-1" dirty="0">
                <a:latin typeface="Arial Rounded MT Bold" panose="020F0704030504030204" pitchFamily="34" charset="0"/>
                <a:ea typeface="DejaVu Sans"/>
                <a:cs typeface="Aharoni" panose="02010803020104030203" pitchFamily="2" charset="-79"/>
              </a:rPr>
              <a:t>INUTILIDADE</a:t>
            </a:r>
            <a:r>
              <a:rPr lang="pt-BR" sz="3500" b="0" strike="noStrike" spc="-1" dirty="0">
                <a:latin typeface="Arial Rounded MT Bold" panose="020F0704030504030204" pitchFamily="34" charset="0"/>
                <a:ea typeface="DejaVu Sans"/>
                <a:cs typeface="Aharoni" panose="02010803020104030203" pitchFamily="2" charset="-79"/>
              </a:rPr>
              <a:t> do </a:t>
            </a:r>
            <a:r>
              <a:rPr lang="pt-BR" sz="3500" b="0" u="sng" strike="noStrike" spc="-1" dirty="0">
                <a:latin typeface="Arial Rounded MT Bold" panose="020F0704030504030204" pitchFamily="34" charset="0"/>
                <a:ea typeface="DejaVu Sans"/>
                <a:cs typeface="Aharoni" panose="02010803020104030203" pitchFamily="2" charset="-79"/>
              </a:rPr>
              <a:t>julgamento da questão no recurso de apelação:</a:t>
            </a:r>
          </a:p>
          <a:p>
            <a:pPr algn="just">
              <a:lnSpc>
                <a:spcPct val="100000"/>
              </a:lnSpc>
              <a:spcBef>
                <a:spcPts val="641"/>
              </a:spcBef>
              <a:tabLst>
                <a:tab pos="0" algn="l"/>
              </a:tabLst>
            </a:pPr>
            <a:endParaRPr lang="pt-BR" sz="3500" b="0" u="sng" strike="noStrike" spc="-1" dirty="0">
              <a:latin typeface="Arial Rounded MT Bold" panose="020F0704030504030204" pitchFamily="34" charset="0"/>
              <a:ea typeface="DejaVu Sans"/>
              <a:cs typeface="Aharoni" panose="02010803020104030203" pitchFamily="2" charset="-79"/>
            </a:endParaRPr>
          </a:p>
          <a:p>
            <a:pPr marL="457200" indent="-457200" algn="just">
              <a:lnSpc>
                <a:spcPct val="100000"/>
              </a:lnSpc>
              <a:spcBef>
                <a:spcPts val="641"/>
              </a:spcBef>
              <a:buFont typeface="Wingdings" panose="05000000000000000000" pitchFamily="2" charset="2"/>
              <a:buChar char="ü"/>
              <a:tabLst>
                <a:tab pos="0" algn="l"/>
              </a:tabLst>
            </a:pPr>
            <a:r>
              <a:rPr lang="pt-BR" sz="3600" b="0" strike="noStrike" spc="-1" dirty="0">
                <a:latin typeface="Calibri"/>
                <a:ea typeface="DejaVu Sans"/>
              </a:rPr>
              <a:t>REsp 1.679.909/RS 4ª Turma do STJ deu provimento ao recurso (rel. Min. Luís Felipe Salomão), firmando o entendimento de que o recurso de agravo de instrumento pode ser interposto contra decisão interlocutória relacionada à </a:t>
            </a:r>
            <a:r>
              <a:rPr lang="pt-BR" sz="3600" b="1" u="sng" strike="noStrike" spc="-1" dirty="0">
                <a:latin typeface="Calibri"/>
                <a:ea typeface="DejaVu Sans"/>
              </a:rPr>
              <a:t>DEFINIÇÃO DE COMPETÊNCIA</a:t>
            </a:r>
            <a:r>
              <a:rPr lang="pt-BR" sz="3600" b="0" strike="noStrike" spc="-1" dirty="0">
                <a:latin typeface="Calibri"/>
                <a:ea typeface="DejaVu Sans"/>
              </a:rPr>
              <a:t>!</a:t>
            </a:r>
          </a:p>
          <a:p>
            <a:pPr marL="457200" indent="-457200" algn="just">
              <a:spcBef>
                <a:spcPts val="641"/>
              </a:spcBef>
              <a:buFont typeface="Wingdings" panose="05000000000000000000" pitchFamily="2" charset="2"/>
              <a:buChar char="ü"/>
              <a:tabLst>
                <a:tab pos="0" algn="l"/>
              </a:tabLst>
            </a:pPr>
            <a:r>
              <a:rPr lang="pt-BR" sz="3600" b="1" u="sng" strike="noStrike" spc="-1" dirty="0">
                <a:latin typeface="Calibri"/>
                <a:ea typeface="DejaVu Sans"/>
              </a:rPr>
              <a:t>SUSPENDE A AÇÃO</a:t>
            </a:r>
            <a:r>
              <a:rPr lang="pt-BR" sz="3600" b="0" strike="noStrike" spc="-1" dirty="0">
                <a:latin typeface="Calibri"/>
                <a:ea typeface="DejaVu Sans"/>
              </a:rPr>
              <a:t> decorrente da admissão do IRDR (a</a:t>
            </a:r>
            <a:r>
              <a:rPr lang="pt-BR" sz="3600" spc="-1" dirty="0">
                <a:latin typeface="Calibri"/>
                <a:ea typeface="DejaVu Sans"/>
              </a:rPr>
              <a:t>rt. </a:t>
            </a:r>
            <a:r>
              <a:rPr lang="pt-BR" sz="3600" b="0" strike="noStrike" spc="-1" dirty="0">
                <a:latin typeface="Calibri"/>
                <a:ea typeface="DejaVu Sans"/>
              </a:rPr>
              <a:t>1.037, § 9º agravo de instrumento)</a:t>
            </a:r>
          </a:p>
          <a:p>
            <a:pPr marL="457200" indent="-457200" algn="just">
              <a:lnSpc>
                <a:spcPct val="100000"/>
              </a:lnSpc>
              <a:spcBef>
                <a:spcPts val="641"/>
              </a:spcBef>
              <a:buFont typeface="Wingdings" panose="05000000000000000000" pitchFamily="2" charset="2"/>
              <a:buChar char="ü"/>
              <a:tabLst>
                <a:tab pos="0" algn="l"/>
              </a:tabLst>
            </a:pPr>
            <a:r>
              <a:rPr lang="pt-BR" sz="3600" dirty="0">
                <a:latin typeface="Arial" panose="020B0604020202020204" pitchFamily="34" charset="0"/>
              </a:rPr>
              <a:t>c</a:t>
            </a:r>
            <a:r>
              <a:rPr lang="pt-BR" sz="3600" b="0" i="0" dirty="0">
                <a:effectLst/>
                <a:latin typeface="Arial" panose="020B0604020202020204" pitchFamily="34" charset="0"/>
              </a:rPr>
              <a:t>ontra decisão que </a:t>
            </a:r>
            <a:r>
              <a:rPr lang="pt-BR" sz="3600" b="1" i="0" u="sng" dirty="0">
                <a:effectLst/>
                <a:latin typeface="Arial" panose="020B0604020202020204" pitchFamily="34" charset="0"/>
              </a:rPr>
              <a:t>INDEFERIR LIMINARMENTE a petição inicial da RECONVENÇÃO</a:t>
            </a:r>
            <a:r>
              <a:rPr lang="pt-BR" sz="3600" b="0" i="0" dirty="0">
                <a:effectLst/>
                <a:latin typeface="Arial" panose="020B0604020202020204" pitchFamily="34" charset="0"/>
              </a:rPr>
              <a:t> ou julgá-la liminarmente improcedente, cabe agravo de instrumento (art. 354, parágrafo único, e art. 1.015, II, CPC)</a:t>
            </a:r>
          </a:p>
          <a:p>
            <a:pPr marL="457200" indent="-457200" algn="just">
              <a:spcBef>
                <a:spcPts val="641"/>
              </a:spcBef>
              <a:buFont typeface="Wingdings" panose="05000000000000000000" pitchFamily="2" charset="2"/>
              <a:buChar char="ü"/>
              <a:tabLst>
                <a:tab pos="0" algn="l"/>
              </a:tabLst>
            </a:pPr>
            <a:r>
              <a:rPr lang="pt-BR" sz="3200" spc="-1" dirty="0">
                <a:ea typeface="DejaVu Sans"/>
              </a:rPr>
              <a:t>Decisão fixa </a:t>
            </a:r>
            <a:r>
              <a:rPr lang="pt-BR" sz="3200" b="1" u="sng" spc="-1" dirty="0">
                <a:ea typeface="DejaVu Sans"/>
              </a:rPr>
              <a:t>DATA</a:t>
            </a:r>
            <a:r>
              <a:rPr lang="pt-BR" sz="3200" spc="-1" dirty="0">
                <a:ea typeface="DejaVu Sans"/>
              </a:rPr>
              <a:t> da </a:t>
            </a:r>
            <a:r>
              <a:rPr lang="pt-BR" sz="3200" b="1" u="sng" spc="-1" dirty="0">
                <a:ea typeface="DejaVu Sans"/>
              </a:rPr>
              <a:t>SEPARAÇÃO DE FATO DO CASAL</a:t>
            </a:r>
            <a:r>
              <a:rPr lang="pt-BR" sz="3200" b="1" spc="-1" dirty="0">
                <a:ea typeface="DejaVu Sans"/>
              </a:rPr>
              <a:t> </a:t>
            </a:r>
            <a:r>
              <a:rPr lang="pt-BR" sz="3200" spc="-1" dirty="0">
                <a:ea typeface="DejaVu Sans"/>
              </a:rPr>
              <a:t>para efeito de partilha (REsp 1.745.358)</a:t>
            </a:r>
          </a:p>
        </p:txBody>
      </p:sp>
    </p:spTree>
    <p:extLst>
      <p:ext uri="{BB962C8B-B14F-4D97-AF65-F5344CB8AC3E}">
        <p14:creationId xmlns:p14="http://schemas.microsoft.com/office/powerpoint/2010/main" val="455889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19F31-EFFD-8D45-3C95-19AF5447F832}"/>
            </a:ext>
          </a:extLst>
        </p:cNvPr>
        <p:cNvGrpSpPr/>
        <p:nvPr/>
      </p:nvGrpSpPr>
      <p:grpSpPr>
        <a:xfrm>
          <a:off x="0" y="0"/>
          <a:ext cx="0" cy="0"/>
          <a:chOff x="0" y="0"/>
          <a:chExt cx="0" cy="0"/>
        </a:xfrm>
      </p:grpSpPr>
      <p:sp>
        <p:nvSpPr>
          <p:cNvPr id="146" name="Espaço Reservado para Conteúdo 2_3">
            <a:extLst>
              <a:ext uri="{FF2B5EF4-FFF2-40B4-BE49-F238E27FC236}">
                <a16:creationId xmlns:a16="http://schemas.microsoft.com/office/drawing/2014/main" id="{A30FB11B-9E03-B661-5ABA-31AE3310B57C}"/>
              </a:ext>
            </a:extLst>
          </p:cNvPr>
          <p:cNvSpPr/>
          <p:nvPr/>
        </p:nvSpPr>
        <p:spPr>
          <a:xfrm>
            <a:off x="1"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gn="ctr">
              <a:lnSpc>
                <a:spcPct val="100000"/>
              </a:lnSpc>
              <a:spcBef>
                <a:spcPts val="641"/>
              </a:spcBef>
              <a:tabLst>
                <a:tab pos="0" algn="l"/>
              </a:tabLst>
            </a:pPr>
            <a:r>
              <a:rPr lang="pt-BR" sz="3200" b="1" spc="-1" dirty="0">
                <a:solidFill>
                  <a:srgbClr val="FF0000"/>
                </a:solidFill>
                <a:latin typeface="Calibri"/>
                <a:ea typeface="DejaVu Sans"/>
              </a:rPr>
              <a:t>DECISÃO ALTERA VALOR DA CAUSA</a:t>
            </a:r>
          </a:p>
          <a:p>
            <a:pPr algn="ctr">
              <a:lnSpc>
                <a:spcPct val="100000"/>
              </a:lnSpc>
              <a:spcBef>
                <a:spcPts val="641"/>
              </a:spcBef>
              <a:tabLst>
                <a:tab pos="0" algn="l"/>
              </a:tabLst>
            </a:pPr>
            <a:r>
              <a:rPr lang="pt-BR" sz="3200" b="1" spc="-1" dirty="0">
                <a:solidFill>
                  <a:srgbClr val="FF0000"/>
                </a:solidFill>
                <a:latin typeface="Calibri"/>
                <a:ea typeface="DejaVu Sans"/>
              </a:rPr>
              <a:t>COMPORTA AGRAVO DE INSTRUMENTO</a:t>
            </a:r>
            <a:endParaRPr lang="pt-BR" sz="4000" b="1" spc="-1" dirty="0">
              <a:solidFill>
                <a:srgbClr val="FF0000"/>
              </a:solidFill>
              <a:latin typeface="Calibri"/>
              <a:ea typeface="DejaVu Sans"/>
            </a:endParaRPr>
          </a:p>
          <a:p>
            <a:pPr algn="just">
              <a:lnSpc>
                <a:spcPct val="100000"/>
              </a:lnSpc>
              <a:spcBef>
                <a:spcPts val="641"/>
              </a:spcBef>
              <a:tabLst>
                <a:tab pos="0" algn="l"/>
              </a:tabLst>
            </a:pPr>
            <a:r>
              <a:rPr lang="pt-BR" sz="4000" spc="-1" dirty="0">
                <a:latin typeface="Calibri"/>
                <a:ea typeface="DejaVu Sans"/>
              </a:rPr>
              <a:t> </a:t>
            </a:r>
            <a:endParaRPr lang="pt-BR" sz="3200" b="0" strike="noStrike" spc="-1" dirty="0">
              <a:latin typeface="Calibri"/>
              <a:ea typeface="DejaVu Sans"/>
            </a:endParaRPr>
          </a:p>
        </p:txBody>
      </p:sp>
      <p:pic>
        <p:nvPicPr>
          <p:cNvPr id="5" name="Imagem 4">
            <a:extLst>
              <a:ext uri="{FF2B5EF4-FFF2-40B4-BE49-F238E27FC236}">
                <a16:creationId xmlns:a16="http://schemas.microsoft.com/office/drawing/2014/main" id="{162FF464-3A72-A1E1-A292-BE16AA942A85}"/>
              </a:ext>
            </a:extLst>
          </p:cNvPr>
          <p:cNvPicPr>
            <a:picLocks noChangeAspect="1"/>
          </p:cNvPicPr>
          <p:nvPr/>
        </p:nvPicPr>
        <p:blipFill>
          <a:blip r:embed="rId2"/>
          <a:stretch>
            <a:fillRect/>
          </a:stretch>
        </p:blipFill>
        <p:spPr>
          <a:xfrm>
            <a:off x="1043608" y="1033236"/>
            <a:ext cx="6972699" cy="3311757"/>
          </a:xfrm>
          <a:prstGeom prst="rect">
            <a:avLst/>
          </a:prstGeom>
        </p:spPr>
      </p:pic>
      <p:pic>
        <p:nvPicPr>
          <p:cNvPr id="10" name="Imagem 9">
            <a:extLst>
              <a:ext uri="{FF2B5EF4-FFF2-40B4-BE49-F238E27FC236}">
                <a16:creationId xmlns:a16="http://schemas.microsoft.com/office/drawing/2014/main" id="{93C19680-5E64-633F-7E4C-4C28B55B131D}"/>
              </a:ext>
            </a:extLst>
          </p:cNvPr>
          <p:cNvPicPr>
            <a:picLocks noChangeAspect="1"/>
          </p:cNvPicPr>
          <p:nvPr/>
        </p:nvPicPr>
        <p:blipFill>
          <a:blip r:embed="rId3"/>
          <a:stretch>
            <a:fillRect/>
          </a:stretch>
        </p:blipFill>
        <p:spPr>
          <a:xfrm>
            <a:off x="189886" y="4374364"/>
            <a:ext cx="8764223" cy="2257740"/>
          </a:xfrm>
          <a:prstGeom prst="rect">
            <a:avLst/>
          </a:prstGeom>
        </p:spPr>
      </p:pic>
      <p:pic>
        <p:nvPicPr>
          <p:cNvPr id="8" name="Imagem 7">
            <a:extLst>
              <a:ext uri="{FF2B5EF4-FFF2-40B4-BE49-F238E27FC236}">
                <a16:creationId xmlns:a16="http://schemas.microsoft.com/office/drawing/2014/main" id="{90DFB922-5785-ABA5-43B4-0E10012472A1}"/>
              </a:ext>
            </a:extLst>
          </p:cNvPr>
          <p:cNvPicPr>
            <a:picLocks noChangeAspect="1"/>
          </p:cNvPicPr>
          <p:nvPr/>
        </p:nvPicPr>
        <p:blipFill>
          <a:blip r:embed="rId4"/>
          <a:stretch>
            <a:fillRect/>
          </a:stretch>
        </p:blipFill>
        <p:spPr>
          <a:xfrm>
            <a:off x="4067944" y="6408124"/>
            <a:ext cx="4296375" cy="381613"/>
          </a:xfrm>
          <a:prstGeom prst="rect">
            <a:avLst/>
          </a:prstGeom>
        </p:spPr>
      </p:pic>
    </p:spTree>
    <p:extLst>
      <p:ext uri="{BB962C8B-B14F-4D97-AF65-F5344CB8AC3E}">
        <p14:creationId xmlns:p14="http://schemas.microsoft.com/office/powerpoint/2010/main" val="41296951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Espaço Reservado para Conteúdo 2_3"/>
          <p:cNvSpPr/>
          <p:nvPr/>
        </p:nvSpPr>
        <p:spPr>
          <a:xfrm>
            <a:off x="1"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25000" lnSpcReduction="20000"/>
          </a:bodyPr>
          <a:lstStyle/>
          <a:p>
            <a:pPr algn="ctr">
              <a:lnSpc>
                <a:spcPct val="100000"/>
              </a:lnSpc>
              <a:spcBef>
                <a:spcPts val="641"/>
              </a:spcBef>
              <a:tabLst>
                <a:tab pos="0" algn="l"/>
              </a:tabLst>
            </a:pPr>
            <a:r>
              <a:rPr lang="pt-BR" sz="4800" spc="-1" dirty="0">
                <a:ea typeface="DejaVu Sans"/>
              </a:rPr>
              <a:t>O RECURSO É PROTOCOLADO NO TRIBUNAL	</a:t>
            </a:r>
          </a:p>
          <a:p>
            <a:pPr algn="just">
              <a:lnSpc>
                <a:spcPct val="100000"/>
              </a:lnSpc>
              <a:spcBef>
                <a:spcPts val="641"/>
              </a:spcBef>
              <a:tabLst>
                <a:tab pos="0" algn="l"/>
              </a:tabLst>
            </a:pPr>
            <a:r>
              <a:rPr lang="pt-BR" sz="4800" spc="-1" dirty="0">
                <a:ea typeface="DejaVu Sans"/>
              </a:rPr>
              <a:t>	</a:t>
            </a:r>
            <a:r>
              <a:rPr lang="pt-BR" sz="7200" spc="-1" dirty="0">
                <a:ea typeface="DejaVu Sans"/>
              </a:rPr>
              <a:t>Art. 1.016. O agravo de instrumento será </a:t>
            </a:r>
            <a:r>
              <a:rPr lang="pt-BR" sz="7200" b="1" u="sng" spc="-1" dirty="0">
                <a:ea typeface="DejaVu Sans"/>
              </a:rPr>
              <a:t>dirigido diretamente ao tribunal competente</a:t>
            </a:r>
            <a:r>
              <a:rPr lang="pt-BR" sz="7200" spc="-1" dirty="0">
                <a:ea typeface="DejaVu Sans"/>
              </a:rPr>
              <a:t>, por </a:t>
            </a:r>
            <a:r>
              <a:rPr lang="pt-BR" sz="7200" u="sng" spc="-1" dirty="0">
                <a:ea typeface="DejaVu Sans"/>
              </a:rPr>
              <a:t>meio de petição</a:t>
            </a:r>
            <a:r>
              <a:rPr lang="pt-BR" sz="7200" spc="-1" dirty="0">
                <a:ea typeface="DejaVu Sans"/>
              </a:rPr>
              <a:t> com os seguintes requisitos:</a:t>
            </a:r>
          </a:p>
          <a:p>
            <a:pPr algn="just">
              <a:lnSpc>
                <a:spcPct val="100000"/>
              </a:lnSpc>
              <a:spcBef>
                <a:spcPts val="641"/>
              </a:spcBef>
              <a:tabLst>
                <a:tab pos="0" algn="l"/>
              </a:tabLst>
            </a:pPr>
            <a:r>
              <a:rPr lang="pt-BR" sz="7200" spc="-1" dirty="0">
                <a:ea typeface="DejaVu Sans"/>
              </a:rPr>
              <a:t>		I - os nomes das partes;</a:t>
            </a:r>
          </a:p>
          <a:p>
            <a:pPr algn="just">
              <a:lnSpc>
                <a:spcPct val="100000"/>
              </a:lnSpc>
              <a:spcBef>
                <a:spcPts val="641"/>
              </a:spcBef>
              <a:tabLst>
                <a:tab pos="0" algn="l"/>
              </a:tabLst>
            </a:pPr>
            <a:r>
              <a:rPr lang="pt-BR" sz="7200" spc="-1" dirty="0">
                <a:ea typeface="DejaVu Sans"/>
              </a:rPr>
              <a:t>		II - a exposição do fato e do direito;</a:t>
            </a:r>
          </a:p>
          <a:p>
            <a:pPr algn="just">
              <a:lnSpc>
                <a:spcPct val="100000"/>
              </a:lnSpc>
              <a:spcBef>
                <a:spcPts val="641"/>
              </a:spcBef>
              <a:tabLst>
                <a:tab pos="0" algn="l"/>
              </a:tabLst>
            </a:pPr>
            <a:r>
              <a:rPr lang="pt-BR" sz="7200" spc="-1" dirty="0">
                <a:ea typeface="DejaVu Sans"/>
              </a:rPr>
              <a:t>		III - as razões do pedido de reforma ou de invalidação da decisão e o próprio pedido;</a:t>
            </a:r>
          </a:p>
          <a:p>
            <a:pPr algn="just">
              <a:lnSpc>
                <a:spcPct val="100000"/>
              </a:lnSpc>
              <a:spcBef>
                <a:spcPts val="641"/>
              </a:spcBef>
              <a:tabLst>
                <a:tab pos="0" algn="l"/>
              </a:tabLst>
            </a:pPr>
            <a:r>
              <a:rPr lang="pt-BR" sz="7200" spc="-1" dirty="0">
                <a:ea typeface="DejaVu Sans"/>
              </a:rPr>
              <a:t>		IV - o nome e o endereço completo dos advogados constantes do processo.</a:t>
            </a:r>
          </a:p>
          <a:p>
            <a:pPr algn="just">
              <a:lnSpc>
                <a:spcPct val="100000"/>
              </a:lnSpc>
              <a:spcBef>
                <a:spcPts val="641"/>
              </a:spcBef>
              <a:tabLst>
                <a:tab pos="0" algn="l"/>
              </a:tabLst>
            </a:pPr>
            <a:r>
              <a:rPr lang="pt-BR" sz="7200" spc="-1" dirty="0">
                <a:ea typeface="DejaVu Sans"/>
              </a:rPr>
              <a:t>*o protocolo do AI é realizado no Tribunal na segunda instância, logo, o processamento é apartado do processo de primeira instância!</a:t>
            </a:r>
          </a:p>
          <a:p>
            <a:pPr algn="just">
              <a:lnSpc>
                <a:spcPct val="100000"/>
              </a:lnSpc>
              <a:spcBef>
                <a:spcPts val="641"/>
              </a:spcBef>
              <a:tabLst>
                <a:tab pos="0" algn="l"/>
              </a:tabLst>
            </a:pPr>
            <a:endParaRPr lang="pt-BR" sz="4000" spc="-1" dirty="0">
              <a:ea typeface="DejaVu Sans"/>
            </a:endParaRPr>
          </a:p>
          <a:p>
            <a:pPr algn="ctr">
              <a:lnSpc>
                <a:spcPct val="100000"/>
              </a:lnSpc>
              <a:spcBef>
                <a:spcPts val="641"/>
              </a:spcBef>
              <a:tabLst>
                <a:tab pos="0" algn="l"/>
              </a:tabLst>
            </a:pPr>
            <a:r>
              <a:rPr lang="pt-BR" sz="7200" strike="noStrike" spc="-1" dirty="0">
                <a:latin typeface="Calibri"/>
                <a:ea typeface="DejaVu Sans"/>
              </a:rPr>
              <a:t>	</a:t>
            </a:r>
            <a:r>
              <a:rPr lang="pt-BR" sz="8000" strike="noStrike" spc="-1" dirty="0">
                <a:latin typeface="Calibri"/>
                <a:ea typeface="DejaVu Sans"/>
              </a:rPr>
              <a:t>Art. 1.017. A petição de agravo de instrumento será </a:t>
            </a:r>
            <a:r>
              <a:rPr lang="pt-BR" sz="8000" b="1" u="sng" strike="noStrike" spc="-1" dirty="0">
                <a:latin typeface="Calibri"/>
                <a:ea typeface="DejaVu Sans"/>
              </a:rPr>
              <a:t>instruída</a:t>
            </a:r>
            <a:r>
              <a:rPr lang="pt-BR" sz="8000" strike="noStrike" spc="-1" dirty="0">
                <a:latin typeface="Calibri"/>
                <a:ea typeface="DejaVu Sans"/>
              </a:rPr>
              <a:t>:</a:t>
            </a:r>
          </a:p>
          <a:p>
            <a:pPr algn="just">
              <a:lnSpc>
                <a:spcPct val="100000"/>
              </a:lnSpc>
              <a:spcBef>
                <a:spcPts val="641"/>
              </a:spcBef>
              <a:tabLst>
                <a:tab pos="0" algn="l"/>
              </a:tabLst>
            </a:pPr>
            <a:r>
              <a:rPr lang="pt-BR" sz="8000" strike="noStrike" spc="-1" dirty="0">
                <a:latin typeface="Calibri"/>
                <a:ea typeface="DejaVu Sans"/>
              </a:rPr>
              <a:t>	</a:t>
            </a:r>
            <a:r>
              <a:rPr lang="pt-BR" sz="7200" strike="noStrike" spc="-1" dirty="0">
                <a:latin typeface="Calibri"/>
                <a:ea typeface="DejaVu Sans"/>
              </a:rPr>
              <a:t>	I - obrigatoriamente, com cópias da petição inicial, da contestação, da petição que ensejou a decisão agravada, da própria decisão agravada, da certidão da respectiva intimação ou outro documento oficial que comprove a tempestividade e das procurações outorgadas aos advogados do agravante e do agravado;</a:t>
            </a:r>
          </a:p>
          <a:p>
            <a:pPr algn="just">
              <a:lnSpc>
                <a:spcPct val="100000"/>
              </a:lnSpc>
              <a:spcBef>
                <a:spcPts val="641"/>
              </a:spcBef>
              <a:tabLst>
                <a:tab pos="0" algn="l"/>
              </a:tabLst>
            </a:pPr>
            <a:r>
              <a:rPr lang="pt-BR" sz="7200" strike="noStrike" spc="-1" dirty="0">
                <a:latin typeface="Calibri"/>
                <a:ea typeface="DejaVu Sans"/>
              </a:rPr>
              <a:t>		II - com declaração de inexistência de qualquer dos documentos referidos no inciso I, feita pelo advogado do agravante, sob pena de sua responsabilidade pessoal;</a:t>
            </a:r>
          </a:p>
          <a:p>
            <a:pPr algn="just">
              <a:lnSpc>
                <a:spcPct val="100000"/>
              </a:lnSpc>
              <a:spcBef>
                <a:spcPts val="641"/>
              </a:spcBef>
              <a:tabLst>
                <a:tab pos="0" algn="l"/>
              </a:tabLst>
            </a:pPr>
            <a:r>
              <a:rPr lang="pt-BR" sz="7200" strike="noStrike" spc="-1" dirty="0">
                <a:latin typeface="Calibri"/>
                <a:ea typeface="DejaVu Sans"/>
              </a:rPr>
              <a:t>		III - facultativamente, com outras peças que o agravante reputar úteis.</a:t>
            </a:r>
          </a:p>
          <a:p>
            <a:pPr algn="just">
              <a:lnSpc>
                <a:spcPct val="100000"/>
              </a:lnSpc>
              <a:spcBef>
                <a:spcPts val="641"/>
              </a:spcBef>
              <a:tabLst>
                <a:tab pos="0" algn="l"/>
              </a:tabLst>
            </a:pPr>
            <a:r>
              <a:rPr lang="pt-BR" sz="7200" strike="noStrike" spc="-1" dirty="0">
                <a:latin typeface="Calibri"/>
                <a:ea typeface="DejaVu Sans"/>
              </a:rPr>
              <a:t>		§ 1º Acompanhará a petição o comprovante do pagamento das respectivas </a:t>
            </a:r>
            <a:r>
              <a:rPr lang="pt-BR" sz="7200" b="1" u="sng" strike="noStrike" spc="-1" dirty="0">
                <a:latin typeface="Calibri"/>
                <a:ea typeface="DejaVu Sans"/>
              </a:rPr>
              <a:t>custas</a:t>
            </a:r>
            <a:r>
              <a:rPr lang="pt-BR" sz="7200" strike="noStrike" spc="-1" dirty="0">
                <a:latin typeface="Calibri"/>
                <a:ea typeface="DejaVu Sans"/>
              </a:rPr>
              <a:t> e do </a:t>
            </a:r>
            <a:r>
              <a:rPr lang="pt-BR" sz="7200" b="1" u="sng" strike="noStrike" spc="-1" dirty="0">
                <a:latin typeface="Calibri"/>
                <a:ea typeface="DejaVu Sans"/>
              </a:rPr>
              <a:t>porte de retorno</a:t>
            </a:r>
            <a:r>
              <a:rPr lang="pt-BR" sz="7200" strike="noStrike" spc="-1" dirty="0">
                <a:latin typeface="Calibri"/>
                <a:ea typeface="DejaVu Sans"/>
              </a:rPr>
              <a:t>, quando devidos, conforme tabela publicada pelos tribunais.</a:t>
            </a:r>
          </a:p>
          <a:p>
            <a:pPr algn="just">
              <a:lnSpc>
                <a:spcPct val="100000"/>
              </a:lnSpc>
              <a:spcBef>
                <a:spcPts val="641"/>
              </a:spcBef>
              <a:tabLst>
                <a:tab pos="0" algn="l"/>
              </a:tabLst>
            </a:pPr>
            <a:r>
              <a:rPr lang="pt-BR" sz="7200" strike="noStrike" spc="-1" dirty="0">
                <a:latin typeface="Calibri"/>
                <a:ea typeface="DejaVu Sans"/>
              </a:rPr>
              <a:t>	</a:t>
            </a:r>
            <a:r>
              <a:rPr lang="pt-BR" sz="7200" spc="-1" dirty="0">
                <a:latin typeface="Calibri"/>
                <a:ea typeface="DejaVu Sans"/>
              </a:rPr>
              <a:t>*AGRAVO É PETICIONAMENTO ELETRÔNICO DIRETO NO TRIBUNAL </a:t>
            </a:r>
            <a:r>
              <a:rPr lang="pt-BR" sz="7200" spc="-1" dirty="0">
                <a:latin typeface="Calibri"/>
              </a:rPr>
              <a:t>e na falta de documento o relator dará 5 dias para regularizar (art. 932, parágrafo único CPC).</a:t>
            </a:r>
          </a:p>
          <a:p>
            <a:pPr algn="just">
              <a:lnSpc>
                <a:spcPct val="100000"/>
              </a:lnSpc>
              <a:spcBef>
                <a:spcPts val="641"/>
              </a:spcBef>
              <a:tabLst>
                <a:tab pos="0" algn="l"/>
              </a:tabLst>
            </a:pPr>
            <a:r>
              <a:rPr lang="pt-BR" sz="7200" spc="-1" dirty="0">
                <a:latin typeface="Calibri"/>
              </a:rPr>
              <a:t>		</a:t>
            </a:r>
            <a:r>
              <a:rPr lang="pt-BR" sz="7200" b="1" u="sng" spc="-1" dirty="0">
                <a:solidFill>
                  <a:srgbClr val="FF0000"/>
                </a:solidFill>
                <a:latin typeface="Calibri"/>
              </a:rPr>
              <a:t>§ 5º</a:t>
            </a:r>
            <a:r>
              <a:rPr lang="pt-BR" sz="7200" b="1" spc="-1" dirty="0">
                <a:solidFill>
                  <a:srgbClr val="FF0000"/>
                </a:solidFill>
                <a:latin typeface="Calibri"/>
              </a:rPr>
              <a:t> Sendo eletrônicos os autos do processo, DISPENSAM-SE a juntada de documentos</a:t>
            </a:r>
            <a:r>
              <a:rPr lang="pt-BR" sz="7200" spc="-1" dirty="0">
                <a:latin typeface="Calibri"/>
              </a:rPr>
              <a:t> (OBRIGATÓRIAS E FACULTATIVAS). Logo, a</a:t>
            </a:r>
            <a:r>
              <a:rPr lang="pt-BR" sz="7200" spc="-1" dirty="0">
                <a:ea typeface="DejaVu Sans"/>
              </a:rPr>
              <a:t> juntada de DOCUMENTOS só é OBRIGATÓRIO NOS PROCESSOS FÍSICOS!</a:t>
            </a:r>
            <a:endParaRPr lang="pt-BR" sz="7200" spc="-1" dirty="0">
              <a:latin typeface="Calibri"/>
            </a:endParaRPr>
          </a:p>
        </p:txBody>
      </p:sp>
    </p:spTree>
    <p:extLst>
      <p:ext uri="{BB962C8B-B14F-4D97-AF65-F5344CB8AC3E}">
        <p14:creationId xmlns:p14="http://schemas.microsoft.com/office/powerpoint/2010/main" val="3552634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Espaço Reservado para Conteúdo 2_3"/>
          <p:cNvSpPr/>
          <p:nvPr/>
        </p:nvSpPr>
        <p:spPr>
          <a:xfrm>
            <a:off x="1"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40000" lnSpcReduction="20000"/>
          </a:bodyPr>
          <a:lstStyle/>
          <a:p>
            <a:pPr algn="just">
              <a:lnSpc>
                <a:spcPct val="100000"/>
              </a:lnSpc>
              <a:spcBef>
                <a:spcPts val="641"/>
              </a:spcBef>
              <a:tabLst>
                <a:tab pos="0" algn="l"/>
              </a:tabLst>
            </a:pPr>
            <a:r>
              <a:rPr lang="pt-BR" sz="5500" b="0" strike="noStrike" spc="-1" dirty="0">
                <a:latin typeface="Calibri"/>
                <a:ea typeface="DejaVu Sans"/>
              </a:rPr>
              <a:t>		Art. 1.018. O agravante </a:t>
            </a:r>
            <a:r>
              <a:rPr lang="pt-BR" sz="5500" b="1" u="sng" strike="noStrike" spc="-1" dirty="0">
                <a:latin typeface="Calibri"/>
                <a:ea typeface="DejaVu Sans"/>
              </a:rPr>
              <a:t>poderá</a:t>
            </a:r>
            <a:r>
              <a:rPr lang="pt-BR" sz="5500" b="0" strike="noStrike" spc="-1" dirty="0">
                <a:latin typeface="Calibri"/>
                <a:ea typeface="DejaVu Sans"/>
              </a:rPr>
              <a:t> requerer a juntada, </a:t>
            </a:r>
            <a:r>
              <a:rPr lang="pt-BR" sz="5500" b="1" strike="noStrike" spc="-1" dirty="0">
                <a:latin typeface="Calibri"/>
                <a:ea typeface="DejaVu Sans"/>
              </a:rPr>
              <a:t>aos autos do processo</a:t>
            </a:r>
            <a:r>
              <a:rPr lang="pt-BR" sz="5500" b="0" strike="noStrike" spc="-1" dirty="0">
                <a:latin typeface="Calibri"/>
                <a:ea typeface="DejaVu Sans"/>
              </a:rPr>
              <a:t>, de cópia da petição do agravo de instrumento, do comprovante de sua interposição e da relação dos documentos que instruíram o recurso.</a:t>
            </a:r>
          </a:p>
          <a:p>
            <a:pPr algn="just">
              <a:lnSpc>
                <a:spcPct val="100000"/>
              </a:lnSpc>
              <a:spcBef>
                <a:spcPts val="641"/>
              </a:spcBef>
              <a:tabLst>
                <a:tab pos="0" algn="l"/>
              </a:tabLst>
            </a:pPr>
            <a:r>
              <a:rPr lang="pt-BR" sz="5500" b="0" strike="noStrike" spc="-1" dirty="0">
                <a:latin typeface="Calibri"/>
                <a:ea typeface="DejaVu Sans"/>
              </a:rPr>
              <a:t>	</a:t>
            </a:r>
          </a:p>
          <a:p>
            <a:pPr algn="just">
              <a:lnSpc>
                <a:spcPct val="100000"/>
              </a:lnSpc>
              <a:spcBef>
                <a:spcPts val="641"/>
              </a:spcBef>
              <a:tabLst>
                <a:tab pos="0" algn="l"/>
              </a:tabLst>
            </a:pPr>
            <a:r>
              <a:rPr lang="pt-BR" sz="6000" dirty="0"/>
              <a:t>Se o processo não for eletrônico (ou seja, for físico), o agravante deve </a:t>
            </a:r>
            <a:r>
              <a:rPr lang="pt-BR" sz="6000" b="1" u="sng" dirty="0"/>
              <a:t>comunicar</a:t>
            </a:r>
            <a:r>
              <a:rPr lang="pt-BR" sz="6000" dirty="0"/>
              <a:t> o juízo no prazo de 3 dias (§2º) após interpor o agravo de instrumento. Se essa exigência não for cumprida, e o agravado alegar e comprovar a falha, o agravo de instrumento será considerado </a:t>
            </a:r>
            <a:r>
              <a:rPr lang="pt-BR" sz="6000" b="1" u="sng" dirty="0"/>
              <a:t>PREJUDICADO (§3º).</a:t>
            </a:r>
            <a:endParaRPr lang="pt-BR" sz="5500" spc="-1" dirty="0">
              <a:latin typeface="Calibri"/>
              <a:ea typeface="DejaVu Sans"/>
            </a:endParaRPr>
          </a:p>
          <a:p>
            <a:pPr algn="just">
              <a:lnSpc>
                <a:spcPct val="100000"/>
              </a:lnSpc>
              <a:spcBef>
                <a:spcPts val="641"/>
              </a:spcBef>
              <a:tabLst>
                <a:tab pos="0" algn="l"/>
              </a:tabLst>
            </a:pPr>
            <a:endParaRPr lang="pt-BR" sz="3200" b="0" strike="noStrike" spc="-1" dirty="0">
              <a:latin typeface="Calibri"/>
              <a:ea typeface="DejaVu Sans"/>
            </a:endParaRPr>
          </a:p>
          <a:p>
            <a:pPr algn="just">
              <a:lnSpc>
                <a:spcPct val="100000"/>
              </a:lnSpc>
              <a:spcBef>
                <a:spcPts val="641"/>
              </a:spcBef>
              <a:tabLst>
                <a:tab pos="0" algn="l"/>
              </a:tabLst>
            </a:pPr>
            <a:r>
              <a:rPr lang="pt-BR" sz="3200" spc="-1" dirty="0">
                <a:latin typeface="Calibri"/>
                <a:ea typeface="DejaVu Sans"/>
              </a:rPr>
              <a:t>	https://www.tjsp.jus.br/Download/SecaoDireitoPrivado/QuadroCompetencia.pdf</a:t>
            </a:r>
          </a:p>
          <a:p>
            <a:pPr algn="just">
              <a:lnSpc>
                <a:spcPct val="100000"/>
              </a:lnSpc>
              <a:spcBef>
                <a:spcPts val="641"/>
              </a:spcBef>
              <a:tabLst>
                <a:tab pos="0" algn="l"/>
              </a:tabLst>
            </a:pPr>
            <a:endParaRPr lang="pt-BR" sz="3200" spc="-1" dirty="0">
              <a:latin typeface="Calibri"/>
              <a:ea typeface="DejaVu Sans"/>
            </a:endParaRPr>
          </a:p>
          <a:p>
            <a:pPr algn="just">
              <a:lnSpc>
                <a:spcPct val="100000"/>
              </a:lnSpc>
              <a:spcBef>
                <a:spcPts val="641"/>
              </a:spcBef>
              <a:tabLst>
                <a:tab pos="0" algn="l"/>
              </a:tabLst>
            </a:pPr>
            <a:endParaRPr lang="pt-BR" sz="3200" b="0" strike="noStrike" spc="-1" dirty="0">
              <a:latin typeface="Calibri"/>
              <a:ea typeface="DejaVu Sans"/>
            </a:endParaRPr>
          </a:p>
          <a:p>
            <a:pPr algn="just">
              <a:lnSpc>
                <a:spcPct val="100000"/>
              </a:lnSpc>
              <a:spcBef>
                <a:spcPts val="641"/>
              </a:spcBef>
              <a:tabLst>
                <a:tab pos="0" algn="l"/>
              </a:tabLst>
            </a:pPr>
            <a:endParaRPr lang="pt-BR" sz="3200" b="0" strike="noStrike" spc="-1" dirty="0">
              <a:latin typeface="Calibri"/>
              <a:ea typeface="DejaVu Sans"/>
            </a:endParaRPr>
          </a:p>
          <a:p>
            <a:pPr algn="just">
              <a:lnSpc>
                <a:spcPct val="100000"/>
              </a:lnSpc>
              <a:spcBef>
                <a:spcPts val="641"/>
              </a:spcBef>
              <a:tabLst>
                <a:tab pos="0" algn="l"/>
              </a:tabLst>
            </a:pPr>
            <a:endParaRPr lang="pt-BR" sz="3200" spc="-1" dirty="0">
              <a:latin typeface="Calibri"/>
              <a:ea typeface="DejaVu Sans"/>
            </a:endParaRPr>
          </a:p>
          <a:p>
            <a:pPr algn="just">
              <a:lnSpc>
                <a:spcPct val="100000"/>
              </a:lnSpc>
              <a:spcBef>
                <a:spcPts val="641"/>
              </a:spcBef>
              <a:tabLst>
                <a:tab pos="0" algn="l"/>
              </a:tabLst>
            </a:pPr>
            <a:endParaRPr lang="pt-BR" sz="3200" b="0" strike="noStrike" spc="-1" dirty="0">
              <a:latin typeface="Calibri"/>
              <a:ea typeface="DejaVu Sans"/>
            </a:endParaRPr>
          </a:p>
          <a:p>
            <a:pPr algn="just">
              <a:lnSpc>
                <a:spcPct val="100000"/>
              </a:lnSpc>
              <a:spcBef>
                <a:spcPts val="641"/>
              </a:spcBef>
              <a:tabLst>
                <a:tab pos="0" algn="l"/>
              </a:tabLst>
            </a:pPr>
            <a:endParaRPr lang="pt-BR" sz="3200" b="0" strike="noStrike" spc="-1" dirty="0">
              <a:latin typeface="Calibri"/>
              <a:ea typeface="DejaVu Sans"/>
            </a:endParaRPr>
          </a:p>
          <a:p>
            <a:pPr algn="just">
              <a:lnSpc>
                <a:spcPct val="100000"/>
              </a:lnSpc>
              <a:spcBef>
                <a:spcPts val="641"/>
              </a:spcBef>
              <a:tabLst>
                <a:tab pos="0" algn="l"/>
              </a:tabLst>
            </a:pPr>
            <a:endParaRPr lang="pt-BR" sz="3200" spc="-1" dirty="0">
              <a:latin typeface="Calibri"/>
              <a:ea typeface="DejaVu Sans"/>
            </a:endParaRPr>
          </a:p>
          <a:p>
            <a:pPr algn="just">
              <a:lnSpc>
                <a:spcPct val="100000"/>
              </a:lnSpc>
              <a:spcBef>
                <a:spcPts val="641"/>
              </a:spcBef>
              <a:tabLst>
                <a:tab pos="0" algn="l"/>
              </a:tabLst>
            </a:pPr>
            <a:endParaRPr lang="pt-BR" sz="3200" b="0" strike="noStrike" spc="-1" dirty="0">
              <a:latin typeface="Calibri"/>
              <a:ea typeface="DejaVu Sans"/>
            </a:endParaRPr>
          </a:p>
          <a:p>
            <a:pPr algn="just">
              <a:lnSpc>
                <a:spcPct val="100000"/>
              </a:lnSpc>
              <a:spcBef>
                <a:spcPts val="641"/>
              </a:spcBef>
              <a:tabLst>
                <a:tab pos="0" algn="l"/>
              </a:tabLst>
            </a:pPr>
            <a:endParaRPr lang="pt-BR" sz="3200" spc="-1" dirty="0">
              <a:latin typeface="Calibri"/>
              <a:ea typeface="DejaVu Sans"/>
            </a:endParaRPr>
          </a:p>
          <a:p>
            <a:pPr algn="just">
              <a:lnSpc>
                <a:spcPct val="100000"/>
              </a:lnSpc>
              <a:spcBef>
                <a:spcPts val="641"/>
              </a:spcBef>
              <a:tabLst>
                <a:tab pos="0" algn="l"/>
              </a:tabLst>
            </a:pPr>
            <a:endParaRPr lang="pt-BR" sz="3200" b="0" strike="noStrike" spc="-1" dirty="0">
              <a:latin typeface="Calibri"/>
              <a:ea typeface="DejaVu Sans"/>
            </a:endParaRPr>
          </a:p>
          <a:p>
            <a:pPr algn="just">
              <a:lnSpc>
                <a:spcPct val="100000"/>
              </a:lnSpc>
              <a:spcBef>
                <a:spcPts val="641"/>
              </a:spcBef>
              <a:tabLst>
                <a:tab pos="0" algn="l"/>
              </a:tabLst>
            </a:pPr>
            <a:endParaRPr lang="pt-BR" sz="3200" spc="-1" dirty="0">
              <a:latin typeface="Calibri"/>
              <a:ea typeface="DejaVu Sans"/>
            </a:endParaRPr>
          </a:p>
          <a:p>
            <a:pPr algn="just">
              <a:lnSpc>
                <a:spcPct val="100000"/>
              </a:lnSpc>
              <a:spcBef>
                <a:spcPts val="641"/>
              </a:spcBef>
              <a:tabLst>
                <a:tab pos="0" algn="l"/>
              </a:tabLst>
            </a:pPr>
            <a:endParaRPr lang="pt-BR" sz="3200" b="0" strike="noStrike" spc="-1" dirty="0">
              <a:latin typeface="Calibri"/>
              <a:ea typeface="DejaVu Sans"/>
            </a:endParaRPr>
          </a:p>
          <a:p>
            <a:pPr algn="just">
              <a:lnSpc>
                <a:spcPct val="100000"/>
              </a:lnSpc>
              <a:spcBef>
                <a:spcPts val="641"/>
              </a:spcBef>
              <a:tabLst>
                <a:tab pos="0" algn="l"/>
              </a:tabLst>
            </a:pPr>
            <a:r>
              <a:rPr lang="pt-BR" sz="6000" dirty="0"/>
              <a:t>	</a:t>
            </a:r>
            <a:r>
              <a:rPr lang="pt-BR" sz="6000" dirty="0">
                <a:highlight>
                  <a:srgbClr val="00FFFF"/>
                </a:highlight>
              </a:rPr>
              <a:t>PREPARO</a:t>
            </a:r>
            <a:r>
              <a:rPr lang="pt-BR" sz="6000" dirty="0"/>
              <a:t>: 15 </a:t>
            </a:r>
            <a:r>
              <a:rPr lang="pt-BR" sz="6000" dirty="0" err="1"/>
              <a:t>UFESp</a:t>
            </a:r>
            <a:r>
              <a:rPr lang="pt-BR" sz="6000" dirty="0"/>
              <a:t> “UFESP 2026 é de R$ </a:t>
            </a:r>
            <a:r>
              <a:rPr lang="pt-BR" sz="6000" b="1" dirty="0"/>
              <a:t>38,42</a:t>
            </a:r>
            <a:r>
              <a:rPr lang="pt-BR" sz="6000" dirty="0"/>
              <a:t>” = </a:t>
            </a:r>
            <a:r>
              <a:rPr lang="pt-BR" sz="6000" dirty="0">
                <a:highlight>
                  <a:srgbClr val="00FFFF"/>
                </a:highlight>
              </a:rPr>
              <a:t>R$ 576,30</a:t>
            </a:r>
          </a:p>
        </p:txBody>
      </p:sp>
      <p:pic>
        <p:nvPicPr>
          <p:cNvPr id="3" name="Imagem 2">
            <a:extLst>
              <a:ext uri="{FF2B5EF4-FFF2-40B4-BE49-F238E27FC236}">
                <a16:creationId xmlns:a16="http://schemas.microsoft.com/office/drawing/2014/main" id="{8ECBC280-4A28-58C5-FC53-CC20EFE55DCF}"/>
              </a:ext>
            </a:extLst>
          </p:cNvPr>
          <p:cNvPicPr>
            <a:picLocks noChangeAspect="1"/>
          </p:cNvPicPr>
          <p:nvPr/>
        </p:nvPicPr>
        <p:blipFill>
          <a:blip r:embed="rId2"/>
          <a:stretch>
            <a:fillRect/>
          </a:stretch>
        </p:blipFill>
        <p:spPr>
          <a:xfrm>
            <a:off x="-16482" y="3284984"/>
            <a:ext cx="9144000" cy="2664296"/>
          </a:xfrm>
          <a:prstGeom prst="rect">
            <a:avLst/>
          </a:prstGeom>
        </p:spPr>
      </p:pic>
    </p:spTree>
    <p:extLst>
      <p:ext uri="{BB962C8B-B14F-4D97-AF65-F5344CB8AC3E}">
        <p14:creationId xmlns:p14="http://schemas.microsoft.com/office/powerpoint/2010/main" val="38244315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6FB46-00E6-B09A-6E66-0CE54E472861}"/>
            </a:ext>
          </a:extLst>
        </p:cNvPr>
        <p:cNvGrpSpPr/>
        <p:nvPr/>
      </p:nvGrpSpPr>
      <p:grpSpPr>
        <a:xfrm>
          <a:off x="0" y="0"/>
          <a:ext cx="0" cy="0"/>
          <a:chOff x="0" y="0"/>
          <a:chExt cx="0" cy="0"/>
        </a:xfrm>
      </p:grpSpPr>
      <p:sp>
        <p:nvSpPr>
          <p:cNvPr id="14" name="Retângulo 13">
            <a:extLst>
              <a:ext uri="{FF2B5EF4-FFF2-40B4-BE49-F238E27FC236}">
                <a16:creationId xmlns:a16="http://schemas.microsoft.com/office/drawing/2014/main" id="{BE4A9822-3F0B-E879-B286-F5D35A43BAA7}"/>
              </a:ext>
            </a:extLst>
          </p:cNvPr>
          <p:cNvSpPr/>
          <p:nvPr/>
        </p:nvSpPr>
        <p:spPr>
          <a:xfrm>
            <a:off x="0" y="1648047"/>
            <a:ext cx="8748464" cy="15649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6" name="Espaço Reservado para Conteúdo 2_3">
            <a:extLst>
              <a:ext uri="{FF2B5EF4-FFF2-40B4-BE49-F238E27FC236}">
                <a16:creationId xmlns:a16="http://schemas.microsoft.com/office/drawing/2014/main" id="{3325F5AD-A8E8-125B-BD06-DECFDA0B30E4}"/>
              </a:ext>
            </a:extLst>
          </p:cNvPr>
          <p:cNvSpPr/>
          <p:nvPr/>
        </p:nvSpPr>
        <p:spPr>
          <a:xfrm>
            <a:off x="1"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spcBef>
                <a:spcPts val="641"/>
              </a:spcBef>
              <a:tabLst>
                <a:tab pos="0" algn="l"/>
              </a:tabLst>
            </a:pPr>
            <a:r>
              <a:rPr lang="pt-BR" sz="2000" b="0" strike="noStrike" spc="-1" dirty="0">
                <a:latin typeface="Calibri"/>
                <a:ea typeface="DejaVu Sans"/>
              </a:rPr>
              <a:t>	</a:t>
            </a:r>
            <a:r>
              <a:rPr lang="pt-BR" sz="2000" spc="-1" dirty="0">
                <a:latin typeface="Calibri"/>
                <a:ea typeface="DejaVu Sans"/>
              </a:rPr>
              <a:t>DECISÃO GUERREADA</a:t>
            </a:r>
          </a:p>
          <a:p>
            <a:pPr algn="just">
              <a:spcBef>
                <a:spcPts val="641"/>
              </a:spcBef>
              <a:tabLst>
                <a:tab pos="0" algn="l"/>
              </a:tabLst>
            </a:pPr>
            <a:endParaRPr lang="pt-BR" sz="3200" spc="-1" dirty="0">
              <a:latin typeface="Calibri"/>
              <a:ea typeface="DejaVu Sans"/>
            </a:endParaRPr>
          </a:p>
          <a:p>
            <a:pPr algn="just">
              <a:spcBef>
                <a:spcPts val="641"/>
              </a:spcBef>
              <a:tabLst>
                <a:tab pos="0" algn="l"/>
              </a:tabLst>
            </a:pPr>
            <a:endParaRPr lang="pt-BR" sz="3200" spc="-1" dirty="0">
              <a:latin typeface="Calibri"/>
              <a:ea typeface="DejaVu Sans"/>
            </a:endParaRPr>
          </a:p>
          <a:p>
            <a:pPr algn="just">
              <a:spcBef>
                <a:spcPts val="641"/>
              </a:spcBef>
              <a:tabLst>
                <a:tab pos="0" algn="l"/>
              </a:tabLst>
            </a:pPr>
            <a:endParaRPr lang="pt-BR" spc="-1" dirty="0">
              <a:latin typeface="Calibri"/>
              <a:ea typeface="DejaVu Sans"/>
            </a:endParaRPr>
          </a:p>
          <a:p>
            <a:pPr algn="just">
              <a:spcBef>
                <a:spcPts val="641"/>
              </a:spcBef>
              <a:tabLst>
                <a:tab pos="0" algn="l"/>
              </a:tabLst>
            </a:pPr>
            <a:endParaRPr lang="pt-BR" sz="1100" spc="-1" dirty="0">
              <a:latin typeface="Calibri"/>
              <a:ea typeface="DejaVu Sans"/>
            </a:endParaRPr>
          </a:p>
          <a:p>
            <a:pPr algn="just">
              <a:spcBef>
                <a:spcPts val="641"/>
              </a:spcBef>
              <a:tabLst>
                <a:tab pos="0" algn="l"/>
              </a:tabLst>
            </a:pPr>
            <a:r>
              <a:rPr lang="pt-BR" sz="3200" spc="-1" dirty="0">
                <a:latin typeface="Calibri"/>
                <a:ea typeface="DejaVu Sans"/>
              </a:rPr>
              <a:t>petição</a:t>
            </a:r>
          </a:p>
          <a:p>
            <a:pPr algn="just">
              <a:spcBef>
                <a:spcPts val="641"/>
              </a:spcBef>
              <a:tabLst>
                <a:tab pos="0" algn="l"/>
              </a:tabLst>
            </a:pPr>
            <a:endParaRPr lang="pt-BR" sz="1100" spc="-1" dirty="0">
              <a:latin typeface="Calibri"/>
              <a:ea typeface="DejaVu Sans"/>
            </a:endParaRPr>
          </a:p>
          <a:p>
            <a:pPr algn="just">
              <a:spcBef>
                <a:spcPts val="641"/>
              </a:spcBef>
              <a:tabLst>
                <a:tab pos="0" algn="l"/>
              </a:tabLst>
            </a:pPr>
            <a:r>
              <a:rPr lang="pt-BR" sz="3200" spc="-1" dirty="0">
                <a:latin typeface="Calibri"/>
                <a:ea typeface="DejaVu Sans"/>
              </a:rPr>
              <a:t>                                            </a:t>
            </a:r>
          </a:p>
          <a:p>
            <a:pPr algn="just">
              <a:spcBef>
                <a:spcPts val="641"/>
              </a:spcBef>
              <a:tabLst>
                <a:tab pos="0" algn="l"/>
              </a:tabLst>
            </a:pPr>
            <a:r>
              <a:rPr lang="pt-BR" sz="3200" spc="-1" dirty="0">
                <a:latin typeface="Calibri"/>
                <a:ea typeface="DejaVu Sans"/>
              </a:rPr>
              <a:t> JUÍZO DE RETRATAÇÃO</a:t>
            </a:r>
            <a:endParaRPr lang="pt-BR" sz="3200" b="0" strike="noStrike" spc="-1" dirty="0">
              <a:latin typeface="Calibri"/>
              <a:ea typeface="DejaVu Sans"/>
            </a:endParaRPr>
          </a:p>
          <a:p>
            <a:pPr algn="just">
              <a:lnSpc>
                <a:spcPct val="100000"/>
              </a:lnSpc>
              <a:spcBef>
                <a:spcPts val="641"/>
              </a:spcBef>
              <a:tabLst>
                <a:tab pos="0" algn="l"/>
              </a:tabLst>
            </a:pPr>
            <a:endParaRPr lang="pt-BR" sz="3200" b="0" strike="noStrike" spc="-1" dirty="0">
              <a:latin typeface="Calibri"/>
              <a:ea typeface="DejaVu Sans"/>
            </a:endParaRPr>
          </a:p>
        </p:txBody>
      </p:sp>
      <p:pic>
        <p:nvPicPr>
          <p:cNvPr id="5" name="Imagem 4">
            <a:extLst>
              <a:ext uri="{FF2B5EF4-FFF2-40B4-BE49-F238E27FC236}">
                <a16:creationId xmlns:a16="http://schemas.microsoft.com/office/drawing/2014/main" id="{171E7294-655C-F764-BC14-96870E1C656E}"/>
              </a:ext>
            </a:extLst>
          </p:cNvPr>
          <p:cNvPicPr>
            <a:picLocks noChangeAspect="1"/>
          </p:cNvPicPr>
          <p:nvPr/>
        </p:nvPicPr>
        <p:blipFill>
          <a:blip r:embed="rId2"/>
          <a:stretch>
            <a:fillRect/>
          </a:stretch>
        </p:blipFill>
        <p:spPr>
          <a:xfrm>
            <a:off x="-31249" y="341983"/>
            <a:ext cx="9144000" cy="1195754"/>
          </a:xfrm>
          <a:prstGeom prst="rect">
            <a:avLst/>
          </a:prstGeom>
        </p:spPr>
      </p:pic>
      <p:pic>
        <p:nvPicPr>
          <p:cNvPr id="7" name="Imagem 6">
            <a:extLst>
              <a:ext uri="{FF2B5EF4-FFF2-40B4-BE49-F238E27FC236}">
                <a16:creationId xmlns:a16="http://schemas.microsoft.com/office/drawing/2014/main" id="{80E0CFF2-1EF4-ABB2-31CA-14C2DB9D6BC3}"/>
              </a:ext>
            </a:extLst>
          </p:cNvPr>
          <p:cNvPicPr>
            <a:picLocks noChangeAspect="1"/>
          </p:cNvPicPr>
          <p:nvPr/>
        </p:nvPicPr>
        <p:blipFill>
          <a:blip r:embed="rId3"/>
          <a:stretch>
            <a:fillRect/>
          </a:stretch>
        </p:blipFill>
        <p:spPr>
          <a:xfrm>
            <a:off x="-31249" y="3923804"/>
            <a:ext cx="9144000" cy="2326687"/>
          </a:xfrm>
          <a:prstGeom prst="rect">
            <a:avLst/>
          </a:prstGeom>
        </p:spPr>
      </p:pic>
      <p:pic>
        <p:nvPicPr>
          <p:cNvPr id="9" name="Imagem 8">
            <a:extLst>
              <a:ext uri="{FF2B5EF4-FFF2-40B4-BE49-F238E27FC236}">
                <a16:creationId xmlns:a16="http://schemas.microsoft.com/office/drawing/2014/main" id="{9D38C897-E012-D366-9F6C-ECC96B2BD997}"/>
              </a:ext>
            </a:extLst>
          </p:cNvPr>
          <p:cNvPicPr>
            <a:picLocks noChangeAspect="1"/>
          </p:cNvPicPr>
          <p:nvPr/>
        </p:nvPicPr>
        <p:blipFill>
          <a:blip r:embed="rId4"/>
          <a:stretch>
            <a:fillRect/>
          </a:stretch>
        </p:blipFill>
        <p:spPr>
          <a:xfrm>
            <a:off x="4067944" y="6310200"/>
            <a:ext cx="4477375" cy="447737"/>
          </a:xfrm>
          <a:prstGeom prst="rect">
            <a:avLst/>
          </a:prstGeom>
        </p:spPr>
      </p:pic>
      <p:pic>
        <p:nvPicPr>
          <p:cNvPr id="13" name="Imagem 12">
            <a:extLst>
              <a:ext uri="{FF2B5EF4-FFF2-40B4-BE49-F238E27FC236}">
                <a16:creationId xmlns:a16="http://schemas.microsoft.com/office/drawing/2014/main" id="{BF0C7ECE-6C7E-D06C-4F5D-9E1A9A89E435}"/>
              </a:ext>
            </a:extLst>
          </p:cNvPr>
          <p:cNvPicPr>
            <a:picLocks noChangeAspect="1"/>
          </p:cNvPicPr>
          <p:nvPr/>
        </p:nvPicPr>
        <p:blipFill>
          <a:blip r:embed="rId5"/>
          <a:stretch>
            <a:fillRect/>
          </a:stretch>
        </p:blipFill>
        <p:spPr>
          <a:xfrm>
            <a:off x="1756745" y="1684509"/>
            <a:ext cx="6897063" cy="1381318"/>
          </a:xfrm>
          <a:prstGeom prst="rect">
            <a:avLst/>
          </a:prstGeom>
        </p:spPr>
      </p:pic>
    </p:spTree>
    <p:extLst>
      <p:ext uri="{BB962C8B-B14F-4D97-AF65-F5344CB8AC3E}">
        <p14:creationId xmlns:p14="http://schemas.microsoft.com/office/powerpoint/2010/main" val="23050445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Espaço Reservado para Conteúdo 2_3"/>
          <p:cNvSpPr/>
          <p:nvPr/>
        </p:nvSpPr>
        <p:spPr>
          <a:xfrm>
            <a:off x="1" y="0"/>
            <a:ext cx="9144000" cy="681337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85000" lnSpcReduction="20000"/>
          </a:bodyPr>
          <a:lstStyle/>
          <a:p>
            <a:pPr algn="just">
              <a:lnSpc>
                <a:spcPct val="100000"/>
              </a:lnSpc>
              <a:spcBef>
                <a:spcPts val="641"/>
              </a:spcBef>
              <a:tabLst>
                <a:tab pos="0" algn="l"/>
              </a:tabLst>
            </a:pPr>
            <a:r>
              <a:rPr lang="pt-BR" sz="3200" b="0" strike="noStrike" spc="-1" dirty="0">
                <a:latin typeface="Calibri"/>
                <a:ea typeface="DejaVu Sans"/>
              </a:rPr>
              <a:t>		Art. 1.019. Recebido o agravo de instrumento no tribunal e distribuído imediatamente, se não for o caso de aplicação do art. 932, incisos III e IV, o relator, no prazo de 5 dias:</a:t>
            </a:r>
          </a:p>
          <a:p>
            <a:pPr algn="just">
              <a:lnSpc>
                <a:spcPct val="100000"/>
              </a:lnSpc>
              <a:spcBef>
                <a:spcPts val="641"/>
              </a:spcBef>
              <a:tabLst>
                <a:tab pos="0" algn="l"/>
              </a:tabLst>
            </a:pPr>
            <a:r>
              <a:rPr lang="pt-BR" sz="3200" b="0" strike="noStrike" spc="-1" dirty="0">
                <a:latin typeface="Calibri"/>
                <a:ea typeface="DejaVu Sans"/>
              </a:rPr>
              <a:t>		I - </a:t>
            </a:r>
            <a:r>
              <a:rPr lang="pt-BR" sz="3200" b="1" strike="noStrike" spc="-1" dirty="0">
                <a:solidFill>
                  <a:srgbClr val="FF0000"/>
                </a:solidFill>
                <a:highlight>
                  <a:srgbClr val="FFFF00"/>
                </a:highlight>
                <a:latin typeface="Calibri"/>
                <a:ea typeface="DejaVu Sans"/>
              </a:rPr>
              <a:t>PODERÁ</a:t>
            </a:r>
            <a:r>
              <a:rPr lang="pt-BR" sz="3200" b="0" strike="noStrike" spc="-1" dirty="0">
                <a:latin typeface="Calibri"/>
                <a:ea typeface="DejaVu Sans"/>
              </a:rPr>
              <a:t> atribuir </a:t>
            </a:r>
            <a:r>
              <a:rPr lang="pt-BR" sz="3200" b="1" strike="noStrike" spc="-1" dirty="0">
                <a:latin typeface="Calibri"/>
                <a:ea typeface="DejaVu Sans"/>
              </a:rPr>
              <a:t>EFEITO SUSPENSIVO</a:t>
            </a:r>
            <a:r>
              <a:rPr lang="pt-BR" sz="3200" b="0" strike="noStrike" spc="-1" dirty="0">
                <a:latin typeface="Calibri"/>
                <a:ea typeface="DejaVu Sans"/>
              </a:rPr>
              <a:t> ao recurso ou deferir, em antecipação de tutela, total ou parcialmente</a:t>
            </a:r>
            <a:r>
              <a:rPr lang="pt-BR" sz="3200" b="1" strike="noStrike" spc="-1" dirty="0">
                <a:latin typeface="Calibri"/>
                <a:ea typeface="DejaVu Sans"/>
              </a:rPr>
              <a:t>, a pretensão recursal</a:t>
            </a:r>
            <a:r>
              <a:rPr lang="pt-BR" sz="3200" b="0" strike="noStrike" spc="-1" dirty="0">
                <a:latin typeface="Calibri"/>
                <a:ea typeface="DejaVu Sans"/>
              </a:rPr>
              <a:t>, comunicando ao juiz sua decisão;</a:t>
            </a:r>
          </a:p>
          <a:p>
            <a:pPr algn="just">
              <a:lnSpc>
                <a:spcPct val="100000"/>
              </a:lnSpc>
              <a:spcBef>
                <a:spcPts val="641"/>
              </a:spcBef>
              <a:tabLst>
                <a:tab pos="0" algn="l"/>
              </a:tabLst>
            </a:pPr>
            <a:r>
              <a:rPr lang="pt-BR" sz="3200" b="0" strike="noStrike" spc="-1" dirty="0">
                <a:latin typeface="Calibri"/>
                <a:ea typeface="DejaVu Sans"/>
              </a:rPr>
              <a:t>		II - ordenará a </a:t>
            </a:r>
            <a:r>
              <a:rPr lang="pt-BR" sz="3200" b="1" strike="noStrike" spc="-1" dirty="0">
                <a:latin typeface="Calibri"/>
                <a:ea typeface="DejaVu Sans"/>
              </a:rPr>
              <a:t>intimação</a:t>
            </a:r>
            <a:r>
              <a:rPr lang="pt-BR" sz="3200" b="0" strike="noStrike" spc="-1" dirty="0">
                <a:latin typeface="Calibri"/>
                <a:ea typeface="DejaVu Sans"/>
              </a:rPr>
              <a:t> do agravado </a:t>
            </a:r>
            <a:r>
              <a:rPr lang="pt-BR" sz="3200" b="1" strike="noStrike" spc="-1" dirty="0">
                <a:latin typeface="Calibri"/>
                <a:ea typeface="DejaVu Sans"/>
              </a:rPr>
              <a:t>pessoalmente</a:t>
            </a:r>
            <a:r>
              <a:rPr lang="pt-BR" sz="3200" b="0" strike="noStrike" spc="-1" dirty="0">
                <a:latin typeface="Calibri"/>
                <a:ea typeface="DejaVu Sans"/>
              </a:rPr>
              <a:t>, por carta com aviso de recebimento, quando não tiver </a:t>
            </a:r>
            <a:r>
              <a:rPr lang="pt-BR" sz="3200" b="1" u="sng" strike="noStrike" spc="-1" dirty="0">
                <a:latin typeface="Calibri"/>
                <a:ea typeface="DejaVu Sans"/>
              </a:rPr>
              <a:t>PROCURADOR</a:t>
            </a:r>
            <a:r>
              <a:rPr lang="pt-BR" sz="3200" b="1" strike="noStrike" spc="-1" dirty="0">
                <a:latin typeface="Calibri"/>
                <a:ea typeface="DejaVu Sans"/>
              </a:rPr>
              <a:t> constituído</a:t>
            </a:r>
            <a:r>
              <a:rPr lang="pt-BR" sz="3200" b="0" strike="noStrike" spc="-1" dirty="0">
                <a:latin typeface="Calibri"/>
                <a:ea typeface="DejaVu Sans"/>
              </a:rPr>
              <a:t>, ou pelo Diário da Justiça ou </a:t>
            </a:r>
            <a:r>
              <a:rPr lang="pt-BR" sz="3200" b="1" u="sng" strike="noStrike" spc="-1" dirty="0">
                <a:latin typeface="Calibri"/>
                <a:ea typeface="DejaVu Sans"/>
              </a:rPr>
              <a:t>por carta com aviso de recebimento</a:t>
            </a:r>
            <a:r>
              <a:rPr lang="pt-BR" sz="3200" b="0" strike="noStrike" spc="-1" dirty="0">
                <a:latin typeface="Calibri"/>
                <a:ea typeface="DejaVu Sans"/>
              </a:rPr>
              <a:t> dirigida ao seu advogado, para que responda no prazo de 15 dias, facultando-lhe juntar a documentação que entender necessária ao julgamento do recurso;</a:t>
            </a:r>
          </a:p>
          <a:p>
            <a:pPr algn="just">
              <a:lnSpc>
                <a:spcPct val="100000"/>
              </a:lnSpc>
              <a:spcBef>
                <a:spcPts val="641"/>
              </a:spcBef>
              <a:tabLst>
                <a:tab pos="0" algn="l"/>
              </a:tabLst>
            </a:pPr>
            <a:r>
              <a:rPr lang="pt-BR" sz="3200" b="0" strike="noStrike" spc="-1" dirty="0">
                <a:latin typeface="Calibri"/>
                <a:ea typeface="DejaVu Sans"/>
              </a:rPr>
              <a:t>		III - determinará a intimação do </a:t>
            </a:r>
            <a:r>
              <a:rPr lang="pt-BR" sz="3200" b="1" u="sng" strike="noStrike" spc="-1" dirty="0">
                <a:latin typeface="Calibri"/>
                <a:ea typeface="DejaVu Sans"/>
              </a:rPr>
              <a:t>MINISTÉRIO PÚBLICO</a:t>
            </a:r>
            <a:r>
              <a:rPr lang="pt-BR" sz="3200" b="0" strike="noStrike" spc="-1" dirty="0">
                <a:latin typeface="Calibri"/>
                <a:ea typeface="DejaVu Sans"/>
              </a:rPr>
              <a:t>, preferencialmente por meio eletrônico, quando for o caso de sua intervenção, para que se manifeste no prazo de 15 dias.</a:t>
            </a:r>
          </a:p>
          <a:p>
            <a:pPr algn="just">
              <a:lnSpc>
                <a:spcPct val="100000"/>
              </a:lnSpc>
              <a:spcBef>
                <a:spcPts val="641"/>
              </a:spcBef>
              <a:tabLst>
                <a:tab pos="0" algn="l"/>
              </a:tabLst>
            </a:pPr>
            <a:endParaRPr lang="pt-BR" sz="2400" spc="-1" dirty="0">
              <a:latin typeface="Calibri"/>
              <a:ea typeface="DejaVu Sans"/>
            </a:endParaRPr>
          </a:p>
          <a:p>
            <a:pPr algn="just">
              <a:lnSpc>
                <a:spcPct val="100000"/>
              </a:lnSpc>
              <a:spcBef>
                <a:spcPts val="641"/>
              </a:spcBef>
              <a:tabLst>
                <a:tab pos="0" algn="l"/>
              </a:tabLst>
            </a:pPr>
            <a:r>
              <a:rPr lang="pt-BR" sz="2400" spc="-1" dirty="0">
                <a:latin typeface="Calibri"/>
                <a:ea typeface="DejaVu Sans"/>
              </a:rPr>
              <a:t>		</a:t>
            </a:r>
            <a:r>
              <a:rPr lang="pt-BR" sz="2400" i="1" spc="-1" dirty="0">
                <a:latin typeface="Calibri"/>
                <a:ea typeface="DejaVu Sans"/>
              </a:rPr>
              <a:t>ART. 932: Julgamento monocrático do agravo de instrumento pelo relator: NÃO CONHECER – DAR OU NEGAR PROVIMENTO COM TESE.: </a:t>
            </a:r>
          </a:p>
          <a:p>
            <a:pPr algn="just">
              <a:lnSpc>
                <a:spcPct val="100000"/>
              </a:lnSpc>
              <a:spcBef>
                <a:spcPts val="641"/>
              </a:spcBef>
              <a:tabLst>
                <a:tab pos="0" algn="l"/>
              </a:tabLst>
            </a:pPr>
            <a:r>
              <a:rPr lang="pt-BR" sz="2400" i="1" spc="-1" dirty="0">
                <a:latin typeface="Calibri"/>
                <a:ea typeface="DejaVu Sans"/>
              </a:rPr>
              <a:t>	              </a:t>
            </a:r>
            <a:r>
              <a:rPr lang="pt-BR" sz="2400" b="0" i="1" strike="noStrike" spc="-1" dirty="0">
                <a:latin typeface="Calibri"/>
                <a:ea typeface="DejaVu Sans"/>
              </a:rPr>
              <a:t>RECURSO CABÍVEL: AGRAVO INTERNO</a:t>
            </a:r>
            <a:endParaRPr lang="pt-BR" sz="3200" b="0" i="1" strike="noStrike" spc="-1" dirty="0">
              <a:latin typeface="Calibri"/>
              <a:ea typeface="DejaVu Sans"/>
            </a:endParaRPr>
          </a:p>
        </p:txBody>
      </p:sp>
    </p:spTree>
    <p:extLst>
      <p:ext uri="{BB962C8B-B14F-4D97-AF65-F5344CB8AC3E}">
        <p14:creationId xmlns:p14="http://schemas.microsoft.com/office/powerpoint/2010/main" val="7280012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Espaço Reservado para Conteúdo 2_3"/>
          <p:cNvSpPr/>
          <p:nvPr/>
        </p:nvSpPr>
        <p:spPr>
          <a:xfrm>
            <a:off x="1"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2500" lnSpcReduction="20000"/>
          </a:bodyPr>
          <a:lstStyle/>
          <a:p>
            <a:pPr algn="just">
              <a:lnSpc>
                <a:spcPct val="100000"/>
              </a:lnSpc>
              <a:spcBef>
                <a:spcPts val="641"/>
              </a:spcBef>
              <a:tabLst>
                <a:tab pos="0" algn="l"/>
              </a:tabLst>
            </a:pPr>
            <a:r>
              <a:rPr lang="pt-BR" sz="3200" b="0" strike="noStrike" spc="-1" dirty="0">
                <a:latin typeface="Calibri"/>
                <a:ea typeface="DejaVu Sans"/>
              </a:rPr>
              <a:t>		Art. 1.020. O relator solicitará dia para julgamento em prazo não superior a 1 mês da intimação do agravado.</a:t>
            </a:r>
          </a:p>
          <a:p>
            <a:pPr lvl="1" algn="ctr">
              <a:spcBef>
                <a:spcPts val="641"/>
              </a:spcBef>
              <a:tabLst>
                <a:tab pos="0" algn="l"/>
              </a:tabLst>
            </a:pPr>
            <a:r>
              <a:rPr lang="pt-BR" sz="2400" b="1" strike="noStrike" spc="-1" dirty="0">
                <a:latin typeface="Calibri"/>
                <a:ea typeface="DejaVu Sans"/>
              </a:rPr>
              <a:t>Prazo impróprio: </a:t>
            </a:r>
            <a:r>
              <a:rPr lang="pt-BR" sz="2400" spc="-1" dirty="0">
                <a:latin typeface="Calibri"/>
                <a:ea typeface="DejaVu Sans"/>
              </a:rPr>
              <a:t>(</a:t>
            </a:r>
            <a:r>
              <a:rPr lang="pt-BR" sz="2400" b="0" strike="noStrike" spc="-1" dirty="0">
                <a:latin typeface="Calibri"/>
                <a:ea typeface="DejaVu Sans"/>
              </a:rPr>
              <a:t>não acarreta qualquer consequência processual)</a:t>
            </a:r>
          </a:p>
          <a:p>
            <a:pPr lvl="1" algn="just">
              <a:spcBef>
                <a:spcPts val="641"/>
              </a:spcBef>
              <a:tabLst>
                <a:tab pos="0" algn="l"/>
              </a:tabLst>
            </a:pPr>
            <a:endParaRPr lang="pt-BR" sz="3200" spc="-1" dirty="0">
              <a:latin typeface="Calibri"/>
              <a:ea typeface="DejaVu Sans"/>
            </a:endParaRPr>
          </a:p>
          <a:p>
            <a:pPr lvl="1" algn="just">
              <a:spcBef>
                <a:spcPts val="641"/>
              </a:spcBef>
              <a:tabLst>
                <a:tab pos="0" algn="l"/>
              </a:tabLst>
            </a:pPr>
            <a:r>
              <a:rPr lang="pt-BR" sz="3200" spc="-1" dirty="0">
                <a:latin typeface="Calibri"/>
                <a:ea typeface="DejaVu Sans"/>
              </a:rPr>
              <a:t>JUÍZO ADMISSIBILIDADE (análise dos pressupostos recursais) será o juízo “ad quem”: RELATOR E/OU TURMA.</a:t>
            </a:r>
          </a:p>
          <a:p>
            <a:pPr lvl="1" algn="just">
              <a:spcBef>
                <a:spcPts val="641"/>
              </a:spcBef>
              <a:tabLst>
                <a:tab pos="0" algn="l"/>
              </a:tabLst>
            </a:pPr>
            <a:endParaRPr lang="pt-BR" sz="3200" spc="-1" dirty="0">
              <a:latin typeface="Calibri"/>
              <a:ea typeface="DejaVu Sans"/>
            </a:endParaRPr>
          </a:p>
          <a:p>
            <a:pPr lvl="1" algn="just">
              <a:spcBef>
                <a:spcPts val="641"/>
              </a:spcBef>
              <a:tabLst>
                <a:tab pos="0" algn="l"/>
              </a:tabLst>
            </a:pPr>
            <a:r>
              <a:rPr lang="pt-BR" sz="3200" b="0" strike="noStrike" spc="-1" dirty="0">
                <a:latin typeface="Calibri"/>
                <a:ea typeface="DejaVu Sans"/>
              </a:rPr>
              <a:t>	</a:t>
            </a:r>
            <a:r>
              <a:rPr lang="pt-BR" sz="2600" b="0" strike="noStrike" spc="-1" dirty="0">
                <a:latin typeface="Calibri"/>
                <a:ea typeface="DejaVu Sans"/>
              </a:rPr>
              <a:t>Art. 941. § 2º No julgamento de apelação ou de </a:t>
            </a:r>
            <a:r>
              <a:rPr lang="pt-BR" sz="2600" b="1" strike="noStrike" spc="-1" dirty="0">
                <a:latin typeface="Calibri"/>
                <a:ea typeface="DejaVu Sans"/>
              </a:rPr>
              <a:t>agravo de instrumento</a:t>
            </a:r>
            <a:r>
              <a:rPr lang="pt-BR" sz="2600" b="0" strike="noStrike" spc="-1" dirty="0">
                <a:latin typeface="Calibri"/>
                <a:ea typeface="DejaVu Sans"/>
              </a:rPr>
              <a:t>, a decisão será tomada, no órgão colegiado, pelo voto </a:t>
            </a:r>
            <a:r>
              <a:rPr lang="pt-BR" sz="2600" b="0" strike="noStrike" spc="-1" dirty="0">
                <a:solidFill>
                  <a:srgbClr val="FF0000"/>
                </a:solidFill>
                <a:latin typeface="Calibri"/>
                <a:ea typeface="DejaVu Sans"/>
              </a:rPr>
              <a:t>de</a:t>
            </a:r>
            <a:r>
              <a:rPr lang="pt-BR" sz="2600" b="1" strike="noStrike" spc="-1" dirty="0">
                <a:solidFill>
                  <a:srgbClr val="FF0000"/>
                </a:solidFill>
                <a:latin typeface="Calibri"/>
                <a:ea typeface="DejaVu Sans"/>
              </a:rPr>
              <a:t> 3 (três) juízes</a:t>
            </a:r>
            <a:r>
              <a:rPr lang="pt-BR" sz="2600" b="0" strike="noStrike" spc="-1" dirty="0">
                <a:solidFill>
                  <a:srgbClr val="FF0000"/>
                </a:solidFill>
                <a:latin typeface="Calibri"/>
                <a:ea typeface="DejaVu Sans"/>
              </a:rPr>
              <a:t>.</a:t>
            </a:r>
          </a:p>
          <a:p>
            <a:pPr lvl="1" algn="just">
              <a:spcBef>
                <a:spcPts val="641"/>
              </a:spcBef>
              <a:tabLst>
                <a:tab pos="0" algn="l"/>
              </a:tabLst>
            </a:pPr>
            <a:endParaRPr lang="pt-BR" sz="2100" spc="-1" dirty="0">
              <a:latin typeface="Calibri"/>
              <a:ea typeface="DejaVu Sans"/>
            </a:endParaRPr>
          </a:p>
          <a:p>
            <a:pPr lvl="1" algn="just">
              <a:spcBef>
                <a:spcPts val="641"/>
              </a:spcBef>
              <a:tabLst>
                <a:tab pos="0" algn="l"/>
              </a:tabLst>
            </a:pPr>
            <a:r>
              <a:rPr lang="pt-BR" sz="2100" spc="-1" dirty="0">
                <a:latin typeface="Calibri"/>
                <a:ea typeface="DejaVu Sans"/>
              </a:rPr>
              <a:t>AGRAVO DE INSTRUMENTO E APELAÇÃO:</a:t>
            </a:r>
            <a:r>
              <a:rPr lang="pt-BR" sz="2100" b="1" spc="-1" dirty="0">
                <a:latin typeface="Calibri"/>
                <a:ea typeface="DejaVu Sans"/>
              </a:rPr>
              <a:t>ORDEM DE PREFERÊNCIA NO JULGAMENTO</a:t>
            </a:r>
            <a:r>
              <a:rPr lang="pt-BR" sz="2100" spc="-1" dirty="0">
                <a:latin typeface="Calibri"/>
                <a:ea typeface="DejaVu Sans"/>
              </a:rPr>
              <a:t>?</a:t>
            </a:r>
          </a:p>
          <a:p>
            <a:pPr lvl="1" algn="just">
              <a:spcBef>
                <a:spcPts val="641"/>
              </a:spcBef>
              <a:tabLst>
                <a:tab pos="0" algn="l"/>
              </a:tabLst>
            </a:pPr>
            <a:r>
              <a:rPr lang="pt-BR" sz="3200" b="1" strike="noStrike" spc="-1" dirty="0">
                <a:latin typeface="Calibri"/>
                <a:ea typeface="DejaVu Sans"/>
              </a:rPr>
              <a:t>	Art. 946</a:t>
            </a:r>
            <a:r>
              <a:rPr lang="pt-BR" sz="3200" b="0" strike="noStrike" spc="-1" dirty="0">
                <a:latin typeface="Calibri"/>
                <a:ea typeface="DejaVu Sans"/>
              </a:rPr>
              <a:t>. O </a:t>
            </a:r>
            <a:r>
              <a:rPr lang="pt-BR" sz="3200" b="1" strike="noStrike" spc="-1" dirty="0">
                <a:latin typeface="Calibri"/>
                <a:ea typeface="DejaVu Sans"/>
              </a:rPr>
              <a:t>agravo de instrumento</a:t>
            </a:r>
            <a:r>
              <a:rPr lang="pt-BR" sz="3200" b="0" strike="noStrike" spc="-1" dirty="0">
                <a:latin typeface="Calibri"/>
                <a:ea typeface="DejaVu Sans"/>
              </a:rPr>
              <a:t> será julgado </a:t>
            </a:r>
            <a:r>
              <a:rPr lang="pt-BR" sz="3200" b="1" u="sng" strike="noStrike" spc="-1" dirty="0">
                <a:latin typeface="Calibri"/>
                <a:ea typeface="DejaVu Sans"/>
              </a:rPr>
              <a:t>ANTES</a:t>
            </a:r>
            <a:r>
              <a:rPr lang="pt-BR" sz="3200" b="0" strike="noStrike" spc="-1" dirty="0">
                <a:latin typeface="Calibri"/>
                <a:ea typeface="DejaVu Sans"/>
              </a:rPr>
              <a:t> da apelação interposta no mesmo processo.</a:t>
            </a:r>
          </a:p>
          <a:p>
            <a:pPr lvl="1" algn="just">
              <a:spcBef>
                <a:spcPts val="641"/>
              </a:spcBef>
              <a:tabLst>
                <a:tab pos="0" algn="l"/>
              </a:tabLst>
            </a:pPr>
            <a:r>
              <a:rPr lang="pt-BR" sz="3200" b="0" strike="noStrike" spc="-1" dirty="0">
                <a:latin typeface="Calibri"/>
                <a:ea typeface="DejaVu Sans"/>
              </a:rPr>
              <a:t>	Parágrafo único. Se ambos os recursos de que trata o </a:t>
            </a:r>
            <a:r>
              <a:rPr lang="pt-BR" sz="3200" b="0" i="1" strike="noStrike" spc="-1" dirty="0">
                <a:latin typeface="Calibri"/>
                <a:ea typeface="DejaVu Sans"/>
              </a:rPr>
              <a:t>caput</a:t>
            </a:r>
            <a:r>
              <a:rPr lang="pt-BR" sz="3200" b="0" strike="noStrike" spc="-1" dirty="0">
                <a:latin typeface="Calibri"/>
                <a:ea typeface="DejaVu Sans"/>
              </a:rPr>
              <a:t> houverem de ser julgados na </a:t>
            </a:r>
            <a:r>
              <a:rPr lang="pt-BR" sz="3200" b="1" u="sng" strike="noStrike" spc="-1" dirty="0">
                <a:latin typeface="Calibri"/>
                <a:ea typeface="DejaVu Sans"/>
              </a:rPr>
              <a:t>mesma sessão</a:t>
            </a:r>
            <a:r>
              <a:rPr lang="pt-BR" sz="3200" b="0" strike="noStrike" spc="-1" dirty="0">
                <a:latin typeface="Calibri"/>
                <a:ea typeface="DejaVu Sans"/>
              </a:rPr>
              <a:t>, </a:t>
            </a:r>
            <a:r>
              <a:rPr lang="pt-BR" sz="3200" b="1" strike="noStrike" spc="-1" dirty="0">
                <a:latin typeface="Calibri"/>
                <a:ea typeface="DejaVu Sans"/>
              </a:rPr>
              <a:t>terá precedência o agravo de instrumento.</a:t>
            </a:r>
          </a:p>
        </p:txBody>
      </p:sp>
    </p:spTree>
    <p:extLst>
      <p:ext uri="{BB962C8B-B14F-4D97-AF65-F5344CB8AC3E}">
        <p14:creationId xmlns:p14="http://schemas.microsoft.com/office/powerpoint/2010/main" val="35309840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Espaço Reservado para Conteúdo 2_3"/>
          <p:cNvSpPr/>
          <p:nvPr/>
        </p:nvSpPr>
        <p:spPr>
          <a:xfrm>
            <a:off x="1"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55000" lnSpcReduction="20000"/>
          </a:bodyPr>
          <a:lstStyle/>
          <a:p>
            <a:pPr algn="just">
              <a:lnSpc>
                <a:spcPct val="100000"/>
              </a:lnSpc>
              <a:spcBef>
                <a:spcPts val="641"/>
              </a:spcBef>
              <a:tabLst>
                <a:tab pos="0" algn="l"/>
              </a:tabLst>
            </a:pPr>
            <a:r>
              <a:rPr lang="pt-BR" sz="5700" b="1" strike="noStrike" spc="-1" dirty="0">
                <a:solidFill>
                  <a:srgbClr val="FF0000"/>
                </a:solidFill>
                <a:latin typeface="Calibri"/>
                <a:ea typeface="DejaVu Sans"/>
              </a:rPr>
              <a:t>SUSTENTAÇÃO ORAL NO AGRAVO? </a:t>
            </a:r>
          </a:p>
          <a:p>
            <a:pPr algn="just">
              <a:lnSpc>
                <a:spcPct val="100000"/>
              </a:lnSpc>
              <a:spcBef>
                <a:spcPts val="641"/>
              </a:spcBef>
              <a:tabLst>
                <a:tab pos="0" algn="l"/>
              </a:tabLst>
            </a:pPr>
            <a:r>
              <a:rPr lang="pt-BR" sz="4900" b="0" strike="noStrike" spc="-1" dirty="0">
                <a:latin typeface="Calibri"/>
                <a:ea typeface="DejaVu Sans"/>
              </a:rPr>
              <a:t>		Art. 937. Na sessão de julgamento,... CONCEDERÁ A palavra, sucessivamente, ao recorrente, ao recorrido e, nos casos de sua intervenção, ao membr</a:t>
            </a:r>
            <a:r>
              <a:rPr lang="pt-BR" sz="4900" strike="noStrike" spc="-1" dirty="0">
                <a:latin typeface="Calibri"/>
                <a:ea typeface="DejaVu Sans"/>
              </a:rPr>
              <a:t>o do Ministério Público, pelo prazo improrrogável de 15 minutos a fim de SUSTENTAREM SUAS RAZÕES...: VIII - no agravo de instrumento interposto contra decisões interlocutórias que versem sobre </a:t>
            </a:r>
            <a:r>
              <a:rPr lang="pt-BR" sz="5700" b="1" u="sng" strike="noStrike" spc="-1" dirty="0">
                <a:latin typeface="Calibri"/>
                <a:ea typeface="DejaVu Sans"/>
              </a:rPr>
              <a:t>tutelas provisórias de urgência ou da evidência</a:t>
            </a:r>
            <a:r>
              <a:rPr lang="pt-BR" sz="5700" b="0" strike="noStrike" spc="-1" dirty="0">
                <a:latin typeface="Calibri"/>
                <a:ea typeface="DejaVu Sans"/>
              </a:rPr>
              <a:t>;</a:t>
            </a:r>
          </a:p>
          <a:p>
            <a:pPr algn="just">
              <a:lnSpc>
                <a:spcPct val="100000"/>
              </a:lnSpc>
              <a:spcBef>
                <a:spcPts val="641"/>
              </a:spcBef>
              <a:tabLst>
                <a:tab pos="0" algn="l"/>
              </a:tabLst>
            </a:pPr>
            <a:endParaRPr lang="pt-BR" sz="5700" spc="-1" dirty="0">
              <a:latin typeface="Calibri"/>
              <a:ea typeface="DejaVu Sans"/>
            </a:endParaRPr>
          </a:p>
          <a:p>
            <a:pPr algn="just">
              <a:lnSpc>
                <a:spcPct val="100000"/>
              </a:lnSpc>
              <a:spcBef>
                <a:spcPts val="641"/>
              </a:spcBef>
              <a:tabLst>
                <a:tab pos="0" algn="l"/>
              </a:tabLst>
            </a:pPr>
            <a:r>
              <a:rPr lang="pt-BR" sz="5700" b="1" strike="noStrike" spc="-1" dirty="0">
                <a:solidFill>
                  <a:srgbClr val="FF0000"/>
                </a:solidFill>
                <a:latin typeface="Calibri"/>
                <a:ea typeface="DejaVu Sans"/>
              </a:rPr>
              <a:t>HÁ TÉCNICA DO </a:t>
            </a:r>
            <a:r>
              <a:rPr lang="pt-BR" sz="5700" b="1" spc="-1" dirty="0">
                <a:solidFill>
                  <a:srgbClr val="FF0000"/>
                </a:solidFill>
                <a:latin typeface="Calibri"/>
                <a:ea typeface="DejaVu Sans"/>
              </a:rPr>
              <a:t>JULGAMENTO ESTENDIDO NO AGRAVO</a:t>
            </a:r>
            <a:r>
              <a:rPr lang="pt-BR" sz="5600" b="1" spc="-1" dirty="0">
                <a:solidFill>
                  <a:srgbClr val="FF0000"/>
                </a:solidFill>
                <a:latin typeface="Calibri"/>
              </a:rPr>
              <a:t>?</a:t>
            </a:r>
          </a:p>
          <a:p>
            <a:pPr algn="just">
              <a:lnSpc>
                <a:spcPct val="100000"/>
              </a:lnSpc>
              <a:spcBef>
                <a:spcPts val="641"/>
              </a:spcBef>
              <a:tabLst>
                <a:tab pos="0" algn="l"/>
              </a:tabLst>
            </a:pPr>
            <a:r>
              <a:rPr lang="pt-BR" sz="6000" b="0" strike="noStrike" spc="-1" dirty="0">
                <a:latin typeface="Calibri"/>
                <a:ea typeface="DejaVu Sans"/>
              </a:rPr>
              <a:t>		Sim, a técnica de julgamento (estendido) prevista neste artigo 942 aplica-se ao julgamento não unânime proferido em: II - agravo de instrumento, </a:t>
            </a:r>
            <a:r>
              <a:rPr lang="pt-BR" sz="6000" b="1" strike="noStrike" spc="-1" dirty="0">
                <a:latin typeface="Calibri"/>
                <a:ea typeface="DejaVu Sans"/>
              </a:rPr>
              <a:t>quando houver reforma da decisão que </a:t>
            </a:r>
            <a:r>
              <a:rPr lang="pt-BR" sz="6000" b="1" u="sng" spc="-1" dirty="0">
                <a:latin typeface="Calibri"/>
              </a:rPr>
              <a:t>JULGAR PARCIALMENTE O MÉRITO.</a:t>
            </a:r>
          </a:p>
          <a:p>
            <a:pPr algn="just">
              <a:lnSpc>
                <a:spcPct val="100000"/>
              </a:lnSpc>
              <a:spcBef>
                <a:spcPts val="641"/>
              </a:spcBef>
              <a:tabLst>
                <a:tab pos="0" algn="l"/>
              </a:tabLst>
            </a:pPr>
            <a:endParaRPr lang="pt-BR" sz="6000" b="0" strike="noStrike" spc="-1" dirty="0">
              <a:latin typeface="Calibri"/>
              <a:ea typeface="DejaVu Sans"/>
            </a:endParaRPr>
          </a:p>
          <a:p>
            <a:pPr algn="just">
              <a:lnSpc>
                <a:spcPct val="100000"/>
              </a:lnSpc>
              <a:spcBef>
                <a:spcPts val="641"/>
              </a:spcBef>
              <a:tabLst>
                <a:tab pos="0" algn="l"/>
              </a:tabLst>
            </a:pPr>
            <a:endParaRPr lang="pt-BR" sz="6000" spc="-1" dirty="0">
              <a:latin typeface="Calibri"/>
              <a:ea typeface="DejaVu Sans"/>
            </a:endParaRPr>
          </a:p>
          <a:p>
            <a:pPr algn="just">
              <a:lnSpc>
                <a:spcPct val="100000"/>
              </a:lnSpc>
              <a:spcBef>
                <a:spcPts val="641"/>
              </a:spcBef>
              <a:tabLst>
                <a:tab pos="0" algn="l"/>
              </a:tabLst>
            </a:pPr>
            <a:endParaRPr lang="pt-BR" sz="6000" spc="-1" dirty="0">
              <a:latin typeface="Calibri"/>
              <a:ea typeface="DejaVu Sans"/>
            </a:endParaRPr>
          </a:p>
          <a:p>
            <a:pPr algn="just">
              <a:lnSpc>
                <a:spcPct val="100000"/>
              </a:lnSpc>
              <a:spcBef>
                <a:spcPts val="641"/>
              </a:spcBef>
              <a:tabLst>
                <a:tab pos="0" algn="l"/>
              </a:tabLst>
            </a:pPr>
            <a:endParaRPr lang="pt-BR" sz="6000" b="0" strike="noStrike" spc="-1" dirty="0">
              <a:latin typeface="Calibri"/>
              <a:ea typeface="DejaVu Sans"/>
            </a:endParaRPr>
          </a:p>
          <a:p>
            <a:pPr algn="just">
              <a:lnSpc>
                <a:spcPct val="100000"/>
              </a:lnSpc>
              <a:spcBef>
                <a:spcPts val="641"/>
              </a:spcBef>
              <a:tabLst>
                <a:tab pos="0" algn="l"/>
              </a:tabLst>
            </a:pPr>
            <a:endParaRPr lang="pt-BR" sz="5700" b="0" strike="noStrike" spc="-1" dirty="0">
              <a:latin typeface="Calibri"/>
              <a:ea typeface="DejaVu Sans"/>
            </a:endParaRPr>
          </a:p>
        </p:txBody>
      </p:sp>
    </p:spTree>
    <p:extLst>
      <p:ext uri="{BB962C8B-B14F-4D97-AF65-F5344CB8AC3E}">
        <p14:creationId xmlns:p14="http://schemas.microsoft.com/office/powerpoint/2010/main" val="4242779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8919D-1A81-6685-475C-D4E6C6D8B214}"/>
            </a:ext>
          </a:extLst>
        </p:cNvPr>
        <p:cNvGrpSpPr/>
        <p:nvPr/>
      </p:nvGrpSpPr>
      <p:grpSpPr>
        <a:xfrm>
          <a:off x="0" y="0"/>
          <a:ext cx="0" cy="0"/>
          <a:chOff x="0" y="0"/>
          <a:chExt cx="0" cy="0"/>
        </a:xfrm>
      </p:grpSpPr>
      <p:sp>
        <p:nvSpPr>
          <p:cNvPr id="146" name="Espaço Reservado para Conteúdo 2_3">
            <a:extLst>
              <a:ext uri="{FF2B5EF4-FFF2-40B4-BE49-F238E27FC236}">
                <a16:creationId xmlns:a16="http://schemas.microsoft.com/office/drawing/2014/main" id="{97FD63A3-8ACD-FE76-7EDC-8E5F0345E735}"/>
              </a:ext>
            </a:extLst>
          </p:cNvPr>
          <p:cNvSpPr/>
          <p:nvPr/>
        </p:nvSpPr>
        <p:spPr>
          <a:xfrm>
            <a:off x="1"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2500" lnSpcReduction="20000"/>
          </a:bodyPr>
          <a:lstStyle/>
          <a:p>
            <a:pPr algn="ctr">
              <a:lnSpc>
                <a:spcPct val="100000"/>
              </a:lnSpc>
              <a:spcBef>
                <a:spcPts val="641"/>
              </a:spcBef>
              <a:tabLst>
                <a:tab pos="0" algn="l"/>
              </a:tabLst>
            </a:pPr>
            <a:r>
              <a:rPr lang="pt-BR" sz="5700" b="1" strike="noStrike" spc="-1" dirty="0">
                <a:latin typeface="Calibri"/>
                <a:ea typeface="DejaVu Sans"/>
              </a:rPr>
              <a:t>CUIDADO</a:t>
            </a:r>
          </a:p>
          <a:p>
            <a:pPr lvl="1" algn="just">
              <a:spcBef>
                <a:spcPts val="641"/>
              </a:spcBef>
              <a:tabLst>
                <a:tab pos="0" algn="l"/>
              </a:tabLst>
            </a:pPr>
            <a:r>
              <a:rPr lang="pt-BR" sz="2500" spc="-1" dirty="0">
                <a:highlight>
                  <a:srgbClr val="FFFF00"/>
                </a:highlight>
                <a:latin typeface="Calibri"/>
                <a:ea typeface="DejaVu Sans"/>
              </a:rPr>
              <a:t>PEDIDO DE RECONSIDERAÇÃO NÃO É AGRAVÁVEL</a:t>
            </a:r>
          </a:p>
          <a:p>
            <a:pPr algn="just">
              <a:lnSpc>
                <a:spcPct val="100000"/>
              </a:lnSpc>
              <a:spcBef>
                <a:spcPts val="641"/>
              </a:spcBef>
              <a:tabLst>
                <a:tab pos="0" algn="l"/>
              </a:tabLst>
            </a:pPr>
            <a:endParaRPr lang="pt-BR" sz="6000" b="0" strike="noStrike" spc="-1" dirty="0">
              <a:latin typeface="Calibri"/>
              <a:ea typeface="DejaVu Sans"/>
            </a:endParaRPr>
          </a:p>
          <a:p>
            <a:pPr algn="just">
              <a:lnSpc>
                <a:spcPct val="100000"/>
              </a:lnSpc>
              <a:spcBef>
                <a:spcPts val="641"/>
              </a:spcBef>
              <a:tabLst>
                <a:tab pos="0" algn="l"/>
              </a:tabLst>
            </a:pPr>
            <a:endParaRPr lang="pt-BR" sz="6000" spc="-1" dirty="0">
              <a:latin typeface="Calibri"/>
              <a:ea typeface="DejaVu Sans"/>
            </a:endParaRPr>
          </a:p>
          <a:p>
            <a:pPr algn="just">
              <a:lnSpc>
                <a:spcPct val="100000"/>
              </a:lnSpc>
              <a:spcBef>
                <a:spcPts val="641"/>
              </a:spcBef>
              <a:tabLst>
                <a:tab pos="0" algn="l"/>
              </a:tabLst>
            </a:pPr>
            <a:endParaRPr lang="pt-BR" sz="6000" spc="-1" dirty="0">
              <a:latin typeface="Calibri"/>
              <a:ea typeface="DejaVu Sans"/>
            </a:endParaRPr>
          </a:p>
          <a:p>
            <a:pPr algn="just">
              <a:lnSpc>
                <a:spcPct val="100000"/>
              </a:lnSpc>
              <a:spcBef>
                <a:spcPts val="641"/>
              </a:spcBef>
              <a:tabLst>
                <a:tab pos="0" algn="l"/>
              </a:tabLst>
            </a:pPr>
            <a:endParaRPr lang="pt-BR" sz="6000" b="0" strike="noStrike" spc="-1" dirty="0">
              <a:latin typeface="Calibri"/>
              <a:ea typeface="DejaVu Sans"/>
            </a:endParaRPr>
          </a:p>
          <a:p>
            <a:pPr algn="just">
              <a:lnSpc>
                <a:spcPct val="100000"/>
              </a:lnSpc>
              <a:spcBef>
                <a:spcPts val="641"/>
              </a:spcBef>
              <a:tabLst>
                <a:tab pos="0" algn="l"/>
              </a:tabLst>
            </a:pPr>
            <a:endParaRPr lang="pt-BR" sz="6000" spc="-1" dirty="0">
              <a:latin typeface="Calibri"/>
              <a:ea typeface="DejaVu Sans"/>
            </a:endParaRPr>
          </a:p>
          <a:p>
            <a:pPr algn="just">
              <a:lnSpc>
                <a:spcPct val="100000"/>
              </a:lnSpc>
              <a:spcBef>
                <a:spcPts val="641"/>
              </a:spcBef>
              <a:tabLst>
                <a:tab pos="0" algn="l"/>
              </a:tabLst>
            </a:pPr>
            <a:endParaRPr lang="pt-BR" sz="5700" b="0" strike="noStrike" spc="-1" dirty="0">
              <a:latin typeface="Calibri"/>
              <a:ea typeface="DejaVu Sans"/>
            </a:endParaRPr>
          </a:p>
          <a:p>
            <a:pPr algn="just">
              <a:lnSpc>
                <a:spcPct val="100000"/>
              </a:lnSpc>
              <a:spcBef>
                <a:spcPts val="641"/>
              </a:spcBef>
              <a:tabLst>
                <a:tab pos="0" algn="l"/>
              </a:tabLst>
            </a:pPr>
            <a:r>
              <a:rPr lang="pt-BR" sz="5700" spc="-1" dirty="0">
                <a:latin typeface="Calibri"/>
                <a:ea typeface="DejaVu Sans"/>
              </a:rPr>
              <a:t>-</a:t>
            </a:r>
          </a:p>
          <a:p>
            <a:pPr algn="just">
              <a:lnSpc>
                <a:spcPct val="100000"/>
              </a:lnSpc>
              <a:spcBef>
                <a:spcPts val="641"/>
              </a:spcBef>
              <a:tabLst>
                <a:tab pos="0" algn="l"/>
              </a:tabLst>
            </a:pPr>
            <a:endParaRPr lang="pt-BR" sz="5700" b="0" strike="noStrike" spc="-1" dirty="0">
              <a:latin typeface="Calibri"/>
              <a:ea typeface="DejaVu Sans"/>
            </a:endParaRPr>
          </a:p>
        </p:txBody>
      </p:sp>
      <p:pic>
        <p:nvPicPr>
          <p:cNvPr id="3" name="Imagem 2">
            <a:extLst>
              <a:ext uri="{FF2B5EF4-FFF2-40B4-BE49-F238E27FC236}">
                <a16:creationId xmlns:a16="http://schemas.microsoft.com/office/drawing/2014/main" id="{C6C726AA-5935-CE7F-9E9C-4B7A7734301D}"/>
              </a:ext>
            </a:extLst>
          </p:cNvPr>
          <p:cNvPicPr>
            <a:picLocks noChangeAspect="1"/>
          </p:cNvPicPr>
          <p:nvPr/>
        </p:nvPicPr>
        <p:blipFill>
          <a:blip r:embed="rId2"/>
          <a:stretch>
            <a:fillRect/>
          </a:stretch>
        </p:blipFill>
        <p:spPr>
          <a:xfrm>
            <a:off x="185125" y="1268760"/>
            <a:ext cx="8773749" cy="2708920"/>
          </a:xfrm>
          <a:prstGeom prst="rect">
            <a:avLst/>
          </a:prstGeom>
        </p:spPr>
      </p:pic>
    </p:spTree>
    <p:extLst>
      <p:ext uri="{BB962C8B-B14F-4D97-AF65-F5344CB8AC3E}">
        <p14:creationId xmlns:p14="http://schemas.microsoft.com/office/powerpoint/2010/main" val="2656204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534D8-66D1-A0B6-0A15-B41A7C28DCD6}"/>
            </a:ext>
          </a:extLst>
        </p:cNvPr>
        <p:cNvGrpSpPr/>
        <p:nvPr/>
      </p:nvGrpSpPr>
      <p:grpSpPr>
        <a:xfrm>
          <a:off x="0" y="0"/>
          <a:ext cx="0" cy="0"/>
          <a:chOff x="0" y="0"/>
          <a:chExt cx="0" cy="0"/>
        </a:xfrm>
      </p:grpSpPr>
      <p:sp>
        <p:nvSpPr>
          <p:cNvPr id="146" name="Espaço Reservado para Conteúdo 2_3">
            <a:extLst>
              <a:ext uri="{FF2B5EF4-FFF2-40B4-BE49-F238E27FC236}">
                <a16:creationId xmlns:a16="http://schemas.microsoft.com/office/drawing/2014/main" id="{C40D1C50-E3D3-C289-6AEB-1A8E115D3771}"/>
              </a:ext>
            </a:extLst>
          </p:cNvPr>
          <p:cNvSpPr/>
          <p:nvPr/>
        </p:nvSpPr>
        <p:spPr>
          <a:xfrm>
            <a:off x="1"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2500" lnSpcReduction="20000"/>
          </a:bodyPr>
          <a:lstStyle/>
          <a:p>
            <a:pPr algn="ctr">
              <a:lnSpc>
                <a:spcPct val="100000"/>
              </a:lnSpc>
              <a:spcBef>
                <a:spcPts val="641"/>
              </a:spcBef>
              <a:tabLst>
                <a:tab pos="0" algn="l"/>
              </a:tabLst>
            </a:pPr>
            <a:r>
              <a:rPr lang="pt-BR" sz="5700" b="1" strike="noStrike" spc="-1" dirty="0">
                <a:latin typeface="Calibri"/>
                <a:ea typeface="DejaVu Sans"/>
              </a:rPr>
              <a:t>CUIDADO</a:t>
            </a:r>
          </a:p>
          <a:p>
            <a:pPr lvl="1" algn="just">
              <a:spcBef>
                <a:spcPts val="641"/>
              </a:spcBef>
              <a:tabLst>
                <a:tab pos="0" algn="l"/>
              </a:tabLst>
            </a:pPr>
            <a:r>
              <a:rPr lang="pt-BR" sz="2500" spc="-1" dirty="0">
                <a:highlight>
                  <a:srgbClr val="FFFF00"/>
                </a:highlight>
                <a:latin typeface="Calibri"/>
                <a:ea typeface="DejaVu Sans"/>
              </a:rPr>
              <a:t>PEDIDO DE RECONSIDERAÇÃO NÃO É AGRAVÁVEL</a:t>
            </a:r>
          </a:p>
          <a:p>
            <a:pPr algn="just">
              <a:lnSpc>
                <a:spcPct val="100000"/>
              </a:lnSpc>
              <a:spcBef>
                <a:spcPts val="641"/>
              </a:spcBef>
              <a:tabLst>
                <a:tab pos="0" algn="l"/>
              </a:tabLst>
            </a:pPr>
            <a:endParaRPr lang="pt-BR" sz="6000" b="0" strike="noStrike" spc="-1" dirty="0">
              <a:latin typeface="Calibri"/>
              <a:ea typeface="DejaVu Sans"/>
            </a:endParaRPr>
          </a:p>
          <a:p>
            <a:pPr algn="just">
              <a:lnSpc>
                <a:spcPct val="100000"/>
              </a:lnSpc>
              <a:spcBef>
                <a:spcPts val="641"/>
              </a:spcBef>
              <a:tabLst>
                <a:tab pos="0" algn="l"/>
              </a:tabLst>
            </a:pPr>
            <a:endParaRPr lang="pt-BR" sz="6000" spc="-1" dirty="0">
              <a:latin typeface="Calibri"/>
              <a:ea typeface="DejaVu Sans"/>
            </a:endParaRPr>
          </a:p>
          <a:p>
            <a:pPr algn="just">
              <a:lnSpc>
                <a:spcPct val="100000"/>
              </a:lnSpc>
              <a:spcBef>
                <a:spcPts val="641"/>
              </a:spcBef>
              <a:tabLst>
                <a:tab pos="0" algn="l"/>
              </a:tabLst>
            </a:pPr>
            <a:endParaRPr lang="pt-BR" sz="6000" spc="-1" dirty="0">
              <a:latin typeface="Calibri"/>
              <a:ea typeface="DejaVu Sans"/>
            </a:endParaRPr>
          </a:p>
          <a:p>
            <a:pPr algn="just">
              <a:lnSpc>
                <a:spcPct val="100000"/>
              </a:lnSpc>
              <a:spcBef>
                <a:spcPts val="641"/>
              </a:spcBef>
              <a:tabLst>
                <a:tab pos="0" algn="l"/>
              </a:tabLst>
            </a:pPr>
            <a:endParaRPr lang="pt-BR" sz="6000" b="0" strike="noStrike" spc="-1" dirty="0">
              <a:latin typeface="Calibri"/>
              <a:ea typeface="DejaVu Sans"/>
            </a:endParaRPr>
          </a:p>
          <a:p>
            <a:pPr algn="just">
              <a:lnSpc>
                <a:spcPct val="100000"/>
              </a:lnSpc>
              <a:spcBef>
                <a:spcPts val="641"/>
              </a:spcBef>
              <a:tabLst>
                <a:tab pos="0" algn="l"/>
              </a:tabLst>
            </a:pPr>
            <a:endParaRPr lang="pt-BR" sz="6000" spc="-1" dirty="0">
              <a:latin typeface="Calibri"/>
              <a:ea typeface="DejaVu Sans"/>
            </a:endParaRPr>
          </a:p>
          <a:p>
            <a:pPr algn="just">
              <a:lnSpc>
                <a:spcPct val="100000"/>
              </a:lnSpc>
              <a:spcBef>
                <a:spcPts val="641"/>
              </a:spcBef>
              <a:tabLst>
                <a:tab pos="0" algn="l"/>
              </a:tabLst>
            </a:pPr>
            <a:endParaRPr lang="pt-BR" sz="5700" b="0" strike="noStrike" spc="-1" dirty="0">
              <a:latin typeface="Calibri"/>
              <a:ea typeface="DejaVu Sans"/>
            </a:endParaRPr>
          </a:p>
          <a:p>
            <a:pPr algn="just">
              <a:lnSpc>
                <a:spcPct val="100000"/>
              </a:lnSpc>
              <a:spcBef>
                <a:spcPts val="641"/>
              </a:spcBef>
              <a:tabLst>
                <a:tab pos="0" algn="l"/>
              </a:tabLst>
            </a:pPr>
            <a:r>
              <a:rPr lang="pt-BR" sz="5700" spc="-1" dirty="0">
                <a:latin typeface="Calibri"/>
                <a:ea typeface="DejaVu Sans"/>
              </a:rPr>
              <a:t>-</a:t>
            </a:r>
          </a:p>
          <a:p>
            <a:pPr algn="just">
              <a:lnSpc>
                <a:spcPct val="100000"/>
              </a:lnSpc>
              <a:spcBef>
                <a:spcPts val="641"/>
              </a:spcBef>
              <a:tabLst>
                <a:tab pos="0" algn="l"/>
              </a:tabLst>
            </a:pPr>
            <a:endParaRPr lang="pt-BR" sz="5700" b="0" strike="noStrike" spc="-1" dirty="0">
              <a:latin typeface="Calibri"/>
              <a:ea typeface="DejaVu Sans"/>
            </a:endParaRPr>
          </a:p>
        </p:txBody>
      </p:sp>
      <p:pic>
        <p:nvPicPr>
          <p:cNvPr id="5" name="Imagem 4">
            <a:extLst>
              <a:ext uri="{FF2B5EF4-FFF2-40B4-BE49-F238E27FC236}">
                <a16:creationId xmlns:a16="http://schemas.microsoft.com/office/drawing/2014/main" id="{B50F6ABA-AAF0-1EC4-355D-5C8373090D0C}"/>
              </a:ext>
            </a:extLst>
          </p:cNvPr>
          <p:cNvPicPr>
            <a:picLocks noChangeAspect="1"/>
          </p:cNvPicPr>
          <p:nvPr/>
        </p:nvPicPr>
        <p:blipFill>
          <a:blip r:embed="rId2"/>
          <a:stretch>
            <a:fillRect/>
          </a:stretch>
        </p:blipFill>
        <p:spPr>
          <a:xfrm>
            <a:off x="242859" y="1277957"/>
            <a:ext cx="8813005" cy="5078393"/>
          </a:xfrm>
          <a:prstGeom prst="rect">
            <a:avLst/>
          </a:prstGeom>
        </p:spPr>
      </p:pic>
    </p:spTree>
    <p:extLst>
      <p:ext uri="{BB962C8B-B14F-4D97-AF65-F5344CB8AC3E}">
        <p14:creationId xmlns:p14="http://schemas.microsoft.com/office/powerpoint/2010/main" val="1669815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0"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7500"/>
          </a:bodyPr>
          <a:lstStyle/>
          <a:p>
            <a:r>
              <a:rPr lang="pt-BR" sz="1700" b="1" spc="-1" dirty="0"/>
              <a:t>-</a:t>
            </a:r>
            <a:r>
              <a:rPr lang="pt-BR" dirty="0"/>
              <a:t>AGI – </a:t>
            </a:r>
            <a:r>
              <a:rPr lang="pt-BR" b="1" dirty="0"/>
              <a:t>AGRAVO DE INSTRUMENTO</a:t>
            </a:r>
            <a:r>
              <a:rPr lang="pt-BR" dirty="0"/>
              <a:t> </a:t>
            </a:r>
            <a:r>
              <a:rPr lang="pt-BR" dirty="0" err="1"/>
              <a:t>Arts</a:t>
            </a:r>
            <a:r>
              <a:rPr lang="pt-BR" dirty="0"/>
              <a:t>. 1.015 - 1.020</a:t>
            </a:r>
          </a:p>
          <a:p>
            <a:r>
              <a:rPr lang="pt-BR" dirty="0"/>
              <a:t>-algumas decisões interlocutórias (1.009, </a:t>
            </a:r>
            <a:r>
              <a:rPr lang="pt-BR" dirty="0" err="1"/>
              <a:t>p.ú</a:t>
            </a:r>
            <a:r>
              <a:rPr lang="pt-BR" dirty="0"/>
              <a:t>. PRELIMINAR DE APELAÇÃO)</a:t>
            </a:r>
          </a:p>
          <a:p>
            <a:r>
              <a:rPr lang="pt-BR" dirty="0"/>
              <a:t>-Rol, incisos 1.015</a:t>
            </a:r>
          </a:p>
          <a:p>
            <a:r>
              <a:rPr lang="pt-BR" dirty="0"/>
              <a:t>-Mitigação STJ: suspensão ação, rejeição liminar da reconvenção, data separação de fato no divórcio; alteração valor da causa</a:t>
            </a:r>
          </a:p>
          <a:p>
            <a:r>
              <a:rPr lang="pt-BR" dirty="0"/>
              <a:t>-1.016: protocolo “ad quem” – requisitos (aula prática)</a:t>
            </a:r>
          </a:p>
          <a:p>
            <a:r>
              <a:rPr lang="pt-BR" dirty="0"/>
              <a:t>-Protocolo TJ – preparo custas + porte de retorno - prazo (art.941 3 juízes) - retratação</a:t>
            </a:r>
          </a:p>
          <a:p>
            <a:r>
              <a:rPr lang="pt-BR" dirty="0"/>
              <a:t>1.017: instrução da minuta “juntada das peças necessárias” (§ 5º processo eletrônico)</a:t>
            </a:r>
          </a:p>
          <a:p>
            <a:r>
              <a:rPr lang="pt-BR" dirty="0"/>
              <a:t>-§1º preparo (15 </a:t>
            </a:r>
            <a:r>
              <a:rPr lang="pt-BR" dirty="0" err="1"/>
              <a:t>ufesp</a:t>
            </a:r>
            <a:r>
              <a:rPr lang="pt-BR" dirty="0"/>
              <a:t>)</a:t>
            </a:r>
          </a:p>
          <a:p>
            <a:r>
              <a:rPr lang="pt-BR" dirty="0"/>
              <a:t>-Art. 1.018: "poderá" retratação (3 dias)</a:t>
            </a:r>
          </a:p>
          <a:p>
            <a:r>
              <a:rPr lang="pt-BR" dirty="0"/>
              <a:t>-1.019: Relator: regras do art. 932 e I-efeito suspensivo II-contraminuta 15 dias - MP</a:t>
            </a:r>
          </a:p>
          <a:p>
            <a:r>
              <a:rPr lang="pt-BR" dirty="0"/>
              <a:t>-julgamento 1 mês</a:t>
            </a:r>
          </a:p>
          <a:p>
            <a:r>
              <a:rPr lang="pt-BR" dirty="0"/>
              <a:t>- 946 (julgamento agravo primeiro, depois a apelação)</a:t>
            </a:r>
          </a:p>
          <a:p>
            <a:r>
              <a:rPr lang="pt-BR" dirty="0"/>
              <a:t>-937: sustentação oral: tutela provisória</a:t>
            </a:r>
          </a:p>
          <a:p>
            <a:r>
              <a:rPr lang="pt-BR" dirty="0"/>
              <a:t>-942: julgamento estendido: parcial o mérito art. 356</a:t>
            </a:r>
          </a:p>
          <a:p>
            <a:r>
              <a:rPr lang="pt-BR" dirty="0"/>
              <a:t>-reconsideração não é agravável</a:t>
            </a:r>
          </a:p>
          <a:p>
            <a:r>
              <a:rPr lang="pt-BR" dirty="0"/>
              <a:t>-JEC</a:t>
            </a:r>
          </a:p>
          <a:p>
            <a:endParaRPr lang="pt-BR" dirty="0"/>
          </a:p>
          <a:p>
            <a:r>
              <a:rPr lang="pt-BR" dirty="0"/>
              <a:t>-Art. 1.021: </a:t>
            </a:r>
            <a:r>
              <a:rPr lang="pt-BR" dirty="0" err="1"/>
              <a:t>AgInt</a:t>
            </a:r>
            <a:r>
              <a:rPr lang="pt-BR" dirty="0"/>
              <a:t> – </a:t>
            </a:r>
            <a:r>
              <a:rPr lang="pt-BR" b="1" dirty="0"/>
              <a:t>AGRAVO INTERNO</a:t>
            </a:r>
          </a:p>
          <a:p>
            <a:r>
              <a:rPr lang="pt-BR" dirty="0"/>
              <a:t>-decisão relator: "a quo" "ad quem"</a:t>
            </a:r>
          </a:p>
          <a:p>
            <a:r>
              <a:rPr lang="pt-BR" dirty="0"/>
              <a:t>-possibilidade de retratação</a:t>
            </a:r>
          </a:p>
          <a:p>
            <a:r>
              <a:rPr lang="pt-BR" dirty="0"/>
              <a:t>-impugnação específica e vedada resposta genérica</a:t>
            </a:r>
          </a:p>
          <a:p>
            <a:r>
              <a:rPr lang="pt-BR" dirty="0"/>
              <a:t>-multa 1 a 5%: manifestação inadmissível ou improcedente VU (depósito obrigatório)</a:t>
            </a:r>
            <a:endParaRPr lang="pt-BR" sz="1700" b="1" spc="-1" dirty="0"/>
          </a:p>
        </p:txBody>
      </p:sp>
    </p:spTree>
    <p:extLst>
      <p:ext uri="{BB962C8B-B14F-4D97-AF65-F5344CB8AC3E}">
        <p14:creationId xmlns:p14="http://schemas.microsoft.com/office/powerpoint/2010/main" val="12738881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418058"/>
          </a:xfrm>
        </p:spPr>
        <p:txBody>
          <a:bodyPr>
            <a:noAutofit/>
          </a:bodyPr>
          <a:lstStyle/>
          <a:p>
            <a:pPr algn="ctr"/>
            <a:r>
              <a:rPr lang="pt-BR" sz="3000" b="1" dirty="0">
                <a:solidFill>
                  <a:srgbClr val="92D050"/>
                </a:solidFill>
              </a:rPr>
              <a:t>FICHAMENTO AGRAVO DE INSTRUMENTO</a:t>
            </a:r>
          </a:p>
        </p:txBody>
      </p:sp>
      <p:sp>
        <p:nvSpPr>
          <p:cNvPr id="3" name="Espaço Reservado para Conteúdo 2"/>
          <p:cNvSpPr>
            <a:spLocks noGrp="1"/>
          </p:cNvSpPr>
          <p:nvPr>
            <p:ph idx="1"/>
          </p:nvPr>
        </p:nvSpPr>
        <p:spPr>
          <a:xfrm>
            <a:off x="0" y="764704"/>
            <a:ext cx="9144000" cy="6093296"/>
          </a:xfrm>
        </p:spPr>
        <p:txBody>
          <a:bodyPr>
            <a:normAutofit fontScale="85000" lnSpcReduction="10000"/>
          </a:bodyPr>
          <a:lstStyle/>
          <a:p>
            <a:pPr marL="0" indent="0">
              <a:buNone/>
            </a:pPr>
            <a:r>
              <a:rPr lang="pt-BR" b="1" dirty="0"/>
              <a:t>PRAZO</a:t>
            </a:r>
            <a:r>
              <a:rPr lang="pt-BR" dirty="0"/>
              <a:t>: 15 dias protocolo diretamente no juízo “ad quem”</a:t>
            </a:r>
          </a:p>
          <a:p>
            <a:pPr marL="0" indent="0" algn="just">
              <a:buNone/>
            </a:pPr>
            <a:r>
              <a:rPr lang="pt-BR" b="1" dirty="0"/>
              <a:t>CABIMENTO</a:t>
            </a:r>
            <a:r>
              <a:rPr lang="pt-BR" dirty="0"/>
              <a:t>: “decisões interlocutórias agraváveis e interpretação extensivo do art. 1.015 + outras”</a:t>
            </a:r>
          </a:p>
          <a:p>
            <a:pPr marL="0" indent="0">
              <a:buNone/>
            </a:pPr>
            <a:r>
              <a:rPr lang="pt-BR" b="1" dirty="0"/>
              <a:t>INTERPOSIÇÃO</a:t>
            </a:r>
            <a:r>
              <a:rPr lang="pt-BR" dirty="0"/>
              <a:t> no tribunal </a:t>
            </a:r>
            <a:r>
              <a:rPr lang="pt-BR" sz="2600" dirty="0"/>
              <a:t>(juízo de admissibilidade relator/turma)</a:t>
            </a:r>
          </a:p>
          <a:p>
            <a:pPr marL="0" indent="0">
              <a:buNone/>
            </a:pPr>
            <a:r>
              <a:rPr lang="pt-BR" b="1" dirty="0"/>
              <a:t>FUNDAMENTAÇÃO LIVRE</a:t>
            </a:r>
            <a:r>
              <a:rPr lang="pt-BR" dirty="0"/>
              <a:t> </a:t>
            </a:r>
            <a:r>
              <a:rPr lang="pt-BR" sz="2000" i="1" dirty="0"/>
              <a:t>(o agravante pode formular qualquer espécie de crítica à decisão recorrida)</a:t>
            </a:r>
          </a:p>
          <a:p>
            <a:pPr marL="0" indent="0">
              <a:buNone/>
            </a:pPr>
            <a:r>
              <a:rPr lang="pt-BR" b="1" dirty="0"/>
              <a:t>EFEITO DEVOLUTIVO </a:t>
            </a:r>
            <a:r>
              <a:rPr lang="pt-BR" dirty="0"/>
              <a:t>(deve-se requerer o efeito suspensivo)</a:t>
            </a:r>
          </a:p>
          <a:p>
            <a:pPr marL="0" indent="0">
              <a:buNone/>
            </a:pPr>
            <a:r>
              <a:rPr lang="pt-BR" b="1" dirty="0"/>
              <a:t>PROCESSO FÍSICO </a:t>
            </a:r>
            <a:r>
              <a:rPr lang="pt-BR" dirty="0"/>
              <a:t>/ eletrônico (agravo sempre eletrônico)</a:t>
            </a:r>
          </a:p>
          <a:p>
            <a:pPr marL="0" indent="0">
              <a:buNone/>
            </a:pPr>
            <a:r>
              <a:rPr lang="pt-BR" b="1" dirty="0"/>
              <a:t>DOCUMENTOS</a:t>
            </a:r>
            <a:r>
              <a:rPr lang="pt-BR" dirty="0"/>
              <a:t>: obrigatórios ou (facultativos se processo físico)</a:t>
            </a:r>
          </a:p>
          <a:p>
            <a:pPr marL="0" indent="0">
              <a:buNone/>
            </a:pPr>
            <a:r>
              <a:rPr lang="pt-BR" b="1" dirty="0"/>
              <a:t>PREPARO</a:t>
            </a:r>
            <a:r>
              <a:rPr lang="pt-BR" dirty="0"/>
              <a:t>: SIM</a:t>
            </a:r>
            <a:r>
              <a:rPr lang="pt-BR" sz="2400" i="1" dirty="0"/>
              <a:t> TJ SP 15 </a:t>
            </a:r>
            <a:r>
              <a:rPr lang="pt-BR" sz="2400" i="1" dirty="0" err="1"/>
              <a:t>ufesp’s</a:t>
            </a:r>
            <a:r>
              <a:rPr lang="pt-BR" sz="2400" i="1" dirty="0"/>
              <a:t> (custas + porte de retorno processo físico)</a:t>
            </a:r>
          </a:p>
          <a:p>
            <a:pPr marL="0" indent="0">
              <a:buNone/>
            </a:pPr>
            <a:r>
              <a:rPr lang="pt-BR" b="1" dirty="0"/>
              <a:t>JUÍZO DE RETRATAÇÃO</a:t>
            </a:r>
            <a:r>
              <a:rPr lang="pt-BR" sz="2300" dirty="0"/>
              <a:t> (</a:t>
            </a:r>
            <a:r>
              <a:rPr lang="pt-BR" sz="2300" dirty="0" err="1"/>
              <a:t>re-análise</a:t>
            </a:r>
            <a:r>
              <a:rPr lang="pt-BR" sz="2300" dirty="0"/>
              <a:t> pelo juízo “a quo” da decisão)</a:t>
            </a:r>
          </a:p>
          <a:p>
            <a:pPr marL="0" indent="0">
              <a:buNone/>
            </a:pPr>
            <a:r>
              <a:rPr lang="pt-BR" b="1" dirty="0"/>
              <a:t>PRAZO</a:t>
            </a:r>
            <a:r>
              <a:rPr lang="pt-BR" dirty="0"/>
              <a:t> JULGAMENTO 1 mês (prazo impróprio)</a:t>
            </a:r>
          </a:p>
          <a:p>
            <a:pPr marL="0" indent="0">
              <a:buNone/>
            </a:pPr>
            <a:r>
              <a:rPr lang="pt-BR" b="1" dirty="0"/>
              <a:t>SUSTENTAÇÃO ORAL </a:t>
            </a:r>
            <a:r>
              <a:rPr lang="pt-BR" sz="2600" dirty="0"/>
              <a:t>(</a:t>
            </a:r>
            <a:r>
              <a:rPr lang="pt-BR" sz="2400" dirty="0"/>
              <a:t>937,VIII só casos de Tutela Provisórias - 15 min.)</a:t>
            </a:r>
          </a:p>
          <a:p>
            <a:pPr marL="0" indent="0" algn="just">
              <a:buNone/>
            </a:pPr>
            <a:r>
              <a:rPr lang="pt-BR" dirty="0">
                <a:solidFill>
                  <a:srgbClr val="FF0000"/>
                </a:solidFill>
              </a:rPr>
              <a:t>Pedido?</a:t>
            </a:r>
            <a:r>
              <a:rPr lang="pt-BR" dirty="0"/>
              <a:t> “nova decisão requerer a invalidação ou reforma da decisão”</a:t>
            </a:r>
          </a:p>
        </p:txBody>
      </p:sp>
    </p:spTree>
    <p:extLst>
      <p:ext uri="{BB962C8B-B14F-4D97-AF65-F5344CB8AC3E}">
        <p14:creationId xmlns:p14="http://schemas.microsoft.com/office/powerpoint/2010/main" val="8005399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Espaço Reservado para Conteúdo 2_3"/>
          <p:cNvSpPr/>
          <p:nvPr/>
        </p:nvSpPr>
        <p:spPr>
          <a:xfrm>
            <a:off x="1"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2500"/>
          </a:bodyPr>
          <a:lstStyle/>
          <a:p>
            <a:pPr algn="just">
              <a:lnSpc>
                <a:spcPct val="100000"/>
              </a:lnSpc>
              <a:spcBef>
                <a:spcPts val="641"/>
              </a:spcBef>
              <a:tabLst>
                <a:tab pos="0" algn="l"/>
              </a:tabLst>
            </a:pPr>
            <a:r>
              <a:rPr lang="pt-BR" sz="3200" b="0" strike="noStrike" spc="-1" dirty="0">
                <a:latin typeface="Calibri"/>
                <a:ea typeface="DejaVu Sans"/>
              </a:rPr>
              <a:t>AGRAVO INSTRUMENTO NAS CAUSAS </a:t>
            </a:r>
            <a:r>
              <a:rPr lang="pt-BR" sz="3200" spc="-1" dirty="0">
                <a:latin typeface="Calibri"/>
                <a:ea typeface="DejaVu Sans"/>
              </a:rPr>
              <a:t>NOS </a:t>
            </a:r>
            <a:r>
              <a:rPr lang="pt-BR" sz="3200" b="0" u="sng" strike="noStrike" spc="-1" dirty="0">
                <a:latin typeface="Calibri"/>
                <a:ea typeface="DejaVu Sans"/>
              </a:rPr>
              <a:t>JUIZADOS ESPECIAIS</a:t>
            </a:r>
            <a:r>
              <a:rPr lang="pt-BR" sz="3200" b="0" strike="noStrike" spc="-1" dirty="0">
                <a:latin typeface="Calibri"/>
                <a:ea typeface="DejaVu Sans"/>
              </a:rPr>
              <a:t>?</a:t>
            </a:r>
          </a:p>
          <a:p>
            <a:pPr algn="just">
              <a:lnSpc>
                <a:spcPct val="100000"/>
              </a:lnSpc>
              <a:spcBef>
                <a:spcPts val="641"/>
              </a:spcBef>
              <a:tabLst>
                <a:tab pos="0" algn="l"/>
              </a:tabLst>
            </a:pPr>
            <a:endParaRPr lang="pt-BR" sz="3200" b="0" strike="noStrike" spc="-1" dirty="0">
              <a:latin typeface="Calibri"/>
              <a:ea typeface="DejaVu Sans"/>
            </a:endParaRPr>
          </a:p>
          <a:p>
            <a:pPr algn="just">
              <a:lnSpc>
                <a:spcPct val="100000"/>
              </a:lnSpc>
              <a:spcBef>
                <a:spcPts val="641"/>
              </a:spcBef>
              <a:tabLst>
                <a:tab pos="0" algn="l"/>
              </a:tabLst>
            </a:pPr>
            <a:r>
              <a:rPr lang="pt-BR" sz="3200" spc="-1" dirty="0">
                <a:latin typeface="Calibri"/>
                <a:ea typeface="DejaVu Sans"/>
              </a:rPr>
              <a:t>		*</a:t>
            </a:r>
            <a:r>
              <a:rPr lang="pt-BR" sz="3200" b="0" strike="noStrike" spc="-1" dirty="0">
                <a:latin typeface="Calibri"/>
                <a:ea typeface="DejaVu Sans"/>
              </a:rPr>
              <a:t> Lei 9.099/95 </a:t>
            </a:r>
            <a:r>
              <a:rPr lang="pt-BR" sz="3200" spc="-1" dirty="0">
                <a:latin typeface="Calibri"/>
                <a:ea typeface="DejaVu Sans"/>
              </a:rPr>
              <a:t>NÃO FAZ MENÇÃO AO AGRAVO </a:t>
            </a:r>
          </a:p>
          <a:p>
            <a:pPr algn="just">
              <a:lnSpc>
                <a:spcPct val="100000"/>
              </a:lnSpc>
              <a:spcBef>
                <a:spcPts val="641"/>
              </a:spcBef>
              <a:tabLst>
                <a:tab pos="0" algn="l"/>
              </a:tabLst>
            </a:pPr>
            <a:r>
              <a:rPr lang="pt-BR" sz="3200" spc="-1" dirty="0">
                <a:latin typeface="Calibri"/>
                <a:ea typeface="DejaVu Sans"/>
              </a:rPr>
              <a:t>		</a:t>
            </a:r>
            <a:r>
              <a:rPr lang="pt-BR" sz="3000" spc="-1" dirty="0">
                <a:latin typeface="Calibri"/>
                <a:ea typeface="DejaVu Sans"/>
              </a:rPr>
              <a:t>LÓGICA: </a:t>
            </a:r>
            <a:r>
              <a:rPr lang="pt-BR" sz="3000" b="1" u="sng" spc="-1" dirty="0">
                <a:latin typeface="Calibri"/>
                <a:ea typeface="DejaVu Sans"/>
              </a:rPr>
              <a:t>irrecorribilidade</a:t>
            </a:r>
            <a:r>
              <a:rPr lang="pt-BR" sz="3000" spc="-1" dirty="0">
                <a:latin typeface="Calibri"/>
                <a:ea typeface="DejaVu Sans"/>
              </a:rPr>
              <a:t> das decisões interlocutórias!</a:t>
            </a:r>
          </a:p>
          <a:p>
            <a:pPr algn="just">
              <a:lnSpc>
                <a:spcPct val="100000"/>
              </a:lnSpc>
              <a:spcBef>
                <a:spcPts val="641"/>
              </a:spcBef>
              <a:tabLst>
                <a:tab pos="0" algn="l"/>
              </a:tabLst>
            </a:pPr>
            <a:r>
              <a:rPr lang="pt-BR" sz="3200" spc="-1" dirty="0">
                <a:latin typeface="Calibri"/>
                <a:ea typeface="DejaVu Sans"/>
              </a:rPr>
              <a:t>		SAÍDA: MANDADO DE SEGURANÇA!</a:t>
            </a:r>
          </a:p>
          <a:p>
            <a:pPr algn="just">
              <a:lnSpc>
                <a:spcPct val="100000"/>
              </a:lnSpc>
              <a:spcBef>
                <a:spcPts val="641"/>
              </a:spcBef>
              <a:tabLst>
                <a:tab pos="0" algn="l"/>
              </a:tabLst>
            </a:pPr>
            <a:endParaRPr lang="pt-BR" sz="3200" spc="-1" dirty="0">
              <a:latin typeface="Calibri"/>
              <a:ea typeface="DejaVu Sans"/>
            </a:endParaRPr>
          </a:p>
          <a:p>
            <a:pPr algn="just">
              <a:lnSpc>
                <a:spcPct val="100000"/>
              </a:lnSpc>
              <a:spcBef>
                <a:spcPts val="641"/>
              </a:spcBef>
              <a:tabLst>
                <a:tab pos="0" algn="l"/>
              </a:tabLst>
            </a:pPr>
            <a:r>
              <a:rPr lang="pt-BR" sz="3200" b="0" strike="noStrike" spc="-1" dirty="0">
                <a:latin typeface="Calibri"/>
                <a:ea typeface="DejaVu Sans"/>
              </a:rPr>
              <a:t>	*</a:t>
            </a:r>
            <a:r>
              <a:rPr lang="pt-BR" sz="3200" b="1" strike="noStrike" spc="-1" dirty="0">
                <a:latin typeface="Calibri"/>
                <a:ea typeface="DejaVu Sans"/>
              </a:rPr>
              <a:t>EM SP</a:t>
            </a:r>
            <a:r>
              <a:rPr lang="pt-BR" sz="3200" b="0" strike="noStrike" spc="-1" dirty="0">
                <a:latin typeface="Calibri"/>
                <a:ea typeface="DejaVu Sans"/>
              </a:rPr>
              <a:t> </a:t>
            </a:r>
            <a:r>
              <a:rPr lang="pt-BR" sz="3200" b="1" spc="-1" dirty="0">
                <a:ea typeface="DejaVu Sans"/>
              </a:rPr>
              <a:t>TEM ENTENDIMENTO DIVERSO CONFORME </a:t>
            </a:r>
            <a:r>
              <a:rPr lang="pt-BR" sz="3200" b="1" strike="noStrike" spc="-1" dirty="0">
                <a:latin typeface="Calibri"/>
                <a:ea typeface="DejaVu Sans"/>
              </a:rPr>
              <a:t>ENUNCIADOS JEC n. 60 </a:t>
            </a:r>
            <a:r>
              <a:rPr lang="pt-BR" sz="3200" b="0" strike="noStrike" spc="-1" dirty="0">
                <a:latin typeface="Calibri"/>
                <a:ea typeface="DejaVu Sans"/>
              </a:rPr>
              <a:t>: "No sistema dos Juizados Especiais cabe agravo de instrumento </a:t>
            </a:r>
            <a:r>
              <a:rPr lang="pt-BR" sz="3200" b="0" u="sng" strike="noStrike" spc="-1" dirty="0">
                <a:latin typeface="Calibri"/>
                <a:ea typeface="DejaVu Sans"/>
              </a:rPr>
              <a:t>somente</a:t>
            </a:r>
            <a:r>
              <a:rPr lang="pt-BR" sz="3200" b="0" strike="noStrike" spc="-1" dirty="0">
                <a:latin typeface="Calibri"/>
                <a:ea typeface="DejaVu Sans"/>
              </a:rPr>
              <a:t> contra decisão suscetível de causar à parte lesão grave e de difícil reparação, bem como nos casos de inadmissão do recurso inominado" </a:t>
            </a:r>
          </a:p>
          <a:p>
            <a:pPr algn="just">
              <a:lnSpc>
                <a:spcPct val="100000"/>
              </a:lnSpc>
              <a:spcBef>
                <a:spcPts val="641"/>
              </a:spcBef>
              <a:tabLst>
                <a:tab pos="0" algn="l"/>
              </a:tabLst>
            </a:pPr>
            <a:r>
              <a:rPr lang="pt-BR" sz="1500" spc="-1" dirty="0">
                <a:latin typeface="Calibri"/>
                <a:ea typeface="DejaVu Sans"/>
              </a:rPr>
              <a:t>		ENUNCIADOS TJ </a:t>
            </a:r>
            <a:r>
              <a:rPr lang="pt-BR" sz="1500" spc="-1" dirty="0">
                <a:solidFill>
                  <a:srgbClr val="0000FF"/>
                </a:solidFill>
                <a:latin typeface="Calibri"/>
                <a:ea typeface="DejaVu Sans"/>
                <a:hlinkClick r:id="rId2">
                  <a:extLst>
                    <a:ext uri="{A12FA001-AC4F-418D-AE19-62706E023703}">
                      <ahyp:hlinkClr xmlns:ahyp="http://schemas.microsoft.com/office/drawing/2018/hyperlinkcolor" val="tx"/>
                    </a:ext>
                  </a:extLst>
                </a:hlinkClick>
              </a:rPr>
              <a:t>https://www.tjsp.jus.br/Download/JuizadosEspeciais/EnunciadosColegio.</a:t>
            </a:r>
            <a:r>
              <a:rPr lang="pt-BR" sz="1500" spc="-1" dirty="0">
                <a:latin typeface="Calibri"/>
                <a:ea typeface="DejaVu Sans"/>
                <a:hlinkClick r:id="rId2">
                  <a:extLst>
                    <a:ext uri="{A12FA001-AC4F-418D-AE19-62706E023703}">
                      <ahyp:hlinkClr xmlns:ahyp="http://schemas.microsoft.com/office/drawing/2018/hyperlinkcolor" val="tx"/>
                    </a:ext>
                  </a:extLst>
                </a:hlinkClick>
              </a:rPr>
              <a:t>pdf</a:t>
            </a:r>
            <a:endParaRPr lang="pt-BR" sz="1500" spc="-1" dirty="0">
              <a:latin typeface="Calibri"/>
              <a:ea typeface="DejaVu Sans"/>
            </a:endParaRPr>
          </a:p>
        </p:txBody>
      </p:sp>
    </p:spTree>
    <p:extLst>
      <p:ext uri="{BB962C8B-B14F-4D97-AF65-F5344CB8AC3E}">
        <p14:creationId xmlns:p14="http://schemas.microsoft.com/office/powerpoint/2010/main" val="35439897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Espaço Reservado para Conteúdo 2_24"/>
          <p:cNvSpPr/>
          <p:nvPr/>
        </p:nvSpPr>
        <p:spPr>
          <a:xfrm>
            <a:off x="1"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0" indent="0" algn="ctr">
              <a:buNone/>
            </a:pPr>
            <a:r>
              <a:rPr lang="pt-BR" sz="2800" b="1" dirty="0"/>
              <a:t>DO AGRAVO INTERNO (REGIMENTAL)</a:t>
            </a:r>
          </a:p>
          <a:p>
            <a:pPr marL="0" indent="0" algn="ctr">
              <a:buNone/>
            </a:pPr>
            <a:endParaRPr lang="pt-BR" sz="1600" b="1" dirty="0"/>
          </a:p>
          <a:p>
            <a:pPr marL="0" indent="0" algn="just">
              <a:buNone/>
            </a:pPr>
            <a:r>
              <a:rPr lang="pt-BR" sz="2000" dirty="0"/>
              <a:t>	 Art. 1.021. Contra decisão </a:t>
            </a:r>
            <a:r>
              <a:rPr lang="pt-BR" sz="2000" b="1" dirty="0"/>
              <a:t>proferida pelo relator</a:t>
            </a:r>
            <a:r>
              <a:rPr lang="pt-BR" sz="2000" dirty="0"/>
              <a:t> caberá agravo interno para o respectivo </a:t>
            </a:r>
            <a:r>
              <a:rPr lang="pt-BR" sz="2000" b="1" dirty="0"/>
              <a:t>órgão colegiado</a:t>
            </a:r>
            <a:r>
              <a:rPr lang="pt-BR" sz="2000" dirty="0"/>
              <a:t>, observadas, quanto ao processamento, as regras do </a:t>
            </a:r>
            <a:r>
              <a:rPr lang="pt-BR" sz="2000" b="1" dirty="0"/>
              <a:t>regimento interno do tribunal (</a:t>
            </a:r>
            <a:r>
              <a:rPr lang="pt-BR" sz="1400" b="1" dirty="0"/>
              <a:t>REGIMENTAL</a:t>
            </a:r>
            <a:r>
              <a:rPr lang="pt-BR" sz="2000" b="1" dirty="0"/>
              <a:t>)</a:t>
            </a:r>
            <a:r>
              <a:rPr lang="pt-BR" sz="2000" dirty="0"/>
              <a:t>.</a:t>
            </a:r>
          </a:p>
          <a:p>
            <a:pPr marL="0" indent="0" algn="just">
              <a:buNone/>
            </a:pPr>
            <a:r>
              <a:rPr lang="pt-BR" sz="2000" dirty="0"/>
              <a:t>	§ 1º Na petição de agravo interno, </a:t>
            </a:r>
            <a:r>
              <a:rPr lang="pt-BR" sz="2000" b="1" dirty="0"/>
              <a:t>o recorrente impugnará</a:t>
            </a:r>
            <a:r>
              <a:rPr lang="pt-BR" sz="2000" dirty="0"/>
              <a:t> </a:t>
            </a:r>
            <a:r>
              <a:rPr lang="pt-BR" sz="2000" b="1" dirty="0"/>
              <a:t>ESPECIFICADAMENTE</a:t>
            </a:r>
            <a:r>
              <a:rPr lang="pt-BR" sz="2000" dirty="0"/>
              <a:t> os fundamentos da decisão agravada.</a:t>
            </a:r>
          </a:p>
          <a:p>
            <a:pPr marL="0" indent="0" algn="just">
              <a:buNone/>
            </a:pPr>
            <a:r>
              <a:rPr lang="pt-BR" sz="2000" dirty="0"/>
              <a:t>	§ 2º O </a:t>
            </a:r>
            <a:r>
              <a:rPr lang="pt-BR" sz="2000" b="1" dirty="0"/>
              <a:t>agravo será dirigido ao relator</a:t>
            </a:r>
            <a:r>
              <a:rPr lang="pt-BR" sz="2000" dirty="0"/>
              <a:t>, que intimará o agravado para manifestar-se sobre o recurso no prazo de 15 dias, ao final do qual</a:t>
            </a:r>
            <a:r>
              <a:rPr lang="pt-BR" sz="2000" b="1" dirty="0"/>
              <a:t>, não havendo RETRATAÇÃO</a:t>
            </a:r>
            <a:r>
              <a:rPr lang="pt-BR" sz="2000" dirty="0"/>
              <a:t>, o relator </a:t>
            </a:r>
            <a:r>
              <a:rPr lang="pt-BR" sz="2000" b="1" dirty="0"/>
              <a:t>levá-lo-á a julgamento pelo órgão colegiado</a:t>
            </a:r>
            <a:r>
              <a:rPr lang="pt-BR" sz="2000" dirty="0"/>
              <a:t>, com inclusão em pauta.</a:t>
            </a:r>
          </a:p>
          <a:p>
            <a:pPr marL="0" indent="0" algn="just">
              <a:buNone/>
            </a:pPr>
            <a:r>
              <a:rPr lang="pt-BR" sz="2000" dirty="0"/>
              <a:t>	§ 3º É vedado ao relator limitar-se à reprodução dos fundamentos da decisão agravada para </a:t>
            </a:r>
            <a:r>
              <a:rPr lang="pt-BR" sz="2000" b="1" dirty="0"/>
              <a:t>julgar improcedente</a:t>
            </a:r>
            <a:r>
              <a:rPr lang="pt-BR" sz="2000" dirty="0"/>
              <a:t> o agravo interno.</a:t>
            </a:r>
          </a:p>
          <a:p>
            <a:pPr marL="0" indent="0" algn="just">
              <a:buNone/>
            </a:pPr>
            <a:r>
              <a:rPr lang="pt-BR" sz="2000" dirty="0"/>
              <a:t>	§ 4º </a:t>
            </a:r>
            <a:r>
              <a:rPr lang="pt-BR" sz="2000" b="1" dirty="0"/>
              <a:t>Quando o agravo interno</a:t>
            </a:r>
            <a:r>
              <a:rPr lang="pt-BR" sz="2000" dirty="0"/>
              <a:t> for declarado </a:t>
            </a:r>
            <a:r>
              <a:rPr lang="pt-BR" sz="2000" b="1" dirty="0">
                <a:solidFill>
                  <a:srgbClr val="FF0000"/>
                </a:solidFill>
              </a:rPr>
              <a:t>MANIFESTAMENTE</a:t>
            </a:r>
            <a:r>
              <a:rPr lang="pt-BR" sz="2000" dirty="0"/>
              <a:t> </a:t>
            </a:r>
            <a:r>
              <a:rPr lang="pt-BR" sz="2000" b="1" dirty="0"/>
              <a:t>inadmissível ou improcedente em VOTAÇÃO UNÂNIME</a:t>
            </a:r>
            <a:r>
              <a:rPr lang="pt-BR" sz="2000" dirty="0"/>
              <a:t>, o órgão colegiado, em decisão fundamentada, </a:t>
            </a:r>
            <a:r>
              <a:rPr lang="pt-BR" sz="2000" b="1" dirty="0"/>
              <a:t>condenará o agravante a pagar ao </a:t>
            </a:r>
            <a:r>
              <a:rPr lang="pt-BR" sz="2000" b="1" dirty="0">
                <a:solidFill>
                  <a:srgbClr val="FF0000"/>
                </a:solidFill>
              </a:rPr>
              <a:t>AGRAVADO</a:t>
            </a:r>
            <a:r>
              <a:rPr lang="pt-BR" sz="2000" b="1" dirty="0"/>
              <a:t> MULTA fixada entre </a:t>
            </a:r>
            <a:r>
              <a:rPr lang="pt-BR" sz="2000" b="1" dirty="0">
                <a:solidFill>
                  <a:srgbClr val="FF0000"/>
                </a:solidFill>
              </a:rPr>
              <a:t>UM E CINCO </a:t>
            </a:r>
            <a:r>
              <a:rPr lang="pt-BR" sz="2000" b="1" dirty="0"/>
              <a:t>por cento do valor atualizado da causa</a:t>
            </a:r>
            <a:r>
              <a:rPr lang="pt-BR" sz="2000" dirty="0"/>
              <a:t>.</a:t>
            </a:r>
          </a:p>
          <a:p>
            <a:pPr marL="0" indent="0" algn="just">
              <a:buNone/>
            </a:pPr>
            <a:r>
              <a:rPr lang="pt-BR" sz="2000" dirty="0"/>
              <a:t>	§ 5º </a:t>
            </a:r>
            <a:r>
              <a:rPr lang="pt-BR" sz="2000" b="1" dirty="0"/>
              <a:t>A interposição de qualquer outro recurso</a:t>
            </a:r>
            <a:r>
              <a:rPr lang="pt-BR" sz="2000" dirty="0"/>
              <a:t> está condicionada ao depósito prévio do valor da multa prevista no § 4º, </a:t>
            </a:r>
            <a:r>
              <a:rPr lang="pt-BR" sz="2000" b="1" dirty="0"/>
              <a:t>à exceção da Fazenda Pública e do beneficiário de gratuidade da justiça, que farão o pagamento </a:t>
            </a:r>
            <a:r>
              <a:rPr lang="pt-BR" sz="2000" b="1" dirty="0">
                <a:solidFill>
                  <a:srgbClr val="FF0000"/>
                </a:solidFill>
              </a:rPr>
              <a:t>AO FINAL</a:t>
            </a:r>
            <a:r>
              <a:rPr lang="pt-BR" sz="2000" dirty="0"/>
              <a:t>.</a:t>
            </a:r>
          </a:p>
        </p:txBody>
      </p:sp>
    </p:spTree>
    <p:extLst>
      <p:ext uri="{BB962C8B-B14F-4D97-AF65-F5344CB8AC3E}">
        <p14:creationId xmlns:p14="http://schemas.microsoft.com/office/powerpoint/2010/main" val="28754318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8245" y="172384"/>
            <a:ext cx="8229240" cy="613091"/>
          </a:xfrm>
        </p:spPr>
        <p:txBody>
          <a:bodyPr>
            <a:noAutofit/>
          </a:bodyPr>
          <a:lstStyle/>
          <a:p>
            <a:pPr algn="ctr"/>
            <a:r>
              <a:rPr lang="pt-BR" sz="2500" b="1" dirty="0">
                <a:solidFill>
                  <a:srgbClr val="FF0000"/>
                </a:solidFill>
              </a:rPr>
              <a:t>PASSÍVEL DE MULTA 1 A 5% NO AGRAVO INTERNO </a:t>
            </a:r>
            <a:br>
              <a:rPr lang="pt-BR" sz="2500" b="1" dirty="0">
                <a:solidFill>
                  <a:srgbClr val="FF0000"/>
                </a:solidFill>
              </a:rPr>
            </a:br>
            <a:r>
              <a:rPr lang="pt-BR" sz="2500" b="1" dirty="0">
                <a:solidFill>
                  <a:srgbClr val="FF0000"/>
                </a:solidFill>
              </a:rPr>
              <a:t>EM FAVOR DO AGRAVADO</a:t>
            </a:r>
          </a:p>
        </p:txBody>
      </p:sp>
      <p:pic>
        <p:nvPicPr>
          <p:cNvPr id="6" name="Espaço Reservado para Conteúdo 5">
            <a:extLst>
              <a:ext uri="{FF2B5EF4-FFF2-40B4-BE49-F238E27FC236}">
                <a16:creationId xmlns:a16="http://schemas.microsoft.com/office/drawing/2014/main" id="{813FC825-C9C3-9C63-264C-A54D2627731B}"/>
              </a:ext>
            </a:extLst>
          </p:cNvPr>
          <p:cNvPicPr>
            <a:picLocks noGrp="1" noChangeAspect="1"/>
          </p:cNvPicPr>
          <p:nvPr>
            <p:ph idx="1"/>
          </p:nvPr>
        </p:nvPicPr>
        <p:blipFill>
          <a:blip r:embed="rId2"/>
          <a:stretch>
            <a:fillRect/>
          </a:stretch>
        </p:blipFill>
        <p:spPr>
          <a:xfrm>
            <a:off x="107504" y="875266"/>
            <a:ext cx="9036496" cy="4089693"/>
          </a:xfrm>
        </p:spPr>
      </p:pic>
      <p:pic>
        <p:nvPicPr>
          <p:cNvPr id="8" name="Imagem 7">
            <a:extLst>
              <a:ext uri="{FF2B5EF4-FFF2-40B4-BE49-F238E27FC236}">
                <a16:creationId xmlns:a16="http://schemas.microsoft.com/office/drawing/2014/main" id="{CD53B889-8461-8797-2B90-C900EE9C4F80}"/>
              </a:ext>
            </a:extLst>
          </p:cNvPr>
          <p:cNvPicPr>
            <a:picLocks noChangeAspect="1"/>
          </p:cNvPicPr>
          <p:nvPr/>
        </p:nvPicPr>
        <p:blipFill>
          <a:blip r:embed="rId3"/>
          <a:stretch>
            <a:fillRect/>
          </a:stretch>
        </p:blipFill>
        <p:spPr>
          <a:xfrm>
            <a:off x="98500" y="4969441"/>
            <a:ext cx="9008731" cy="1888559"/>
          </a:xfrm>
          <a:prstGeom prst="rect">
            <a:avLst/>
          </a:prstGeom>
        </p:spPr>
      </p:pic>
    </p:spTree>
    <p:extLst>
      <p:ext uri="{BB962C8B-B14F-4D97-AF65-F5344CB8AC3E}">
        <p14:creationId xmlns:p14="http://schemas.microsoft.com/office/powerpoint/2010/main" val="14834553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603E1-7066-EE1F-E038-12848FD68AD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D9125EF-ED30-68E3-C35E-14AD6E2F008C}"/>
              </a:ext>
            </a:extLst>
          </p:cNvPr>
          <p:cNvSpPr>
            <a:spLocks noGrp="1"/>
          </p:cNvSpPr>
          <p:nvPr>
            <p:ph type="title"/>
          </p:nvPr>
        </p:nvSpPr>
        <p:spPr>
          <a:xfrm>
            <a:off x="457380" y="0"/>
            <a:ext cx="8229240" cy="613091"/>
          </a:xfrm>
        </p:spPr>
        <p:txBody>
          <a:bodyPr>
            <a:normAutofit/>
          </a:bodyPr>
          <a:lstStyle/>
          <a:p>
            <a:pPr algn="ctr"/>
            <a:r>
              <a:rPr lang="pt-BR" sz="1500" b="1" dirty="0"/>
              <a:t>FICHAMENTO DO AGRAVO INTERNO</a:t>
            </a:r>
          </a:p>
        </p:txBody>
      </p:sp>
      <p:sp>
        <p:nvSpPr>
          <p:cNvPr id="3" name="Espaço Reservado para Conteúdo 2">
            <a:extLst>
              <a:ext uri="{FF2B5EF4-FFF2-40B4-BE49-F238E27FC236}">
                <a16:creationId xmlns:a16="http://schemas.microsoft.com/office/drawing/2014/main" id="{DEF2E062-8445-9570-BFE0-87A98757B763}"/>
              </a:ext>
            </a:extLst>
          </p:cNvPr>
          <p:cNvSpPr>
            <a:spLocks noGrp="1"/>
          </p:cNvSpPr>
          <p:nvPr>
            <p:ph idx="1"/>
          </p:nvPr>
        </p:nvSpPr>
        <p:spPr>
          <a:xfrm>
            <a:off x="0" y="613092"/>
            <a:ext cx="9144000" cy="6244908"/>
          </a:xfrm>
        </p:spPr>
        <p:txBody>
          <a:bodyPr>
            <a:normAutofit fontScale="85000" lnSpcReduction="20000"/>
          </a:bodyPr>
          <a:lstStyle/>
          <a:p>
            <a:pPr marL="0" indent="0" algn="just">
              <a:buNone/>
            </a:pPr>
            <a:r>
              <a:rPr lang="pt-BR" b="1" dirty="0"/>
              <a:t>PRAZO</a:t>
            </a:r>
            <a:r>
              <a:rPr lang="pt-BR" dirty="0"/>
              <a:t>: art. 1.070 (15 dias – qualquer agravo)</a:t>
            </a:r>
          </a:p>
          <a:p>
            <a:pPr marL="0" indent="0" algn="just">
              <a:buNone/>
            </a:pPr>
            <a:r>
              <a:rPr lang="pt-BR" sz="2600" b="1" dirty="0"/>
              <a:t>MINUTA</a:t>
            </a:r>
            <a:r>
              <a:rPr lang="pt-BR" sz="2600" dirty="0"/>
              <a:t> / </a:t>
            </a:r>
            <a:r>
              <a:rPr lang="pt-BR" sz="2600" b="1" dirty="0"/>
              <a:t>CONTRAMINUTA</a:t>
            </a:r>
            <a:r>
              <a:rPr lang="pt-BR" sz="2600" dirty="0"/>
              <a:t> ou razões / contrarrazões</a:t>
            </a:r>
          </a:p>
          <a:p>
            <a:pPr marL="0" indent="0" algn="just">
              <a:buNone/>
            </a:pPr>
            <a:r>
              <a:rPr lang="pt-BR" b="1" dirty="0"/>
              <a:t>PREPARO</a:t>
            </a:r>
            <a:r>
              <a:rPr lang="pt-BR" dirty="0"/>
              <a:t>: Não há, mas pode acarretar multa (sanção)</a:t>
            </a:r>
          </a:p>
          <a:p>
            <a:pPr marL="0" indent="0" algn="just">
              <a:buNone/>
            </a:pPr>
            <a:r>
              <a:rPr lang="pt-BR" dirty="0"/>
              <a:t>SANÇÃO </a:t>
            </a:r>
            <a:r>
              <a:rPr lang="pt-BR" sz="1900" dirty="0"/>
              <a:t>(</a:t>
            </a:r>
            <a:r>
              <a:rPr lang="pt-BR" sz="1900" b="1" dirty="0">
                <a:solidFill>
                  <a:srgbClr val="FF0000"/>
                </a:solidFill>
              </a:rPr>
              <a:t>PROTELATÓRIO</a:t>
            </a:r>
            <a:r>
              <a:rPr lang="pt-BR" sz="1900" dirty="0"/>
              <a:t>): multa 1% a 5% (</a:t>
            </a:r>
            <a:r>
              <a:rPr lang="pt-BR" sz="1900" b="1" i="1" u="sng" dirty="0"/>
              <a:t>beneficiário é o agravado</a:t>
            </a:r>
            <a:r>
              <a:rPr lang="pt-BR" sz="1900" dirty="0"/>
              <a:t>!).</a:t>
            </a:r>
          </a:p>
          <a:p>
            <a:pPr marL="0" indent="0" algn="just">
              <a:buNone/>
            </a:pPr>
            <a:r>
              <a:rPr lang="pt-BR" sz="1900" dirty="0"/>
              <a:t>	Exemplo: o Agravo não reconhecido? (cabe multa!)</a:t>
            </a:r>
          </a:p>
          <a:p>
            <a:pPr marL="0" indent="0" algn="just">
              <a:buNone/>
            </a:pPr>
            <a:r>
              <a:rPr lang="pt-BR" b="1" dirty="0"/>
              <a:t>CABIMENTO</a:t>
            </a:r>
            <a:r>
              <a:rPr lang="pt-BR" dirty="0"/>
              <a:t>: decisões monocráticas proferidas pelo Presidente ou vice-presidente do tribunal</a:t>
            </a:r>
          </a:p>
          <a:p>
            <a:pPr marL="0" indent="0" algn="just">
              <a:buNone/>
            </a:pPr>
            <a:r>
              <a:rPr lang="pt-BR" b="1" dirty="0"/>
              <a:t>COMPETÊNCIA JULGAMENTO “ad quem”</a:t>
            </a:r>
            <a:r>
              <a:rPr lang="pt-BR" dirty="0"/>
              <a:t>: órgão colegiado</a:t>
            </a:r>
          </a:p>
          <a:p>
            <a:pPr marL="0" indent="0" algn="just">
              <a:buNone/>
            </a:pPr>
            <a:r>
              <a:rPr lang="pt-BR" b="1" dirty="0"/>
              <a:t>AI no JEC</a:t>
            </a:r>
            <a:r>
              <a:rPr lang="pt-BR" dirty="0"/>
              <a:t>: Enunciado 464 Fórum Permanente Processualista: “</a:t>
            </a:r>
            <a:r>
              <a:rPr lang="pt-BR" b="1" dirty="0"/>
              <a:t>cabe agravo interno em Turma Recursal JEC”;</a:t>
            </a:r>
          </a:p>
          <a:p>
            <a:pPr marL="0" indent="0" algn="just">
              <a:buNone/>
            </a:pPr>
            <a:endParaRPr lang="pt-BR" b="1" dirty="0"/>
          </a:p>
          <a:p>
            <a:pPr marL="0" indent="0" algn="just">
              <a:buNone/>
            </a:pPr>
            <a:r>
              <a:rPr lang="pt-BR" dirty="0"/>
              <a:t>QUESTÕES PARA REVISÃO: Quais cenários comporta agravo de instrumento? Trata-se de rol taxativo?; Quais cenários comporta agravo interno?; -Há retratação nos agravos?; É obrigatório juntar documentos no agravo de instrumento? 1.017; Onde é realizado o protocolo do agravo de instrumento? art. 1.017; Quais efeitos são recebidos o agravo de instrumento?; Há sustentação oral no agravo de instrumento? 937; É possível multa no agravo interno? 1.021 § 4º</a:t>
            </a:r>
          </a:p>
        </p:txBody>
      </p:sp>
    </p:spTree>
    <p:extLst>
      <p:ext uri="{BB962C8B-B14F-4D97-AF65-F5344CB8AC3E}">
        <p14:creationId xmlns:p14="http://schemas.microsoft.com/office/powerpoint/2010/main" val="15374409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4CF10-ADA1-AEAB-C82B-A65C43FE56C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8F5E3F9-D42F-C277-DACA-4463DB088E85}"/>
              </a:ext>
            </a:extLst>
          </p:cNvPr>
          <p:cNvSpPr>
            <a:spLocks noGrp="1"/>
          </p:cNvSpPr>
          <p:nvPr>
            <p:ph type="title"/>
          </p:nvPr>
        </p:nvSpPr>
        <p:spPr>
          <a:xfrm>
            <a:off x="457380" y="0"/>
            <a:ext cx="8229240" cy="613091"/>
          </a:xfrm>
        </p:spPr>
        <p:txBody>
          <a:bodyPr>
            <a:normAutofit/>
          </a:bodyPr>
          <a:lstStyle/>
          <a:p>
            <a:pPr algn="ctr"/>
            <a:r>
              <a:rPr lang="pt-BR" sz="4000" b="1" dirty="0">
                <a:solidFill>
                  <a:srgbClr val="FF0000"/>
                </a:solidFill>
              </a:rPr>
              <a:t>TEMAS 434 E 1.202 STJ</a:t>
            </a:r>
          </a:p>
        </p:txBody>
      </p:sp>
      <p:sp>
        <p:nvSpPr>
          <p:cNvPr id="7" name="Espaço Reservado para Conteúdo 6">
            <a:extLst>
              <a:ext uri="{FF2B5EF4-FFF2-40B4-BE49-F238E27FC236}">
                <a16:creationId xmlns:a16="http://schemas.microsoft.com/office/drawing/2014/main" id="{B813146A-AE19-43CB-C85D-69A2794C1864}"/>
              </a:ext>
            </a:extLst>
          </p:cNvPr>
          <p:cNvSpPr>
            <a:spLocks noGrp="1"/>
          </p:cNvSpPr>
          <p:nvPr>
            <p:ph idx="1"/>
          </p:nvPr>
        </p:nvSpPr>
        <p:spPr>
          <a:xfrm>
            <a:off x="0" y="1637570"/>
            <a:ext cx="9144000" cy="5220429"/>
          </a:xfrm>
        </p:spPr>
        <p:txBody>
          <a:bodyPr/>
          <a:lstStyle/>
          <a:p>
            <a:pPr marL="0" indent="0" algn="just">
              <a:buNone/>
            </a:pPr>
            <a:r>
              <a:rPr lang="pt-BR" dirty="0"/>
              <a:t>-“</a:t>
            </a:r>
            <a:r>
              <a:rPr lang="pt-BR" i="1" dirty="0"/>
              <a:t>para que seja viável a interposição de um recurso ao Tribunal Superior, há a necessidade de transformar essa decisão monocrática em uma decisão colegiada, uma </a:t>
            </a:r>
            <a:r>
              <a:rPr lang="pt-BR" b="1" i="1" dirty="0"/>
              <a:t>vez que não há possibilidade de se impugnar uma decisão monocrática para um Tribunal Superior</a:t>
            </a:r>
            <a:r>
              <a:rPr lang="pt-BR" dirty="0"/>
              <a:t>“ </a:t>
            </a:r>
            <a:r>
              <a:rPr lang="pt-BR" sz="1400" dirty="0"/>
              <a:t> </a:t>
            </a:r>
            <a:r>
              <a:rPr lang="pt-BR" sz="1400" dirty="0">
                <a:solidFill>
                  <a:srgbClr val="FF0000"/>
                </a:solidFill>
                <a:highlight>
                  <a:srgbClr val="FFFF00"/>
                </a:highlight>
              </a:rPr>
              <a:t>março-26</a:t>
            </a:r>
            <a:endParaRPr lang="pt-BR" dirty="0">
              <a:solidFill>
                <a:srgbClr val="FF0000"/>
              </a:solidFill>
              <a:highlight>
                <a:srgbClr val="FFFF00"/>
              </a:highlight>
            </a:endParaRPr>
          </a:p>
          <a:p>
            <a:pPr marL="0" indent="0" algn="just">
              <a:buNone/>
            </a:pPr>
            <a:r>
              <a:rPr lang="pt-BR" dirty="0"/>
              <a:t>-</a:t>
            </a:r>
          </a:p>
          <a:p>
            <a:pPr marL="0" indent="0" algn="just">
              <a:buNone/>
            </a:pPr>
            <a:r>
              <a:rPr lang="pt-BR" dirty="0"/>
              <a:t>-</a:t>
            </a:r>
          </a:p>
          <a:p>
            <a:pPr marL="0" indent="0" algn="just">
              <a:buNone/>
            </a:pPr>
            <a:endParaRPr lang="pt-BR" dirty="0"/>
          </a:p>
        </p:txBody>
      </p:sp>
      <p:pic>
        <p:nvPicPr>
          <p:cNvPr id="9" name="Imagem 8">
            <a:extLst>
              <a:ext uri="{FF2B5EF4-FFF2-40B4-BE49-F238E27FC236}">
                <a16:creationId xmlns:a16="http://schemas.microsoft.com/office/drawing/2014/main" id="{ABFA9880-C523-DC47-8568-AAFB2B8BD413}"/>
              </a:ext>
            </a:extLst>
          </p:cNvPr>
          <p:cNvPicPr>
            <a:picLocks noChangeAspect="1"/>
          </p:cNvPicPr>
          <p:nvPr/>
        </p:nvPicPr>
        <p:blipFill>
          <a:blip r:embed="rId2"/>
          <a:stretch>
            <a:fillRect/>
          </a:stretch>
        </p:blipFill>
        <p:spPr>
          <a:xfrm>
            <a:off x="0" y="613091"/>
            <a:ext cx="9144000" cy="1024478"/>
          </a:xfrm>
          <a:prstGeom prst="rect">
            <a:avLst/>
          </a:prstGeom>
        </p:spPr>
      </p:pic>
      <p:pic>
        <p:nvPicPr>
          <p:cNvPr id="11" name="Imagem 10">
            <a:extLst>
              <a:ext uri="{FF2B5EF4-FFF2-40B4-BE49-F238E27FC236}">
                <a16:creationId xmlns:a16="http://schemas.microsoft.com/office/drawing/2014/main" id="{F6668084-069F-18C9-FD11-0719376CD7BA}"/>
              </a:ext>
            </a:extLst>
          </p:cNvPr>
          <p:cNvPicPr>
            <a:picLocks noChangeAspect="1"/>
          </p:cNvPicPr>
          <p:nvPr/>
        </p:nvPicPr>
        <p:blipFill>
          <a:blip r:embed="rId3"/>
          <a:stretch>
            <a:fillRect/>
          </a:stretch>
        </p:blipFill>
        <p:spPr>
          <a:xfrm>
            <a:off x="0" y="3610365"/>
            <a:ext cx="9144000" cy="3247633"/>
          </a:xfrm>
          <a:prstGeom prst="rect">
            <a:avLst/>
          </a:prstGeom>
        </p:spPr>
      </p:pic>
      <p:pic>
        <p:nvPicPr>
          <p:cNvPr id="13" name="Imagem 12">
            <a:extLst>
              <a:ext uri="{FF2B5EF4-FFF2-40B4-BE49-F238E27FC236}">
                <a16:creationId xmlns:a16="http://schemas.microsoft.com/office/drawing/2014/main" id="{1440B58B-39C4-F569-5FD2-1E806E7108BE}"/>
              </a:ext>
            </a:extLst>
          </p:cNvPr>
          <p:cNvPicPr>
            <a:picLocks noChangeAspect="1"/>
          </p:cNvPicPr>
          <p:nvPr/>
        </p:nvPicPr>
        <p:blipFill>
          <a:blip r:embed="rId4"/>
          <a:stretch>
            <a:fillRect/>
          </a:stretch>
        </p:blipFill>
        <p:spPr>
          <a:xfrm>
            <a:off x="4572000" y="6593643"/>
            <a:ext cx="4415454" cy="176237"/>
          </a:xfrm>
          <a:prstGeom prst="rect">
            <a:avLst/>
          </a:prstGeom>
        </p:spPr>
      </p:pic>
    </p:spTree>
    <p:extLst>
      <p:ext uri="{BB962C8B-B14F-4D97-AF65-F5344CB8AC3E}">
        <p14:creationId xmlns:p14="http://schemas.microsoft.com/office/powerpoint/2010/main" val="33094122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B1A11-F115-DC76-8721-655CBC5FEB8D}"/>
            </a:ext>
          </a:extLst>
        </p:cNvPr>
        <p:cNvGrpSpPr/>
        <p:nvPr/>
      </p:nvGrpSpPr>
      <p:grpSpPr>
        <a:xfrm>
          <a:off x="0" y="0"/>
          <a:ext cx="0" cy="0"/>
          <a:chOff x="0" y="0"/>
          <a:chExt cx="0" cy="0"/>
        </a:xfrm>
      </p:grpSpPr>
      <p:sp>
        <p:nvSpPr>
          <p:cNvPr id="146" name="Espaço Reservado para Conteúdo 2_3">
            <a:extLst>
              <a:ext uri="{FF2B5EF4-FFF2-40B4-BE49-F238E27FC236}">
                <a16:creationId xmlns:a16="http://schemas.microsoft.com/office/drawing/2014/main" id="{115EFF80-556B-13DF-8745-80D4B6BC9992}"/>
              </a:ext>
            </a:extLst>
          </p:cNvPr>
          <p:cNvSpPr/>
          <p:nvPr/>
        </p:nvSpPr>
        <p:spPr>
          <a:xfrm>
            <a:off x="1"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70000" lnSpcReduction="20000"/>
          </a:bodyPr>
          <a:lstStyle/>
          <a:p>
            <a:pPr algn="just">
              <a:lnSpc>
                <a:spcPct val="100000"/>
              </a:lnSpc>
              <a:spcBef>
                <a:spcPts val="641"/>
              </a:spcBef>
              <a:tabLst>
                <a:tab pos="0" algn="l"/>
              </a:tabLst>
            </a:pPr>
            <a:r>
              <a:rPr lang="pt-BR" sz="3200" spc="-1" dirty="0">
                <a:solidFill>
                  <a:srgbClr val="000000"/>
                </a:solidFill>
                <a:ea typeface="DejaVu Sans"/>
              </a:rPr>
              <a:t>1- Das decisões interlocutórias proferidas em Primeira Instância que versarem sobre tutelas provisórias, comporta:</a:t>
            </a:r>
          </a:p>
          <a:p>
            <a:pPr algn="just">
              <a:lnSpc>
                <a:spcPct val="100000"/>
              </a:lnSpc>
              <a:spcBef>
                <a:spcPts val="641"/>
              </a:spcBef>
              <a:tabLst>
                <a:tab pos="0" algn="l"/>
              </a:tabLst>
            </a:pPr>
            <a:r>
              <a:rPr lang="pt-BR" sz="3200" spc="-1" dirty="0">
                <a:solidFill>
                  <a:srgbClr val="000000"/>
                </a:solidFill>
                <a:ea typeface="DejaVu Sans"/>
              </a:rPr>
              <a:t>a) Apelação		</a:t>
            </a:r>
          </a:p>
          <a:p>
            <a:pPr algn="just">
              <a:lnSpc>
                <a:spcPct val="100000"/>
              </a:lnSpc>
              <a:spcBef>
                <a:spcPts val="641"/>
              </a:spcBef>
              <a:tabLst>
                <a:tab pos="0" algn="l"/>
              </a:tabLst>
            </a:pPr>
            <a:r>
              <a:rPr lang="pt-BR" sz="3200" spc="-1" dirty="0">
                <a:solidFill>
                  <a:srgbClr val="000000"/>
                </a:solidFill>
                <a:ea typeface="DejaVu Sans"/>
              </a:rPr>
              <a:t>b) agravo de instrumento       </a:t>
            </a:r>
          </a:p>
          <a:p>
            <a:pPr algn="just">
              <a:lnSpc>
                <a:spcPct val="100000"/>
              </a:lnSpc>
              <a:spcBef>
                <a:spcPts val="641"/>
              </a:spcBef>
              <a:tabLst>
                <a:tab pos="0" algn="l"/>
              </a:tabLst>
            </a:pPr>
            <a:r>
              <a:rPr lang="pt-BR" sz="3200" spc="-1" dirty="0">
                <a:solidFill>
                  <a:srgbClr val="000000"/>
                </a:solidFill>
                <a:ea typeface="DejaVu Sans"/>
              </a:rPr>
              <a:t>c) Agravo interno		</a:t>
            </a:r>
          </a:p>
          <a:p>
            <a:pPr algn="just">
              <a:lnSpc>
                <a:spcPct val="100000"/>
              </a:lnSpc>
              <a:spcBef>
                <a:spcPts val="641"/>
              </a:spcBef>
              <a:tabLst>
                <a:tab pos="0" algn="l"/>
              </a:tabLst>
            </a:pPr>
            <a:r>
              <a:rPr lang="pt-BR" sz="3200" spc="-1" dirty="0">
                <a:solidFill>
                  <a:srgbClr val="000000"/>
                </a:solidFill>
                <a:ea typeface="DejaVu Sans"/>
              </a:rPr>
              <a:t>d) Não cabe recurso,                              </a:t>
            </a:r>
          </a:p>
          <a:p>
            <a:pPr algn="just">
              <a:lnSpc>
                <a:spcPct val="100000"/>
              </a:lnSpc>
              <a:spcBef>
                <a:spcPts val="641"/>
              </a:spcBef>
              <a:tabLst>
                <a:tab pos="0" algn="l"/>
              </a:tabLst>
            </a:pPr>
            <a:r>
              <a:rPr lang="pt-BR" sz="3200" spc="-1" dirty="0">
                <a:solidFill>
                  <a:srgbClr val="000000"/>
                </a:solidFill>
                <a:ea typeface="DejaVu Sans"/>
              </a:rPr>
              <a:t>e) Reclamação</a:t>
            </a:r>
          </a:p>
          <a:p>
            <a:pPr algn="just">
              <a:lnSpc>
                <a:spcPct val="100000"/>
              </a:lnSpc>
              <a:spcBef>
                <a:spcPts val="641"/>
              </a:spcBef>
              <a:tabLst>
                <a:tab pos="0" algn="l"/>
              </a:tabLst>
            </a:pPr>
            <a:endParaRPr lang="pt-BR" sz="3200" spc="-1" dirty="0">
              <a:solidFill>
                <a:srgbClr val="000000"/>
              </a:solidFill>
              <a:ea typeface="DejaVu Sans"/>
            </a:endParaRPr>
          </a:p>
          <a:p>
            <a:pPr algn="just">
              <a:lnSpc>
                <a:spcPct val="100000"/>
              </a:lnSpc>
              <a:spcBef>
                <a:spcPts val="641"/>
              </a:spcBef>
              <a:tabLst>
                <a:tab pos="0" algn="l"/>
              </a:tabLst>
            </a:pPr>
            <a:r>
              <a:rPr lang="pt-BR" sz="3200" spc="-1" dirty="0">
                <a:solidFill>
                  <a:srgbClr val="000000"/>
                </a:solidFill>
                <a:ea typeface="DejaVu Sans"/>
              </a:rPr>
              <a:t>2- </a:t>
            </a:r>
            <a:r>
              <a:rPr lang="pt-BR" sz="1100" spc="-1" dirty="0">
                <a:solidFill>
                  <a:srgbClr val="000000"/>
                </a:solidFill>
                <a:ea typeface="DejaVu Sans"/>
              </a:rPr>
              <a:t> FUNDATEC  </a:t>
            </a:r>
            <a:r>
              <a:rPr lang="pt-BR" sz="3200" spc="-1" dirty="0">
                <a:solidFill>
                  <a:srgbClr val="000000"/>
                </a:solidFill>
                <a:ea typeface="DejaVu Sans"/>
              </a:rPr>
              <a:t>O prazo para a Defensoria Pública interpor agravo interno é de:</a:t>
            </a:r>
          </a:p>
          <a:p>
            <a:pPr algn="just">
              <a:lnSpc>
                <a:spcPct val="100000"/>
              </a:lnSpc>
              <a:spcBef>
                <a:spcPts val="641"/>
              </a:spcBef>
              <a:tabLst>
                <a:tab pos="0" algn="l"/>
              </a:tabLst>
            </a:pPr>
            <a:r>
              <a:rPr lang="pt-BR" sz="3200" spc="-1" dirty="0">
                <a:solidFill>
                  <a:srgbClr val="000000"/>
                </a:solidFill>
                <a:ea typeface="DejaVu Sans"/>
              </a:rPr>
              <a:t>A- 5 dias úteis		B- 10 dias corridos</a:t>
            </a:r>
          </a:p>
          <a:p>
            <a:pPr algn="just">
              <a:lnSpc>
                <a:spcPct val="100000"/>
              </a:lnSpc>
              <a:spcBef>
                <a:spcPts val="641"/>
              </a:spcBef>
              <a:tabLst>
                <a:tab pos="0" algn="l"/>
              </a:tabLst>
            </a:pPr>
            <a:r>
              <a:rPr lang="pt-BR" sz="3200" spc="-1" dirty="0">
                <a:solidFill>
                  <a:srgbClr val="000000"/>
                </a:solidFill>
                <a:ea typeface="DejaVu Sans"/>
              </a:rPr>
              <a:t>C- 10 dias úteis	D- 30 dias úteis	                 E - 15 dias úteis</a:t>
            </a:r>
          </a:p>
          <a:p>
            <a:pPr algn="just">
              <a:lnSpc>
                <a:spcPct val="100000"/>
              </a:lnSpc>
              <a:spcBef>
                <a:spcPts val="641"/>
              </a:spcBef>
              <a:tabLst>
                <a:tab pos="0" algn="l"/>
              </a:tabLst>
            </a:pPr>
            <a:endParaRPr lang="pt-BR" sz="3200" b="0" strike="noStrike" spc="-1" dirty="0">
              <a:solidFill>
                <a:srgbClr val="000000"/>
              </a:solidFill>
              <a:latin typeface="Calibri"/>
              <a:ea typeface="DejaVu Sans"/>
            </a:endParaRPr>
          </a:p>
          <a:p>
            <a:pPr algn="just">
              <a:lnSpc>
                <a:spcPct val="100000"/>
              </a:lnSpc>
              <a:spcBef>
                <a:spcPts val="641"/>
              </a:spcBef>
              <a:tabLst>
                <a:tab pos="0" algn="l"/>
              </a:tabLst>
            </a:pPr>
            <a:r>
              <a:rPr lang="pt-BR" sz="3200" b="0" strike="noStrike" spc="-1" dirty="0">
                <a:solidFill>
                  <a:srgbClr val="000000"/>
                </a:solidFill>
                <a:latin typeface="Calibri"/>
                <a:ea typeface="DejaVu Sans"/>
              </a:rPr>
              <a:t>3- </a:t>
            </a:r>
            <a:r>
              <a:rPr lang="pt-BR" sz="1100" b="0" strike="noStrike" spc="-1" dirty="0">
                <a:solidFill>
                  <a:srgbClr val="000000"/>
                </a:solidFill>
                <a:latin typeface="Calibri"/>
                <a:ea typeface="DejaVu Sans"/>
              </a:rPr>
              <a:t>PGM-RJ  </a:t>
            </a:r>
            <a:r>
              <a:rPr lang="pt-BR" sz="3200" b="0" strike="noStrike" spc="-1" dirty="0">
                <a:solidFill>
                  <a:srgbClr val="000000"/>
                </a:solidFill>
                <a:latin typeface="Calibri"/>
                <a:ea typeface="DejaVu Sans"/>
              </a:rPr>
              <a:t>Contra decisão interlocutória de </a:t>
            </a:r>
            <a:r>
              <a:rPr lang="pt-BR" sz="3200" b="0" strike="noStrike" spc="-1" dirty="0">
                <a:solidFill>
                  <a:srgbClr val="FF0000"/>
                </a:solidFill>
                <a:latin typeface="Calibri"/>
                <a:ea typeface="DejaVu Sans"/>
              </a:rPr>
              <a:t>juiz de 1ª </a:t>
            </a:r>
            <a:r>
              <a:rPr lang="pt-BR" sz="3200" b="0" strike="noStrike" spc="-1" dirty="0">
                <a:solidFill>
                  <a:srgbClr val="000000"/>
                </a:solidFill>
                <a:latin typeface="Calibri"/>
                <a:ea typeface="DejaVu Sans"/>
              </a:rPr>
              <a:t>instância, deve ser interposto o recurso de:</a:t>
            </a:r>
          </a:p>
          <a:p>
            <a:pPr algn="just">
              <a:lnSpc>
                <a:spcPct val="100000"/>
              </a:lnSpc>
              <a:spcBef>
                <a:spcPts val="641"/>
              </a:spcBef>
              <a:tabLst>
                <a:tab pos="0" algn="l"/>
              </a:tabLst>
            </a:pPr>
            <a:r>
              <a:rPr lang="pt-BR" sz="3200" b="0" strike="noStrike" spc="-1" dirty="0">
                <a:solidFill>
                  <a:srgbClr val="000000"/>
                </a:solidFill>
                <a:latin typeface="Calibri"/>
                <a:ea typeface="DejaVu Sans"/>
              </a:rPr>
              <a:t>A- agravo interno,		B- apelação cível</a:t>
            </a:r>
          </a:p>
          <a:p>
            <a:pPr algn="just">
              <a:lnSpc>
                <a:spcPct val="100000"/>
              </a:lnSpc>
              <a:spcBef>
                <a:spcPts val="641"/>
              </a:spcBef>
              <a:tabLst>
                <a:tab pos="0" algn="l"/>
              </a:tabLst>
            </a:pPr>
            <a:r>
              <a:rPr lang="pt-BR" sz="3200" b="0" strike="noStrike" spc="-1" dirty="0">
                <a:solidFill>
                  <a:srgbClr val="000000"/>
                </a:solidFill>
                <a:latin typeface="Calibri"/>
                <a:ea typeface="DejaVu Sans"/>
              </a:rPr>
              <a:t>C- correição parcial		D- agravo de instrumento        E-Recurso Especial</a:t>
            </a:r>
          </a:p>
        </p:txBody>
      </p:sp>
    </p:spTree>
    <p:extLst>
      <p:ext uri="{BB962C8B-B14F-4D97-AF65-F5344CB8AC3E}">
        <p14:creationId xmlns:p14="http://schemas.microsoft.com/office/powerpoint/2010/main" val="31780576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8AAC9-5334-5B3C-D92A-65D0CD5E61D1}"/>
            </a:ext>
          </a:extLst>
        </p:cNvPr>
        <p:cNvGrpSpPr/>
        <p:nvPr/>
      </p:nvGrpSpPr>
      <p:grpSpPr>
        <a:xfrm>
          <a:off x="0" y="0"/>
          <a:ext cx="0" cy="0"/>
          <a:chOff x="0" y="0"/>
          <a:chExt cx="0" cy="0"/>
        </a:xfrm>
      </p:grpSpPr>
      <p:sp>
        <p:nvSpPr>
          <p:cNvPr id="146" name="Espaço Reservado para Conteúdo 2_3">
            <a:extLst>
              <a:ext uri="{FF2B5EF4-FFF2-40B4-BE49-F238E27FC236}">
                <a16:creationId xmlns:a16="http://schemas.microsoft.com/office/drawing/2014/main" id="{21855AE5-5EE6-A411-C4F0-23EE27A167E0}"/>
              </a:ext>
            </a:extLst>
          </p:cNvPr>
          <p:cNvSpPr/>
          <p:nvPr/>
        </p:nvSpPr>
        <p:spPr>
          <a:xfrm>
            <a:off x="1"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77500" lnSpcReduction="20000"/>
          </a:bodyPr>
          <a:lstStyle/>
          <a:p>
            <a:pPr algn="just">
              <a:lnSpc>
                <a:spcPct val="100000"/>
              </a:lnSpc>
              <a:spcBef>
                <a:spcPts val="641"/>
              </a:spcBef>
              <a:tabLst>
                <a:tab pos="0" algn="l"/>
              </a:tabLst>
            </a:pPr>
            <a:r>
              <a:rPr lang="pt-BR" sz="3200" b="0" strike="noStrike" spc="-1" dirty="0">
                <a:solidFill>
                  <a:srgbClr val="000000"/>
                </a:solidFill>
                <a:latin typeface="Calibri"/>
                <a:ea typeface="DejaVu Sans"/>
              </a:rPr>
              <a:t>4- As questões resolvidas na fase de conhecimento, se a decisão a seu respeito </a:t>
            </a:r>
            <a:r>
              <a:rPr lang="pt-BR" sz="3200" b="1" u="sng" strike="noStrike" spc="-1" dirty="0">
                <a:solidFill>
                  <a:srgbClr val="FF0000"/>
                </a:solidFill>
                <a:latin typeface="Calibri"/>
                <a:ea typeface="DejaVu Sans"/>
              </a:rPr>
              <a:t>não</a:t>
            </a:r>
            <a:r>
              <a:rPr lang="pt-BR" sz="3200" b="0" strike="noStrike" spc="-1" dirty="0">
                <a:solidFill>
                  <a:srgbClr val="FF0000"/>
                </a:solidFill>
                <a:latin typeface="Calibri"/>
                <a:ea typeface="DejaVu Sans"/>
              </a:rPr>
              <a:t> comportar agravo de instrumento</a:t>
            </a:r>
            <a:r>
              <a:rPr lang="pt-BR" sz="3200" b="0" strike="noStrike" spc="-1" dirty="0">
                <a:solidFill>
                  <a:srgbClr val="000000"/>
                </a:solidFill>
                <a:latin typeface="Calibri"/>
                <a:ea typeface="DejaVu Sans"/>
              </a:rPr>
              <a:t>, não são cobertas pela preclusão e devem ser suscitadas:</a:t>
            </a:r>
          </a:p>
          <a:p>
            <a:pPr algn="just">
              <a:lnSpc>
                <a:spcPct val="100000"/>
              </a:lnSpc>
              <a:spcBef>
                <a:spcPts val="641"/>
              </a:spcBef>
              <a:tabLst>
                <a:tab pos="0" algn="l"/>
              </a:tabLst>
            </a:pPr>
            <a:r>
              <a:rPr lang="pt-BR" sz="3200" spc="-1" dirty="0">
                <a:solidFill>
                  <a:srgbClr val="000000"/>
                </a:solidFill>
                <a:latin typeface="Calibri"/>
                <a:ea typeface="DejaVu Sans"/>
              </a:rPr>
              <a:t>a) A</a:t>
            </a:r>
            <a:r>
              <a:rPr lang="pt-BR" sz="3200" b="0" strike="noStrike" spc="-1" dirty="0">
                <a:solidFill>
                  <a:srgbClr val="000000"/>
                </a:solidFill>
                <a:latin typeface="Calibri"/>
                <a:ea typeface="DejaVu Sans"/>
              </a:rPr>
              <a:t>pelação		</a:t>
            </a:r>
          </a:p>
          <a:p>
            <a:pPr algn="just">
              <a:lnSpc>
                <a:spcPct val="100000"/>
              </a:lnSpc>
              <a:spcBef>
                <a:spcPts val="641"/>
              </a:spcBef>
              <a:tabLst>
                <a:tab pos="0" algn="l"/>
              </a:tabLst>
            </a:pPr>
            <a:r>
              <a:rPr lang="pt-BR" sz="3200" b="0" strike="noStrike" spc="-1" dirty="0">
                <a:solidFill>
                  <a:srgbClr val="000000"/>
                </a:solidFill>
                <a:latin typeface="Calibri"/>
                <a:ea typeface="DejaVu Sans"/>
              </a:rPr>
              <a:t>b) embargos divergentes</a:t>
            </a:r>
          </a:p>
          <a:p>
            <a:pPr algn="just">
              <a:lnSpc>
                <a:spcPct val="100000"/>
              </a:lnSpc>
              <a:spcBef>
                <a:spcPts val="641"/>
              </a:spcBef>
              <a:tabLst>
                <a:tab pos="0" algn="l"/>
              </a:tabLst>
            </a:pPr>
            <a:r>
              <a:rPr lang="pt-BR" sz="3200" b="0" strike="noStrike" spc="-1" dirty="0">
                <a:solidFill>
                  <a:srgbClr val="000000"/>
                </a:solidFill>
                <a:latin typeface="Calibri"/>
                <a:ea typeface="DejaVu Sans"/>
              </a:rPr>
              <a:t>c) Recurso especial		</a:t>
            </a:r>
          </a:p>
          <a:p>
            <a:pPr algn="just">
              <a:lnSpc>
                <a:spcPct val="100000"/>
              </a:lnSpc>
              <a:spcBef>
                <a:spcPts val="641"/>
              </a:spcBef>
              <a:tabLst>
                <a:tab pos="0" algn="l"/>
              </a:tabLst>
            </a:pPr>
            <a:r>
              <a:rPr lang="pt-BR" sz="3200" b="0" strike="noStrike" spc="-1" dirty="0">
                <a:solidFill>
                  <a:srgbClr val="000000"/>
                </a:solidFill>
                <a:latin typeface="Calibri"/>
                <a:ea typeface="DejaVu Sans"/>
              </a:rPr>
              <a:t>d) Agravo interno                   </a:t>
            </a:r>
          </a:p>
          <a:p>
            <a:pPr algn="just">
              <a:lnSpc>
                <a:spcPct val="100000"/>
              </a:lnSpc>
              <a:spcBef>
                <a:spcPts val="641"/>
              </a:spcBef>
              <a:tabLst>
                <a:tab pos="0" algn="l"/>
              </a:tabLst>
            </a:pPr>
            <a:r>
              <a:rPr lang="pt-BR" sz="3200" spc="-1" dirty="0">
                <a:solidFill>
                  <a:srgbClr val="000000"/>
                </a:solidFill>
                <a:latin typeface="Calibri"/>
                <a:ea typeface="DejaVu Sans"/>
              </a:rPr>
              <a:t>e) agravo de instrumento</a:t>
            </a:r>
          </a:p>
          <a:p>
            <a:pPr algn="just">
              <a:lnSpc>
                <a:spcPct val="100000"/>
              </a:lnSpc>
              <a:spcBef>
                <a:spcPts val="641"/>
              </a:spcBef>
              <a:tabLst>
                <a:tab pos="0" algn="l"/>
              </a:tabLst>
            </a:pPr>
            <a:endParaRPr lang="pt-BR" sz="3200" b="0" strike="noStrike" spc="-1" dirty="0">
              <a:solidFill>
                <a:srgbClr val="000000"/>
              </a:solidFill>
              <a:latin typeface="Calibri"/>
              <a:ea typeface="DejaVu Sans"/>
            </a:endParaRPr>
          </a:p>
          <a:p>
            <a:pPr algn="just">
              <a:lnSpc>
                <a:spcPct val="100000"/>
              </a:lnSpc>
              <a:spcBef>
                <a:spcPts val="641"/>
              </a:spcBef>
              <a:tabLst>
                <a:tab pos="0" algn="l"/>
              </a:tabLst>
            </a:pPr>
            <a:r>
              <a:rPr lang="pt-BR" sz="3200" spc="-1" dirty="0">
                <a:solidFill>
                  <a:srgbClr val="000000"/>
                </a:solidFill>
                <a:ea typeface="DejaVu Sans"/>
              </a:rPr>
              <a:t>5- No Processo Civil a decisão do relator que </a:t>
            </a:r>
            <a:r>
              <a:rPr lang="pt-BR" sz="3200" b="1" u="sng" spc="-1" dirty="0">
                <a:solidFill>
                  <a:srgbClr val="000000"/>
                </a:solidFill>
                <a:ea typeface="DejaVu Sans"/>
              </a:rPr>
              <a:t>monocraticamente</a:t>
            </a:r>
            <a:r>
              <a:rPr lang="pt-BR" sz="3200" spc="-1" dirty="0">
                <a:solidFill>
                  <a:srgbClr val="000000"/>
                </a:solidFill>
                <a:ea typeface="DejaVu Sans"/>
              </a:rPr>
              <a:t> negar provimento a recurso que for contrário a enunciado de súmula do Supremo Tribunal Federal poderá ser atacada por:</a:t>
            </a:r>
          </a:p>
          <a:p>
            <a:pPr algn="just">
              <a:lnSpc>
                <a:spcPct val="100000"/>
              </a:lnSpc>
              <a:spcBef>
                <a:spcPts val="641"/>
              </a:spcBef>
              <a:tabLst>
                <a:tab pos="0" algn="l"/>
              </a:tabLst>
            </a:pPr>
            <a:r>
              <a:rPr lang="pt-BR" sz="3200" spc="-1" dirty="0">
                <a:solidFill>
                  <a:srgbClr val="000000"/>
                </a:solidFill>
                <a:ea typeface="DejaVu Sans"/>
              </a:rPr>
              <a:t>	A- Agravo interno			</a:t>
            </a:r>
          </a:p>
          <a:p>
            <a:pPr algn="just">
              <a:lnSpc>
                <a:spcPct val="100000"/>
              </a:lnSpc>
              <a:spcBef>
                <a:spcPts val="641"/>
              </a:spcBef>
              <a:tabLst>
                <a:tab pos="0" algn="l"/>
              </a:tabLst>
            </a:pPr>
            <a:r>
              <a:rPr lang="pt-BR" sz="3200" spc="-1" dirty="0">
                <a:solidFill>
                  <a:srgbClr val="000000"/>
                </a:solidFill>
                <a:ea typeface="DejaVu Sans"/>
              </a:rPr>
              <a:t>B- Agravo retido</a:t>
            </a:r>
          </a:p>
          <a:p>
            <a:pPr algn="just">
              <a:lnSpc>
                <a:spcPct val="100000"/>
              </a:lnSpc>
              <a:spcBef>
                <a:spcPts val="641"/>
              </a:spcBef>
              <a:tabLst>
                <a:tab pos="0" algn="l"/>
              </a:tabLst>
            </a:pPr>
            <a:r>
              <a:rPr lang="pt-BR" sz="3200" spc="-1" dirty="0">
                <a:solidFill>
                  <a:srgbClr val="000000"/>
                </a:solidFill>
                <a:ea typeface="DejaVu Sans"/>
              </a:rPr>
              <a:t>	C- Agravo de instrumento	 	</a:t>
            </a:r>
          </a:p>
          <a:p>
            <a:pPr algn="just">
              <a:lnSpc>
                <a:spcPct val="100000"/>
              </a:lnSpc>
              <a:spcBef>
                <a:spcPts val="641"/>
              </a:spcBef>
              <a:tabLst>
                <a:tab pos="0" algn="l"/>
              </a:tabLst>
            </a:pPr>
            <a:r>
              <a:rPr lang="pt-BR" sz="3200" spc="-1" dirty="0">
                <a:solidFill>
                  <a:srgbClr val="000000"/>
                </a:solidFill>
                <a:ea typeface="DejaVu Sans"/>
              </a:rPr>
              <a:t>D- Reclamação constitucional</a:t>
            </a:r>
          </a:p>
          <a:p>
            <a:pPr algn="just">
              <a:lnSpc>
                <a:spcPct val="100000"/>
              </a:lnSpc>
              <a:spcBef>
                <a:spcPts val="641"/>
              </a:spcBef>
              <a:tabLst>
                <a:tab pos="0" algn="l"/>
              </a:tabLst>
            </a:pPr>
            <a:r>
              <a:rPr lang="pt-BR" sz="3200" spc="-1" dirty="0">
                <a:solidFill>
                  <a:srgbClr val="000000"/>
                </a:solidFill>
                <a:ea typeface="DejaVu Sans"/>
              </a:rPr>
              <a:t>E-Recurso ordinário</a:t>
            </a:r>
          </a:p>
        </p:txBody>
      </p:sp>
    </p:spTree>
    <p:extLst>
      <p:ext uri="{BB962C8B-B14F-4D97-AF65-F5344CB8AC3E}">
        <p14:creationId xmlns:p14="http://schemas.microsoft.com/office/powerpoint/2010/main" val="5235375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Espaço Reservado para Conteúdo 2_3"/>
          <p:cNvSpPr/>
          <p:nvPr/>
        </p:nvSpPr>
        <p:spPr>
          <a:xfrm>
            <a:off x="1"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85000" lnSpcReduction="20000"/>
          </a:bodyPr>
          <a:lstStyle/>
          <a:p>
            <a:pPr algn="just">
              <a:lnSpc>
                <a:spcPct val="120000"/>
              </a:lnSpc>
              <a:tabLst>
                <a:tab pos="0" algn="l"/>
              </a:tabLst>
            </a:pPr>
            <a:r>
              <a:rPr lang="pt-BR" sz="3200" spc="-1" dirty="0">
                <a:solidFill>
                  <a:srgbClr val="000000"/>
                </a:solidFill>
                <a:ea typeface="DejaVu Sans"/>
              </a:rPr>
              <a:t>6-</a:t>
            </a:r>
            <a:r>
              <a:rPr lang="pt-BR" sz="1300" spc="-1" dirty="0">
                <a:solidFill>
                  <a:srgbClr val="000000"/>
                </a:solidFill>
                <a:ea typeface="DejaVu Sans"/>
              </a:rPr>
              <a:t> </a:t>
            </a:r>
            <a:r>
              <a:rPr lang="pt-BR" sz="3200" spc="-1" dirty="0">
                <a:solidFill>
                  <a:srgbClr val="000000"/>
                </a:solidFill>
                <a:ea typeface="DejaVu Sans"/>
              </a:rPr>
              <a:t>O CPC inovou na forma de tratar o Agravo de Instrumento. O STJ, em tempos recentes, prolatou importantes decisões a respeito do tema. Sobre o assunto, de acordo com a jurisprudência do STJ, assinale a alternativa </a:t>
            </a:r>
            <a:r>
              <a:rPr lang="pt-BR" sz="3200" spc="-1" dirty="0">
                <a:solidFill>
                  <a:srgbClr val="FF0000"/>
                </a:solidFill>
                <a:ea typeface="DejaVu Sans"/>
              </a:rPr>
              <a:t>CORRETA</a:t>
            </a:r>
            <a:r>
              <a:rPr lang="pt-BR" sz="3200" spc="-1" dirty="0">
                <a:solidFill>
                  <a:srgbClr val="000000"/>
                </a:solidFill>
                <a:ea typeface="DejaVu Sans"/>
              </a:rPr>
              <a:t>.</a:t>
            </a:r>
          </a:p>
          <a:p>
            <a:pPr algn="just">
              <a:lnSpc>
                <a:spcPct val="120000"/>
              </a:lnSpc>
              <a:tabLst>
                <a:tab pos="0" algn="l"/>
              </a:tabLst>
            </a:pPr>
            <a:r>
              <a:rPr lang="pt-BR" sz="3200" spc="-1" dirty="0">
                <a:solidFill>
                  <a:srgbClr val="000000"/>
                </a:solidFill>
                <a:ea typeface="DejaVu Sans"/>
              </a:rPr>
              <a:t>	A- Cabe agravo de instrumento contra </a:t>
            </a:r>
            <a:r>
              <a:rPr lang="pt-BR" sz="3200" b="1" u="sng" spc="-1" dirty="0">
                <a:solidFill>
                  <a:srgbClr val="000000"/>
                </a:solidFill>
                <a:ea typeface="DejaVu Sans"/>
              </a:rPr>
              <a:t>toda</a:t>
            </a:r>
            <a:r>
              <a:rPr lang="pt-BR" sz="3200" u="sng" spc="-1" dirty="0">
                <a:solidFill>
                  <a:srgbClr val="000000"/>
                </a:solidFill>
                <a:ea typeface="DejaVu Sans"/>
              </a:rPr>
              <a:t> decisão interlocutória</a:t>
            </a:r>
            <a:r>
              <a:rPr lang="pt-BR" sz="3200" spc="-1" dirty="0">
                <a:solidFill>
                  <a:srgbClr val="000000"/>
                </a:solidFill>
                <a:ea typeface="DejaVu Sans"/>
              </a:rPr>
              <a:t> proferida no curso do processo de </a:t>
            </a:r>
            <a:r>
              <a:rPr lang="pt-BR" sz="3200" spc="-1" dirty="0">
                <a:solidFill>
                  <a:srgbClr val="FF0000"/>
                </a:solidFill>
                <a:ea typeface="DejaVu Sans"/>
              </a:rPr>
              <a:t>inventário</a:t>
            </a:r>
            <a:endParaRPr lang="pt-BR" sz="3200" spc="-1" dirty="0">
              <a:solidFill>
                <a:srgbClr val="000000"/>
              </a:solidFill>
              <a:ea typeface="DejaVu Sans"/>
            </a:endParaRPr>
          </a:p>
          <a:p>
            <a:pPr algn="just">
              <a:lnSpc>
                <a:spcPct val="120000"/>
              </a:lnSpc>
              <a:tabLst>
                <a:tab pos="0" algn="l"/>
              </a:tabLst>
            </a:pPr>
            <a:r>
              <a:rPr lang="pt-BR" sz="3200" spc="-1" dirty="0">
                <a:solidFill>
                  <a:srgbClr val="000000"/>
                </a:solidFill>
                <a:ea typeface="DejaVu Sans"/>
              </a:rPr>
              <a:t>	b- Cabe agravo de instrumento contra sentença que julga o </a:t>
            </a:r>
            <a:r>
              <a:rPr lang="pt-BR" sz="3200" b="1" spc="-1" dirty="0">
                <a:solidFill>
                  <a:srgbClr val="000000"/>
                </a:solidFill>
                <a:ea typeface="DejaVu Sans"/>
              </a:rPr>
              <a:t>mérito</a:t>
            </a:r>
            <a:r>
              <a:rPr lang="pt-BR" sz="3200" spc="-1" dirty="0">
                <a:solidFill>
                  <a:srgbClr val="000000"/>
                </a:solidFill>
                <a:ea typeface="DejaVu Sans"/>
              </a:rPr>
              <a:t> procedente</a:t>
            </a:r>
          </a:p>
          <a:p>
            <a:pPr algn="just">
              <a:lnSpc>
                <a:spcPct val="120000"/>
              </a:lnSpc>
              <a:tabLst>
                <a:tab pos="0" algn="l"/>
              </a:tabLst>
            </a:pPr>
            <a:r>
              <a:rPr lang="pt-BR" sz="3200" spc="-1" dirty="0">
                <a:solidFill>
                  <a:srgbClr val="000000"/>
                </a:solidFill>
                <a:ea typeface="DejaVu Sans"/>
              </a:rPr>
              <a:t>C- </a:t>
            </a:r>
            <a:r>
              <a:rPr lang="pt-BR" sz="3200" spc="-1" dirty="0">
                <a:solidFill>
                  <a:srgbClr val="000000"/>
                </a:solidFill>
              </a:rPr>
              <a:t>Cabe agravo de instrumento contra sentença que julga </a:t>
            </a:r>
            <a:r>
              <a:rPr lang="pt-BR" sz="3200" b="1" spc="-1" dirty="0">
                <a:solidFill>
                  <a:srgbClr val="000000"/>
                </a:solidFill>
              </a:rPr>
              <a:t>improcedente</a:t>
            </a:r>
            <a:r>
              <a:rPr lang="pt-BR" sz="3200" spc="-1" dirty="0">
                <a:solidFill>
                  <a:srgbClr val="000000"/>
                </a:solidFill>
              </a:rPr>
              <a:t> os pedidos do autor</a:t>
            </a:r>
          </a:p>
          <a:p>
            <a:pPr algn="just">
              <a:lnSpc>
                <a:spcPct val="120000"/>
              </a:lnSpc>
              <a:tabLst>
                <a:tab pos="0" algn="l"/>
              </a:tabLst>
            </a:pPr>
            <a:r>
              <a:rPr lang="pt-BR" sz="3200" spc="-1" dirty="0">
                <a:solidFill>
                  <a:srgbClr val="000000"/>
                </a:solidFill>
                <a:ea typeface="DejaVu Sans"/>
              </a:rPr>
              <a:t>	d- cabe agravo de instrumento contra decisão do juiz que </a:t>
            </a:r>
            <a:r>
              <a:rPr lang="pt-BR" sz="3200" b="1" spc="-1" dirty="0">
                <a:solidFill>
                  <a:srgbClr val="000000"/>
                </a:solidFill>
                <a:highlight>
                  <a:srgbClr val="FFFF00"/>
                </a:highlight>
                <a:ea typeface="DejaVu Sans"/>
              </a:rPr>
              <a:t>indefere</a:t>
            </a:r>
            <a:r>
              <a:rPr lang="pt-BR" sz="3200" spc="-1" dirty="0">
                <a:solidFill>
                  <a:srgbClr val="000000"/>
                </a:solidFill>
                <a:ea typeface="DejaVu Sans"/>
              </a:rPr>
              <a:t> julgar </a:t>
            </a:r>
            <a:r>
              <a:rPr lang="pt-BR" sz="3200" spc="-1" dirty="0">
                <a:solidFill>
                  <a:srgbClr val="FF0000"/>
                </a:solidFill>
                <a:ea typeface="DejaVu Sans"/>
              </a:rPr>
              <a:t>antecipado do mérito</a:t>
            </a:r>
            <a:r>
              <a:rPr lang="pt-BR" sz="3200" spc="-1" dirty="0">
                <a:solidFill>
                  <a:srgbClr val="000000"/>
                </a:solidFill>
                <a:ea typeface="DejaVu Sans"/>
              </a:rPr>
              <a:t>, por entender o magistrado ser necessária dilação probatória</a:t>
            </a:r>
          </a:p>
          <a:p>
            <a:pPr algn="just">
              <a:lnSpc>
                <a:spcPct val="120000"/>
              </a:lnSpc>
              <a:tabLst>
                <a:tab pos="0" algn="l"/>
              </a:tabLst>
            </a:pPr>
            <a:r>
              <a:rPr lang="pt-BR" sz="3200" spc="-1" dirty="0">
                <a:solidFill>
                  <a:srgbClr val="000000"/>
                </a:solidFill>
                <a:ea typeface="DejaVu Sans"/>
              </a:rPr>
              <a:t>	e- O rol dos incisos previstos no artigo 1.015 do CPC é de </a:t>
            </a:r>
            <a:r>
              <a:rPr lang="pt-BR" sz="3200" b="1" spc="-1" dirty="0">
                <a:solidFill>
                  <a:srgbClr val="FF0000"/>
                </a:solidFill>
                <a:ea typeface="DejaVu Sans"/>
              </a:rPr>
              <a:t>taxativo</a:t>
            </a:r>
            <a:endParaRPr lang="pt-BR" sz="3200" b="1" spc="-1" dirty="0">
              <a:solidFill>
                <a:srgbClr val="000000"/>
              </a:solidFill>
              <a:ea typeface="DejaVu Sans"/>
            </a:endParaRPr>
          </a:p>
        </p:txBody>
      </p:sp>
    </p:spTree>
    <p:extLst>
      <p:ext uri="{BB962C8B-B14F-4D97-AF65-F5344CB8AC3E}">
        <p14:creationId xmlns:p14="http://schemas.microsoft.com/office/powerpoint/2010/main" val="4266690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06713-068D-E526-4D2D-440F13BDA578}"/>
            </a:ext>
          </a:extLst>
        </p:cNvPr>
        <p:cNvGrpSpPr/>
        <p:nvPr/>
      </p:nvGrpSpPr>
      <p:grpSpPr>
        <a:xfrm>
          <a:off x="0" y="0"/>
          <a:ext cx="0" cy="0"/>
          <a:chOff x="0" y="0"/>
          <a:chExt cx="0" cy="0"/>
        </a:xfrm>
      </p:grpSpPr>
      <p:sp>
        <p:nvSpPr>
          <p:cNvPr id="146" name="Espaço Reservado para Conteúdo 2_3">
            <a:extLst>
              <a:ext uri="{FF2B5EF4-FFF2-40B4-BE49-F238E27FC236}">
                <a16:creationId xmlns:a16="http://schemas.microsoft.com/office/drawing/2014/main" id="{8172309B-1B8B-D3AD-A186-7EEA16FF1935}"/>
              </a:ext>
            </a:extLst>
          </p:cNvPr>
          <p:cNvSpPr/>
          <p:nvPr/>
        </p:nvSpPr>
        <p:spPr>
          <a:xfrm>
            <a:off x="1"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85000" lnSpcReduction="20000"/>
          </a:bodyPr>
          <a:lstStyle/>
          <a:p>
            <a:pPr algn="just">
              <a:lnSpc>
                <a:spcPct val="100000"/>
              </a:lnSpc>
              <a:spcBef>
                <a:spcPts val="641"/>
              </a:spcBef>
              <a:tabLst>
                <a:tab pos="0" algn="l"/>
              </a:tabLst>
            </a:pPr>
            <a:r>
              <a:rPr lang="pt-BR" sz="3200" b="0" strike="noStrike" spc="-1" dirty="0">
                <a:solidFill>
                  <a:srgbClr val="000000"/>
                </a:solidFill>
                <a:latin typeface="Calibri"/>
                <a:ea typeface="DejaVu Sans"/>
              </a:rPr>
              <a:t>7- </a:t>
            </a:r>
            <a:r>
              <a:rPr lang="pt-BR" sz="1100" b="0" strike="noStrike" spc="-1" dirty="0">
                <a:solidFill>
                  <a:srgbClr val="000000"/>
                </a:solidFill>
                <a:latin typeface="Calibri"/>
                <a:ea typeface="DejaVu Sans"/>
              </a:rPr>
              <a:t>FGV -</a:t>
            </a:r>
            <a:r>
              <a:rPr lang="pt-BR" sz="3200" b="0" strike="noStrike" spc="-1" dirty="0">
                <a:solidFill>
                  <a:srgbClr val="000000"/>
                </a:solidFill>
                <a:latin typeface="Calibri"/>
                <a:ea typeface="DejaVu Sans"/>
              </a:rPr>
              <a:t>Em decisão de saneamento (art. 357 CPC) e de organização do processo, o juiz, diante de peculiaridades da causa relacionadas à impossibilidade de a parte autora cumprir o encargo probatório que a princípio lhe incumbia, e de forma fundamentada, </a:t>
            </a:r>
            <a:r>
              <a:rPr lang="pt-BR" sz="3200" b="1" strike="noStrike" spc="-1" dirty="0">
                <a:solidFill>
                  <a:srgbClr val="000000"/>
                </a:solidFill>
                <a:latin typeface="Calibri"/>
                <a:ea typeface="DejaVu Sans"/>
              </a:rPr>
              <a:t>atribuiu</a:t>
            </a:r>
            <a:r>
              <a:rPr lang="pt-BR" sz="3200" b="0" strike="noStrike" spc="-1" dirty="0">
                <a:solidFill>
                  <a:srgbClr val="000000"/>
                </a:solidFill>
                <a:latin typeface="Calibri"/>
                <a:ea typeface="DejaVu Sans"/>
              </a:rPr>
              <a:t> o ônus da prova de </a:t>
            </a:r>
            <a:r>
              <a:rPr lang="pt-BR" sz="3200" b="1" strike="noStrike" spc="-1" dirty="0">
                <a:solidFill>
                  <a:srgbClr val="000000"/>
                </a:solidFill>
                <a:latin typeface="Calibri"/>
                <a:ea typeface="DejaVu Sans"/>
              </a:rPr>
              <a:t>modo diverso</a:t>
            </a:r>
            <a:r>
              <a:rPr lang="pt-BR" sz="3200" b="0" strike="noStrike" spc="-1" dirty="0">
                <a:solidFill>
                  <a:srgbClr val="000000"/>
                </a:solidFill>
                <a:latin typeface="Calibri"/>
                <a:ea typeface="DejaVu Sans"/>
              </a:rPr>
              <a:t>. Inconformada com essa decisão, poderá a parte ré:</a:t>
            </a:r>
          </a:p>
          <a:p>
            <a:pPr algn="just">
              <a:lnSpc>
                <a:spcPct val="100000"/>
              </a:lnSpc>
              <a:spcBef>
                <a:spcPts val="641"/>
              </a:spcBef>
              <a:tabLst>
                <a:tab pos="0" algn="l"/>
              </a:tabLst>
            </a:pPr>
            <a:r>
              <a:rPr lang="pt-BR" sz="3200" b="0" strike="noStrike" spc="-1" dirty="0">
                <a:solidFill>
                  <a:srgbClr val="000000"/>
                </a:solidFill>
                <a:latin typeface="Calibri"/>
                <a:ea typeface="DejaVu Sans"/>
              </a:rPr>
              <a:t>	A- interpor apelação,			      </a:t>
            </a:r>
          </a:p>
          <a:p>
            <a:pPr algn="just">
              <a:lnSpc>
                <a:spcPct val="100000"/>
              </a:lnSpc>
              <a:spcBef>
                <a:spcPts val="641"/>
              </a:spcBef>
              <a:tabLst>
                <a:tab pos="0" algn="l"/>
              </a:tabLst>
            </a:pPr>
            <a:r>
              <a:rPr lang="pt-BR" sz="3200" b="0" strike="noStrike" spc="-1" dirty="0">
                <a:solidFill>
                  <a:srgbClr val="000000"/>
                </a:solidFill>
                <a:latin typeface="Calibri"/>
                <a:ea typeface="DejaVu Sans"/>
              </a:rPr>
              <a:t> B- interpor agravo de instrumento,</a:t>
            </a:r>
          </a:p>
          <a:p>
            <a:pPr algn="just">
              <a:lnSpc>
                <a:spcPct val="100000"/>
              </a:lnSpc>
              <a:spcBef>
                <a:spcPts val="641"/>
              </a:spcBef>
              <a:tabLst>
                <a:tab pos="0" algn="l"/>
              </a:tabLst>
            </a:pPr>
            <a:r>
              <a:rPr lang="pt-BR" sz="3200" b="0" strike="noStrike" spc="-1" dirty="0">
                <a:solidFill>
                  <a:srgbClr val="000000"/>
                </a:solidFill>
                <a:latin typeface="Calibri"/>
                <a:ea typeface="DejaVu Sans"/>
              </a:rPr>
              <a:t>	C- pedir esclarecimentos no prazo de cinco dias,	      </a:t>
            </a:r>
          </a:p>
          <a:p>
            <a:pPr algn="just">
              <a:lnSpc>
                <a:spcPct val="100000"/>
              </a:lnSpc>
              <a:spcBef>
                <a:spcPts val="641"/>
              </a:spcBef>
              <a:tabLst>
                <a:tab pos="0" algn="l"/>
              </a:tabLst>
            </a:pPr>
            <a:r>
              <a:rPr lang="pt-BR" sz="3200" b="0" strike="noStrike" spc="-1" dirty="0">
                <a:solidFill>
                  <a:srgbClr val="000000"/>
                </a:solidFill>
                <a:latin typeface="Calibri"/>
                <a:ea typeface="DejaVu Sans"/>
              </a:rPr>
              <a:t> D- ajuizar reclamação,        </a:t>
            </a:r>
          </a:p>
          <a:p>
            <a:pPr algn="just">
              <a:lnSpc>
                <a:spcPct val="100000"/>
              </a:lnSpc>
              <a:spcBef>
                <a:spcPts val="641"/>
              </a:spcBef>
              <a:tabLst>
                <a:tab pos="0" algn="l"/>
              </a:tabLst>
            </a:pPr>
            <a:r>
              <a:rPr lang="pt-BR" sz="3200" b="0" strike="noStrike" spc="-1" dirty="0">
                <a:solidFill>
                  <a:srgbClr val="000000"/>
                </a:solidFill>
                <a:latin typeface="Calibri"/>
                <a:ea typeface="DejaVu Sans"/>
              </a:rPr>
              <a:t> E- interpor agravo interno,</a:t>
            </a:r>
          </a:p>
          <a:p>
            <a:pPr algn="just">
              <a:lnSpc>
                <a:spcPct val="100000"/>
              </a:lnSpc>
              <a:spcBef>
                <a:spcPts val="641"/>
              </a:spcBef>
              <a:tabLst>
                <a:tab pos="0" algn="l"/>
              </a:tabLst>
            </a:pPr>
            <a:endParaRPr lang="pt-BR" sz="3200" spc="-1" dirty="0">
              <a:solidFill>
                <a:srgbClr val="000000"/>
              </a:solidFill>
              <a:latin typeface="Calibri"/>
              <a:ea typeface="DejaVu Sans"/>
            </a:endParaRPr>
          </a:p>
          <a:p>
            <a:pPr algn="just">
              <a:lnSpc>
                <a:spcPct val="100000"/>
              </a:lnSpc>
              <a:spcBef>
                <a:spcPts val="641"/>
              </a:spcBef>
              <a:tabLst>
                <a:tab pos="0" algn="l"/>
              </a:tabLst>
            </a:pPr>
            <a:r>
              <a:rPr lang="pt-BR" sz="3200" spc="-1" dirty="0">
                <a:solidFill>
                  <a:srgbClr val="000000"/>
                </a:solidFill>
                <a:ea typeface="DejaVu Sans"/>
              </a:rPr>
              <a:t>8- </a:t>
            </a:r>
            <a:r>
              <a:rPr lang="pt-BR" sz="1100" spc="-1" dirty="0">
                <a:solidFill>
                  <a:srgbClr val="000000"/>
                </a:solidFill>
                <a:ea typeface="DejaVu Sans"/>
              </a:rPr>
              <a:t>FAFIPA -  </a:t>
            </a:r>
            <a:r>
              <a:rPr lang="pt-BR" sz="3200" spc="-1" dirty="0">
                <a:solidFill>
                  <a:srgbClr val="000000"/>
                </a:solidFill>
                <a:ea typeface="DejaVu Sans"/>
              </a:rPr>
              <a:t>No Código de Processo Civil em vigor, a teor do disposto no art. 994, </a:t>
            </a:r>
            <a:r>
              <a:rPr lang="pt-BR" sz="3200" spc="-1" dirty="0">
                <a:solidFill>
                  <a:srgbClr val="FF0000"/>
                </a:solidFill>
                <a:ea typeface="DejaVu Sans"/>
              </a:rPr>
              <a:t>NÃO é cabível</a:t>
            </a:r>
            <a:r>
              <a:rPr lang="pt-BR" sz="3200" spc="-1" dirty="0">
                <a:solidFill>
                  <a:srgbClr val="000000"/>
                </a:solidFill>
                <a:ea typeface="DejaVu Sans"/>
              </a:rPr>
              <a:t> o seguinte recurso:</a:t>
            </a:r>
          </a:p>
          <a:p>
            <a:pPr algn="just">
              <a:lnSpc>
                <a:spcPct val="100000"/>
              </a:lnSpc>
              <a:spcBef>
                <a:spcPts val="641"/>
              </a:spcBef>
              <a:tabLst>
                <a:tab pos="0" algn="l"/>
              </a:tabLst>
            </a:pPr>
            <a:r>
              <a:rPr lang="pt-BR" sz="3200" spc="-1" dirty="0">
                <a:solidFill>
                  <a:srgbClr val="000000"/>
                </a:solidFill>
                <a:ea typeface="DejaVu Sans"/>
              </a:rPr>
              <a:t>	A- Embargos de divergência;		B- Agravo interno;</a:t>
            </a:r>
          </a:p>
          <a:p>
            <a:pPr algn="just">
              <a:lnSpc>
                <a:spcPct val="100000"/>
              </a:lnSpc>
              <a:spcBef>
                <a:spcPts val="641"/>
              </a:spcBef>
              <a:tabLst>
                <a:tab pos="0" algn="l"/>
              </a:tabLst>
            </a:pPr>
            <a:r>
              <a:rPr lang="pt-BR" sz="3200" spc="-1" dirty="0">
                <a:solidFill>
                  <a:srgbClr val="000000"/>
                </a:solidFill>
                <a:ea typeface="DejaVu Sans"/>
              </a:rPr>
              <a:t>	C- Embargos Infringentes;		D- Agravo em recurso especial;</a:t>
            </a:r>
          </a:p>
          <a:p>
            <a:pPr algn="just">
              <a:lnSpc>
                <a:spcPct val="100000"/>
              </a:lnSpc>
              <a:spcBef>
                <a:spcPts val="641"/>
              </a:spcBef>
              <a:tabLst>
                <a:tab pos="0" algn="l"/>
              </a:tabLst>
            </a:pPr>
            <a:r>
              <a:rPr lang="pt-BR" sz="3200" spc="-1" dirty="0">
                <a:solidFill>
                  <a:srgbClr val="000000"/>
                </a:solidFill>
                <a:ea typeface="DejaVu Sans"/>
              </a:rPr>
              <a:t>E- Agravo em recurso extraordinário;</a:t>
            </a:r>
          </a:p>
        </p:txBody>
      </p:sp>
    </p:spTree>
    <p:extLst>
      <p:ext uri="{BB962C8B-B14F-4D97-AF65-F5344CB8AC3E}">
        <p14:creationId xmlns:p14="http://schemas.microsoft.com/office/powerpoint/2010/main" val="3097695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5580F-211A-638E-C049-E0BACD3BCF4F}"/>
            </a:ext>
          </a:extLst>
        </p:cNvPr>
        <p:cNvGrpSpPr/>
        <p:nvPr/>
      </p:nvGrpSpPr>
      <p:grpSpPr>
        <a:xfrm>
          <a:off x="0" y="0"/>
          <a:ext cx="0" cy="0"/>
          <a:chOff x="0" y="0"/>
          <a:chExt cx="0" cy="0"/>
        </a:xfrm>
      </p:grpSpPr>
      <p:sp>
        <p:nvSpPr>
          <p:cNvPr id="146" name="Espaço Reservado para Conteúdo 2_3">
            <a:extLst>
              <a:ext uri="{FF2B5EF4-FFF2-40B4-BE49-F238E27FC236}">
                <a16:creationId xmlns:a16="http://schemas.microsoft.com/office/drawing/2014/main" id="{9EBA3474-7AC1-1C57-A0D6-5959292454AF}"/>
              </a:ext>
            </a:extLst>
          </p:cNvPr>
          <p:cNvSpPr/>
          <p:nvPr/>
        </p:nvSpPr>
        <p:spPr>
          <a:xfrm>
            <a:off x="1"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47500" lnSpcReduction="20000"/>
          </a:bodyPr>
          <a:lstStyle/>
          <a:p>
            <a:pPr algn="just">
              <a:lnSpc>
                <a:spcPct val="100000"/>
              </a:lnSpc>
              <a:spcBef>
                <a:spcPts val="641"/>
              </a:spcBef>
              <a:tabLst>
                <a:tab pos="0" algn="l"/>
              </a:tabLst>
            </a:pPr>
            <a:r>
              <a:rPr lang="pt-BR" sz="4000" spc="-1" dirty="0">
                <a:ea typeface="DejaVu Sans"/>
              </a:rPr>
              <a:t>Art. 203. Os pronunciamentos do juiz consistirão em sentenças, </a:t>
            </a:r>
            <a:r>
              <a:rPr lang="pt-BR" sz="4000" u="sng" spc="-1" dirty="0">
                <a:ea typeface="DejaVu Sans"/>
              </a:rPr>
              <a:t>decisões interlocutórias</a:t>
            </a:r>
            <a:r>
              <a:rPr lang="pt-BR" sz="4000" spc="-1" dirty="0">
                <a:ea typeface="DejaVu Sans"/>
              </a:rPr>
              <a:t> e despachos. § 1º Ressalvadas as </a:t>
            </a:r>
            <a:r>
              <a:rPr lang="pt-BR" sz="4000" u="sng" spc="-1" dirty="0">
                <a:ea typeface="DejaVu Sans"/>
              </a:rPr>
              <a:t>disposições expressas</a:t>
            </a:r>
            <a:r>
              <a:rPr lang="pt-BR" sz="4000" spc="-1" dirty="0">
                <a:ea typeface="DejaVu Sans"/>
              </a:rPr>
              <a:t> dos procedimentos especiais, </a:t>
            </a:r>
            <a:r>
              <a:rPr lang="pt-BR" sz="4000" u="sng" spc="-1" dirty="0">
                <a:ea typeface="DejaVu Sans"/>
              </a:rPr>
              <a:t>sentença</a:t>
            </a:r>
            <a:r>
              <a:rPr lang="pt-BR" sz="4000" spc="-1" dirty="0">
                <a:ea typeface="DejaVu Sans"/>
              </a:rPr>
              <a:t> é o pronunciamento que põe fim ao processo. § 2º </a:t>
            </a:r>
            <a:r>
              <a:rPr lang="pt-BR" sz="4000" b="1" u="sng" spc="-1" dirty="0">
                <a:ea typeface="DejaVu Sans"/>
              </a:rPr>
              <a:t>Decisão interlocutória é todo pronunciamento judicial de natureza decisória que não se enquadre no § 1º</a:t>
            </a:r>
            <a:r>
              <a:rPr lang="pt-BR" sz="4000" spc="-1" dirty="0">
                <a:ea typeface="DejaVu Sans"/>
              </a:rPr>
              <a:t>.</a:t>
            </a:r>
          </a:p>
          <a:p>
            <a:pPr algn="ctr">
              <a:lnSpc>
                <a:spcPct val="100000"/>
              </a:lnSpc>
              <a:spcBef>
                <a:spcPts val="641"/>
              </a:spcBef>
              <a:tabLst>
                <a:tab pos="0" algn="l"/>
              </a:tabLst>
            </a:pPr>
            <a:r>
              <a:rPr lang="pt-BR" sz="3200" b="1" u="sng" spc="-1" dirty="0">
                <a:ea typeface="DejaVu Sans"/>
              </a:rPr>
              <a:t>INTERLOCUTÓRIA</a:t>
            </a:r>
            <a:r>
              <a:rPr lang="pt-BR" sz="3200" spc="-1" dirty="0">
                <a:ea typeface="DejaVu Sans"/>
              </a:rPr>
              <a:t> = </a:t>
            </a:r>
            <a:r>
              <a:rPr lang="pt-BR" sz="3200" b="1" u="sng" spc="-1" dirty="0">
                <a:ea typeface="DejaVu Sans"/>
              </a:rPr>
              <a:t>DECIDE</a:t>
            </a:r>
            <a:r>
              <a:rPr lang="pt-BR" sz="3200" spc="-1" dirty="0">
                <a:ea typeface="DejaVu Sans"/>
              </a:rPr>
              <a:t> (</a:t>
            </a:r>
            <a:r>
              <a:rPr lang="pt-BR" sz="3200" b="1" spc="-1" dirty="0">
                <a:ea typeface="DejaVu Sans"/>
              </a:rPr>
              <a:t>PREJUÍZO</a:t>
            </a:r>
            <a:r>
              <a:rPr lang="pt-BR" sz="3200" spc="-1" dirty="0">
                <a:ea typeface="DejaVu Sans"/>
              </a:rPr>
              <a:t>) + </a:t>
            </a:r>
            <a:r>
              <a:rPr lang="pt-BR" sz="3200" b="1" spc="-1" dirty="0">
                <a:ea typeface="DejaVu Sans"/>
              </a:rPr>
              <a:t>NÃO PÕE FIM</a:t>
            </a:r>
          </a:p>
          <a:p>
            <a:pPr algn="just">
              <a:lnSpc>
                <a:spcPct val="100000"/>
              </a:lnSpc>
              <a:spcBef>
                <a:spcPts val="641"/>
              </a:spcBef>
              <a:tabLst>
                <a:tab pos="0" algn="l"/>
              </a:tabLst>
            </a:pPr>
            <a:r>
              <a:rPr lang="pt-BR" sz="3200" spc="-1" dirty="0">
                <a:ea typeface="DejaVu Sans"/>
              </a:rPr>
              <a:t>		</a:t>
            </a:r>
            <a:r>
              <a:rPr lang="pt-BR" sz="3200" b="1" u="sng" spc="-1" dirty="0">
                <a:ea typeface="DejaVu Sans"/>
              </a:rPr>
              <a:t>FUNDAMENTO</a:t>
            </a:r>
            <a:r>
              <a:rPr lang="pt-BR" sz="3200" spc="-1" dirty="0">
                <a:ea typeface="DejaVu Sans"/>
              </a:rPr>
              <a:t>: art. 1.015 (agravo de instrumento de algumas decisões interlocutórias)</a:t>
            </a:r>
          </a:p>
          <a:p>
            <a:pPr algn="ctr">
              <a:lnSpc>
                <a:spcPct val="100000"/>
              </a:lnSpc>
              <a:spcBef>
                <a:spcPts val="641"/>
              </a:spcBef>
              <a:tabLst>
                <a:tab pos="0" algn="l"/>
              </a:tabLst>
            </a:pPr>
            <a:endParaRPr lang="pt-BR" sz="4000" spc="-1" dirty="0">
              <a:solidFill>
                <a:srgbClr val="FF0000"/>
              </a:solidFill>
              <a:highlight>
                <a:srgbClr val="FFFF00"/>
              </a:highlight>
              <a:latin typeface="Calibri"/>
              <a:ea typeface="DejaVu Sans"/>
            </a:endParaRPr>
          </a:p>
          <a:p>
            <a:pPr algn="ctr">
              <a:lnSpc>
                <a:spcPct val="100000"/>
              </a:lnSpc>
              <a:spcBef>
                <a:spcPts val="641"/>
              </a:spcBef>
              <a:tabLst>
                <a:tab pos="0" algn="l"/>
              </a:tabLst>
            </a:pPr>
            <a:r>
              <a:rPr lang="pt-BR" sz="4000" spc="-1" dirty="0">
                <a:solidFill>
                  <a:srgbClr val="FF0000"/>
                </a:solidFill>
                <a:highlight>
                  <a:srgbClr val="FFFF00"/>
                </a:highlight>
                <a:latin typeface="Calibri"/>
                <a:ea typeface="DejaVu Sans"/>
              </a:rPr>
              <a:t>ROL DAS DECISÕES AGRAVÁVEIS PREVISTAS NO ART. 1.015 CPC</a:t>
            </a:r>
          </a:p>
          <a:p>
            <a:pPr algn="just">
              <a:lnSpc>
                <a:spcPct val="100000"/>
              </a:lnSpc>
              <a:spcBef>
                <a:spcPts val="641"/>
              </a:spcBef>
              <a:tabLst>
                <a:tab pos="0" algn="l"/>
              </a:tabLst>
            </a:pPr>
            <a:r>
              <a:rPr lang="pt-BR" sz="6000" b="0" strike="noStrike" spc="-1" dirty="0">
                <a:latin typeface="Calibri"/>
                <a:ea typeface="DejaVu Sans"/>
              </a:rPr>
              <a:t>	Art. 1.015. Cabe </a:t>
            </a:r>
            <a:r>
              <a:rPr lang="pt-BR" sz="6000" b="0" u="sng" strike="noStrike" spc="-1" dirty="0">
                <a:latin typeface="Calibri"/>
                <a:ea typeface="DejaVu Sans"/>
              </a:rPr>
              <a:t>agravo de instrumento</a:t>
            </a:r>
            <a:r>
              <a:rPr lang="pt-BR" sz="6000" b="0" strike="noStrike" spc="-1" dirty="0">
                <a:latin typeface="Calibri"/>
                <a:ea typeface="DejaVu Sans"/>
              </a:rPr>
              <a:t> contra as </a:t>
            </a:r>
            <a:r>
              <a:rPr lang="pt-BR" sz="6000" b="1" strike="noStrike" spc="-1" dirty="0">
                <a:latin typeface="Calibri"/>
                <a:ea typeface="DejaVu Sans"/>
              </a:rPr>
              <a:t>decisões interlocutórias</a:t>
            </a:r>
            <a:r>
              <a:rPr lang="pt-BR" sz="6000" b="0" strike="noStrike" spc="-1" dirty="0">
                <a:latin typeface="Calibri"/>
                <a:ea typeface="DejaVu Sans"/>
              </a:rPr>
              <a:t> </a:t>
            </a:r>
            <a:r>
              <a:rPr lang="pt-BR" sz="6000" b="1" u="sng" strike="noStrike" spc="-1" dirty="0">
                <a:latin typeface="Calibri"/>
                <a:ea typeface="DejaVu Sans"/>
              </a:rPr>
              <a:t>QUE VERSAREM SOBRE</a:t>
            </a:r>
            <a:r>
              <a:rPr lang="pt-BR" sz="6000" b="0" strike="noStrike" spc="-1" dirty="0">
                <a:latin typeface="Calibri"/>
                <a:ea typeface="DejaVu Sans"/>
              </a:rPr>
              <a:t>:</a:t>
            </a:r>
          </a:p>
          <a:p>
            <a:pPr algn="just">
              <a:lnSpc>
                <a:spcPct val="100000"/>
              </a:lnSpc>
              <a:spcBef>
                <a:spcPts val="641"/>
              </a:spcBef>
              <a:tabLst>
                <a:tab pos="0" algn="l"/>
              </a:tabLst>
            </a:pPr>
            <a:r>
              <a:rPr lang="pt-BR" sz="3200" b="0" strike="noStrike" spc="-1" dirty="0">
                <a:latin typeface="Calibri"/>
                <a:ea typeface="DejaVu Sans"/>
              </a:rPr>
              <a:t>		I - tutelas provisórias;</a:t>
            </a:r>
          </a:p>
          <a:p>
            <a:pPr algn="just">
              <a:lnSpc>
                <a:spcPct val="100000"/>
              </a:lnSpc>
              <a:spcBef>
                <a:spcPts val="641"/>
              </a:spcBef>
              <a:tabLst>
                <a:tab pos="0" algn="l"/>
              </a:tabLst>
            </a:pPr>
            <a:r>
              <a:rPr lang="pt-BR" sz="3200" b="0" strike="noStrike" spc="-1" dirty="0">
                <a:latin typeface="Calibri"/>
                <a:ea typeface="DejaVu Sans"/>
              </a:rPr>
              <a:t>		II - mérito do processo;</a:t>
            </a:r>
          </a:p>
          <a:p>
            <a:pPr algn="just">
              <a:lnSpc>
                <a:spcPct val="100000"/>
              </a:lnSpc>
              <a:spcBef>
                <a:spcPts val="641"/>
              </a:spcBef>
              <a:tabLst>
                <a:tab pos="0" algn="l"/>
              </a:tabLst>
            </a:pPr>
            <a:r>
              <a:rPr lang="pt-BR" sz="3200" b="0" strike="noStrike" spc="-1" dirty="0">
                <a:latin typeface="Calibri"/>
                <a:ea typeface="DejaVu Sans"/>
              </a:rPr>
              <a:t>		III - rejeição da alegação de convenção de arbitragem;</a:t>
            </a:r>
          </a:p>
          <a:p>
            <a:pPr algn="just">
              <a:lnSpc>
                <a:spcPct val="100000"/>
              </a:lnSpc>
              <a:spcBef>
                <a:spcPts val="641"/>
              </a:spcBef>
              <a:tabLst>
                <a:tab pos="0" algn="l"/>
              </a:tabLst>
            </a:pPr>
            <a:r>
              <a:rPr lang="pt-BR" sz="3200" b="0" strike="noStrike" spc="-1" dirty="0">
                <a:latin typeface="Calibri"/>
                <a:ea typeface="DejaVu Sans"/>
              </a:rPr>
              <a:t>		IV - incidente de desconsideração da personalidade jurídica;</a:t>
            </a:r>
          </a:p>
          <a:p>
            <a:pPr algn="just">
              <a:lnSpc>
                <a:spcPct val="100000"/>
              </a:lnSpc>
              <a:spcBef>
                <a:spcPts val="641"/>
              </a:spcBef>
              <a:tabLst>
                <a:tab pos="0" algn="l"/>
              </a:tabLst>
            </a:pPr>
            <a:r>
              <a:rPr lang="pt-BR" sz="3200" b="0" strike="noStrike" spc="-1" dirty="0">
                <a:latin typeface="Calibri"/>
                <a:ea typeface="DejaVu Sans"/>
              </a:rPr>
              <a:t>		V- rejeição do pedido de gratuidade da justiça ou acolhimento do pedido de sua revogação;</a:t>
            </a:r>
          </a:p>
          <a:p>
            <a:pPr algn="just">
              <a:lnSpc>
                <a:spcPct val="100000"/>
              </a:lnSpc>
              <a:spcBef>
                <a:spcPts val="641"/>
              </a:spcBef>
              <a:tabLst>
                <a:tab pos="0" algn="l"/>
              </a:tabLst>
            </a:pPr>
            <a:r>
              <a:rPr lang="pt-BR" sz="3200" b="0" strike="noStrike" spc="-1" dirty="0">
                <a:latin typeface="Calibri"/>
                <a:ea typeface="DejaVu Sans"/>
              </a:rPr>
              <a:t>		VI - exibição ou posse de documento ou coisa;</a:t>
            </a:r>
          </a:p>
          <a:p>
            <a:pPr algn="just">
              <a:lnSpc>
                <a:spcPct val="100000"/>
              </a:lnSpc>
              <a:spcBef>
                <a:spcPts val="641"/>
              </a:spcBef>
              <a:tabLst>
                <a:tab pos="0" algn="l"/>
              </a:tabLst>
            </a:pPr>
            <a:r>
              <a:rPr lang="pt-BR" sz="3200" b="0" strike="noStrike" spc="-1" dirty="0">
                <a:latin typeface="Calibri"/>
                <a:ea typeface="DejaVu Sans"/>
              </a:rPr>
              <a:t>		VII - exclusão de litisconsorte;</a:t>
            </a:r>
          </a:p>
          <a:p>
            <a:pPr algn="just">
              <a:lnSpc>
                <a:spcPct val="100000"/>
              </a:lnSpc>
              <a:spcBef>
                <a:spcPts val="641"/>
              </a:spcBef>
              <a:tabLst>
                <a:tab pos="0" algn="l"/>
              </a:tabLst>
            </a:pPr>
            <a:r>
              <a:rPr lang="pt-BR" sz="3200" b="0" strike="noStrike" spc="-1" dirty="0">
                <a:latin typeface="Calibri"/>
                <a:ea typeface="DejaVu Sans"/>
              </a:rPr>
              <a:t>		VIII - rejeição do pedido de limitação do litisconsórcio;</a:t>
            </a:r>
          </a:p>
          <a:p>
            <a:pPr algn="just">
              <a:lnSpc>
                <a:spcPct val="100000"/>
              </a:lnSpc>
              <a:spcBef>
                <a:spcPts val="641"/>
              </a:spcBef>
              <a:tabLst>
                <a:tab pos="0" algn="l"/>
              </a:tabLst>
            </a:pPr>
            <a:r>
              <a:rPr lang="pt-BR" sz="3200" b="0" strike="noStrike" spc="-1" dirty="0">
                <a:latin typeface="Calibri"/>
                <a:ea typeface="DejaVu Sans"/>
              </a:rPr>
              <a:t>		IX - admissão ou inadmissão de intervenção de terceiros;</a:t>
            </a:r>
          </a:p>
          <a:p>
            <a:pPr algn="just">
              <a:lnSpc>
                <a:spcPct val="100000"/>
              </a:lnSpc>
              <a:spcBef>
                <a:spcPts val="641"/>
              </a:spcBef>
              <a:tabLst>
                <a:tab pos="0" algn="l"/>
              </a:tabLst>
            </a:pPr>
            <a:r>
              <a:rPr lang="pt-BR" sz="3200" b="0" strike="noStrike" spc="-1" dirty="0">
                <a:latin typeface="Calibri"/>
                <a:ea typeface="DejaVu Sans"/>
              </a:rPr>
              <a:t>		X- concessão, modificação ou revogação do efeito suspensivo aos embargos à execução;</a:t>
            </a:r>
          </a:p>
          <a:p>
            <a:pPr algn="just">
              <a:lnSpc>
                <a:spcPct val="100000"/>
              </a:lnSpc>
              <a:spcBef>
                <a:spcPts val="641"/>
              </a:spcBef>
              <a:tabLst>
                <a:tab pos="0" algn="l"/>
              </a:tabLst>
            </a:pPr>
            <a:r>
              <a:rPr lang="pt-BR" sz="3200" b="0" strike="noStrike" spc="-1" dirty="0">
                <a:latin typeface="Calibri"/>
                <a:ea typeface="DejaVu Sans"/>
              </a:rPr>
              <a:t>		XI- redistribuição do ônus da prova nos termos do art. 373, § 1º ;</a:t>
            </a:r>
          </a:p>
          <a:p>
            <a:pPr algn="just">
              <a:lnSpc>
                <a:spcPct val="100000"/>
              </a:lnSpc>
              <a:spcBef>
                <a:spcPts val="641"/>
              </a:spcBef>
              <a:tabLst>
                <a:tab pos="0" algn="l"/>
              </a:tabLst>
            </a:pPr>
            <a:r>
              <a:rPr lang="pt-BR" sz="3200" b="0" strike="noStrike" spc="-1" dirty="0">
                <a:latin typeface="Calibri"/>
                <a:ea typeface="DejaVu Sans"/>
              </a:rPr>
              <a:t>		XII - (VETADO);</a:t>
            </a:r>
          </a:p>
          <a:p>
            <a:pPr algn="just">
              <a:lnSpc>
                <a:spcPct val="100000"/>
              </a:lnSpc>
              <a:spcBef>
                <a:spcPts val="641"/>
              </a:spcBef>
              <a:tabLst>
                <a:tab pos="0" algn="l"/>
              </a:tabLst>
            </a:pPr>
            <a:r>
              <a:rPr lang="pt-BR" sz="3200" spc="-1" dirty="0">
                <a:latin typeface="Calibri"/>
                <a:ea typeface="DejaVu Sans"/>
              </a:rPr>
              <a:t>		</a:t>
            </a:r>
            <a:r>
              <a:rPr lang="pt-BR" sz="3200" b="0" strike="noStrike" spc="-1" dirty="0">
                <a:latin typeface="Calibri"/>
                <a:ea typeface="DejaVu Sans"/>
              </a:rPr>
              <a:t>XIII - outros casos expressamente referidos em lei.</a:t>
            </a:r>
          </a:p>
          <a:p>
            <a:pPr algn="just">
              <a:lnSpc>
                <a:spcPct val="100000"/>
              </a:lnSpc>
              <a:spcBef>
                <a:spcPts val="641"/>
              </a:spcBef>
              <a:tabLst>
                <a:tab pos="0" algn="l"/>
              </a:tabLst>
            </a:pPr>
            <a:r>
              <a:rPr lang="pt-BR" sz="3200" spc="-1" dirty="0">
                <a:latin typeface="Calibri"/>
                <a:ea typeface="DejaVu Sans"/>
              </a:rPr>
              <a:t>*NÃO É TAXATIVO – VIDE DECISÃO DO STJ.</a:t>
            </a:r>
            <a:endParaRPr lang="pt-BR" sz="3200" b="0" strike="noStrike" spc="-1" dirty="0">
              <a:latin typeface="Calibri"/>
              <a:ea typeface="DejaVu Sans"/>
            </a:endParaRPr>
          </a:p>
        </p:txBody>
      </p:sp>
    </p:spTree>
    <p:extLst>
      <p:ext uri="{BB962C8B-B14F-4D97-AF65-F5344CB8AC3E}">
        <p14:creationId xmlns:p14="http://schemas.microsoft.com/office/powerpoint/2010/main" val="12051852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BF6E5-AF08-F94C-4F60-9B43E5D5ACB5}"/>
            </a:ext>
          </a:extLst>
        </p:cNvPr>
        <p:cNvGrpSpPr/>
        <p:nvPr/>
      </p:nvGrpSpPr>
      <p:grpSpPr>
        <a:xfrm>
          <a:off x="0" y="0"/>
          <a:ext cx="0" cy="0"/>
          <a:chOff x="0" y="0"/>
          <a:chExt cx="0" cy="0"/>
        </a:xfrm>
      </p:grpSpPr>
      <p:sp>
        <p:nvSpPr>
          <p:cNvPr id="146" name="Espaço Reservado para Conteúdo 2_3">
            <a:extLst>
              <a:ext uri="{FF2B5EF4-FFF2-40B4-BE49-F238E27FC236}">
                <a16:creationId xmlns:a16="http://schemas.microsoft.com/office/drawing/2014/main" id="{F5D00167-AF90-B9A6-F2C3-6697CECF8B49}"/>
              </a:ext>
            </a:extLst>
          </p:cNvPr>
          <p:cNvSpPr/>
          <p:nvPr/>
        </p:nvSpPr>
        <p:spPr>
          <a:xfrm>
            <a:off x="1"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2500" lnSpcReduction="20000"/>
          </a:bodyPr>
          <a:lstStyle/>
          <a:p>
            <a:pPr algn="just">
              <a:lnSpc>
                <a:spcPct val="100000"/>
              </a:lnSpc>
              <a:spcBef>
                <a:spcPts val="641"/>
              </a:spcBef>
              <a:tabLst>
                <a:tab pos="0" algn="l"/>
              </a:tabLst>
            </a:pPr>
            <a:r>
              <a:rPr lang="pt-BR" sz="3200" b="0" strike="noStrike" spc="-1" dirty="0">
                <a:solidFill>
                  <a:srgbClr val="000000"/>
                </a:solidFill>
                <a:latin typeface="Calibri"/>
                <a:ea typeface="DejaVu Sans"/>
              </a:rPr>
              <a:t>9-</a:t>
            </a:r>
            <a:r>
              <a:rPr lang="pt-BR" sz="1200" b="0" strike="noStrike" spc="-1" dirty="0">
                <a:solidFill>
                  <a:srgbClr val="000000"/>
                </a:solidFill>
                <a:latin typeface="Calibri"/>
                <a:ea typeface="DejaVu Sans"/>
              </a:rPr>
              <a:t> PGM-RJ  ADP </a:t>
            </a:r>
            <a:r>
              <a:rPr lang="pt-BR" sz="3200" b="0" strike="noStrike" spc="-1" dirty="0">
                <a:solidFill>
                  <a:srgbClr val="000000"/>
                </a:solidFill>
                <a:latin typeface="Calibri"/>
                <a:ea typeface="DejaVu Sans"/>
              </a:rPr>
              <a:t>João ajuizou demanda objetivando a </a:t>
            </a:r>
            <a:r>
              <a:rPr lang="pt-BR" sz="3200" b="1" strike="noStrike" spc="-1" dirty="0">
                <a:solidFill>
                  <a:srgbClr val="000000"/>
                </a:solidFill>
                <a:latin typeface="Calibri"/>
                <a:ea typeface="DejaVu Sans"/>
              </a:rPr>
              <a:t>reparação</a:t>
            </a:r>
            <a:r>
              <a:rPr lang="pt-BR" sz="3200" b="0" strike="noStrike" spc="-1" dirty="0">
                <a:solidFill>
                  <a:srgbClr val="000000"/>
                </a:solidFill>
                <a:latin typeface="Calibri"/>
                <a:ea typeface="DejaVu Sans"/>
              </a:rPr>
              <a:t> de danos materiais e morais em face do Município do Rio de Janeiro. Após apresentação de contestação por parte do Procurador que atuava no feito, na fase de </a:t>
            </a:r>
            <a:r>
              <a:rPr lang="pt-BR" sz="3200" b="1" strike="noStrike" spc="-1" dirty="0">
                <a:solidFill>
                  <a:srgbClr val="000000"/>
                </a:solidFill>
                <a:latin typeface="Calibri"/>
                <a:ea typeface="DejaVu Sans"/>
              </a:rPr>
              <a:t>saneamento</a:t>
            </a:r>
            <a:r>
              <a:rPr lang="pt-BR" sz="3200" b="0" strike="noStrike" spc="-1" dirty="0">
                <a:solidFill>
                  <a:srgbClr val="000000"/>
                </a:solidFill>
                <a:latin typeface="Calibri"/>
                <a:ea typeface="DejaVu Sans"/>
              </a:rPr>
              <a:t> e organização processual, o juiz entendeu que a questão probatória estava suficientemente provada, julgando procedente o pedido em relação ao ponto, de modo antecipado, e determinando a </a:t>
            </a:r>
            <a:r>
              <a:rPr lang="pt-BR" sz="3200" b="1" strike="noStrike" spc="-1" dirty="0">
                <a:solidFill>
                  <a:srgbClr val="000000"/>
                </a:solidFill>
                <a:latin typeface="Calibri"/>
                <a:ea typeface="DejaVu Sans"/>
              </a:rPr>
              <a:t>continuidade</a:t>
            </a:r>
            <a:r>
              <a:rPr lang="pt-BR" sz="3200" b="0" strike="noStrike" spc="-1" dirty="0">
                <a:solidFill>
                  <a:srgbClr val="000000"/>
                </a:solidFill>
                <a:latin typeface="Calibri"/>
                <a:ea typeface="DejaVu Sans"/>
              </a:rPr>
              <a:t> do feito em relação aos danos morais. Discordando dessa decisão, o Procurador do feito deve:</a:t>
            </a:r>
          </a:p>
          <a:p>
            <a:pPr algn="just">
              <a:lnSpc>
                <a:spcPct val="100000"/>
              </a:lnSpc>
              <a:spcBef>
                <a:spcPts val="641"/>
              </a:spcBef>
              <a:tabLst>
                <a:tab pos="0" algn="l"/>
              </a:tabLst>
            </a:pPr>
            <a:r>
              <a:rPr lang="pt-BR" sz="3200" b="0" strike="noStrike" spc="-1" dirty="0">
                <a:solidFill>
                  <a:srgbClr val="000000"/>
                </a:solidFill>
                <a:latin typeface="Calibri"/>
                <a:ea typeface="DejaVu Sans"/>
              </a:rPr>
              <a:t>	A- interpor apelação de imediato,		</a:t>
            </a:r>
          </a:p>
          <a:p>
            <a:pPr algn="just">
              <a:lnSpc>
                <a:spcPct val="100000"/>
              </a:lnSpc>
              <a:spcBef>
                <a:spcPts val="641"/>
              </a:spcBef>
              <a:tabLst>
                <a:tab pos="0" algn="l"/>
              </a:tabLst>
            </a:pPr>
            <a:r>
              <a:rPr lang="pt-BR" sz="3200" b="0" strike="noStrike" spc="-1" dirty="0">
                <a:solidFill>
                  <a:srgbClr val="000000"/>
                </a:solidFill>
                <a:latin typeface="Calibri"/>
                <a:ea typeface="DejaVu Sans"/>
              </a:rPr>
              <a:t>B- interpor agravo de instrumento,</a:t>
            </a:r>
          </a:p>
          <a:p>
            <a:pPr algn="just">
              <a:lnSpc>
                <a:spcPct val="100000"/>
              </a:lnSpc>
              <a:spcBef>
                <a:spcPts val="641"/>
              </a:spcBef>
              <a:tabLst>
                <a:tab pos="0" algn="l"/>
              </a:tabLst>
            </a:pPr>
            <a:r>
              <a:rPr lang="pt-BR" sz="3200" b="0" strike="noStrike" spc="-1" dirty="0">
                <a:solidFill>
                  <a:srgbClr val="000000"/>
                </a:solidFill>
                <a:latin typeface="Calibri"/>
                <a:ea typeface="DejaVu Sans"/>
              </a:rPr>
              <a:t>	C- apresentar reclamação ao Tribunal,                    </a:t>
            </a:r>
          </a:p>
          <a:p>
            <a:pPr algn="just">
              <a:lnSpc>
                <a:spcPct val="100000"/>
              </a:lnSpc>
              <a:spcBef>
                <a:spcPts val="641"/>
              </a:spcBef>
              <a:tabLst>
                <a:tab pos="0" algn="l"/>
              </a:tabLst>
            </a:pPr>
            <a:r>
              <a:rPr lang="pt-BR" sz="3200" spc="-1" dirty="0">
                <a:solidFill>
                  <a:srgbClr val="000000"/>
                </a:solidFill>
                <a:latin typeface="Calibri"/>
                <a:ea typeface="DejaVu Sans"/>
              </a:rPr>
              <a:t>D- Não comporta recurso</a:t>
            </a:r>
          </a:p>
          <a:p>
            <a:pPr algn="just">
              <a:spcBef>
                <a:spcPts val="641"/>
              </a:spcBef>
              <a:tabLst>
                <a:tab pos="0" algn="l"/>
              </a:tabLst>
            </a:pPr>
            <a:r>
              <a:rPr lang="pt-BR" sz="3200" spc="-1" dirty="0">
                <a:solidFill>
                  <a:srgbClr val="000000"/>
                </a:solidFill>
                <a:latin typeface="Calibri"/>
                <a:ea typeface="DejaVu Sans"/>
              </a:rPr>
              <a:t>E- </a:t>
            </a:r>
            <a:r>
              <a:rPr lang="pt-BR" sz="3200" spc="-1" dirty="0">
                <a:solidFill>
                  <a:srgbClr val="000000"/>
                </a:solidFill>
                <a:ea typeface="DejaVu Sans"/>
              </a:rPr>
              <a:t>interpor apelação, quando finalizar o procedimento cognitivo,</a:t>
            </a:r>
          </a:p>
          <a:p>
            <a:pPr algn="just">
              <a:lnSpc>
                <a:spcPct val="100000"/>
              </a:lnSpc>
              <a:spcBef>
                <a:spcPts val="641"/>
              </a:spcBef>
              <a:tabLst>
                <a:tab pos="0" algn="l"/>
              </a:tabLst>
            </a:pPr>
            <a:endParaRPr lang="pt-BR" sz="1700" b="0" strike="noStrike" spc="-1" dirty="0">
              <a:solidFill>
                <a:srgbClr val="000000"/>
              </a:solidFill>
              <a:latin typeface="Calibri"/>
              <a:ea typeface="DejaVu Sans"/>
            </a:endParaRPr>
          </a:p>
        </p:txBody>
      </p:sp>
    </p:spTree>
    <p:extLst>
      <p:ext uri="{BB962C8B-B14F-4D97-AF65-F5344CB8AC3E}">
        <p14:creationId xmlns:p14="http://schemas.microsoft.com/office/powerpoint/2010/main" val="4076603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00E48-66C2-C8F5-1F29-67591BCED3EE}"/>
            </a:ext>
          </a:extLst>
        </p:cNvPr>
        <p:cNvGrpSpPr/>
        <p:nvPr/>
      </p:nvGrpSpPr>
      <p:grpSpPr>
        <a:xfrm>
          <a:off x="0" y="0"/>
          <a:ext cx="0" cy="0"/>
          <a:chOff x="0" y="0"/>
          <a:chExt cx="0" cy="0"/>
        </a:xfrm>
      </p:grpSpPr>
      <p:sp>
        <p:nvSpPr>
          <p:cNvPr id="146" name="Espaço Reservado para Conteúdo 2_3">
            <a:extLst>
              <a:ext uri="{FF2B5EF4-FFF2-40B4-BE49-F238E27FC236}">
                <a16:creationId xmlns:a16="http://schemas.microsoft.com/office/drawing/2014/main" id="{2429922C-4077-C9ED-FB0D-5F546CBBB1D0}"/>
              </a:ext>
            </a:extLst>
          </p:cNvPr>
          <p:cNvSpPr/>
          <p:nvPr/>
        </p:nvSpPr>
        <p:spPr>
          <a:xfrm>
            <a:off x="1"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70000" lnSpcReduction="20000"/>
          </a:bodyPr>
          <a:lstStyle/>
          <a:p>
            <a:pPr algn="just">
              <a:lnSpc>
                <a:spcPct val="100000"/>
              </a:lnSpc>
              <a:spcBef>
                <a:spcPts val="641"/>
              </a:spcBef>
              <a:tabLst>
                <a:tab pos="0" algn="l"/>
              </a:tabLst>
            </a:pPr>
            <a:r>
              <a:rPr lang="pt-BR" sz="3200" spc="-1" dirty="0">
                <a:solidFill>
                  <a:srgbClr val="000000"/>
                </a:solidFill>
                <a:ea typeface="DejaVu Sans"/>
              </a:rPr>
              <a:t>10- </a:t>
            </a:r>
            <a:r>
              <a:rPr lang="pt-BR" sz="1100" spc="-1" dirty="0">
                <a:solidFill>
                  <a:srgbClr val="000000"/>
                </a:solidFill>
                <a:ea typeface="DejaVu Sans"/>
              </a:rPr>
              <a:t>FUNDATEC -  </a:t>
            </a:r>
            <a:r>
              <a:rPr lang="pt-BR" sz="3200" spc="-1" dirty="0">
                <a:solidFill>
                  <a:srgbClr val="000000"/>
                </a:solidFill>
                <a:ea typeface="DejaVu Sans"/>
              </a:rPr>
              <a:t>A decisão do magistrado de primeiro grau que indefere pedido de tutela antecipada:</a:t>
            </a:r>
          </a:p>
          <a:p>
            <a:pPr algn="just">
              <a:lnSpc>
                <a:spcPct val="100000"/>
              </a:lnSpc>
              <a:spcBef>
                <a:spcPts val="641"/>
              </a:spcBef>
              <a:tabLst>
                <a:tab pos="0" algn="l"/>
              </a:tabLst>
            </a:pPr>
            <a:r>
              <a:rPr lang="pt-BR" sz="3200" spc="-1" dirty="0">
                <a:solidFill>
                  <a:srgbClr val="000000"/>
                </a:solidFill>
                <a:ea typeface="DejaVu Sans"/>
              </a:rPr>
              <a:t>	A- Poderá ser atacada por agravo de instrumento         </a:t>
            </a:r>
          </a:p>
          <a:p>
            <a:pPr algn="just">
              <a:lnSpc>
                <a:spcPct val="100000"/>
              </a:lnSpc>
              <a:spcBef>
                <a:spcPts val="641"/>
              </a:spcBef>
              <a:tabLst>
                <a:tab pos="0" algn="l"/>
              </a:tabLst>
            </a:pPr>
            <a:r>
              <a:rPr lang="pt-BR" sz="3200" spc="-1" dirty="0">
                <a:solidFill>
                  <a:srgbClr val="000000"/>
                </a:solidFill>
                <a:ea typeface="DejaVu Sans"/>
              </a:rPr>
              <a:t> B- Poderá ser atacada por agravo interno</a:t>
            </a:r>
          </a:p>
          <a:p>
            <a:pPr algn="just">
              <a:spcBef>
                <a:spcPts val="641"/>
              </a:spcBef>
              <a:tabLst>
                <a:tab pos="0" algn="l"/>
              </a:tabLst>
            </a:pPr>
            <a:r>
              <a:rPr lang="pt-BR" sz="3200" spc="-1" dirty="0">
                <a:solidFill>
                  <a:srgbClr val="000000"/>
                </a:solidFill>
                <a:ea typeface="DejaVu Sans"/>
              </a:rPr>
              <a:t>	C- Poderá ser atacada por agravo retido                          </a:t>
            </a:r>
          </a:p>
          <a:p>
            <a:pPr algn="just">
              <a:spcBef>
                <a:spcPts val="641"/>
              </a:spcBef>
              <a:tabLst>
                <a:tab pos="0" algn="l"/>
              </a:tabLst>
            </a:pPr>
            <a:r>
              <a:rPr lang="pt-BR" sz="3200" spc="-1" dirty="0">
                <a:solidFill>
                  <a:srgbClr val="000000"/>
                </a:solidFill>
                <a:ea typeface="DejaVu Sans"/>
              </a:rPr>
              <a:t> D-É irrecorrível</a:t>
            </a:r>
          </a:p>
          <a:p>
            <a:pPr algn="just">
              <a:spcBef>
                <a:spcPts val="641"/>
              </a:spcBef>
              <a:tabLst>
                <a:tab pos="0" algn="l"/>
              </a:tabLst>
            </a:pPr>
            <a:r>
              <a:rPr lang="pt-BR" sz="3200" spc="-1" dirty="0">
                <a:solidFill>
                  <a:srgbClr val="000000"/>
                </a:solidFill>
                <a:ea typeface="DejaVu Sans"/>
              </a:rPr>
              <a:t>E- Poderá ser atacada por mandado de segurança</a:t>
            </a:r>
          </a:p>
          <a:p>
            <a:pPr algn="just">
              <a:lnSpc>
                <a:spcPct val="100000"/>
              </a:lnSpc>
              <a:spcBef>
                <a:spcPts val="641"/>
              </a:spcBef>
              <a:tabLst>
                <a:tab pos="0" algn="l"/>
              </a:tabLst>
            </a:pPr>
            <a:endParaRPr lang="pt-BR" sz="3200" spc="-1" dirty="0">
              <a:solidFill>
                <a:srgbClr val="000000"/>
              </a:solidFill>
              <a:ea typeface="DejaVu Sans"/>
            </a:endParaRPr>
          </a:p>
          <a:p>
            <a:pPr algn="just">
              <a:lnSpc>
                <a:spcPct val="100000"/>
              </a:lnSpc>
              <a:spcBef>
                <a:spcPts val="641"/>
              </a:spcBef>
              <a:tabLst>
                <a:tab pos="0" algn="l"/>
              </a:tabLst>
            </a:pPr>
            <a:r>
              <a:rPr lang="pt-BR" sz="3200" spc="-1" dirty="0">
                <a:solidFill>
                  <a:srgbClr val="000000"/>
                </a:solidFill>
                <a:ea typeface="DejaVu Sans"/>
              </a:rPr>
              <a:t>11-</a:t>
            </a:r>
            <a:r>
              <a:rPr lang="pt-BR" sz="1100" spc="-1" dirty="0">
                <a:solidFill>
                  <a:srgbClr val="000000"/>
                </a:solidFill>
                <a:ea typeface="DejaVu Sans"/>
              </a:rPr>
              <a:t>CESPE </a:t>
            </a:r>
            <a:r>
              <a:rPr lang="pt-BR" sz="3200" spc="-1" dirty="0">
                <a:solidFill>
                  <a:srgbClr val="000000"/>
                </a:solidFill>
                <a:ea typeface="DejaVu Sans"/>
              </a:rPr>
              <a:t>Tanto nos recursos de </a:t>
            </a:r>
            <a:r>
              <a:rPr lang="pt-BR" sz="3200" b="1" u="sng" spc="-1" dirty="0">
                <a:solidFill>
                  <a:srgbClr val="000000"/>
                </a:solidFill>
                <a:ea typeface="DejaVu Sans"/>
              </a:rPr>
              <a:t>apelação</a:t>
            </a:r>
            <a:r>
              <a:rPr lang="pt-BR" sz="3200" spc="-1" dirty="0">
                <a:solidFill>
                  <a:srgbClr val="000000"/>
                </a:solidFill>
                <a:ea typeface="DejaVu Sans"/>
              </a:rPr>
              <a:t> quanto nos de </a:t>
            </a:r>
            <a:r>
              <a:rPr lang="pt-BR" sz="3200" b="1" u="sng" spc="-1" dirty="0">
                <a:solidFill>
                  <a:srgbClr val="000000"/>
                </a:solidFill>
                <a:ea typeface="DejaVu Sans"/>
              </a:rPr>
              <a:t>agravo de instrumento</a:t>
            </a:r>
            <a:r>
              <a:rPr lang="pt-BR" sz="3200" spc="-1" dirty="0">
                <a:solidFill>
                  <a:srgbClr val="000000"/>
                </a:solidFill>
                <a:ea typeface="DejaVu Sans"/>
              </a:rPr>
              <a:t>, disciplinados pelo CPC:</a:t>
            </a:r>
          </a:p>
          <a:p>
            <a:pPr algn="just">
              <a:lnSpc>
                <a:spcPct val="100000"/>
              </a:lnSpc>
              <a:spcBef>
                <a:spcPts val="641"/>
              </a:spcBef>
              <a:tabLst>
                <a:tab pos="0" algn="l"/>
              </a:tabLst>
            </a:pPr>
            <a:r>
              <a:rPr lang="pt-BR" sz="3200" spc="-1" dirty="0">
                <a:solidFill>
                  <a:srgbClr val="000000"/>
                </a:solidFill>
                <a:ea typeface="DejaVu Sans"/>
              </a:rPr>
              <a:t>	A- o julgamento de mérito é realizado na forma colegiada, </a:t>
            </a:r>
            <a:r>
              <a:rPr lang="pt-BR" sz="3200" spc="-1" dirty="0">
                <a:solidFill>
                  <a:srgbClr val="FF0000"/>
                </a:solidFill>
                <a:ea typeface="DejaVu Sans"/>
              </a:rPr>
              <a:t>sendo vedado o exame monocrático </a:t>
            </a:r>
            <a:r>
              <a:rPr lang="pt-BR" sz="3200" spc="-1" dirty="0">
                <a:solidFill>
                  <a:srgbClr val="000000"/>
                </a:solidFill>
                <a:ea typeface="DejaVu Sans"/>
              </a:rPr>
              <a:t>desses recursos;</a:t>
            </a:r>
          </a:p>
          <a:p>
            <a:pPr algn="just">
              <a:lnSpc>
                <a:spcPct val="100000"/>
              </a:lnSpc>
              <a:spcBef>
                <a:spcPts val="641"/>
              </a:spcBef>
              <a:tabLst>
                <a:tab pos="0" algn="l"/>
              </a:tabLst>
            </a:pPr>
            <a:r>
              <a:rPr lang="pt-BR" sz="3200" spc="-1" dirty="0">
                <a:solidFill>
                  <a:srgbClr val="000000"/>
                </a:solidFill>
                <a:ea typeface="DejaVu Sans"/>
              </a:rPr>
              <a:t>	B- a forma de </a:t>
            </a:r>
            <a:r>
              <a:rPr lang="pt-BR" sz="3200" u="sng" spc="-1" dirty="0">
                <a:solidFill>
                  <a:srgbClr val="000000"/>
                </a:solidFill>
                <a:ea typeface="DejaVu Sans"/>
              </a:rPr>
              <a:t>interposição é efetivada</a:t>
            </a:r>
            <a:r>
              <a:rPr lang="pt-BR" sz="3200" spc="-1" dirty="0">
                <a:solidFill>
                  <a:srgbClr val="000000"/>
                </a:solidFill>
                <a:ea typeface="DejaVu Sans"/>
              </a:rPr>
              <a:t> junto ao órgão prolator da decisão;</a:t>
            </a:r>
          </a:p>
          <a:p>
            <a:pPr algn="just">
              <a:lnSpc>
                <a:spcPct val="100000"/>
              </a:lnSpc>
              <a:spcBef>
                <a:spcPts val="641"/>
              </a:spcBef>
              <a:tabLst>
                <a:tab pos="0" algn="l"/>
              </a:tabLst>
            </a:pPr>
            <a:r>
              <a:rPr lang="pt-BR" sz="3200" spc="-1" dirty="0">
                <a:solidFill>
                  <a:srgbClr val="000000"/>
                </a:solidFill>
                <a:ea typeface="DejaVu Sans"/>
              </a:rPr>
              <a:t>	C- o juízo de admissibilidade é realizado diretamente pelo tribunal;</a:t>
            </a:r>
          </a:p>
          <a:p>
            <a:pPr algn="just">
              <a:lnSpc>
                <a:spcPct val="100000"/>
              </a:lnSpc>
              <a:spcBef>
                <a:spcPts val="641"/>
              </a:spcBef>
              <a:tabLst>
                <a:tab pos="0" algn="l"/>
              </a:tabLst>
            </a:pPr>
            <a:r>
              <a:rPr lang="pt-BR" sz="3200" spc="-1" dirty="0">
                <a:solidFill>
                  <a:srgbClr val="000000"/>
                </a:solidFill>
                <a:ea typeface="DejaVu Sans"/>
              </a:rPr>
              <a:t>	D- há </a:t>
            </a:r>
            <a:r>
              <a:rPr lang="pt-BR" sz="3200" u="sng" spc="-1" dirty="0">
                <a:solidFill>
                  <a:srgbClr val="000000"/>
                </a:solidFill>
                <a:ea typeface="DejaVu Sans"/>
              </a:rPr>
              <a:t>efeito suspensivo imediato</a:t>
            </a:r>
            <a:r>
              <a:rPr lang="pt-BR" sz="3200" spc="-1" dirty="0">
                <a:solidFill>
                  <a:srgbClr val="000000"/>
                </a:solidFill>
                <a:ea typeface="DejaVu Sans"/>
              </a:rPr>
              <a:t>, por decorrência de previsão legal;</a:t>
            </a:r>
          </a:p>
          <a:p>
            <a:pPr algn="just">
              <a:lnSpc>
                <a:spcPct val="100000"/>
              </a:lnSpc>
              <a:spcBef>
                <a:spcPts val="641"/>
              </a:spcBef>
              <a:tabLst>
                <a:tab pos="0" algn="l"/>
              </a:tabLst>
            </a:pPr>
            <a:r>
              <a:rPr lang="pt-BR" sz="3200" spc="-1" dirty="0">
                <a:solidFill>
                  <a:srgbClr val="000000"/>
                </a:solidFill>
                <a:ea typeface="DejaVu Sans"/>
              </a:rPr>
              <a:t>	E- </a:t>
            </a:r>
            <a:r>
              <a:rPr lang="pt-BR" sz="3200" u="sng" spc="-1" dirty="0">
                <a:solidFill>
                  <a:srgbClr val="000000"/>
                </a:solidFill>
                <a:ea typeface="DejaVu Sans"/>
              </a:rPr>
              <a:t>é sempre permitido o juízo de retratação</a:t>
            </a:r>
            <a:r>
              <a:rPr lang="pt-BR" sz="3200" spc="-1" dirty="0">
                <a:solidFill>
                  <a:srgbClr val="000000"/>
                </a:solidFill>
                <a:ea typeface="DejaVu Sans"/>
              </a:rPr>
              <a:t> pelo órgão prolator da decisão;</a:t>
            </a:r>
          </a:p>
        </p:txBody>
      </p:sp>
    </p:spTree>
    <p:extLst>
      <p:ext uri="{BB962C8B-B14F-4D97-AF65-F5344CB8AC3E}">
        <p14:creationId xmlns:p14="http://schemas.microsoft.com/office/powerpoint/2010/main" val="16761876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Espaço Reservado para Conteúdo 2_3"/>
          <p:cNvSpPr/>
          <p:nvPr/>
        </p:nvSpPr>
        <p:spPr>
          <a:xfrm>
            <a:off x="1"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55000" lnSpcReduction="20000"/>
          </a:bodyPr>
          <a:lstStyle/>
          <a:p>
            <a:pPr algn="just">
              <a:lnSpc>
                <a:spcPct val="100000"/>
              </a:lnSpc>
              <a:spcBef>
                <a:spcPts val="641"/>
              </a:spcBef>
              <a:tabLst>
                <a:tab pos="0" algn="l"/>
              </a:tabLst>
            </a:pPr>
            <a:r>
              <a:rPr lang="pt-BR" sz="3200" spc="-1" dirty="0">
                <a:solidFill>
                  <a:srgbClr val="000000"/>
                </a:solidFill>
                <a:ea typeface="DejaVu Sans"/>
              </a:rPr>
              <a:t>12- </a:t>
            </a:r>
            <a:r>
              <a:rPr lang="pt-BR" sz="1200" spc="-1" dirty="0">
                <a:solidFill>
                  <a:srgbClr val="000000"/>
                </a:solidFill>
                <a:ea typeface="DejaVu Sans"/>
              </a:rPr>
              <a:t>CESPE -  </a:t>
            </a:r>
            <a:r>
              <a:rPr lang="pt-BR" sz="3200" spc="-1" dirty="0">
                <a:solidFill>
                  <a:srgbClr val="000000"/>
                </a:solidFill>
                <a:ea typeface="DejaVu Sans"/>
              </a:rPr>
              <a:t>De acordo com o estabelecido no CPC, o pronunciamento do magistrado que na justiça comum, em primeiro grau, revoga deferimento de gratuidade de justiça será:</a:t>
            </a:r>
          </a:p>
          <a:p>
            <a:pPr algn="just">
              <a:lnSpc>
                <a:spcPct val="100000"/>
              </a:lnSpc>
              <a:spcBef>
                <a:spcPts val="641"/>
              </a:spcBef>
              <a:tabLst>
                <a:tab pos="0" algn="l"/>
              </a:tabLst>
            </a:pPr>
            <a:r>
              <a:rPr lang="pt-BR" sz="3200" spc="-1" dirty="0">
                <a:solidFill>
                  <a:srgbClr val="000000"/>
                </a:solidFill>
                <a:ea typeface="DejaVu Sans"/>
              </a:rPr>
              <a:t>	A- irrecorrível;</a:t>
            </a:r>
          </a:p>
          <a:p>
            <a:pPr algn="just">
              <a:lnSpc>
                <a:spcPct val="100000"/>
              </a:lnSpc>
              <a:spcBef>
                <a:spcPts val="641"/>
              </a:spcBef>
              <a:tabLst>
                <a:tab pos="0" algn="l"/>
              </a:tabLst>
            </a:pPr>
            <a:r>
              <a:rPr lang="pt-BR" sz="3200" spc="-1" dirty="0">
                <a:solidFill>
                  <a:srgbClr val="000000"/>
                </a:solidFill>
                <a:ea typeface="DejaVu Sans"/>
              </a:rPr>
              <a:t>	B- recorrível por agravo de instrumento em qualquer hipótese;</a:t>
            </a:r>
          </a:p>
          <a:p>
            <a:pPr algn="just">
              <a:lnSpc>
                <a:spcPct val="100000"/>
              </a:lnSpc>
              <a:spcBef>
                <a:spcPts val="641"/>
              </a:spcBef>
              <a:tabLst>
                <a:tab pos="0" algn="l"/>
              </a:tabLst>
            </a:pPr>
            <a:r>
              <a:rPr lang="pt-BR" sz="3200" spc="-1" dirty="0">
                <a:solidFill>
                  <a:srgbClr val="000000"/>
                </a:solidFill>
                <a:ea typeface="DejaVu Sans"/>
              </a:rPr>
              <a:t>	C- recorrível por apelação em qualquer hipótese;</a:t>
            </a:r>
          </a:p>
          <a:p>
            <a:pPr algn="just">
              <a:spcBef>
                <a:spcPts val="641"/>
              </a:spcBef>
              <a:tabLst>
                <a:tab pos="0" algn="l"/>
              </a:tabLst>
            </a:pPr>
            <a:r>
              <a:rPr lang="pt-BR" sz="3200" spc="-1" dirty="0">
                <a:solidFill>
                  <a:srgbClr val="000000"/>
                </a:solidFill>
                <a:ea typeface="DejaVu Sans"/>
              </a:rPr>
              <a:t>	D- recorrível por agravo interno somente se a decisão for prolatada em audiência;</a:t>
            </a:r>
          </a:p>
          <a:p>
            <a:pPr algn="just">
              <a:spcBef>
                <a:spcPts val="641"/>
              </a:spcBef>
              <a:tabLst>
                <a:tab pos="0" algn="l"/>
              </a:tabLst>
            </a:pPr>
            <a:r>
              <a:rPr lang="pt-BR" sz="3200" spc="-1" dirty="0">
                <a:solidFill>
                  <a:srgbClr val="000000"/>
                </a:solidFill>
                <a:ea typeface="DejaVu Sans"/>
              </a:rPr>
              <a:t>	E-recorrível, em regra, por agravo de instrumento, ressalvada a interposição de apelação quando a questão for resolvida na sentença.</a:t>
            </a:r>
          </a:p>
          <a:p>
            <a:pPr algn="just">
              <a:lnSpc>
                <a:spcPct val="100000"/>
              </a:lnSpc>
              <a:spcBef>
                <a:spcPts val="641"/>
              </a:spcBef>
              <a:tabLst>
                <a:tab pos="0" algn="l"/>
              </a:tabLst>
            </a:pPr>
            <a:endParaRPr lang="pt-BR" sz="1300" b="0" strike="noStrike" spc="-1" dirty="0">
              <a:solidFill>
                <a:srgbClr val="000000"/>
              </a:solidFill>
              <a:latin typeface="Calibri"/>
              <a:ea typeface="DejaVu Sans"/>
            </a:endParaRPr>
          </a:p>
          <a:p>
            <a:pPr algn="just">
              <a:lnSpc>
                <a:spcPct val="100000"/>
              </a:lnSpc>
              <a:spcBef>
                <a:spcPts val="641"/>
              </a:spcBef>
              <a:tabLst>
                <a:tab pos="0" algn="l"/>
              </a:tabLst>
            </a:pPr>
            <a:r>
              <a:rPr lang="pt-BR" sz="3200" b="0" strike="noStrike" spc="-1" dirty="0">
                <a:solidFill>
                  <a:srgbClr val="000000"/>
                </a:solidFill>
                <a:latin typeface="Calibri"/>
                <a:ea typeface="DejaVu Sans"/>
              </a:rPr>
              <a:t>13- </a:t>
            </a:r>
            <a:r>
              <a:rPr lang="pt-BR" sz="1300" b="0" strike="noStrike" spc="-1" dirty="0">
                <a:solidFill>
                  <a:srgbClr val="000000"/>
                </a:solidFill>
                <a:latin typeface="Calibri"/>
                <a:ea typeface="DejaVu Sans"/>
              </a:rPr>
              <a:t>FGV </a:t>
            </a:r>
            <a:r>
              <a:rPr lang="pt-BR" sz="3200" b="0" strike="noStrike" spc="-1" dirty="0">
                <a:solidFill>
                  <a:srgbClr val="000000"/>
                </a:solidFill>
                <a:latin typeface="Calibri"/>
                <a:ea typeface="DejaVu Sans"/>
              </a:rPr>
              <a:t>O juiz, na fase de saneamento e organização de um processo, no qual figuram três empresas particulares, uma no polo ativo, e as outras duas, no passivo, reconhece a ilegitimidade passiva de uma destas, que tinha sido arguida em defesa, e determina o prosseguimento do feito apenas em relação à ré que permaneceu no processo. Inconformada com a referida decisão judicial, pode a autora (ART. 1.015 VII CPC):</a:t>
            </a:r>
          </a:p>
          <a:p>
            <a:pPr algn="just">
              <a:lnSpc>
                <a:spcPct val="100000"/>
              </a:lnSpc>
              <a:spcBef>
                <a:spcPts val="641"/>
              </a:spcBef>
              <a:tabLst>
                <a:tab pos="0" algn="l"/>
              </a:tabLst>
            </a:pPr>
            <a:r>
              <a:rPr lang="pt-BR" sz="3200" b="0" strike="noStrike" spc="-1" dirty="0">
                <a:solidFill>
                  <a:srgbClr val="000000"/>
                </a:solidFill>
                <a:latin typeface="Calibri"/>
                <a:ea typeface="DejaVu Sans"/>
              </a:rPr>
              <a:t>	A- interpor agravo de instrumento no prazo de 15 dias</a:t>
            </a:r>
          </a:p>
          <a:p>
            <a:pPr algn="just">
              <a:lnSpc>
                <a:spcPct val="100000"/>
              </a:lnSpc>
              <a:spcBef>
                <a:spcPts val="641"/>
              </a:spcBef>
              <a:tabLst>
                <a:tab pos="0" algn="l"/>
              </a:tabLst>
            </a:pPr>
            <a:r>
              <a:rPr lang="pt-BR" sz="3200" b="0" strike="noStrike" spc="-1" dirty="0">
                <a:solidFill>
                  <a:srgbClr val="000000"/>
                </a:solidFill>
                <a:latin typeface="Calibri"/>
                <a:ea typeface="DejaVu Sans"/>
              </a:rPr>
              <a:t>	B- interpor agravo de instrumento no prazo de 30 dias</a:t>
            </a:r>
          </a:p>
          <a:p>
            <a:pPr algn="just">
              <a:lnSpc>
                <a:spcPct val="100000"/>
              </a:lnSpc>
              <a:spcBef>
                <a:spcPts val="641"/>
              </a:spcBef>
              <a:tabLst>
                <a:tab pos="0" algn="l"/>
              </a:tabLst>
            </a:pPr>
            <a:r>
              <a:rPr lang="pt-BR" sz="3200" b="0" strike="noStrike" spc="-1" dirty="0">
                <a:solidFill>
                  <a:srgbClr val="000000"/>
                </a:solidFill>
                <a:latin typeface="Calibri"/>
                <a:ea typeface="DejaVu Sans"/>
              </a:rPr>
              <a:t>	C- interpor imediatamente apelação no prazo de 15 dias úteis</a:t>
            </a:r>
          </a:p>
          <a:p>
            <a:pPr algn="just">
              <a:lnSpc>
                <a:spcPct val="100000"/>
              </a:lnSpc>
              <a:spcBef>
                <a:spcPts val="641"/>
              </a:spcBef>
              <a:tabLst>
                <a:tab pos="0" algn="l"/>
              </a:tabLst>
            </a:pPr>
            <a:r>
              <a:rPr lang="pt-BR" sz="3200" b="0" strike="noStrike" spc="-1" dirty="0">
                <a:solidFill>
                  <a:srgbClr val="000000"/>
                </a:solidFill>
                <a:latin typeface="Calibri"/>
                <a:ea typeface="DejaVu Sans"/>
              </a:rPr>
              <a:t>	D- interpor </a:t>
            </a:r>
            <a:r>
              <a:rPr lang="pt-BR" sz="3200" spc="-1" dirty="0">
                <a:solidFill>
                  <a:srgbClr val="000000"/>
                </a:solidFill>
                <a:ea typeface="DejaVu Sans"/>
              </a:rPr>
              <a:t>imediatamente </a:t>
            </a:r>
            <a:r>
              <a:rPr lang="pt-BR" sz="3200" b="0" strike="noStrike" spc="-1" dirty="0">
                <a:solidFill>
                  <a:srgbClr val="000000"/>
                </a:solidFill>
                <a:latin typeface="Calibri"/>
                <a:ea typeface="DejaVu Sans"/>
              </a:rPr>
              <a:t>apelação no prazo de 15 dias corridos</a:t>
            </a:r>
          </a:p>
          <a:p>
            <a:pPr algn="just">
              <a:lnSpc>
                <a:spcPct val="100000"/>
              </a:lnSpc>
              <a:spcBef>
                <a:spcPts val="641"/>
              </a:spcBef>
              <a:tabLst>
                <a:tab pos="0" algn="l"/>
              </a:tabLst>
            </a:pPr>
            <a:r>
              <a:rPr lang="pt-BR" sz="3200" b="0" strike="noStrike" spc="-1" dirty="0">
                <a:solidFill>
                  <a:srgbClr val="000000"/>
                </a:solidFill>
                <a:latin typeface="Calibri"/>
                <a:ea typeface="DejaVu Sans"/>
              </a:rPr>
              <a:t>	E- aguardar a prolação da sentença para então apelar da decisão interlocutória anterior</a:t>
            </a:r>
          </a:p>
          <a:p>
            <a:pPr algn="just">
              <a:lnSpc>
                <a:spcPct val="100000"/>
              </a:lnSpc>
              <a:spcBef>
                <a:spcPts val="641"/>
              </a:spcBef>
              <a:tabLst>
                <a:tab pos="0" algn="l"/>
              </a:tabLst>
            </a:pPr>
            <a:endParaRPr lang="pt-BR" sz="1300" spc="-1" dirty="0">
              <a:solidFill>
                <a:srgbClr val="000000"/>
              </a:solidFill>
              <a:latin typeface="Calibri"/>
              <a:ea typeface="DejaVu Sans"/>
            </a:endParaRPr>
          </a:p>
          <a:p>
            <a:pPr algn="just">
              <a:lnSpc>
                <a:spcPct val="100000"/>
              </a:lnSpc>
              <a:spcBef>
                <a:spcPts val="641"/>
              </a:spcBef>
              <a:tabLst>
                <a:tab pos="0" algn="l"/>
              </a:tabLst>
            </a:pPr>
            <a:r>
              <a:rPr lang="pt-BR" sz="3200" spc="-1" dirty="0">
                <a:solidFill>
                  <a:srgbClr val="000000"/>
                </a:solidFill>
                <a:ea typeface="DejaVu Sans"/>
              </a:rPr>
              <a:t>14- </a:t>
            </a:r>
            <a:r>
              <a:rPr lang="pt-BR" sz="1300" spc="-1" dirty="0">
                <a:solidFill>
                  <a:srgbClr val="000000"/>
                </a:solidFill>
                <a:ea typeface="DejaVu Sans"/>
              </a:rPr>
              <a:t> FUNDATEC - </a:t>
            </a:r>
            <a:r>
              <a:rPr lang="pt-BR" sz="3200" spc="-1" dirty="0">
                <a:solidFill>
                  <a:srgbClr val="000000"/>
                </a:solidFill>
                <a:ea typeface="DejaVu Sans"/>
              </a:rPr>
              <a:t>Ajuizada demanda indenizatória sob o procedimento comum em relação a dois médicos, tendo o julgador, na </a:t>
            </a:r>
            <a:r>
              <a:rPr lang="pt-BR" sz="3200" spc="-1" dirty="0">
                <a:solidFill>
                  <a:srgbClr val="FF0000"/>
                </a:solidFill>
                <a:ea typeface="DejaVu Sans"/>
              </a:rPr>
              <a:t>decisão de saneamento </a:t>
            </a:r>
            <a:r>
              <a:rPr lang="pt-BR" sz="3200" spc="-1" dirty="0">
                <a:solidFill>
                  <a:srgbClr val="000000"/>
                </a:solidFill>
                <a:ea typeface="DejaVu Sans"/>
              </a:rPr>
              <a:t>e organização do processo, </a:t>
            </a:r>
            <a:r>
              <a:rPr lang="pt-BR" sz="3200" spc="-1" dirty="0">
                <a:solidFill>
                  <a:srgbClr val="FF0000"/>
                </a:solidFill>
                <a:ea typeface="DejaVu Sans"/>
              </a:rPr>
              <a:t>extinto o processo </a:t>
            </a:r>
            <a:r>
              <a:rPr lang="pt-BR" sz="3200" spc="-1" dirty="0">
                <a:solidFill>
                  <a:srgbClr val="000000"/>
                </a:solidFill>
                <a:ea typeface="DejaVu Sans"/>
              </a:rPr>
              <a:t>em relação a um dos réus, reconhecendo a sua ilegitimidade passiva para a causa, o recurso adequado para atacar a decisão será:</a:t>
            </a:r>
          </a:p>
          <a:p>
            <a:pPr algn="just">
              <a:lnSpc>
                <a:spcPct val="100000"/>
              </a:lnSpc>
              <a:spcBef>
                <a:spcPts val="641"/>
              </a:spcBef>
              <a:tabLst>
                <a:tab pos="0" algn="l"/>
              </a:tabLst>
            </a:pPr>
            <a:r>
              <a:rPr lang="pt-BR" sz="3200" spc="-1" dirty="0">
                <a:solidFill>
                  <a:srgbClr val="000000"/>
                </a:solidFill>
                <a:ea typeface="DejaVu Sans"/>
              </a:rPr>
              <a:t>	A - Agravo de instrumento		B- Agravo retido		</a:t>
            </a:r>
          </a:p>
          <a:p>
            <a:pPr algn="just">
              <a:lnSpc>
                <a:spcPct val="100000"/>
              </a:lnSpc>
              <a:spcBef>
                <a:spcPts val="641"/>
              </a:spcBef>
              <a:tabLst>
                <a:tab pos="0" algn="l"/>
              </a:tabLst>
            </a:pPr>
            <a:r>
              <a:rPr lang="pt-BR" sz="3200" spc="-1" dirty="0">
                <a:solidFill>
                  <a:srgbClr val="000000"/>
                </a:solidFill>
                <a:ea typeface="DejaVu Sans"/>
              </a:rPr>
              <a:t>C- Agravo interno			D- Apelação		E- Recurso ordinário</a:t>
            </a:r>
          </a:p>
        </p:txBody>
      </p:sp>
    </p:spTree>
    <p:extLst>
      <p:ext uri="{BB962C8B-B14F-4D97-AF65-F5344CB8AC3E}">
        <p14:creationId xmlns:p14="http://schemas.microsoft.com/office/powerpoint/2010/main" val="13839382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AEE8E-B1C3-81AE-2B94-C39635F13B8F}"/>
            </a:ext>
          </a:extLst>
        </p:cNvPr>
        <p:cNvGrpSpPr/>
        <p:nvPr/>
      </p:nvGrpSpPr>
      <p:grpSpPr>
        <a:xfrm>
          <a:off x="0" y="0"/>
          <a:ext cx="0" cy="0"/>
          <a:chOff x="0" y="0"/>
          <a:chExt cx="0" cy="0"/>
        </a:xfrm>
      </p:grpSpPr>
      <p:pic>
        <p:nvPicPr>
          <p:cNvPr id="5" name="Imagem 4">
            <a:extLst>
              <a:ext uri="{FF2B5EF4-FFF2-40B4-BE49-F238E27FC236}">
                <a16:creationId xmlns:a16="http://schemas.microsoft.com/office/drawing/2014/main" id="{5FD52B03-25B2-DD86-3C4C-2BA1F2D4EE70}"/>
              </a:ext>
            </a:extLst>
          </p:cNvPr>
          <p:cNvPicPr>
            <a:picLocks noChangeAspect="1"/>
          </p:cNvPicPr>
          <p:nvPr/>
        </p:nvPicPr>
        <p:blipFill>
          <a:blip r:embed="rId2"/>
          <a:stretch>
            <a:fillRect/>
          </a:stretch>
        </p:blipFill>
        <p:spPr>
          <a:xfrm>
            <a:off x="3455367" y="3068960"/>
            <a:ext cx="5508105" cy="3789040"/>
          </a:xfrm>
          <a:prstGeom prst="rect">
            <a:avLst/>
          </a:prstGeom>
        </p:spPr>
      </p:pic>
      <p:sp>
        <p:nvSpPr>
          <p:cNvPr id="146" name="Espaço Reservado para Conteúdo 2_3">
            <a:extLst>
              <a:ext uri="{FF2B5EF4-FFF2-40B4-BE49-F238E27FC236}">
                <a16:creationId xmlns:a16="http://schemas.microsoft.com/office/drawing/2014/main" id="{03A73CBA-85A4-134C-DF98-2E7DFBC4A144}"/>
              </a:ext>
            </a:extLst>
          </p:cNvPr>
          <p:cNvSpPr/>
          <p:nvPr/>
        </p:nvSpPr>
        <p:spPr>
          <a:xfrm>
            <a:off x="1"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47500" lnSpcReduction="20000"/>
          </a:bodyPr>
          <a:lstStyle/>
          <a:p>
            <a:pPr algn="just">
              <a:lnSpc>
                <a:spcPct val="100000"/>
              </a:lnSpc>
              <a:spcBef>
                <a:spcPts val="641"/>
              </a:spcBef>
              <a:tabLst>
                <a:tab pos="0" algn="l"/>
              </a:tabLst>
            </a:pPr>
            <a:r>
              <a:rPr lang="pt-BR" sz="3200" b="0" strike="noStrike" spc="-1" dirty="0">
                <a:solidFill>
                  <a:srgbClr val="000000"/>
                </a:solidFill>
                <a:latin typeface="Calibri"/>
                <a:ea typeface="DejaVu Sans"/>
              </a:rPr>
              <a:t>15- </a:t>
            </a:r>
            <a:r>
              <a:rPr lang="pt-BR" sz="1100" b="0" strike="noStrike" spc="-1" dirty="0">
                <a:solidFill>
                  <a:srgbClr val="000000"/>
                </a:solidFill>
                <a:latin typeface="Calibri"/>
                <a:ea typeface="DejaVu Sans"/>
              </a:rPr>
              <a:t> FUNDATEC - </a:t>
            </a:r>
            <a:r>
              <a:rPr lang="pt-BR" sz="3200" b="0" strike="noStrike" spc="-1" dirty="0">
                <a:solidFill>
                  <a:srgbClr val="000000"/>
                </a:solidFill>
                <a:latin typeface="Calibri"/>
                <a:ea typeface="DejaVu Sans"/>
              </a:rPr>
              <a:t>Quando o relator, no processo civil, constatar a falta de documento no recurso de agravo de instrumento, deverá (DICA 932, parágrafo único CPC):</a:t>
            </a:r>
          </a:p>
          <a:p>
            <a:pPr algn="just">
              <a:lnSpc>
                <a:spcPct val="100000"/>
              </a:lnSpc>
              <a:spcBef>
                <a:spcPts val="641"/>
              </a:spcBef>
              <a:tabLst>
                <a:tab pos="0" algn="l"/>
              </a:tabLst>
            </a:pPr>
            <a:r>
              <a:rPr lang="pt-BR" sz="3200" b="0" strike="noStrike" spc="-1" dirty="0">
                <a:solidFill>
                  <a:srgbClr val="000000"/>
                </a:solidFill>
                <a:latin typeface="Calibri"/>
                <a:ea typeface="DejaVu Sans"/>
              </a:rPr>
              <a:t>	A- Não conhecer do recurso;</a:t>
            </a:r>
          </a:p>
          <a:p>
            <a:pPr algn="just">
              <a:lnSpc>
                <a:spcPct val="100000"/>
              </a:lnSpc>
              <a:spcBef>
                <a:spcPts val="641"/>
              </a:spcBef>
              <a:tabLst>
                <a:tab pos="0" algn="l"/>
              </a:tabLst>
            </a:pPr>
            <a:r>
              <a:rPr lang="pt-BR" sz="3200" b="0" strike="noStrike" spc="-1" dirty="0">
                <a:solidFill>
                  <a:srgbClr val="000000"/>
                </a:solidFill>
                <a:latin typeface="Calibri"/>
                <a:ea typeface="DejaVu Sans"/>
              </a:rPr>
              <a:t>	B- Negar provimento de plano ao recurso;</a:t>
            </a:r>
          </a:p>
          <a:p>
            <a:pPr algn="just">
              <a:lnSpc>
                <a:spcPct val="100000"/>
              </a:lnSpc>
              <a:spcBef>
                <a:spcPts val="641"/>
              </a:spcBef>
              <a:tabLst>
                <a:tab pos="0" algn="l"/>
              </a:tabLst>
            </a:pPr>
            <a:r>
              <a:rPr lang="pt-BR" sz="3200" b="0" strike="noStrike" spc="-1" dirty="0">
                <a:solidFill>
                  <a:srgbClr val="000000"/>
                </a:solidFill>
                <a:latin typeface="Calibri"/>
                <a:ea typeface="DejaVu Sans"/>
              </a:rPr>
              <a:t>	C- </a:t>
            </a:r>
            <a:r>
              <a:rPr lang="pt-BR" sz="3200" spc="-1" dirty="0">
                <a:solidFill>
                  <a:srgbClr val="000000"/>
                </a:solidFill>
                <a:latin typeface="Calibri"/>
                <a:ea typeface="DejaVu Sans"/>
              </a:rPr>
              <a:t>c</a:t>
            </a:r>
            <a:r>
              <a:rPr lang="pt-BR" sz="3200" b="0" strike="noStrike" spc="-1" dirty="0">
                <a:solidFill>
                  <a:srgbClr val="000000"/>
                </a:solidFill>
                <a:latin typeface="Calibri"/>
                <a:ea typeface="DejaVu Sans"/>
              </a:rPr>
              <a:t>onceder o prazo de 5 dias ao recorrente, para complementar a documentação;</a:t>
            </a:r>
          </a:p>
          <a:p>
            <a:pPr algn="just">
              <a:lnSpc>
                <a:spcPct val="100000"/>
              </a:lnSpc>
              <a:spcBef>
                <a:spcPts val="641"/>
              </a:spcBef>
              <a:tabLst>
                <a:tab pos="0" algn="l"/>
              </a:tabLst>
            </a:pPr>
            <a:r>
              <a:rPr lang="pt-BR" sz="3200" b="0" strike="noStrike" spc="-1" dirty="0">
                <a:solidFill>
                  <a:srgbClr val="000000"/>
                </a:solidFill>
                <a:latin typeface="Calibri"/>
                <a:ea typeface="DejaVu Sans"/>
              </a:rPr>
              <a:t>	D- Oportunizar à outra parte a oferta das contrarrazões recursais;</a:t>
            </a:r>
          </a:p>
          <a:p>
            <a:pPr algn="just">
              <a:lnSpc>
                <a:spcPct val="100000"/>
              </a:lnSpc>
              <a:spcBef>
                <a:spcPts val="641"/>
              </a:spcBef>
              <a:tabLst>
                <a:tab pos="0" algn="l"/>
              </a:tabLst>
            </a:pPr>
            <a:r>
              <a:rPr lang="pt-BR" sz="3200" b="0" strike="noStrike" spc="-1" dirty="0">
                <a:solidFill>
                  <a:srgbClr val="000000"/>
                </a:solidFill>
                <a:latin typeface="Calibri"/>
                <a:ea typeface="DejaVu Sans"/>
              </a:rPr>
              <a:t>	E- Determinar o retorno do recurso ao primeiro grau</a:t>
            </a:r>
            <a:r>
              <a:rPr lang="pt-BR" sz="3200" spc="-1" dirty="0">
                <a:solidFill>
                  <a:srgbClr val="000000"/>
                </a:solidFill>
                <a:latin typeface="Calibri"/>
                <a:ea typeface="DejaVu Sans"/>
              </a:rPr>
              <a:t>;</a:t>
            </a:r>
          </a:p>
          <a:p>
            <a:pPr algn="just">
              <a:lnSpc>
                <a:spcPct val="100000"/>
              </a:lnSpc>
              <a:spcBef>
                <a:spcPts val="641"/>
              </a:spcBef>
              <a:tabLst>
                <a:tab pos="0" algn="l"/>
              </a:tabLst>
            </a:pPr>
            <a:endParaRPr lang="pt-BR" sz="900" b="0" strike="noStrike" spc="-1" dirty="0">
              <a:solidFill>
                <a:srgbClr val="000000"/>
              </a:solidFill>
              <a:latin typeface="Calibri"/>
              <a:ea typeface="DejaVu Sans"/>
            </a:endParaRPr>
          </a:p>
          <a:p>
            <a:pPr algn="just">
              <a:lnSpc>
                <a:spcPct val="100000"/>
              </a:lnSpc>
              <a:spcBef>
                <a:spcPts val="641"/>
              </a:spcBef>
              <a:tabLst>
                <a:tab pos="0" algn="l"/>
              </a:tabLst>
            </a:pPr>
            <a:r>
              <a:rPr lang="pt-BR" sz="3200" spc="-1" dirty="0">
                <a:solidFill>
                  <a:srgbClr val="000000"/>
                </a:solidFill>
                <a:ea typeface="DejaVu Sans"/>
              </a:rPr>
              <a:t>16- </a:t>
            </a:r>
            <a:r>
              <a:rPr lang="pt-BR" sz="1100" spc="-1" dirty="0">
                <a:solidFill>
                  <a:srgbClr val="000000"/>
                </a:solidFill>
                <a:ea typeface="DejaVu Sans"/>
              </a:rPr>
              <a:t>VUNESP </a:t>
            </a:r>
            <a:r>
              <a:rPr lang="pt-BR" sz="3200" spc="-1" dirty="0">
                <a:solidFill>
                  <a:srgbClr val="000000"/>
                </a:solidFill>
                <a:ea typeface="DejaVu Sans"/>
              </a:rPr>
              <a:t>Os requisitos de admissibilidade do recurso de agravo de instrumento estão sujeitos ao controle:</a:t>
            </a:r>
          </a:p>
          <a:p>
            <a:pPr algn="just">
              <a:lnSpc>
                <a:spcPct val="100000"/>
              </a:lnSpc>
              <a:spcBef>
                <a:spcPts val="641"/>
              </a:spcBef>
              <a:tabLst>
                <a:tab pos="0" algn="l"/>
              </a:tabLst>
            </a:pPr>
            <a:r>
              <a:rPr lang="pt-BR" sz="3200" spc="-1" dirty="0">
                <a:solidFill>
                  <a:srgbClr val="000000"/>
                </a:solidFill>
                <a:ea typeface="DejaVu Sans"/>
              </a:rPr>
              <a:t>	A- apenas pelo magistrado.’                                     	B- apenas pela turma julgadora.</a:t>
            </a:r>
          </a:p>
          <a:p>
            <a:pPr algn="just">
              <a:lnSpc>
                <a:spcPct val="100000"/>
              </a:lnSpc>
              <a:spcBef>
                <a:spcPts val="641"/>
              </a:spcBef>
              <a:tabLst>
                <a:tab pos="0" algn="l"/>
              </a:tabLst>
            </a:pPr>
            <a:r>
              <a:rPr lang="pt-BR" sz="3200" spc="-1" dirty="0">
                <a:solidFill>
                  <a:srgbClr val="000000"/>
                </a:solidFill>
                <a:ea typeface="DejaVu Sans"/>
              </a:rPr>
              <a:t>	C- apenas pelo juiz e pela turma julgadora;                       	D- pelo relator e pela turma julgadora,</a:t>
            </a:r>
          </a:p>
          <a:p>
            <a:pPr algn="just">
              <a:lnSpc>
                <a:spcPct val="100000"/>
              </a:lnSpc>
              <a:spcBef>
                <a:spcPts val="641"/>
              </a:spcBef>
              <a:tabLst>
                <a:tab pos="0" algn="l"/>
              </a:tabLst>
            </a:pPr>
            <a:r>
              <a:rPr lang="pt-BR" sz="3200" spc="-1" dirty="0">
                <a:solidFill>
                  <a:srgbClr val="000000"/>
                </a:solidFill>
                <a:ea typeface="DejaVu Sans"/>
              </a:rPr>
              <a:t>	E- pelo juiz, pelo relator e pela turma julgadora;</a:t>
            </a:r>
          </a:p>
          <a:p>
            <a:pPr algn="just">
              <a:lnSpc>
                <a:spcPct val="100000"/>
              </a:lnSpc>
              <a:spcBef>
                <a:spcPts val="641"/>
              </a:spcBef>
              <a:tabLst>
                <a:tab pos="0" algn="l"/>
              </a:tabLst>
            </a:pPr>
            <a:endParaRPr lang="pt-BR" sz="3200" spc="-1" dirty="0">
              <a:solidFill>
                <a:srgbClr val="000000"/>
              </a:solidFill>
              <a:ea typeface="DejaVu Sans"/>
            </a:endParaRPr>
          </a:p>
          <a:p>
            <a:pPr algn="just">
              <a:spcBef>
                <a:spcPts val="641"/>
              </a:spcBef>
              <a:tabLst>
                <a:tab pos="0" algn="l"/>
              </a:tabLst>
            </a:pPr>
            <a:r>
              <a:rPr lang="pt-BR" b="1" dirty="0"/>
              <a:t>1-B; 2-D; 3-D; 4-A; 5-A; 6-A; 7-B; 8-C; 9-B; 10-A; 11-C; 12-E; 13-A; 14-A; 15-C; 16-D</a:t>
            </a:r>
          </a:p>
          <a:p>
            <a:pPr algn="just">
              <a:spcBef>
                <a:spcPts val="641"/>
              </a:spcBef>
              <a:tabLst>
                <a:tab pos="0" algn="l"/>
              </a:tabLst>
            </a:pPr>
            <a:endParaRPr lang="pt-BR" b="1" dirty="0"/>
          </a:p>
          <a:p>
            <a:pPr algn="just">
              <a:spcBef>
                <a:spcPts val="641"/>
              </a:spcBef>
              <a:tabLst>
                <a:tab pos="0" algn="l"/>
              </a:tabLst>
            </a:pPr>
            <a:endParaRPr lang="pt-BR" b="1" dirty="0"/>
          </a:p>
          <a:p>
            <a:pPr algn="just">
              <a:spcBef>
                <a:spcPts val="641"/>
              </a:spcBef>
              <a:tabLst>
                <a:tab pos="0" algn="l"/>
              </a:tabLst>
            </a:pPr>
            <a:r>
              <a:rPr lang="pt-BR" dirty="0"/>
              <a:t>QUIZ: https://wordwall.net/resource/91430599/direito-processual-civil-3-recursos</a:t>
            </a:r>
          </a:p>
          <a:p>
            <a:pPr algn="just">
              <a:spcBef>
                <a:spcPts val="641"/>
              </a:spcBef>
              <a:tabLst>
                <a:tab pos="0" algn="l"/>
              </a:tabLst>
            </a:pPr>
            <a:endParaRPr lang="pt-BR" b="1" dirty="0"/>
          </a:p>
          <a:p>
            <a:pPr algn="just">
              <a:spcBef>
                <a:spcPts val="641"/>
              </a:spcBef>
              <a:tabLst>
                <a:tab pos="0" algn="l"/>
              </a:tabLst>
            </a:pPr>
            <a:endParaRPr lang="pt-BR" b="1" dirty="0"/>
          </a:p>
          <a:p>
            <a:pPr algn="just">
              <a:spcBef>
                <a:spcPts val="641"/>
              </a:spcBef>
              <a:tabLst>
                <a:tab pos="0" algn="l"/>
              </a:tabLst>
            </a:pPr>
            <a:endParaRPr lang="pt-BR" b="1" dirty="0"/>
          </a:p>
          <a:p>
            <a:pPr algn="just">
              <a:spcBef>
                <a:spcPts val="641"/>
              </a:spcBef>
              <a:tabLst>
                <a:tab pos="0" algn="l"/>
              </a:tabLst>
            </a:pPr>
            <a:endParaRPr lang="pt-BR" b="1" dirty="0"/>
          </a:p>
          <a:p>
            <a:pPr algn="just">
              <a:spcBef>
                <a:spcPts val="641"/>
              </a:spcBef>
              <a:tabLst>
                <a:tab pos="0" algn="l"/>
              </a:tabLst>
            </a:pPr>
            <a:endParaRPr lang="pt-BR" b="1" dirty="0"/>
          </a:p>
          <a:p>
            <a:pPr algn="just">
              <a:spcBef>
                <a:spcPts val="641"/>
              </a:spcBef>
              <a:tabLst>
                <a:tab pos="0" algn="l"/>
              </a:tabLst>
            </a:pPr>
            <a:endParaRPr lang="pt-BR" b="1" dirty="0"/>
          </a:p>
          <a:p>
            <a:pPr algn="just">
              <a:spcBef>
                <a:spcPts val="641"/>
              </a:spcBef>
              <a:tabLst>
                <a:tab pos="0" algn="l"/>
              </a:tabLst>
            </a:pPr>
            <a:endParaRPr lang="pt-BR" b="1" dirty="0"/>
          </a:p>
          <a:p>
            <a:pPr algn="just">
              <a:spcBef>
                <a:spcPts val="641"/>
              </a:spcBef>
              <a:tabLst>
                <a:tab pos="0" algn="l"/>
              </a:tabLst>
            </a:pPr>
            <a:endParaRPr lang="pt-BR" b="1" dirty="0"/>
          </a:p>
          <a:p>
            <a:pPr algn="just">
              <a:spcBef>
                <a:spcPts val="641"/>
              </a:spcBef>
              <a:tabLst>
                <a:tab pos="0" algn="l"/>
              </a:tabLst>
            </a:pPr>
            <a:endParaRPr lang="pt-BR" b="1" dirty="0"/>
          </a:p>
          <a:p>
            <a:pPr algn="just">
              <a:spcBef>
                <a:spcPts val="641"/>
              </a:spcBef>
              <a:tabLst>
                <a:tab pos="0" algn="l"/>
              </a:tabLst>
            </a:pPr>
            <a:endParaRPr lang="pt-BR" b="1" dirty="0"/>
          </a:p>
          <a:p>
            <a:pPr algn="just">
              <a:spcBef>
                <a:spcPts val="641"/>
              </a:spcBef>
              <a:tabLst>
                <a:tab pos="0" algn="l"/>
              </a:tabLst>
            </a:pPr>
            <a:r>
              <a:rPr lang="pt-BR" b="1" dirty="0"/>
              <a:t>-</a:t>
            </a:r>
          </a:p>
          <a:p>
            <a:pPr algn="just">
              <a:lnSpc>
                <a:spcPct val="100000"/>
              </a:lnSpc>
              <a:spcBef>
                <a:spcPts val="641"/>
              </a:spcBef>
              <a:tabLst>
                <a:tab pos="0" algn="l"/>
              </a:tabLst>
            </a:pPr>
            <a:endParaRPr lang="pt-BR" sz="3200" spc="-1" dirty="0">
              <a:solidFill>
                <a:srgbClr val="000000"/>
              </a:solidFill>
              <a:ea typeface="DejaVu Sans"/>
            </a:endParaRPr>
          </a:p>
          <a:p>
            <a:pPr algn="just">
              <a:lnSpc>
                <a:spcPct val="100000"/>
              </a:lnSpc>
              <a:spcBef>
                <a:spcPts val="641"/>
              </a:spcBef>
              <a:tabLst>
                <a:tab pos="0" algn="l"/>
              </a:tabLst>
            </a:pPr>
            <a:endParaRPr lang="pt-BR" sz="3200" b="0" strike="noStrike" spc="-1" dirty="0">
              <a:solidFill>
                <a:srgbClr val="000000"/>
              </a:solidFill>
              <a:latin typeface="Calibri"/>
              <a:ea typeface="DejaVu Sans"/>
            </a:endParaRPr>
          </a:p>
        </p:txBody>
      </p:sp>
      <p:pic>
        <p:nvPicPr>
          <p:cNvPr id="7" name="Imagem 6">
            <a:extLst>
              <a:ext uri="{FF2B5EF4-FFF2-40B4-BE49-F238E27FC236}">
                <a16:creationId xmlns:a16="http://schemas.microsoft.com/office/drawing/2014/main" id="{AA3481C6-1CD1-340B-03E0-41E2D44694F4}"/>
              </a:ext>
            </a:extLst>
          </p:cNvPr>
          <p:cNvPicPr>
            <a:picLocks noChangeAspect="1"/>
          </p:cNvPicPr>
          <p:nvPr/>
        </p:nvPicPr>
        <p:blipFill>
          <a:blip r:embed="rId3"/>
          <a:stretch>
            <a:fillRect/>
          </a:stretch>
        </p:blipFill>
        <p:spPr>
          <a:xfrm>
            <a:off x="-30068" y="5085184"/>
            <a:ext cx="4602068" cy="504902"/>
          </a:xfrm>
          <a:prstGeom prst="rect">
            <a:avLst/>
          </a:prstGeom>
        </p:spPr>
      </p:pic>
    </p:spTree>
    <p:extLst>
      <p:ext uri="{BB962C8B-B14F-4D97-AF65-F5344CB8AC3E}">
        <p14:creationId xmlns:p14="http://schemas.microsoft.com/office/powerpoint/2010/main" val="30210250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F8042-1D21-7135-5AD8-AA48395F67DC}"/>
            </a:ext>
          </a:extLst>
        </p:cNvPr>
        <p:cNvGrpSpPr/>
        <p:nvPr/>
      </p:nvGrpSpPr>
      <p:grpSpPr>
        <a:xfrm>
          <a:off x="0" y="0"/>
          <a:ext cx="0" cy="0"/>
          <a:chOff x="0" y="0"/>
          <a:chExt cx="0" cy="0"/>
        </a:xfrm>
      </p:grpSpPr>
      <p:sp>
        <p:nvSpPr>
          <p:cNvPr id="139" name="Espaço Reservado para Conteúdo 2_24">
            <a:extLst>
              <a:ext uri="{FF2B5EF4-FFF2-40B4-BE49-F238E27FC236}">
                <a16:creationId xmlns:a16="http://schemas.microsoft.com/office/drawing/2014/main" id="{0EB991BB-F2FD-DD8D-EE92-C5CE94552D8C}"/>
              </a:ext>
            </a:extLst>
          </p:cNvPr>
          <p:cNvSpPr/>
          <p:nvPr/>
        </p:nvSpPr>
        <p:spPr>
          <a:xfrm>
            <a:off x="0" y="11017"/>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spcBef>
                <a:spcPts val="641"/>
              </a:spcBef>
              <a:tabLst>
                <a:tab pos="0" algn="l"/>
              </a:tabLst>
            </a:pPr>
            <a:r>
              <a:rPr lang="pt-BR" sz="2000" b="1" spc="-1" dirty="0"/>
              <a:t>RECURSO INOMINADO LEI 9.099/99</a:t>
            </a:r>
          </a:p>
          <a:p>
            <a:pPr algn="just">
              <a:lnSpc>
                <a:spcPct val="100000"/>
              </a:lnSpc>
              <a:spcBef>
                <a:spcPts val="641"/>
              </a:spcBef>
              <a:tabLst>
                <a:tab pos="0" algn="l"/>
              </a:tabLst>
            </a:pPr>
            <a:r>
              <a:rPr lang="pt-BR" sz="2000" spc="-1" dirty="0"/>
              <a:t> 	Art. 3º O Juizado Especial Cível tem competência para conciliação, processo e julgamento das causas cíveis de </a:t>
            </a:r>
            <a:r>
              <a:rPr lang="pt-BR" sz="2000" b="1" spc="-1" dirty="0"/>
              <a:t>menor complexidade</a:t>
            </a:r>
            <a:r>
              <a:rPr lang="pt-BR" sz="2000" spc="-1" dirty="0"/>
              <a:t>, assim consideradas as causas cujo valor não exceda a </a:t>
            </a:r>
            <a:r>
              <a:rPr lang="pt-BR" sz="2000" b="1" spc="-1" dirty="0"/>
              <a:t>40</a:t>
            </a:r>
            <a:r>
              <a:rPr lang="pt-BR" sz="2000" spc="-1" dirty="0"/>
              <a:t> vezes o salário mínimo (até </a:t>
            </a:r>
            <a:r>
              <a:rPr lang="pt-BR" sz="2000" b="1" spc="-1" dirty="0"/>
              <a:t>20</a:t>
            </a:r>
            <a:r>
              <a:rPr lang="pt-BR" sz="2000" spc="-1" dirty="0"/>
              <a:t> s.m. dispensa o advogado). 	</a:t>
            </a:r>
          </a:p>
          <a:p>
            <a:pPr algn="just">
              <a:lnSpc>
                <a:spcPct val="100000"/>
              </a:lnSpc>
              <a:spcBef>
                <a:spcPts val="641"/>
              </a:spcBef>
              <a:tabLst>
                <a:tab pos="0" algn="l"/>
              </a:tabLst>
            </a:pPr>
            <a:r>
              <a:rPr lang="pt-BR" sz="2000" spc="-1" dirty="0"/>
              <a:t>		Art. 28. Na audiência de instrução e julgamento serão ouvidas as partes, colhida a prova e, em seguida, proferida a </a:t>
            </a:r>
            <a:r>
              <a:rPr lang="pt-BR" sz="2000" b="1" spc="-1" dirty="0"/>
              <a:t>sentença</a:t>
            </a:r>
            <a:r>
              <a:rPr lang="pt-BR" sz="2000" spc="-1" dirty="0"/>
              <a:t>.</a:t>
            </a:r>
          </a:p>
          <a:p>
            <a:pPr algn="just">
              <a:lnSpc>
                <a:spcPct val="100000"/>
              </a:lnSpc>
              <a:spcBef>
                <a:spcPts val="641"/>
              </a:spcBef>
              <a:tabLst>
                <a:tab pos="0" algn="l"/>
              </a:tabLst>
            </a:pPr>
            <a:r>
              <a:rPr lang="pt-BR" sz="2000" spc="-1" dirty="0"/>
              <a:t>		Art. 38. A sentença mencionará os elementos de convicção do Juiz, </a:t>
            </a:r>
            <a:r>
              <a:rPr lang="pt-BR" sz="2000" b="1" spc="-1" dirty="0"/>
              <a:t>dispensado o relatório</a:t>
            </a:r>
            <a:r>
              <a:rPr lang="pt-BR" sz="2000" spc="-1" dirty="0"/>
              <a:t>.</a:t>
            </a:r>
          </a:p>
          <a:p>
            <a:pPr algn="just">
              <a:lnSpc>
                <a:spcPct val="100000"/>
              </a:lnSpc>
              <a:spcBef>
                <a:spcPts val="641"/>
              </a:spcBef>
              <a:tabLst>
                <a:tab pos="0" algn="l"/>
              </a:tabLst>
            </a:pPr>
            <a:r>
              <a:rPr lang="pt-BR" sz="2000" spc="-1" dirty="0"/>
              <a:t>		Art. 41. </a:t>
            </a:r>
            <a:r>
              <a:rPr lang="pt-BR" sz="2000" b="1" spc="-1" dirty="0"/>
              <a:t>Da sentença  caberá recurso para o próprio Juizado</a:t>
            </a:r>
            <a:r>
              <a:rPr lang="pt-BR" sz="2000" spc="-1" dirty="0"/>
              <a:t> e o recurso será julgado por uma turma composta </a:t>
            </a:r>
            <a:r>
              <a:rPr lang="pt-BR" sz="2000" b="1" spc="-1" dirty="0"/>
              <a:t>por três Juízes togados</a:t>
            </a:r>
            <a:r>
              <a:rPr lang="pt-BR" sz="2000" spc="-1" dirty="0"/>
              <a:t>, em </a:t>
            </a:r>
            <a:r>
              <a:rPr lang="pt-BR" sz="2000" b="1" spc="-1" dirty="0"/>
              <a:t>exercício no primeiro grau de jurisdição</a:t>
            </a:r>
            <a:r>
              <a:rPr lang="pt-BR" sz="2000" spc="-1" dirty="0"/>
              <a:t>, reunidos na sede do Juizado. </a:t>
            </a:r>
          </a:p>
          <a:p>
            <a:pPr algn="just">
              <a:lnSpc>
                <a:spcPct val="100000"/>
              </a:lnSpc>
              <a:spcBef>
                <a:spcPts val="641"/>
              </a:spcBef>
              <a:tabLst>
                <a:tab pos="0" algn="l"/>
              </a:tabLst>
            </a:pPr>
            <a:r>
              <a:rPr lang="pt-BR" sz="2000" spc="-1" dirty="0"/>
              <a:t>		</a:t>
            </a:r>
            <a:r>
              <a:rPr lang="pt-BR" sz="2000" b="1" spc="-1" dirty="0"/>
              <a:t>No recurso, as partes serão obrigatoriamente representadas por advogado</a:t>
            </a:r>
            <a:r>
              <a:rPr lang="pt-BR" sz="2000" spc="-1" dirty="0"/>
              <a:t>.</a:t>
            </a:r>
          </a:p>
          <a:p>
            <a:pPr algn="just">
              <a:lnSpc>
                <a:spcPct val="100000"/>
              </a:lnSpc>
              <a:spcBef>
                <a:spcPts val="641"/>
              </a:spcBef>
              <a:tabLst>
                <a:tab pos="0" algn="l"/>
              </a:tabLst>
            </a:pPr>
            <a:r>
              <a:rPr lang="pt-BR" sz="2000" spc="-1" dirty="0"/>
              <a:t>		Art. 42. O recurso será interposto no prazo de </a:t>
            </a:r>
            <a:r>
              <a:rPr lang="pt-BR" sz="2000" b="1" spc="-1" dirty="0"/>
              <a:t>dez dias úteis</a:t>
            </a:r>
            <a:r>
              <a:rPr lang="pt-BR" sz="2000" spc="-1" dirty="0"/>
              <a:t>. O preparo será feito, independentemente de intimação, nas </a:t>
            </a:r>
            <a:r>
              <a:rPr lang="pt-BR" sz="2000" b="1" spc="-1" dirty="0"/>
              <a:t>48 horas</a:t>
            </a:r>
            <a:r>
              <a:rPr lang="pt-BR" sz="2000" spc="-1" dirty="0"/>
              <a:t> seguintes à interposição, sob pena de </a:t>
            </a:r>
            <a:r>
              <a:rPr lang="pt-BR" sz="2000" b="1" spc="-1" dirty="0"/>
              <a:t>deserção</a:t>
            </a:r>
            <a:r>
              <a:rPr lang="pt-BR" sz="2000" spc="-1" dirty="0"/>
              <a:t>.</a:t>
            </a:r>
            <a:endParaRPr lang="pt-BR" sz="2000" spc="-1" dirty="0">
              <a:latin typeface="Arial"/>
            </a:endParaRPr>
          </a:p>
        </p:txBody>
      </p:sp>
    </p:spTree>
    <p:extLst>
      <p:ext uri="{BB962C8B-B14F-4D97-AF65-F5344CB8AC3E}">
        <p14:creationId xmlns:p14="http://schemas.microsoft.com/office/powerpoint/2010/main" val="39815112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F0BD7-1B50-3429-5BA4-01421433F3A7}"/>
            </a:ext>
          </a:extLst>
        </p:cNvPr>
        <p:cNvGrpSpPr/>
        <p:nvPr/>
      </p:nvGrpSpPr>
      <p:grpSpPr>
        <a:xfrm>
          <a:off x="0" y="0"/>
          <a:ext cx="0" cy="0"/>
          <a:chOff x="0" y="0"/>
          <a:chExt cx="0" cy="0"/>
        </a:xfrm>
      </p:grpSpPr>
      <p:sp>
        <p:nvSpPr>
          <p:cNvPr id="146" name="Espaço Reservado para Conteúdo 2_3">
            <a:extLst>
              <a:ext uri="{FF2B5EF4-FFF2-40B4-BE49-F238E27FC236}">
                <a16:creationId xmlns:a16="http://schemas.microsoft.com/office/drawing/2014/main" id="{4C6DD05C-17D6-39CB-3002-E822F9A098B3}"/>
              </a:ext>
            </a:extLst>
          </p:cNvPr>
          <p:cNvSpPr/>
          <p:nvPr/>
        </p:nvSpPr>
        <p:spPr>
          <a:xfrm>
            <a:off x="1"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r>
              <a:rPr lang="pt-BR" dirty="0"/>
              <a:t>-------------</a:t>
            </a:r>
            <a:endParaRPr lang="pt-BR" sz="3200" b="0" strike="noStrike" spc="-1" dirty="0">
              <a:solidFill>
                <a:srgbClr val="000000"/>
              </a:solidFill>
              <a:latin typeface="Calibri"/>
              <a:ea typeface="DejaVu Sans"/>
            </a:endParaRPr>
          </a:p>
        </p:txBody>
      </p:sp>
      <p:graphicFrame>
        <p:nvGraphicFramePr>
          <p:cNvPr id="2" name="Objeto 1">
            <a:extLst>
              <a:ext uri="{FF2B5EF4-FFF2-40B4-BE49-F238E27FC236}">
                <a16:creationId xmlns:a16="http://schemas.microsoft.com/office/drawing/2014/main" id="{04A163DD-9DA4-1553-0A57-E8CD19370A62}"/>
              </a:ext>
            </a:extLst>
          </p:cNvPr>
          <p:cNvGraphicFramePr>
            <a:graphicFrameLocks noChangeAspect="1"/>
          </p:cNvGraphicFramePr>
          <p:nvPr/>
        </p:nvGraphicFramePr>
        <p:xfrm>
          <a:off x="286439" y="205992"/>
          <a:ext cx="8097397" cy="6446015"/>
        </p:xfrm>
        <a:graphic>
          <a:graphicData uri="http://schemas.openxmlformats.org/presentationml/2006/ole">
            <mc:AlternateContent xmlns:mc="http://schemas.openxmlformats.org/markup-compatibility/2006">
              <mc:Choice xmlns:v="urn:schemas-microsoft-com:vml" Requires="v">
                <p:oleObj name="Acrobat Document" r:id="rId2" imgW="3777942" imgH="5346481" progId="Acrobat.Document.DC">
                  <p:embed/>
                </p:oleObj>
              </mc:Choice>
              <mc:Fallback>
                <p:oleObj name="Acrobat Document" r:id="rId2" imgW="3777942" imgH="5346481" progId="Acrobat.Document.DC">
                  <p:embed/>
                  <p:pic>
                    <p:nvPicPr>
                      <p:cNvPr id="2" name="Objeto 1">
                        <a:extLst>
                          <a:ext uri="{FF2B5EF4-FFF2-40B4-BE49-F238E27FC236}">
                            <a16:creationId xmlns:a16="http://schemas.microsoft.com/office/drawing/2014/main" id="{04A163DD-9DA4-1553-0A57-E8CD19370A62}"/>
                          </a:ext>
                        </a:extLst>
                      </p:cNvPr>
                      <p:cNvPicPr/>
                      <p:nvPr/>
                    </p:nvPicPr>
                    <p:blipFill>
                      <a:blip r:embed="rId3"/>
                      <a:stretch>
                        <a:fillRect/>
                      </a:stretch>
                    </p:blipFill>
                    <p:spPr>
                      <a:xfrm>
                        <a:off x="286439" y="205992"/>
                        <a:ext cx="8097397" cy="6446015"/>
                      </a:xfrm>
                      <a:prstGeom prst="rect">
                        <a:avLst/>
                      </a:prstGeom>
                    </p:spPr>
                  </p:pic>
                </p:oleObj>
              </mc:Fallback>
            </mc:AlternateContent>
          </a:graphicData>
        </a:graphic>
      </p:graphicFrame>
    </p:spTree>
    <p:extLst>
      <p:ext uri="{BB962C8B-B14F-4D97-AF65-F5344CB8AC3E}">
        <p14:creationId xmlns:p14="http://schemas.microsoft.com/office/powerpoint/2010/main" val="41321056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BF4E1-E33F-C18A-AE19-F22B2623E5E1}"/>
            </a:ext>
          </a:extLst>
        </p:cNvPr>
        <p:cNvGrpSpPr/>
        <p:nvPr/>
      </p:nvGrpSpPr>
      <p:grpSpPr>
        <a:xfrm>
          <a:off x="0" y="0"/>
          <a:ext cx="0" cy="0"/>
          <a:chOff x="0" y="0"/>
          <a:chExt cx="0" cy="0"/>
        </a:xfrm>
      </p:grpSpPr>
      <p:sp>
        <p:nvSpPr>
          <p:cNvPr id="146" name="Espaço Reservado para Conteúdo 2_3">
            <a:extLst>
              <a:ext uri="{FF2B5EF4-FFF2-40B4-BE49-F238E27FC236}">
                <a16:creationId xmlns:a16="http://schemas.microsoft.com/office/drawing/2014/main" id="{6F1A55AE-1828-28B5-319A-B9DD57E2867A}"/>
              </a:ext>
            </a:extLst>
          </p:cNvPr>
          <p:cNvSpPr/>
          <p:nvPr/>
        </p:nvSpPr>
        <p:spPr>
          <a:xfrm>
            <a:off x="1"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r>
              <a:rPr lang="pt-BR" dirty="0"/>
              <a:t>-------------</a:t>
            </a:r>
            <a:endParaRPr lang="pt-BR" sz="3200" b="0" strike="noStrike" spc="-1" dirty="0">
              <a:solidFill>
                <a:srgbClr val="000000"/>
              </a:solidFill>
              <a:latin typeface="Calibri"/>
              <a:ea typeface="DejaVu Sans"/>
            </a:endParaRPr>
          </a:p>
        </p:txBody>
      </p:sp>
    </p:spTree>
    <p:extLst>
      <p:ext uri="{BB962C8B-B14F-4D97-AF65-F5344CB8AC3E}">
        <p14:creationId xmlns:p14="http://schemas.microsoft.com/office/powerpoint/2010/main" val="37999006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2632B-D07C-324F-0BE2-AF7921A65CB0}"/>
            </a:ext>
          </a:extLst>
        </p:cNvPr>
        <p:cNvGrpSpPr/>
        <p:nvPr/>
      </p:nvGrpSpPr>
      <p:grpSpPr>
        <a:xfrm>
          <a:off x="0" y="0"/>
          <a:ext cx="0" cy="0"/>
          <a:chOff x="0" y="0"/>
          <a:chExt cx="0" cy="0"/>
        </a:xfrm>
      </p:grpSpPr>
      <p:sp>
        <p:nvSpPr>
          <p:cNvPr id="146" name="Espaço Reservado para Conteúdo 2_3">
            <a:extLst>
              <a:ext uri="{FF2B5EF4-FFF2-40B4-BE49-F238E27FC236}">
                <a16:creationId xmlns:a16="http://schemas.microsoft.com/office/drawing/2014/main" id="{D5147E53-8EC1-F731-CC1B-D1610D546A60}"/>
              </a:ext>
            </a:extLst>
          </p:cNvPr>
          <p:cNvSpPr/>
          <p:nvPr/>
        </p:nvSpPr>
        <p:spPr>
          <a:xfrm>
            <a:off x="1"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spcBef>
                <a:spcPts val="641"/>
              </a:spcBef>
              <a:tabLst>
                <a:tab pos="0" algn="l"/>
              </a:tabLst>
            </a:pPr>
            <a:r>
              <a:rPr lang="pt-BR" spc="-1" dirty="0">
                <a:solidFill>
                  <a:srgbClr val="000000"/>
                </a:solidFill>
                <a:latin typeface="Calibri"/>
                <a:ea typeface="DejaVu Sans"/>
              </a:rPr>
              <a:t>-----</a:t>
            </a:r>
          </a:p>
        </p:txBody>
      </p:sp>
    </p:spTree>
    <p:extLst>
      <p:ext uri="{BB962C8B-B14F-4D97-AF65-F5344CB8AC3E}">
        <p14:creationId xmlns:p14="http://schemas.microsoft.com/office/powerpoint/2010/main" val="21013561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AB0D9-3452-D8B9-DB41-D8C8EB4F6F6C}"/>
            </a:ext>
          </a:extLst>
        </p:cNvPr>
        <p:cNvGrpSpPr/>
        <p:nvPr/>
      </p:nvGrpSpPr>
      <p:grpSpPr>
        <a:xfrm>
          <a:off x="0" y="0"/>
          <a:ext cx="0" cy="0"/>
          <a:chOff x="0" y="0"/>
          <a:chExt cx="0" cy="0"/>
        </a:xfrm>
      </p:grpSpPr>
      <p:sp>
        <p:nvSpPr>
          <p:cNvPr id="146" name="Espaço Reservado para Conteúdo 2_3">
            <a:extLst>
              <a:ext uri="{FF2B5EF4-FFF2-40B4-BE49-F238E27FC236}">
                <a16:creationId xmlns:a16="http://schemas.microsoft.com/office/drawing/2014/main" id="{879DC9A5-5764-D37E-D817-DDB766B71F3B}"/>
              </a:ext>
            </a:extLst>
          </p:cNvPr>
          <p:cNvSpPr/>
          <p:nvPr/>
        </p:nvSpPr>
        <p:spPr>
          <a:xfrm>
            <a:off x="1"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spcBef>
                <a:spcPts val="641"/>
              </a:spcBef>
              <a:tabLst>
                <a:tab pos="0" algn="l"/>
              </a:tabLst>
            </a:pPr>
            <a:r>
              <a:rPr lang="pt-BR" spc="-1" dirty="0">
                <a:solidFill>
                  <a:srgbClr val="000000"/>
                </a:solidFill>
                <a:latin typeface="Calibri"/>
                <a:ea typeface="DejaVu Sans"/>
              </a:rPr>
              <a:t>-----</a:t>
            </a:r>
          </a:p>
        </p:txBody>
      </p:sp>
    </p:spTree>
    <p:extLst>
      <p:ext uri="{BB962C8B-B14F-4D97-AF65-F5344CB8AC3E}">
        <p14:creationId xmlns:p14="http://schemas.microsoft.com/office/powerpoint/2010/main" val="39866982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C3552-8CB5-B7FC-A96F-EC958563C567}"/>
            </a:ext>
          </a:extLst>
        </p:cNvPr>
        <p:cNvGrpSpPr/>
        <p:nvPr/>
      </p:nvGrpSpPr>
      <p:grpSpPr>
        <a:xfrm>
          <a:off x="0" y="0"/>
          <a:ext cx="0" cy="0"/>
          <a:chOff x="0" y="0"/>
          <a:chExt cx="0" cy="0"/>
        </a:xfrm>
      </p:grpSpPr>
      <p:sp>
        <p:nvSpPr>
          <p:cNvPr id="146" name="Espaço Reservado para Conteúdo 2_3">
            <a:extLst>
              <a:ext uri="{FF2B5EF4-FFF2-40B4-BE49-F238E27FC236}">
                <a16:creationId xmlns:a16="http://schemas.microsoft.com/office/drawing/2014/main" id="{A83673C9-AA9A-1298-CB5C-84645692642A}"/>
              </a:ext>
            </a:extLst>
          </p:cNvPr>
          <p:cNvSpPr/>
          <p:nvPr/>
        </p:nvSpPr>
        <p:spPr>
          <a:xfrm>
            <a:off x="1"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r>
              <a:rPr lang="pt-BR" sz="2400" dirty="0"/>
              <a:t>-----------------------</a:t>
            </a:r>
          </a:p>
          <a:p>
            <a:pPr algn="just"/>
            <a:endParaRPr lang="pt-BR" sz="2400" dirty="0"/>
          </a:p>
        </p:txBody>
      </p:sp>
    </p:spTree>
    <p:extLst>
      <p:ext uri="{BB962C8B-B14F-4D97-AF65-F5344CB8AC3E}">
        <p14:creationId xmlns:p14="http://schemas.microsoft.com/office/powerpoint/2010/main" val="3765568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Espaço Reservado para Conteúdo 2_3"/>
          <p:cNvSpPr/>
          <p:nvPr/>
        </p:nvSpPr>
        <p:spPr>
          <a:xfrm>
            <a:off x="1"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70000" lnSpcReduction="20000"/>
          </a:bodyPr>
          <a:lstStyle/>
          <a:p>
            <a:pPr algn="just">
              <a:lnSpc>
                <a:spcPct val="100000"/>
              </a:lnSpc>
              <a:spcBef>
                <a:spcPts val="641"/>
              </a:spcBef>
              <a:tabLst>
                <a:tab pos="0" algn="l"/>
              </a:tabLst>
            </a:pPr>
            <a:r>
              <a:rPr lang="pt-BR" sz="3200" b="0" strike="noStrike" spc="-1" dirty="0">
                <a:latin typeface="Calibri"/>
                <a:ea typeface="DejaVu Sans"/>
              </a:rPr>
              <a:t>		Art. 1.015. Cabe agravo de instrumento contra as </a:t>
            </a:r>
            <a:r>
              <a:rPr lang="pt-BR" sz="3200" b="1" strike="noStrike" spc="-1" dirty="0">
                <a:latin typeface="Calibri"/>
                <a:ea typeface="DejaVu Sans"/>
              </a:rPr>
              <a:t>decisões interlocutórias</a:t>
            </a:r>
            <a:r>
              <a:rPr lang="pt-BR" sz="3200" b="0" strike="noStrike" spc="-1" dirty="0">
                <a:latin typeface="Calibri"/>
                <a:ea typeface="DejaVu Sans"/>
              </a:rPr>
              <a:t> </a:t>
            </a:r>
            <a:r>
              <a:rPr lang="pt-BR" sz="3200" b="1" strike="noStrike" spc="-1" dirty="0">
                <a:latin typeface="Calibri"/>
                <a:ea typeface="DejaVu Sans"/>
              </a:rPr>
              <a:t>QUE VERSAREM SOBRE</a:t>
            </a:r>
            <a:r>
              <a:rPr lang="pt-BR" sz="3200" b="0" strike="noStrike" spc="-1" dirty="0">
                <a:latin typeface="Calibri"/>
                <a:ea typeface="DejaVu Sans"/>
              </a:rPr>
              <a:t>:</a:t>
            </a:r>
          </a:p>
          <a:p>
            <a:pPr algn="just">
              <a:lnSpc>
                <a:spcPct val="100000"/>
              </a:lnSpc>
              <a:spcBef>
                <a:spcPts val="641"/>
              </a:spcBef>
              <a:tabLst>
                <a:tab pos="0" algn="l"/>
              </a:tabLst>
            </a:pPr>
            <a:r>
              <a:rPr lang="pt-BR" sz="3200" spc="-1" dirty="0">
                <a:latin typeface="Calibri"/>
                <a:ea typeface="DejaVu Sans"/>
              </a:rPr>
              <a:t>		</a:t>
            </a:r>
            <a:r>
              <a:rPr lang="pt-BR" sz="4300" b="0" strike="noStrike" spc="-1" dirty="0">
                <a:latin typeface="Calibri"/>
                <a:ea typeface="DejaVu Sans"/>
              </a:rPr>
              <a:t>I - TUTELAS PROVISÓRIAS;</a:t>
            </a:r>
            <a:endParaRPr lang="pt-BR" sz="4300" spc="-1" dirty="0">
              <a:latin typeface="Calibri"/>
              <a:ea typeface="DejaVu Sans"/>
            </a:endParaRPr>
          </a:p>
          <a:p>
            <a:pPr algn="just">
              <a:lnSpc>
                <a:spcPct val="100000"/>
              </a:lnSpc>
              <a:spcBef>
                <a:spcPts val="641"/>
              </a:spcBef>
              <a:tabLst>
                <a:tab pos="0" algn="l"/>
              </a:tabLst>
            </a:pPr>
            <a:r>
              <a:rPr lang="pt-BR" sz="3200" b="0" strike="noStrike" spc="-1" dirty="0">
                <a:latin typeface="Calibri"/>
                <a:ea typeface="DejaVu Sans"/>
              </a:rPr>
              <a:t>		Tutela provisória de urgência ou da evidência</a:t>
            </a:r>
            <a:r>
              <a:rPr lang="pt-BR" sz="3200" spc="-1" dirty="0">
                <a:latin typeface="Calibri"/>
                <a:ea typeface="DejaVu Sans"/>
              </a:rPr>
              <a:t>: </a:t>
            </a:r>
            <a:r>
              <a:rPr lang="pt-BR" sz="3200" b="0" strike="noStrike" spc="-1" dirty="0" err="1">
                <a:latin typeface="Calibri"/>
                <a:ea typeface="DejaVu Sans"/>
              </a:rPr>
              <a:t>arts</a:t>
            </a:r>
            <a:r>
              <a:rPr lang="pt-BR" sz="3200" b="0" strike="noStrike" spc="-1" dirty="0">
                <a:latin typeface="Calibri"/>
                <a:ea typeface="DejaVu Sans"/>
              </a:rPr>
              <a:t>. </a:t>
            </a:r>
            <a:r>
              <a:rPr lang="pt-BR" sz="3200" b="1" u="sng" strike="noStrike" spc="-1" dirty="0">
                <a:latin typeface="Calibri"/>
                <a:ea typeface="DejaVu Sans"/>
              </a:rPr>
              <a:t>294</a:t>
            </a:r>
            <a:r>
              <a:rPr lang="pt-BR" sz="3200" b="0" strike="noStrike" spc="-1" dirty="0">
                <a:latin typeface="Calibri"/>
                <a:ea typeface="DejaVu Sans"/>
              </a:rPr>
              <a:t>, </a:t>
            </a:r>
            <a:r>
              <a:rPr lang="pt-BR" sz="3200" b="1" u="sng" strike="noStrike" spc="-1" dirty="0">
                <a:latin typeface="Calibri"/>
                <a:ea typeface="DejaVu Sans"/>
              </a:rPr>
              <a:t>300</a:t>
            </a:r>
            <a:r>
              <a:rPr lang="pt-BR" sz="3200" b="0" strike="noStrike" spc="-1" dirty="0">
                <a:latin typeface="Calibri"/>
                <a:ea typeface="DejaVu Sans"/>
              </a:rPr>
              <a:t> e </a:t>
            </a:r>
            <a:r>
              <a:rPr lang="pt-BR" sz="3200" b="1" u="sng" strike="noStrike" spc="-1" dirty="0">
                <a:latin typeface="Calibri"/>
                <a:ea typeface="DejaVu Sans"/>
              </a:rPr>
              <a:t>311</a:t>
            </a:r>
            <a:r>
              <a:rPr lang="pt-BR" sz="3200" b="0" strike="noStrike" spc="-1" dirty="0">
                <a:latin typeface="Calibri"/>
                <a:ea typeface="DejaVu Sans"/>
              </a:rPr>
              <a:t> CPC</a:t>
            </a:r>
            <a:endParaRPr lang="pt-BR" sz="3200" spc="-1" dirty="0">
              <a:latin typeface="Calibri"/>
              <a:ea typeface="DejaVu Sans"/>
            </a:endParaRPr>
          </a:p>
          <a:p>
            <a:pPr algn="just">
              <a:lnSpc>
                <a:spcPct val="100000"/>
              </a:lnSpc>
              <a:spcBef>
                <a:spcPts val="641"/>
              </a:spcBef>
              <a:tabLst>
                <a:tab pos="0" algn="l"/>
              </a:tabLst>
            </a:pPr>
            <a:r>
              <a:rPr lang="pt-BR" sz="3200" b="0" strike="noStrike" spc="-1" dirty="0">
                <a:latin typeface="Calibri"/>
                <a:ea typeface="DejaVu Sans"/>
              </a:rPr>
              <a:t>	</a:t>
            </a:r>
            <a:r>
              <a:rPr lang="pt-BR" sz="3200" b="1" strike="noStrike" spc="-1" dirty="0">
                <a:solidFill>
                  <a:srgbClr val="FF0000"/>
                </a:solidFill>
                <a:latin typeface="Calibri"/>
                <a:ea typeface="DejaVu Sans"/>
              </a:rPr>
              <a:t>EXEMPLOS</a:t>
            </a:r>
            <a:r>
              <a:rPr lang="pt-BR" sz="3200" b="0" strike="noStrike" spc="-1" dirty="0">
                <a:latin typeface="Calibri"/>
                <a:ea typeface="DejaVu Sans"/>
              </a:rPr>
              <a:t>: concede, altera, indefere, revoga ou modifica qualquer tutela provisória                                </a:t>
            </a:r>
            <a:r>
              <a:rPr lang="pt-BR" sz="1500" spc="-1" dirty="0">
                <a:latin typeface="Calibri"/>
                <a:ea typeface="DejaVu Sans"/>
              </a:rPr>
              <a:t>*</a:t>
            </a:r>
            <a:r>
              <a:rPr lang="pt-BR" sz="1500" b="1" spc="-1" dirty="0">
                <a:solidFill>
                  <a:srgbClr val="FF0000"/>
                </a:solidFill>
                <a:latin typeface="Calibri"/>
                <a:ea typeface="DejaVu Sans"/>
              </a:rPr>
              <a:t>CUIDADO</a:t>
            </a:r>
            <a:r>
              <a:rPr lang="pt-BR" sz="1500" spc="-1" dirty="0">
                <a:latin typeface="Calibri"/>
                <a:ea typeface="DejaVu Sans"/>
              </a:rPr>
              <a:t>: quando ocorre a </a:t>
            </a:r>
            <a:r>
              <a:rPr lang="pt-BR" sz="1500" b="0" strike="noStrike" spc="-1" dirty="0">
                <a:latin typeface="Calibri"/>
                <a:ea typeface="DejaVu Sans"/>
              </a:rPr>
              <a:t>tutela provisória dentro da sentença é </a:t>
            </a:r>
            <a:r>
              <a:rPr lang="pt-BR" sz="1500" b="1" strike="noStrike" spc="-1" dirty="0">
                <a:latin typeface="Calibri"/>
                <a:ea typeface="DejaVu Sans"/>
              </a:rPr>
              <a:t>apelação – ART. </a:t>
            </a:r>
            <a:r>
              <a:rPr lang="pt-BR" sz="1500" b="1" spc="-1" dirty="0">
                <a:latin typeface="Calibri"/>
                <a:ea typeface="DejaVu Sans"/>
              </a:rPr>
              <a:t>1.009 § 3º CPC</a:t>
            </a:r>
            <a:r>
              <a:rPr lang="pt-BR" sz="1500" b="0" strike="noStrike" spc="-1" dirty="0">
                <a:latin typeface="Calibri"/>
                <a:ea typeface="DejaVu Sans"/>
              </a:rPr>
              <a:t>!</a:t>
            </a:r>
          </a:p>
          <a:p>
            <a:pPr algn="just">
              <a:lnSpc>
                <a:spcPct val="100000"/>
              </a:lnSpc>
              <a:spcBef>
                <a:spcPts val="641"/>
              </a:spcBef>
              <a:tabLst>
                <a:tab pos="0" algn="l"/>
              </a:tabLst>
            </a:pPr>
            <a:endParaRPr lang="pt-BR" sz="3200" spc="-1" dirty="0">
              <a:latin typeface="Calibri"/>
              <a:ea typeface="DejaVu Sans"/>
            </a:endParaRPr>
          </a:p>
          <a:p>
            <a:pPr algn="just">
              <a:lnSpc>
                <a:spcPct val="100000"/>
              </a:lnSpc>
              <a:spcBef>
                <a:spcPts val="641"/>
              </a:spcBef>
              <a:tabLst>
                <a:tab pos="0" algn="l"/>
              </a:tabLst>
            </a:pPr>
            <a:endParaRPr lang="pt-BR" sz="3200" b="0" strike="noStrike" spc="-1" dirty="0">
              <a:latin typeface="Calibri"/>
              <a:ea typeface="DejaVu Sans"/>
            </a:endParaRPr>
          </a:p>
          <a:p>
            <a:pPr algn="just">
              <a:lnSpc>
                <a:spcPct val="100000"/>
              </a:lnSpc>
              <a:spcBef>
                <a:spcPts val="641"/>
              </a:spcBef>
              <a:tabLst>
                <a:tab pos="0" algn="l"/>
              </a:tabLst>
            </a:pPr>
            <a:endParaRPr lang="pt-BR" sz="3200" spc="-1" dirty="0">
              <a:latin typeface="Calibri"/>
              <a:ea typeface="DejaVu Sans"/>
            </a:endParaRPr>
          </a:p>
          <a:p>
            <a:pPr algn="just">
              <a:lnSpc>
                <a:spcPct val="100000"/>
              </a:lnSpc>
              <a:spcBef>
                <a:spcPts val="641"/>
              </a:spcBef>
              <a:tabLst>
                <a:tab pos="0" algn="l"/>
              </a:tabLst>
            </a:pPr>
            <a:endParaRPr lang="pt-BR" sz="3200" spc="-1" dirty="0">
              <a:latin typeface="Calibri"/>
              <a:ea typeface="DejaVu Sans"/>
            </a:endParaRPr>
          </a:p>
          <a:p>
            <a:pPr algn="just">
              <a:lnSpc>
                <a:spcPct val="100000"/>
              </a:lnSpc>
              <a:spcBef>
                <a:spcPts val="641"/>
              </a:spcBef>
              <a:tabLst>
                <a:tab pos="0" algn="l"/>
              </a:tabLst>
            </a:pPr>
            <a:endParaRPr lang="pt-BR" sz="3200" spc="-1" dirty="0">
              <a:latin typeface="Calibri"/>
              <a:ea typeface="DejaVu Sans"/>
            </a:endParaRPr>
          </a:p>
          <a:p>
            <a:pPr algn="just">
              <a:lnSpc>
                <a:spcPct val="100000"/>
              </a:lnSpc>
              <a:spcBef>
                <a:spcPts val="641"/>
              </a:spcBef>
              <a:tabLst>
                <a:tab pos="0" algn="l"/>
              </a:tabLst>
            </a:pPr>
            <a:endParaRPr lang="pt-BR" sz="3200" b="0" strike="noStrike" spc="-1" dirty="0">
              <a:latin typeface="Calibri"/>
              <a:ea typeface="DejaVu Sans"/>
            </a:endParaRPr>
          </a:p>
          <a:p>
            <a:pPr algn="just">
              <a:lnSpc>
                <a:spcPct val="100000"/>
              </a:lnSpc>
              <a:spcBef>
                <a:spcPts val="641"/>
              </a:spcBef>
              <a:tabLst>
                <a:tab pos="0" algn="l"/>
              </a:tabLst>
            </a:pPr>
            <a:endParaRPr lang="pt-BR" sz="3200" spc="-1" dirty="0">
              <a:latin typeface="Calibri"/>
              <a:ea typeface="DejaVu Sans"/>
            </a:endParaRPr>
          </a:p>
          <a:p>
            <a:pPr algn="just">
              <a:lnSpc>
                <a:spcPct val="100000"/>
              </a:lnSpc>
              <a:spcBef>
                <a:spcPts val="641"/>
              </a:spcBef>
              <a:tabLst>
                <a:tab pos="0" algn="l"/>
              </a:tabLst>
            </a:pPr>
            <a:endParaRPr lang="pt-BR" sz="3200" b="0" strike="noStrike" spc="-1" dirty="0">
              <a:latin typeface="Calibri"/>
              <a:ea typeface="DejaVu Sans"/>
            </a:endParaRPr>
          </a:p>
          <a:p>
            <a:pPr algn="just">
              <a:lnSpc>
                <a:spcPct val="100000"/>
              </a:lnSpc>
              <a:spcBef>
                <a:spcPts val="641"/>
              </a:spcBef>
              <a:tabLst>
                <a:tab pos="0" algn="l"/>
              </a:tabLst>
            </a:pPr>
            <a:endParaRPr lang="pt-BR" sz="3200" b="0" strike="noStrike" spc="-1" dirty="0">
              <a:latin typeface="Calibri"/>
              <a:ea typeface="DejaVu Sans"/>
            </a:endParaRPr>
          </a:p>
          <a:p>
            <a:pPr algn="just">
              <a:lnSpc>
                <a:spcPct val="100000"/>
              </a:lnSpc>
              <a:spcBef>
                <a:spcPts val="641"/>
              </a:spcBef>
              <a:tabLst>
                <a:tab pos="0" algn="l"/>
              </a:tabLst>
            </a:pPr>
            <a:endParaRPr lang="pt-BR" sz="3200" spc="-1" dirty="0">
              <a:latin typeface="Calibri"/>
              <a:ea typeface="DejaVu Sans"/>
            </a:endParaRPr>
          </a:p>
          <a:p>
            <a:pPr algn="just">
              <a:lnSpc>
                <a:spcPct val="100000"/>
              </a:lnSpc>
              <a:spcBef>
                <a:spcPts val="641"/>
              </a:spcBef>
              <a:tabLst>
                <a:tab pos="0" algn="l"/>
              </a:tabLst>
            </a:pPr>
            <a:r>
              <a:rPr lang="pt-BR" sz="4400" b="0" strike="noStrike" spc="-1" dirty="0">
                <a:latin typeface="Calibri"/>
                <a:ea typeface="DejaVu Sans"/>
              </a:rPr>
              <a:t>	</a:t>
            </a:r>
            <a:endParaRPr lang="pt-BR" sz="2400" b="0" strike="noStrike" spc="-1" dirty="0">
              <a:latin typeface="Calibri"/>
              <a:ea typeface="DejaVu Sans"/>
            </a:endParaRPr>
          </a:p>
        </p:txBody>
      </p:sp>
      <p:pic>
        <p:nvPicPr>
          <p:cNvPr id="5" name="Imagem 4">
            <a:extLst>
              <a:ext uri="{FF2B5EF4-FFF2-40B4-BE49-F238E27FC236}">
                <a16:creationId xmlns:a16="http://schemas.microsoft.com/office/drawing/2014/main" id="{C37208EA-027E-C7B3-9FC4-ABCB12975FEA}"/>
              </a:ext>
            </a:extLst>
          </p:cNvPr>
          <p:cNvPicPr>
            <a:picLocks noChangeAspect="1"/>
          </p:cNvPicPr>
          <p:nvPr/>
        </p:nvPicPr>
        <p:blipFill>
          <a:blip r:embed="rId2"/>
          <a:stretch>
            <a:fillRect/>
          </a:stretch>
        </p:blipFill>
        <p:spPr>
          <a:xfrm>
            <a:off x="475722" y="2188009"/>
            <a:ext cx="8383170" cy="4347302"/>
          </a:xfrm>
          <a:prstGeom prst="rect">
            <a:avLst/>
          </a:prstGeom>
        </p:spPr>
      </p:pic>
      <p:pic>
        <p:nvPicPr>
          <p:cNvPr id="8" name="Imagem 7">
            <a:extLst>
              <a:ext uri="{FF2B5EF4-FFF2-40B4-BE49-F238E27FC236}">
                <a16:creationId xmlns:a16="http://schemas.microsoft.com/office/drawing/2014/main" id="{4831AE58-2658-11EC-27D0-42B4E4E2463E}"/>
              </a:ext>
            </a:extLst>
          </p:cNvPr>
          <p:cNvPicPr>
            <a:picLocks noChangeAspect="1"/>
          </p:cNvPicPr>
          <p:nvPr/>
        </p:nvPicPr>
        <p:blipFill>
          <a:blip r:embed="rId3"/>
          <a:stretch>
            <a:fillRect/>
          </a:stretch>
        </p:blipFill>
        <p:spPr>
          <a:xfrm>
            <a:off x="5847169" y="6576513"/>
            <a:ext cx="2333109" cy="233395"/>
          </a:xfrm>
          <a:prstGeom prst="rect">
            <a:avLst/>
          </a:prstGeom>
        </p:spPr>
      </p:pic>
    </p:spTree>
    <p:extLst>
      <p:ext uri="{BB962C8B-B14F-4D97-AF65-F5344CB8AC3E}">
        <p14:creationId xmlns:p14="http://schemas.microsoft.com/office/powerpoint/2010/main" val="26871909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411FF-7F11-2E32-5067-4EF2BCBDB73A}"/>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9E4D09AA-A67D-65B7-C23E-BB64A11BDF86}"/>
              </a:ext>
            </a:extLst>
          </p:cNvPr>
          <p:cNvSpPr>
            <a:spLocks noGrp="1"/>
          </p:cNvSpPr>
          <p:nvPr>
            <p:ph idx="1"/>
          </p:nvPr>
        </p:nvSpPr>
        <p:spPr>
          <a:xfrm>
            <a:off x="64655" y="101600"/>
            <a:ext cx="9005454" cy="6756400"/>
          </a:xfrm>
        </p:spPr>
        <p:txBody>
          <a:bodyPr>
            <a:normAutofit fontScale="40000" lnSpcReduction="20000"/>
          </a:bodyPr>
          <a:lstStyle/>
          <a:p>
            <a:pPr marL="0" indent="0" algn="ctr">
              <a:buNone/>
            </a:pPr>
            <a:r>
              <a:rPr lang="pt-BR" sz="5100" b="1" dirty="0"/>
              <a:t>EMBARGOS DE DECLARAÇÃO: </a:t>
            </a:r>
            <a:r>
              <a:rPr lang="pt-BR" sz="5100" dirty="0"/>
              <a:t>(recurso  intermediário / preparatório)</a:t>
            </a:r>
          </a:p>
          <a:p>
            <a:pPr marL="0" indent="0" algn="ctr">
              <a:buNone/>
            </a:pPr>
            <a:r>
              <a:rPr lang="pt-BR" sz="5100" dirty="0">
                <a:highlight>
                  <a:srgbClr val="FFFF00"/>
                </a:highlight>
              </a:rPr>
              <a:t>ART. 1.022 / 1.026 DO CPC</a:t>
            </a:r>
            <a:r>
              <a:rPr lang="pt-BR" sz="4800" b="1" dirty="0"/>
              <a:t>                                                               2026-1</a:t>
            </a:r>
            <a:endParaRPr lang="pt-BR" sz="4800" dirty="0">
              <a:solidFill>
                <a:srgbClr val="FF0000"/>
              </a:solidFill>
            </a:endParaRPr>
          </a:p>
          <a:p>
            <a:pPr marL="0" indent="0" algn="just">
              <a:buNone/>
            </a:pPr>
            <a:r>
              <a:rPr lang="pt-BR" sz="3600" b="1" dirty="0">
                <a:solidFill>
                  <a:srgbClr val="FF0000"/>
                </a:solidFill>
                <a:highlight>
                  <a:srgbClr val="FFFF00"/>
                </a:highlight>
              </a:rPr>
              <a:t>AQUECIMENTO</a:t>
            </a:r>
            <a:r>
              <a:rPr lang="pt-BR" sz="3600" dirty="0">
                <a:highlight>
                  <a:srgbClr val="FFFF00"/>
                </a:highlight>
              </a:rPr>
              <a:t>: “O nome do autor está errado na sentença, mas todo o resto do processo menciona corretamente quem é o autor. Deve ser corrigido por apelação?”</a:t>
            </a:r>
          </a:p>
          <a:p>
            <a:pPr marL="0" indent="0" algn="just">
              <a:buNone/>
            </a:pPr>
            <a:endParaRPr lang="pt-BR" dirty="0"/>
          </a:p>
          <a:p>
            <a:pPr marL="0" indent="0" algn="just">
              <a:buNone/>
            </a:pPr>
            <a:endParaRPr lang="pt-BR" dirty="0"/>
          </a:p>
          <a:p>
            <a:pPr marL="0" indent="0" algn="just">
              <a:buNone/>
            </a:pPr>
            <a:endParaRPr lang="pt-BR" dirty="0"/>
          </a:p>
          <a:p>
            <a:pPr marL="0" indent="0" algn="just">
              <a:buNone/>
            </a:pPr>
            <a:endParaRPr lang="pt-BR" dirty="0"/>
          </a:p>
          <a:p>
            <a:pPr marL="0" indent="0" algn="just">
              <a:buNone/>
            </a:pPr>
            <a:endParaRPr lang="pt-BR" dirty="0"/>
          </a:p>
          <a:p>
            <a:pPr marL="0" indent="0" algn="just">
              <a:buNone/>
            </a:pPr>
            <a:endParaRPr lang="pt-BR" dirty="0"/>
          </a:p>
          <a:p>
            <a:pPr marL="0" indent="0" algn="just">
              <a:buNone/>
            </a:pPr>
            <a:endParaRPr lang="pt-BR" dirty="0"/>
          </a:p>
          <a:p>
            <a:pPr marL="0" indent="0" algn="just">
              <a:buNone/>
            </a:pPr>
            <a:endParaRPr lang="pt-BR" dirty="0"/>
          </a:p>
          <a:p>
            <a:pPr marL="0" indent="0" algn="just">
              <a:buNone/>
            </a:pPr>
            <a:endParaRPr lang="pt-BR" dirty="0"/>
          </a:p>
          <a:p>
            <a:pPr marL="0" indent="0" algn="just">
              <a:buNone/>
            </a:pPr>
            <a:endParaRPr lang="pt-BR" dirty="0"/>
          </a:p>
          <a:p>
            <a:pPr marL="0" indent="0" algn="just">
              <a:buNone/>
            </a:pPr>
            <a:endParaRPr lang="pt-BR" dirty="0"/>
          </a:p>
          <a:p>
            <a:pPr marL="0" indent="0" algn="just">
              <a:buNone/>
            </a:pPr>
            <a:endParaRPr lang="pt-BR" dirty="0"/>
          </a:p>
          <a:p>
            <a:pPr marL="0" indent="0" algn="just">
              <a:buNone/>
            </a:pPr>
            <a:endParaRPr lang="pt-BR" dirty="0"/>
          </a:p>
          <a:p>
            <a:pPr marL="0" indent="0" algn="just">
              <a:buNone/>
            </a:pPr>
            <a:endParaRPr lang="pt-BR" dirty="0"/>
          </a:p>
          <a:p>
            <a:pPr marL="0" indent="0" algn="just">
              <a:buNone/>
            </a:pPr>
            <a:endParaRPr lang="pt-BR" dirty="0"/>
          </a:p>
          <a:p>
            <a:pPr marL="0" indent="0" algn="just">
              <a:buNone/>
            </a:pPr>
            <a:endParaRPr lang="pt-BR" dirty="0"/>
          </a:p>
          <a:p>
            <a:pPr marL="0" indent="0" algn="just">
              <a:buNone/>
            </a:pPr>
            <a:endParaRPr lang="pt-BR" dirty="0"/>
          </a:p>
          <a:p>
            <a:pPr marL="0" indent="0" algn="just">
              <a:buNone/>
            </a:pPr>
            <a:endParaRPr lang="pt-BR" dirty="0"/>
          </a:p>
          <a:p>
            <a:pPr marL="0" indent="0" algn="just">
              <a:buNone/>
            </a:pPr>
            <a:endParaRPr lang="pt-BR" dirty="0"/>
          </a:p>
          <a:p>
            <a:pPr marL="0" indent="0" algn="just">
              <a:buNone/>
            </a:pPr>
            <a:r>
              <a:rPr lang="pt-BR" dirty="0"/>
              <a:t>-</a:t>
            </a:r>
          </a:p>
          <a:p>
            <a:pPr marL="0" indent="0" algn="just">
              <a:buNone/>
            </a:pPr>
            <a:r>
              <a:rPr lang="pt-BR" dirty="0"/>
              <a:t>	</a:t>
            </a:r>
          </a:p>
        </p:txBody>
      </p:sp>
      <p:pic>
        <p:nvPicPr>
          <p:cNvPr id="4" name="Imagem 3">
            <a:extLst>
              <a:ext uri="{FF2B5EF4-FFF2-40B4-BE49-F238E27FC236}">
                <a16:creationId xmlns:a16="http://schemas.microsoft.com/office/drawing/2014/main" id="{BEA991CC-7E10-6067-F56D-F6E8DCCC47DC}"/>
              </a:ext>
            </a:extLst>
          </p:cNvPr>
          <p:cNvPicPr>
            <a:picLocks noChangeAspect="1"/>
          </p:cNvPicPr>
          <p:nvPr/>
        </p:nvPicPr>
        <p:blipFill>
          <a:blip r:embed="rId3"/>
          <a:stretch>
            <a:fillRect/>
          </a:stretch>
        </p:blipFill>
        <p:spPr>
          <a:xfrm>
            <a:off x="456771" y="1340767"/>
            <a:ext cx="8221222" cy="2016223"/>
          </a:xfrm>
          <a:prstGeom prst="rect">
            <a:avLst/>
          </a:prstGeom>
        </p:spPr>
      </p:pic>
      <p:pic>
        <p:nvPicPr>
          <p:cNvPr id="6" name="Imagem 5">
            <a:extLst>
              <a:ext uri="{FF2B5EF4-FFF2-40B4-BE49-F238E27FC236}">
                <a16:creationId xmlns:a16="http://schemas.microsoft.com/office/drawing/2014/main" id="{D3CD4352-9181-405C-4573-B18CA4B06F69}"/>
              </a:ext>
            </a:extLst>
          </p:cNvPr>
          <p:cNvPicPr>
            <a:picLocks noChangeAspect="1"/>
          </p:cNvPicPr>
          <p:nvPr/>
        </p:nvPicPr>
        <p:blipFill>
          <a:blip r:embed="rId4"/>
          <a:stretch>
            <a:fillRect/>
          </a:stretch>
        </p:blipFill>
        <p:spPr>
          <a:xfrm>
            <a:off x="0" y="3284984"/>
            <a:ext cx="9144000" cy="3573017"/>
          </a:xfrm>
          <a:prstGeom prst="rect">
            <a:avLst/>
          </a:prstGeom>
        </p:spPr>
      </p:pic>
    </p:spTree>
    <p:extLst>
      <p:ext uri="{BB962C8B-B14F-4D97-AF65-F5344CB8AC3E}">
        <p14:creationId xmlns:p14="http://schemas.microsoft.com/office/powerpoint/2010/main" val="20359256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0" y="0"/>
            <a:ext cx="9144000" cy="6858000"/>
          </a:xfrm>
        </p:spPr>
        <p:txBody>
          <a:bodyPr>
            <a:normAutofit fontScale="62500" lnSpcReduction="20000"/>
          </a:bodyPr>
          <a:lstStyle/>
          <a:p>
            <a:pPr marL="0" indent="0" algn="just">
              <a:buNone/>
            </a:pPr>
            <a:r>
              <a:rPr lang="pt-BR" dirty="0"/>
              <a:t>2ª FASE DA OAB </a:t>
            </a:r>
            <a:r>
              <a:rPr lang="pt-BR" b="1" dirty="0">
                <a:solidFill>
                  <a:srgbClr val="FF0000"/>
                </a:solidFill>
              </a:rPr>
              <a:t>desconsidere</a:t>
            </a:r>
            <a:r>
              <a:rPr lang="pt-BR" dirty="0"/>
              <a:t> ED:</a:t>
            </a:r>
          </a:p>
          <a:p>
            <a:pPr marL="0" indent="0" algn="just">
              <a:buNone/>
            </a:pPr>
            <a:endParaRPr lang="pt-BR" dirty="0"/>
          </a:p>
          <a:p>
            <a:pPr marL="0" indent="0" algn="just">
              <a:buNone/>
            </a:pPr>
            <a:r>
              <a:rPr lang="pt-BR" dirty="0"/>
              <a:t>494: juiz pode alterar a sentença quando: *erro material e cálculo ou *ED</a:t>
            </a:r>
          </a:p>
          <a:p>
            <a:pPr marL="0" indent="0" algn="just">
              <a:buNone/>
            </a:pPr>
            <a:r>
              <a:rPr lang="pt-BR" b="1" dirty="0"/>
              <a:t>1.022</a:t>
            </a:r>
            <a:r>
              <a:rPr lang="pt-BR" dirty="0"/>
              <a:t>:  E.D.: “recurso vinculado” aos incisos do art. 1.022</a:t>
            </a:r>
          </a:p>
          <a:p>
            <a:pPr marL="0" indent="0" algn="just">
              <a:buNone/>
            </a:pPr>
            <a:r>
              <a:rPr lang="pt-BR" dirty="0"/>
              <a:t>	</a:t>
            </a:r>
            <a:r>
              <a:rPr lang="pt-BR" b="1" u="sng" dirty="0"/>
              <a:t>O</a:t>
            </a:r>
            <a:r>
              <a:rPr lang="pt-BR" b="1" dirty="0"/>
              <a:t>BSCURA</a:t>
            </a:r>
            <a:r>
              <a:rPr lang="pt-BR" dirty="0"/>
              <a:t>: “integrar, completar”</a:t>
            </a:r>
          </a:p>
          <a:p>
            <a:pPr marL="0" indent="0" algn="just">
              <a:buNone/>
            </a:pPr>
            <a:r>
              <a:rPr lang="pt-BR" dirty="0"/>
              <a:t>	</a:t>
            </a:r>
            <a:r>
              <a:rPr lang="pt-BR" b="1" u="sng" dirty="0"/>
              <a:t>C</a:t>
            </a:r>
            <a:r>
              <a:rPr lang="pt-BR" b="1" dirty="0"/>
              <a:t>ONFUSA</a:t>
            </a:r>
            <a:r>
              <a:rPr lang="pt-BR" dirty="0"/>
              <a:t>: “correção da incoerência”</a:t>
            </a:r>
          </a:p>
          <a:p>
            <a:pPr marL="0" indent="0" algn="just">
              <a:buNone/>
            </a:pPr>
            <a:r>
              <a:rPr lang="pt-BR" dirty="0"/>
              <a:t>	</a:t>
            </a:r>
            <a:r>
              <a:rPr lang="pt-BR" b="1" u="sng" dirty="0"/>
              <a:t>O</a:t>
            </a:r>
            <a:r>
              <a:rPr lang="pt-BR" b="1" dirty="0"/>
              <a:t>MISSA</a:t>
            </a:r>
            <a:r>
              <a:rPr lang="pt-BR" dirty="0"/>
              <a:t>: suprimento da omissão (489, §1º + 93, IX CF) (tese, art. 1022, I)</a:t>
            </a:r>
          </a:p>
          <a:p>
            <a:pPr marL="0" indent="0" algn="just">
              <a:buNone/>
            </a:pPr>
            <a:r>
              <a:rPr lang="pt-BR" dirty="0"/>
              <a:t>	</a:t>
            </a:r>
            <a:r>
              <a:rPr lang="pt-BR" b="1" dirty="0"/>
              <a:t>ERRO MATERIAL</a:t>
            </a:r>
            <a:r>
              <a:rPr lang="pt-BR" dirty="0"/>
              <a:t>: correção do erro.</a:t>
            </a:r>
          </a:p>
          <a:p>
            <a:pPr marL="0" indent="0" algn="just">
              <a:buNone/>
            </a:pPr>
            <a:r>
              <a:rPr lang="pt-BR" dirty="0"/>
              <a:t>	</a:t>
            </a:r>
            <a:r>
              <a:rPr lang="pt-BR" b="1" u="sng" dirty="0"/>
              <a:t>1.023: prazo 5 dias “a quo”, sem preparo, “opor”</a:t>
            </a:r>
          </a:p>
          <a:p>
            <a:pPr marL="0" indent="0" algn="just">
              <a:buNone/>
            </a:pPr>
            <a:r>
              <a:rPr lang="pt-BR" dirty="0"/>
              <a:t>§ 2º efeito infringente / modificativo: PRESCRIÇÃO, OMISSÃO QUANTO À ILEGITIMIDADE PASSIVA; EXTRA PETITA: INCLUSÃO DE VALORES INDEVIDO; ANÁLISE DE PROVA IGNORADA</a:t>
            </a:r>
          </a:p>
          <a:p>
            <a:pPr marL="0" indent="0" algn="just">
              <a:buNone/>
            </a:pPr>
            <a:r>
              <a:rPr lang="pt-BR" dirty="0"/>
              <a:t>	1.024: julgamento em 5 dias (fura fila)</a:t>
            </a:r>
          </a:p>
          <a:p>
            <a:pPr marL="0" indent="0" algn="just">
              <a:buNone/>
            </a:pPr>
            <a:r>
              <a:rPr lang="pt-BR" dirty="0"/>
              <a:t>§ 4º emenda recurso já interposto</a:t>
            </a:r>
          </a:p>
          <a:p>
            <a:pPr marL="0" indent="0" algn="just">
              <a:buNone/>
            </a:pPr>
            <a:r>
              <a:rPr lang="pt-BR" dirty="0"/>
              <a:t>§ 5º rejeitados os ED “segue o jogo”</a:t>
            </a:r>
          </a:p>
          <a:p>
            <a:pPr marL="0" indent="0" algn="just">
              <a:buNone/>
            </a:pPr>
            <a:r>
              <a:rPr lang="pt-BR" dirty="0"/>
              <a:t>	1.025: pré-questionamento (sem matéria surpresa nos tribunais superiores)</a:t>
            </a:r>
          </a:p>
          <a:p>
            <a:pPr marL="0" indent="0" algn="just">
              <a:buNone/>
            </a:pPr>
            <a:r>
              <a:rPr lang="pt-BR" b="1" dirty="0"/>
              <a:t>	1.026</a:t>
            </a:r>
            <a:r>
              <a:rPr lang="pt-BR" dirty="0"/>
              <a:t>: efeito: </a:t>
            </a:r>
            <a:r>
              <a:rPr lang="pt-BR" b="1" dirty="0"/>
              <a:t>devolutivo</a:t>
            </a:r>
            <a:r>
              <a:rPr lang="pt-BR" dirty="0"/>
              <a:t> – </a:t>
            </a:r>
            <a:r>
              <a:rPr lang="pt-BR" b="1" dirty="0"/>
              <a:t>interrupção</a:t>
            </a:r>
            <a:r>
              <a:rPr lang="pt-BR" dirty="0"/>
              <a:t> do prazo</a:t>
            </a:r>
          </a:p>
          <a:p>
            <a:pPr marL="0" indent="0" algn="just">
              <a:buNone/>
            </a:pPr>
            <a:r>
              <a:rPr lang="pt-BR" dirty="0"/>
              <a:t>§1º requerer efeito suspensivo (requisitos tutela de urgência)</a:t>
            </a:r>
          </a:p>
          <a:p>
            <a:pPr marL="0" indent="0" algn="just">
              <a:buNone/>
            </a:pPr>
            <a:r>
              <a:rPr lang="pt-BR" dirty="0"/>
              <a:t>§2º multa protelatória até 2% para o embargado</a:t>
            </a:r>
          </a:p>
          <a:p>
            <a:pPr marL="0" indent="0" algn="just">
              <a:buNone/>
            </a:pPr>
            <a:r>
              <a:rPr lang="pt-BR" dirty="0"/>
              <a:t>§3º aumento da multa até 10% </a:t>
            </a:r>
          </a:p>
          <a:p>
            <a:pPr marL="0" indent="0" algn="just">
              <a:buNone/>
            </a:pPr>
            <a:r>
              <a:rPr lang="pt-BR" dirty="0"/>
              <a:t>§ 4º (não conhecerá dos demais ED se não pagar)</a:t>
            </a:r>
          </a:p>
          <a:p>
            <a:pPr marL="0" indent="0" algn="just">
              <a:buNone/>
            </a:pPr>
            <a:endParaRPr lang="pt-BR" dirty="0"/>
          </a:p>
          <a:p>
            <a:pPr marL="0" indent="0" algn="just">
              <a:buNone/>
            </a:pPr>
            <a:endParaRPr lang="pt-BR" sz="1800" dirty="0"/>
          </a:p>
          <a:p>
            <a:pPr marL="0" indent="0" algn="just">
              <a:buNone/>
            </a:pPr>
            <a:endParaRPr lang="pt-BR" sz="1700" dirty="0"/>
          </a:p>
          <a:p>
            <a:pPr marL="0" indent="0" algn="just">
              <a:buNone/>
            </a:pPr>
            <a:endParaRPr lang="pt-BR" sz="1700" dirty="0"/>
          </a:p>
          <a:p>
            <a:pPr marL="0" indent="0" algn="just">
              <a:buNone/>
            </a:pPr>
            <a:endParaRPr lang="pt-BR" sz="2600" dirty="0"/>
          </a:p>
        </p:txBody>
      </p:sp>
      <p:pic>
        <p:nvPicPr>
          <p:cNvPr id="7" name="Imagem 6">
            <a:extLst>
              <a:ext uri="{FF2B5EF4-FFF2-40B4-BE49-F238E27FC236}">
                <a16:creationId xmlns:a16="http://schemas.microsoft.com/office/drawing/2014/main" id="{2D5D80A1-581F-F54D-2774-6B51D34A60E9}"/>
              </a:ext>
            </a:extLst>
          </p:cNvPr>
          <p:cNvPicPr>
            <a:picLocks noChangeAspect="1"/>
          </p:cNvPicPr>
          <p:nvPr/>
        </p:nvPicPr>
        <p:blipFill>
          <a:blip r:embed="rId3"/>
          <a:stretch>
            <a:fillRect/>
          </a:stretch>
        </p:blipFill>
        <p:spPr>
          <a:xfrm>
            <a:off x="4010139" y="0"/>
            <a:ext cx="5045725" cy="841515"/>
          </a:xfrm>
          <a:prstGeom prst="rect">
            <a:avLst/>
          </a:prstGeom>
        </p:spPr>
      </p:pic>
    </p:spTree>
    <p:extLst>
      <p:ext uri="{BB962C8B-B14F-4D97-AF65-F5344CB8AC3E}">
        <p14:creationId xmlns:p14="http://schemas.microsoft.com/office/powerpoint/2010/main" val="6462292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DBC9A-B8B1-5DC4-B01C-384036067EB3}"/>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E03F8772-62BD-1502-3F85-8B3D52D0C22C}"/>
              </a:ext>
            </a:extLst>
          </p:cNvPr>
          <p:cNvSpPr>
            <a:spLocks noGrp="1"/>
          </p:cNvSpPr>
          <p:nvPr>
            <p:ph idx="1"/>
          </p:nvPr>
        </p:nvSpPr>
        <p:spPr>
          <a:xfrm>
            <a:off x="0" y="0"/>
            <a:ext cx="9144000" cy="6858000"/>
          </a:xfrm>
        </p:spPr>
        <p:txBody>
          <a:bodyPr>
            <a:normAutofit lnSpcReduction="10000"/>
          </a:bodyPr>
          <a:lstStyle/>
          <a:p>
            <a:pPr marL="0" indent="0" algn="just">
              <a:buNone/>
            </a:pPr>
            <a:r>
              <a:rPr lang="pt-BR" sz="3000" dirty="0"/>
              <a:t>Art. 494 Publicada a sentença, o juiz </a:t>
            </a:r>
            <a:r>
              <a:rPr lang="pt-BR" sz="3000" b="1" u="sng" dirty="0">
                <a:solidFill>
                  <a:srgbClr val="FF0000"/>
                </a:solidFill>
              </a:rPr>
              <a:t>só</a:t>
            </a:r>
            <a:r>
              <a:rPr lang="pt-BR" sz="3000" dirty="0"/>
              <a:t> poderá alterá-la:</a:t>
            </a:r>
          </a:p>
          <a:p>
            <a:pPr marL="0" indent="0" algn="just">
              <a:buNone/>
            </a:pPr>
            <a:r>
              <a:rPr lang="pt-BR" dirty="0"/>
              <a:t>	I - para corrigir-lhe, de ofício ou a requerimento da parte, </a:t>
            </a:r>
            <a:r>
              <a:rPr lang="pt-BR" b="1" u="sng" dirty="0"/>
              <a:t>inexatidões materiais</a:t>
            </a:r>
            <a:r>
              <a:rPr lang="pt-BR" dirty="0"/>
              <a:t> ou </a:t>
            </a:r>
            <a:r>
              <a:rPr lang="pt-BR" b="1" u="sng" dirty="0"/>
              <a:t>erros de cálculo</a:t>
            </a:r>
            <a:r>
              <a:rPr lang="pt-BR" dirty="0"/>
              <a:t>;</a:t>
            </a:r>
          </a:p>
          <a:p>
            <a:pPr marL="0" indent="0" algn="just">
              <a:buNone/>
            </a:pPr>
            <a:r>
              <a:rPr lang="pt-BR" dirty="0"/>
              <a:t>	II - por meio de </a:t>
            </a:r>
            <a:r>
              <a:rPr lang="pt-BR" b="1" u="sng" dirty="0"/>
              <a:t>EMBARGOS DE DECLARAÇÃO</a:t>
            </a:r>
            <a:r>
              <a:rPr lang="pt-BR" dirty="0"/>
              <a:t>.</a:t>
            </a:r>
          </a:p>
          <a:p>
            <a:pPr marL="0" indent="0" algn="just">
              <a:buNone/>
            </a:pPr>
            <a:endParaRPr lang="pt-BR" sz="900" dirty="0"/>
          </a:p>
          <a:p>
            <a:pPr marL="0" indent="0" algn="just">
              <a:buNone/>
            </a:pPr>
            <a:r>
              <a:rPr lang="pt-BR" sz="2400" b="1" dirty="0"/>
              <a:t>EXEMPLOS INEXATIDÕES MATERIAIS E ERROS DE CÁLCULO: </a:t>
            </a:r>
          </a:p>
          <a:p>
            <a:pPr marL="0" indent="0" algn="just">
              <a:buNone/>
            </a:pPr>
            <a:r>
              <a:rPr lang="pt-BR" sz="1700" dirty="0"/>
              <a:t>	</a:t>
            </a:r>
            <a:r>
              <a:rPr lang="pt-BR" sz="2000" dirty="0"/>
              <a:t>Na sentença consta: “Condeno o réu João da Silva, CPF 123.456.789-00…”</a:t>
            </a:r>
            <a:r>
              <a:rPr lang="pt-BR" sz="2000" b="1" dirty="0"/>
              <a:t>Mas o CPF correto</a:t>
            </a:r>
            <a:r>
              <a:rPr lang="pt-BR" sz="2000" dirty="0"/>
              <a:t> dele nos autos é 123.456.789-10.  Erro material claro, o juiz pode corrigir de ofício.</a:t>
            </a:r>
          </a:p>
          <a:p>
            <a:pPr marL="0" indent="0" algn="just">
              <a:buNone/>
            </a:pPr>
            <a:r>
              <a:rPr lang="pt-BR" sz="2000" dirty="0"/>
              <a:t>	“Determino o cumprimento da obrigação no processo n.º 0012345-89.2021.8.26.0001.”Mas o </a:t>
            </a:r>
            <a:r>
              <a:rPr lang="pt-BR" sz="2000" b="1" dirty="0"/>
              <a:t>número</a:t>
            </a:r>
            <a:r>
              <a:rPr lang="pt-BR" sz="2000" dirty="0"/>
              <a:t> </a:t>
            </a:r>
            <a:r>
              <a:rPr lang="pt-BR" sz="2000" b="1" dirty="0"/>
              <a:t>correto do processo é </a:t>
            </a:r>
            <a:r>
              <a:rPr lang="pt-BR" sz="2000" dirty="0"/>
              <a:t>0012345-87.2021.8.26.0001.  Correção cabível: erro numérico acidental = inexatidão material.</a:t>
            </a:r>
          </a:p>
          <a:p>
            <a:pPr marL="0" indent="0" algn="just">
              <a:buNone/>
            </a:pPr>
            <a:r>
              <a:rPr lang="pt-BR" sz="2000" dirty="0"/>
              <a:t>	“Fixo os honorários em 10% sobre o valor da causa, ajuizada em 15/02/2024.”Mas o </a:t>
            </a:r>
            <a:r>
              <a:rPr lang="pt-BR" sz="2000" b="1" dirty="0"/>
              <a:t>protocolo da petição</a:t>
            </a:r>
            <a:r>
              <a:rPr lang="pt-BR" sz="2000" dirty="0"/>
              <a:t> </a:t>
            </a:r>
            <a:r>
              <a:rPr lang="pt-BR" sz="2000" b="1" dirty="0"/>
              <a:t>inicial está claramente datado de 15/03/2024</a:t>
            </a:r>
            <a:r>
              <a:rPr lang="pt-BR" sz="2000" dirty="0"/>
              <a:t>. O juiz pode corrigir a data: erro material evidente.</a:t>
            </a:r>
          </a:p>
          <a:p>
            <a:pPr marL="0" indent="0" algn="just">
              <a:buNone/>
            </a:pPr>
            <a:r>
              <a:rPr lang="pt-BR" sz="2000" b="1" dirty="0">
                <a:solidFill>
                  <a:schemeClr val="tx2"/>
                </a:solidFill>
                <a:latin typeface="Alasassy Caps" panose="020F0502020204030204" pitchFamily="2" charset="0"/>
              </a:rPr>
              <a:t>	“Condeno o réu ao pagamento de </a:t>
            </a:r>
            <a:r>
              <a:rPr lang="pt-BR" sz="2000" b="1" u="sng" dirty="0">
                <a:solidFill>
                  <a:schemeClr val="tx2"/>
                </a:solidFill>
                <a:latin typeface="Alasassy Caps" panose="020F0502020204030204" pitchFamily="2" charset="0"/>
              </a:rPr>
              <a:t>R$ 12.000,00 </a:t>
            </a:r>
            <a:r>
              <a:rPr lang="pt-BR" sz="2000" b="1" dirty="0">
                <a:solidFill>
                  <a:schemeClr val="tx2"/>
                </a:solidFill>
                <a:latin typeface="Alasassy Caps" panose="020F0502020204030204" pitchFamily="2" charset="0"/>
              </a:rPr>
              <a:t>(doze mil e </a:t>
            </a:r>
            <a:r>
              <a:rPr lang="pt-BR" sz="2000" b="1" u="sng" dirty="0">
                <a:solidFill>
                  <a:schemeClr val="tx2"/>
                </a:solidFill>
                <a:latin typeface="Alasassy Caps" panose="020F0502020204030204" pitchFamily="2" charset="0"/>
              </a:rPr>
              <a:t>QUINHENTOS REAIS</a:t>
            </a:r>
            <a:r>
              <a:rPr lang="pt-BR" sz="2000" b="1" dirty="0">
                <a:solidFill>
                  <a:schemeClr val="tx2"/>
                </a:solidFill>
                <a:latin typeface="Alasassy Caps" panose="020F0502020204030204" pitchFamily="2" charset="0"/>
              </a:rPr>
              <a:t>)…” 📌 Aqui temos um erro entre o valor numérico e o valor por extenso. O juiz pode corrigir essa divergência, por se tratar de erro material evidente.</a:t>
            </a:r>
            <a:endParaRPr lang="pt-BR" sz="2000" dirty="0"/>
          </a:p>
        </p:txBody>
      </p:sp>
    </p:spTree>
    <p:extLst>
      <p:ext uri="{BB962C8B-B14F-4D97-AF65-F5344CB8AC3E}">
        <p14:creationId xmlns:p14="http://schemas.microsoft.com/office/powerpoint/2010/main" val="20899607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CF65A-E9F1-E21B-87FC-C599BAAA4F8E}"/>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0911141F-4B88-E727-C26A-FD74509DB54A}"/>
              </a:ext>
            </a:extLst>
          </p:cNvPr>
          <p:cNvSpPr>
            <a:spLocks noGrp="1"/>
          </p:cNvSpPr>
          <p:nvPr>
            <p:ph idx="1"/>
          </p:nvPr>
        </p:nvSpPr>
        <p:spPr>
          <a:xfrm>
            <a:off x="0" y="0"/>
            <a:ext cx="9144000" cy="6858000"/>
          </a:xfrm>
        </p:spPr>
        <p:txBody>
          <a:bodyPr>
            <a:normAutofit fontScale="85000" lnSpcReduction="20000"/>
          </a:bodyPr>
          <a:lstStyle/>
          <a:p>
            <a:pPr marL="0" indent="0" algn="just">
              <a:buNone/>
            </a:pPr>
            <a:endParaRPr lang="pt-BR" sz="1900" b="1" dirty="0"/>
          </a:p>
          <a:p>
            <a:pPr marL="0" indent="0" algn="ctr">
              <a:buNone/>
            </a:pPr>
            <a:r>
              <a:rPr lang="pt-BR" sz="2000" dirty="0">
                <a:highlight>
                  <a:srgbClr val="FFFF00"/>
                </a:highlight>
              </a:rPr>
              <a:t>RECURSO DE </a:t>
            </a:r>
            <a:r>
              <a:rPr lang="pt-BR" sz="2000" b="1" dirty="0">
                <a:highlight>
                  <a:srgbClr val="FFFF00"/>
                </a:highlight>
              </a:rPr>
              <a:t>NATUREZA VINCULADA</a:t>
            </a:r>
          </a:p>
          <a:p>
            <a:pPr marL="0" indent="0" algn="ctr">
              <a:buNone/>
            </a:pPr>
            <a:r>
              <a:rPr lang="pt-BR" sz="2000" b="1" dirty="0"/>
              <a:t>FUNDAMENTAR NOS </a:t>
            </a:r>
            <a:r>
              <a:rPr lang="pt-BR" sz="2000" b="1" dirty="0">
                <a:solidFill>
                  <a:srgbClr val="FF0000"/>
                </a:solidFill>
              </a:rPr>
              <a:t>INCISOS</a:t>
            </a:r>
            <a:r>
              <a:rPr lang="pt-BR" sz="2000" b="1" dirty="0"/>
              <a:t> do artigo 1.022 do CPC</a:t>
            </a:r>
            <a:endParaRPr lang="pt-BR" sz="2000" dirty="0">
              <a:highlight>
                <a:srgbClr val="FFFF00"/>
              </a:highlight>
            </a:endParaRPr>
          </a:p>
          <a:p>
            <a:pPr marL="0" indent="0" algn="just">
              <a:buNone/>
            </a:pPr>
            <a:r>
              <a:rPr lang="pt-BR" dirty="0"/>
              <a:t>Art. 1.022. Cabem embargos de declaração contra </a:t>
            </a:r>
            <a:r>
              <a:rPr lang="pt-BR" b="1" dirty="0"/>
              <a:t>qualquer</a:t>
            </a:r>
            <a:r>
              <a:rPr lang="pt-BR" dirty="0"/>
              <a:t> decisão judicial para:</a:t>
            </a:r>
          </a:p>
          <a:p>
            <a:pPr marL="0" indent="0" algn="just">
              <a:buNone/>
            </a:pPr>
            <a:r>
              <a:rPr lang="pt-BR" dirty="0">
                <a:solidFill>
                  <a:srgbClr val="FF0000"/>
                </a:solidFill>
              </a:rPr>
              <a:t>I</a:t>
            </a:r>
            <a:r>
              <a:rPr lang="pt-BR" dirty="0"/>
              <a:t> - esclarecer </a:t>
            </a:r>
            <a:r>
              <a:rPr lang="pt-BR" b="1" u="sng" dirty="0"/>
              <a:t>o</a:t>
            </a:r>
            <a:r>
              <a:rPr lang="pt-BR" b="1" dirty="0"/>
              <a:t>bscuridade</a:t>
            </a:r>
            <a:r>
              <a:rPr lang="pt-BR" dirty="0"/>
              <a:t> ou eliminar </a:t>
            </a:r>
            <a:r>
              <a:rPr lang="pt-BR" b="1" u="sng" dirty="0"/>
              <a:t>c</a:t>
            </a:r>
            <a:r>
              <a:rPr lang="pt-BR" b="1" dirty="0"/>
              <a:t>ontradição</a:t>
            </a:r>
            <a:r>
              <a:rPr lang="pt-BR" dirty="0"/>
              <a:t>;</a:t>
            </a:r>
          </a:p>
          <a:p>
            <a:pPr marL="0" indent="0" algn="just">
              <a:buNone/>
            </a:pPr>
            <a:r>
              <a:rPr lang="pt-BR" dirty="0">
                <a:solidFill>
                  <a:srgbClr val="FF0000"/>
                </a:solidFill>
              </a:rPr>
              <a:t>II</a:t>
            </a:r>
            <a:r>
              <a:rPr lang="pt-BR" dirty="0"/>
              <a:t> - suprir </a:t>
            </a:r>
            <a:r>
              <a:rPr lang="pt-BR" b="1" u="sng" dirty="0"/>
              <a:t>o</a:t>
            </a:r>
            <a:r>
              <a:rPr lang="pt-BR" b="1" dirty="0"/>
              <a:t>missão</a:t>
            </a:r>
            <a:r>
              <a:rPr lang="pt-BR" dirty="0"/>
              <a:t> de ponto ou questão sobre o qual devia se pronunciar o juiz de ofício ou a requerimento;</a:t>
            </a:r>
          </a:p>
          <a:p>
            <a:pPr marL="0" indent="0" algn="just">
              <a:buNone/>
            </a:pPr>
            <a:r>
              <a:rPr lang="pt-BR" dirty="0">
                <a:solidFill>
                  <a:srgbClr val="FF0000"/>
                </a:solidFill>
              </a:rPr>
              <a:t>III</a:t>
            </a:r>
            <a:r>
              <a:rPr lang="pt-BR" dirty="0"/>
              <a:t> - corrigir </a:t>
            </a:r>
            <a:r>
              <a:rPr lang="pt-BR" b="1" u="sng" dirty="0"/>
              <a:t>erro material</a:t>
            </a:r>
            <a:r>
              <a:rPr lang="pt-BR" dirty="0"/>
              <a:t>.</a:t>
            </a:r>
          </a:p>
          <a:p>
            <a:pPr marL="0" indent="0" algn="just">
              <a:buNone/>
            </a:pPr>
            <a:endParaRPr lang="pt-BR" dirty="0"/>
          </a:p>
          <a:p>
            <a:pPr marL="0" indent="0" algn="ctr">
              <a:buNone/>
            </a:pPr>
            <a:r>
              <a:rPr lang="pt-BR" b="1" dirty="0">
                <a:highlight>
                  <a:srgbClr val="FFFF00"/>
                </a:highlight>
                <a:latin typeface="Agency FB" panose="020B0503020202020204" pitchFamily="34" charset="0"/>
              </a:rPr>
              <a:t>FINALIDADE DOS EMBARGOS DE DECLARAÇÃO É: ESCLARECER, COMPLEMENTAR, OU</a:t>
            </a:r>
          </a:p>
          <a:p>
            <a:pPr marL="0" indent="0" algn="ctr">
              <a:buNone/>
            </a:pPr>
            <a:r>
              <a:rPr lang="pt-BR" b="1" dirty="0">
                <a:highlight>
                  <a:srgbClr val="FFFF00"/>
                </a:highlight>
                <a:latin typeface="Agency FB" panose="020B0503020202020204" pitchFamily="34" charset="0"/>
              </a:rPr>
              <a:t> CORRIGIR UMA DECISÃO NO CASO DE ERRO MATERIAL</a:t>
            </a:r>
          </a:p>
          <a:p>
            <a:pPr algn="just">
              <a:buFont typeface="Wingdings" panose="05000000000000000000" pitchFamily="2" charset="2"/>
              <a:buChar char="§"/>
            </a:pPr>
            <a:r>
              <a:rPr lang="pt-BR" b="1" dirty="0">
                <a:latin typeface="Agency FB" panose="020B0503020202020204" pitchFamily="34" charset="0"/>
              </a:rPr>
              <a:t>OBSCURIDADE</a:t>
            </a:r>
            <a:r>
              <a:rPr lang="pt-BR" dirty="0">
                <a:latin typeface="Agency FB" panose="020B0503020202020204" pitchFamily="34" charset="0"/>
              </a:rPr>
              <a:t>: difícil compreensão - inteligível – incompreensível </a:t>
            </a:r>
          </a:p>
          <a:p>
            <a:pPr algn="just">
              <a:buFont typeface="Wingdings" panose="05000000000000000000" pitchFamily="2" charset="2"/>
              <a:buChar char="§"/>
            </a:pPr>
            <a:r>
              <a:rPr lang="pt-BR" b="1" dirty="0">
                <a:latin typeface="Agency FB" panose="020B0503020202020204" pitchFamily="34" charset="0"/>
              </a:rPr>
              <a:t>CONTRADIÇÃO</a:t>
            </a:r>
            <a:r>
              <a:rPr lang="pt-BR" dirty="0">
                <a:latin typeface="Agency FB" panose="020B0503020202020204" pitchFamily="34" charset="0"/>
              </a:rPr>
              <a:t>: proposições inconciliáveis, exemplo: contradição entre a fundamentação e parte dispositiva</a:t>
            </a:r>
          </a:p>
          <a:p>
            <a:pPr algn="just">
              <a:buFont typeface="Wingdings" panose="05000000000000000000" pitchFamily="2" charset="2"/>
              <a:buChar char="§"/>
            </a:pPr>
            <a:r>
              <a:rPr lang="pt-BR" b="1" dirty="0">
                <a:latin typeface="Agency FB" panose="020B0503020202020204" pitchFamily="34" charset="0"/>
              </a:rPr>
              <a:t>ERRO MATERIAL</a:t>
            </a:r>
            <a:r>
              <a:rPr lang="pt-BR" dirty="0">
                <a:latin typeface="Agency FB" panose="020B0503020202020204" pitchFamily="34" charset="0"/>
              </a:rPr>
              <a:t>: “juiz escreve coisa diversa do que queria escrever..” – vontade diverge e é visível (petição ou embargos de declaração)</a:t>
            </a:r>
          </a:p>
          <a:p>
            <a:pPr algn="just">
              <a:buFont typeface="Wingdings" panose="05000000000000000000" pitchFamily="2" charset="2"/>
              <a:buChar char="§"/>
            </a:pPr>
            <a:r>
              <a:rPr lang="pt-BR" b="1" dirty="0">
                <a:latin typeface="Agency FB" panose="020B0503020202020204" pitchFamily="34" charset="0"/>
              </a:rPr>
              <a:t>OMISSÃO (INTEGRAÇÃO)</a:t>
            </a:r>
            <a:r>
              <a:rPr lang="pt-BR" dirty="0">
                <a:latin typeface="Agency FB" panose="020B0503020202020204" pitchFamily="34" charset="0"/>
              </a:rPr>
              <a:t>: juiz deixa de pronunciar questão relevante que deveria se manifestar: </a:t>
            </a:r>
            <a:r>
              <a:rPr lang="pt-BR" b="1" dirty="0">
                <a:latin typeface="Agency FB" panose="020B0503020202020204" pitchFamily="34" charset="0"/>
              </a:rPr>
              <a:t>FALTA DE FUNDAMENTAÇÃO</a:t>
            </a:r>
            <a:r>
              <a:rPr lang="pt-BR" dirty="0">
                <a:latin typeface="Agency FB" panose="020B0503020202020204" pitchFamily="34" charset="0"/>
              </a:rPr>
              <a:t>: art. 489, § 1º CPC e art. 93, IX CF/88</a:t>
            </a:r>
            <a:endParaRPr lang="pt-BR" dirty="0"/>
          </a:p>
        </p:txBody>
      </p:sp>
    </p:spTree>
    <p:extLst>
      <p:ext uri="{BB962C8B-B14F-4D97-AF65-F5344CB8AC3E}">
        <p14:creationId xmlns:p14="http://schemas.microsoft.com/office/powerpoint/2010/main" val="31924765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2BD62-DA84-9AD4-E413-AE8BF3E6E4EE}"/>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A6BFB4BB-E990-919F-72F4-F9AA26ED4496}"/>
              </a:ext>
            </a:extLst>
          </p:cNvPr>
          <p:cNvSpPr>
            <a:spLocks noGrp="1"/>
          </p:cNvSpPr>
          <p:nvPr>
            <p:ph idx="1"/>
          </p:nvPr>
        </p:nvSpPr>
        <p:spPr>
          <a:xfrm>
            <a:off x="0" y="0"/>
            <a:ext cx="9144000" cy="6858000"/>
          </a:xfrm>
        </p:spPr>
        <p:txBody>
          <a:bodyPr>
            <a:normAutofit/>
          </a:bodyPr>
          <a:lstStyle/>
          <a:p>
            <a:pPr algn="just">
              <a:buFont typeface="Wingdings" panose="05000000000000000000" pitchFamily="2" charset="2"/>
              <a:buChar char="§"/>
            </a:pPr>
            <a:r>
              <a:rPr lang="pt-BR" sz="2600" dirty="0">
                <a:latin typeface="Agency FB" panose="020B0503020202020204" pitchFamily="34" charset="0"/>
              </a:rPr>
              <a:t>OBSCURIDADE =  </a:t>
            </a:r>
            <a:r>
              <a:rPr lang="pt-BR" sz="2600" b="1" dirty="0">
                <a:highlight>
                  <a:srgbClr val="FFFF00"/>
                </a:highlight>
                <a:latin typeface="Agency FB" panose="020B0503020202020204" pitchFamily="34" charset="0"/>
              </a:rPr>
              <a:t>ESCLARECER</a:t>
            </a:r>
            <a:r>
              <a:rPr lang="pt-BR" sz="2600" dirty="0">
                <a:latin typeface="Agency FB" panose="020B0503020202020204" pitchFamily="34" charset="0"/>
              </a:rPr>
              <a:t>: </a:t>
            </a:r>
          </a:p>
          <a:p>
            <a:pPr marL="0" indent="0" algn="just">
              <a:buNone/>
            </a:pPr>
            <a:r>
              <a:rPr lang="pt-BR" sz="2600" dirty="0">
                <a:latin typeface="Agency FB" panose="020B0503020202020204" pitchFamily="34" charset="0"/>
              </a:rPr>
              <a:t>	</a:t>
            </a:r>
            <a:r>
              <a:rPr lang="pt-BR" sz="2800" dirty="0">
                <a:latin typeface="Agency FB" panose="020B0503020202020204" pitchFamily="34" charset="0"/>
              </a:rPr>
              <a:t>difícil compreensão - inteligível – incompreensível </a:t>
            </a:r>
            <a:endParaRPr lang="pt-BR" sz="2600" dirty="0">
              <a:latin typeface="Agency FB" panose="020B0503020202020204" pitchFamily="34" charset="0"/>
            </a:endParaRPr>
          </a:p>
        </p:txBody>
      </p:sp>
      <p:pic>
        <p:nvPicPr>
          <p:cNvPr id="5" name="Imagem 4">
            <a:extLst>
              <a:ext uri="{FF2B5EF4-FFF2-40B4-BE49-F238E27FC236}">
                <a16:creationId xmlns:a16="http://schemas.microsoft.com/office/drawing/2014/main" id="{755F2805-EC68-3F50-A1A6-B7E10AE66565}"/>
              </a:ext>
            </a:extLst>
          </p:cNvPr>
          <p:cNvPicPr>
            <a:picLocks noChangeAspect="1"/>
          </p:cNvPicPr>
          <p:nvPr/>
        </p:nvPicPr>
        <p:blipFill>
          <a:blip r:embed="rId3"/>
          <a:stretch>
            <a:fillRect/>
          </a:stretch>
        </p:blipFill>
        <p:spPr>
          <a:xfrm>
            <a:off x="457200" y="1223680"/>
            <a:ext cx="8532440" cy="5497795"/>
          </a:xfrm>
          <a:prstGeom prst="rect">
            <a:avLst/>
          </a:prstGeom>
        </p:spPr>
      </p:pic>
      <p:pic>
        <p:nvPicPr>
          <p:cNvPr id="6" name="Imagem 5">
            <a:extLst>
              <a:ext uri="{FF2B5EF4-FFF2-40B4-BE49-F238E27FC236}">
                <a16:creationId xmlns:a16="http://schemas.microsoft.com/office/drawing/2014/main" id="{6E684061-4604-9501-F42A-3E78EE23A31F}"/>
              </a:ext>
            </a:extLst>
          </p:cNvPr>
          <p:cNvPicPr>
            <a:picLocks noChangeAspect="1"/>
          </p:cNvPicPr>
          <p:nvPr/>
        </p:nvPicPr>
        <p:blipFill>
          <a:blip r:embed="rId4"/>
          <a:stretch>
            <a:fillRect/>
          </a:stretch>
        </p:blipFill>
        <p:spPr>
          <a:xfrm>
            <a:off x="8629578" y="0"/>
            <a:ext cx="514422" cy="400106"/>
          </a:xfrm>
          <a:prstGeom prst="rect">
            <a:avLst/>
          </a:prstGeom>
        </p:spPr>
      </p:pic>
    </p:spTree>
    <p:extLst>
      <p:ext uri="{BB962C8B-B14F-4D97-AF65-F5344CB8AC3E}">
        <p14:creationId xmlns:p14="http://schemas.microsoft.com/office/powerpoint/2010/main" val="35209311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C014F-B278-82D3-840A-E918C251CF92}"/>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4E445091-85FB-CA36-627A-76C85D5EDA77}"/>
              </a:ext>
            </a:extLst>
          </p:cNvPr>
          <p:cNvSpPr>
            <a:spLocks noGrp="1"/>
          </p:cNvSpPr>
          <p:nvPr>
            <p:ph idx="1"/>
          </p:nvPr>
        </p:nvSpPr>
        <p:spPr>
          <a:xfrm>
            <a:off x="0" y="0"/>
            <a:ext cx="9144000" cy="6858000"/>
          </a:xfrm>
        </p:spPr>
        <p:txBody>
          <a:bodyPr>
            <a:normAutofit/>
          </a:bodyPr>
          <a:lstStyle/>
          <a:p>
            <a:pPr algn="just">
              <a:buFont typeface="Wingdings" panose="05000000000000000000" pitchFamily="2" charset="2"/>
              <a:buChar char="§"/>
            </a:pPr>
            <a:r>
              <a:rPr lang="pt-BR" sz="2600" dirty="0">
                <a:latin typeface="Agency FB" panose="020B0503020202020204" pitchFamily="34" charset="0"/>
              </a:rPr>
              <a:t>CONTRADIÇÃO = </a:t>
            </a:r>
            <a:r>
              <a:rPr lang="pt-BR" sz="2600" b="1" dirty="0">
                <a:highlight>
                  <a:srgbClr val="FFFF00"/>
                </a:highlight>
                <a:latin typeface="Agency FB" panose="020B0503020202020204" pitchFamily="34" charset="0"/>
              </a:rPr>
              <a:t>ESCLARECER</a:t>
            </a:r>
            <a:r>
              <a:rPr lang="pt-BR" sz="2600" dirty="0">
                <a:latin typeface="Agency FB" panose="020B0503020202020204" pitchFamily="34" charset="0"/>
              </a:rPr>
              <a:t>: </a:t>
            </a:r>
          </a:p>
          <a:p>
            <a:pPr marL="0" indent="0" algn="just">
              <a:buNone/>
            </a:pPr>
            <a:r>
              <a:rPr lang="pt-BR" sz="2600" dirty="0">
                <a:latin typeface="Agency FB" panose="020B0503020202020204" pitchFamily="34" charset="0"/>
              </a:rPr>
              <a:t>	proposições inconciliáveis, exemplo: contradição entre a fundamentação e parte dispositiva</a:t>
            </a:r>
          </a:p>
          <a:p>
            <a:pPr marL="0" indent="0" algn="just">
              <a:buNone/>
            </a:pPr>
            <a:endParaRPr lang="pt-BR" sz="2600" dirty="0">
              <a:latin typeface="Agency FB" panose="020B0503020202020204" pitchFamily="34" charset="0"/>
            </a:endParaRPr>
          </a:p>
        </p:txBody>
      </p:sp>
      <p:pic>
        <p:nvPicPr>
          <p:cNvPr id="5" name="Imagem 4">
            <a:extLst>
              <a:ext uri="{FF2B5EF4-FFF2-40B4-BE49-F238E27FC236}">
                <a16:creationId xmlns:a16="http://schemas.microsoft.com/office/drawing/2014/main" id="{3D8820D3-3BD4-1378-56C0-DFE4645FF788}"/>
              </a:ext>
            </a:extLst>
          </p:cNvPr>
          <p:cNvPicPr>
            <a:picLocks noChangeAspect="1"/>
          </p:cNvPicPr>
          <p:nvPr/>
        </p:nvPicPr>
        <p:blipFill>
          <a:blip r:embed="rId3"/>
          <a:stretch>
            <a:fillRect/>
          </a:stretch>
        </p:blipFill>
        <p:spPr>
          <a:xfrm>
            <a:off x="457200" y="1319851"/>
            <a:ext cx="8388424" cy="5555044"/>
          </a:xfrm>
          <a:prstGeom prst="rect">
            <a:avLst/>
          </a:prstGeom>
        </p:spPr>
      </p:pic>
      <p:pic>
        <p:nvPicPr>
          <p:cNvPr id="6" name="Imagem 5">
            <a:extLst>
              <a:ext uri="{FF2B5EF4-FFF2-40B4-BE49-F238E27FC236}">
                <a16:creationId xmlns:a16="http://schemas.microsoft.com/office/drawing/2014/main" id="{9FE35B15-CDFC-80BB-9A92-24EF41542898}"/>
              </a:ext>
            </a:extLst>
          </p:cNvPr>
          <p:cNvPicPr>
            <a:picLocks noChangeAspect="1"/>
          </p:cNvPicPr>
          <p:nvPr/>
        </p:nvPicPr>
        <p:blipFill>
          <a:blip r:embed="rId4"/>
          <a:stretch>
            <a:fillRect/>
          </a:stretch>
        </p:blipFill>
        <p:spPr>
          <a:xfrm>
            <a:off x="8600967" y="6374940"/>
            <a:ext cx="514422" cy="400106"/>
          </a:xfrm>
          <a:prstGeom prst="rect">
            <a:avLst/>
          </a:prstGeom>
        </p:spPr>
      </p:pic>
    </p:spTree>
    <p:extLst>
      <p:ext uri="{BB962C8B-B14F-4D97-AF65-F5344CB8AC3E}">
        <p14:creationId xmlns:p14="http://schemas.microsoft.com/office/powerpoint/2010/main" val="32868372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16479-2D41-A606-1D55-09B7891CC894}"/>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04026235-13EB-B4BB-5D28-EE09FAE64EB3}"/>
              </a:ext>
            </a:extLst>
          </p:cNvPr>
          <p:cNvSpPr>
            <a:spLocks noGrp="1"/>
          </p:cNvSpPr>
          <p:nvPr>
            <p:ph idx="1"/>
          </p:nvPr>
        </p:nvSpPr>
        <p:spPr>
          <a:xfrm>
            <a:off x="0" y="0"/>
            <a:ext cx="9144000" cy="6858000"/>
          </a:xfrm>
        </p:spPr>
        <p:txBody>
          <a:bodyPr>
            <a:normAutofit/>
          </a:bodyPr>
          <a:lstStyle/>
          <a:p>
            <a:pPr algn="just">
              <a:buFont typeface="Wingdings" panose="05000000000000000000" pitchFamily="2" charset="2"/>
              <a:buChar char="§"/>
            </a:pPr>
            <a:r>
              <a:rPr lang="pt-BR" sz="2600" dirty="0">
                <a:latin typeface="Agency FB" panose="020B0503020202020204" pitchFamily="34" charset="0"/>
              </a:rPr>
              <a:t>ERRO MATERIAL=</a:t>
            </a:r>
            <a:r>
              <a:rPr lang="pt-BR" sz="2600" b="1" dirty="0">
                <a:highlight>
                  <a:srgbClr val="FFFF00"/>
                </a:highlight>
                <a:latin typeface="Agency FB" panose="020B0503020202020204" pitchFamily="34" charset="0"/>
              </a:rPr>
              <a:t>CORRIGIR</a:t>
            </a:r>
            <a:r>
              <a:rPr lang="pt-BR" sz="2600" dirty="0">
                <a:latin typeface="Agency FB" panose="020B0503020202020204" pitchFamily="34" charset="0"/>
              </a:rPr>
              <a:t>: “juiz escreve coisa diversa do que queria escrever..” – vontade diverge e é visível (petição ou embargos de declaração)</a:t>
            </a:r>
          </a:p>
        </p:txBody>
      </p:sp>
      <p:pic>
        <p:nvPicPr>
          <p:cNvPr id="5" name="Imagem 4">
            <a:extLst>
              <a:ext uri="{FF2B5EF4-FFF2-40B4-BE49-F238E27FC236}">
                <a16:creationId xmlns:a16="http://schemas.microsoft.com/office/drawing/2014/main" id="{77E45D92-FD74-1DD7-0AC9-7474AA645F37}"/>
              </a:ext>
            </a:extLst>
          </p:cNvPr>
          <p:cNvPicPr>
            <a:picLocks noChangeAspect="1"/>
          </p:cNvPicPr>
          <p:nvPr/>
        </p:nvPicPr>
        <p:blipFill>
          <a:blip r:embed="rId3"/>
          <a:stretch>
            <a:fillRect/>
          </a:stretch>
        </p:blipFill>
        <p:spPr>
          <a:xfrm>
            <a:off x="971600" y="1196752"/>
            <a:ext cx="7919864" cy="5233182"/>
          </a:xfrm>
          <a:prstGeom prst="rect">
            <a:avLst/>
          </a:prstGeom>
        </p:spPr>
      </p:pic>
      <p:pic>
        <p:nvPicPr>
          <p:cNvPr id="7" name="Imagem 6">
            <a:extLst>
              <a:ext uri="{FF2B5EF4-FFF2-40B4-BE49-F238E27FC236}">
                <a16:creationId xmlns:a16="http://schemas.microsoft.com/office/drawing/2014/main" id="{0D036CDF-40DD-ED64-1366-46752BD0A1D0}"/>
              </a:ext>
            </a:extLst>
          </p:cNvPr>
          <p:cNvPicPr>
            <a:picLocks noChangeAspect="1"/>
          </p:cNvPicPr>
          <p:nvPr/>
        </p:nvPicPr>
        <p:blipFill>
          <a:blip r:embed="rId4"/>
          <a:stretch>
            <a:fillRect/>
          </a:stretch>
        </p:blipFill>
        <p:spPr>
          <a:xfrm>
            <a:off x="8605642" y="6389632"/>
            <a:ext cx="514422" cy="400106"/>
          </a:xfrm>
          <a:prstGeom prst="rect">
            <a:avLst/>
          </a:prstGeom>
        </p:spPr>
      </p:pic>
    </p:spTree>
    <p:extLst>
      <p:ext uri="{BB962C8B-B14F-4D97-AF65-F5344CB8AC3E}">
        <p14:creationId xmlns:p14="http://schemas.microsoft.com/office/powerpoint/2010/main" val="10552102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2DE91-92AD-BCB1-E408-4431D8211118}"/>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BE7F0C79-4D60-E1A9-894B-D72783731BF6}"/>
              </a:ext>
            </a:extLst>
          </p:cNvPr>
          <p:cNvSpPr>
            <a:spLocks noGrp="1"/>
          </p:cNvSpPr>
          <p:nvPr>
            <p:ph idx="1"/>
          </p:nvPr>
        </p:nvSpPr>
        <p:spPr>
          <a:xfrm>
            <a:off x="0" y="0"/>
            <a:ext cx="9144000" cy="6858000"/>
          </a:xfrm>
        </p:spPr>
        <p:txBody>
          <a:bodyPr>
            <a:normAutofit/>
          </a:bodyPr>
          <a:lstStyle/>
          <a:p>
            <a:pPr algn="just">
              <a:buFont typeface="Wingdings" panose="05000000000000000000" pitchFamily="2" charset="2"/>
              <a:buChar char="§"/>
            </a:pPr>
            <a:r>
              <a:rPr lang="pt-BR" sz="2600" b="1" dirty="0">
                <a:latin typeface="Agency FB" panose="020B0503020202020204" pitchFamily="34" charset="0"/>
              </a:rPr>
              <a:t>OMISSÃO = </a:t>
            </a:r>
            <a:r>
              <a:rPr lang="pt-BR" sz="2600" b="1" dirty="0">
                <a:highlight>
                  <a:srgbClr val="FFFF00"/>
                </a:highlight>
                <a:latin typeface="Agency FB" panose="020B0503020202020204" pitchFamily="34" charset="0"/>
              </a:rPr>
              <a:t>INTEGRAÇÃO</a:t>
            </a:r>
            <a:r>
              <a:rPr lang="pt-BR" sz="2600" dirty="0">
                <a:latin typeface="Agency FB" panose="020B0503020202020204" pitchFamily="34" charset="0"/>
              </a:rPr>
              <a:t>: juiz deixa de pronunciar questão relevante que deveria se manifestar</a:t>
            </a:r>
          </a:p>
        </p:txBody>
      </p:sp>
      <p:pic>
        <p:nvPicPr>
          <p:cNvPr id="11" name="Imagem 10">
            <a:extLst>
              <a:ext uri="{FF2B5EF4-FFF2-40B4-BE49-F238E27FC236}">
                <a16:creationId xmlns:a16="http://schemas.microsoft.com/office/drawing/2014/main" id="{09C2FA8F-4B55-5B88-7BFA-ECA5B1052918}"/>
              </a:ext>
            </a:extLst>
          </p:cNvPr>
          <p:cNvPicPr>
            <a:picLocks noChangeAspect="1"/>
          </p:cNvPicPr>
          <p:nvPr/>
        </p:nvPicPr>
        <p:blipFill>
          <a:blip r:embed="rId3"/>
          <a:stretch>
            <a:fillRect/>
          </a:stretch>
        </p:blipFill>
        <p:spPr>
          <a:xfrm>
            <a:off x="233772" y="1484784"/>
            <a:ext cx="8676456" cy="4309659"/>
          </a:xfrm>
          <a:prstGeom prst="rect">
            <a:avLst/>
          </a:prstGeom>
        </p:spPr>
      </p:pic>
      <p:pic>
        <p:nvPicPr>
          <p:cNvPr id="12" name="Imagem 11">
            <a:extLst>
              <a:ext uri="{FF2B5EF4-FFF2-40B4-BE49-F238E27FC236}">
                <a16:creationId xmlns:a16="http://schemas.microsoft.com/office/drawing/2014/main" id="{8F84A507-B81E-914B-6DEB-37645267A8DA}"/>
              </a:ext>
            </a:extLst>
          </p:cNvPr>
          <p:cNvPicPr>
            <a:picLocks noChangeAspect="1"/>
          </p:cNvPicPr>
          <p:nvPr/>
        </p:nvPicPr>
        <p:blipFill>
          <a:blip r:embed="rId4"/>
          <a:stretch>
            <a:fillRect/>
          </a:stretch>
        </p:blipFill>
        <p:spPr>
          <a:xfrm>
            <a:off x="8600967" y="6457894"/>
            <a:ext cx="514422" cy="400106"/>
          </a:xfrm>
          <a:prstGeom prst="rect">
            <a:avLst/>
          </a:prstGeom>
        </p:spPr>
      </p:pic>
    </p:spTree>
    <p:extLst>
      <p:ext uri="{BB962C8B-B14F-4D97-AF65-F5344CB8AC3E}">
        <p14:creationId xmlns:p14="http://schemas.microsoft.com/office/powerpoint/2010/main" val="36799208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B3974-4E86-6309-C7CB-98E2076B2D14}"/>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E4AD857E-9938-3342-AE82-91C79F4F69C1}"/>
              </a:ext>
            </a:extLst>
          </p:cNvPr>
          <p:cNvSpPr>
            <a:spLocks noGrp="1"/>
          </p:cNvSpPr>
          <p:nvPr>
            <p:ph idx="1"/>
          </p:nvPr>
        </p:nvSpPr>
        <p:spPr>
          <a:xfrm>
            <a:off x="0" y="0"/>
            <a:ext cx="9144000" cy="6858000"/>
          </a:xfrm>
        </p:spPr>
        <p:txBody>
          <a:bodyPr>
            <a:normAutofit/>
          </a:bodyPr>
          <a:lstStyle/>
          <a:p>
            <a:pPr algn="just">
              <a:buFont typeface="Wingdings" panose="05000000000000000000" pitchFamily="2" charset="2"/>
              <a:buChar char="§"/>
            </a:pPr>
            <a:r>
              <a:rPr lang="pt-BR" sz="2600" b="1" dirty="0">
                <a:latin typeface="Agency FB" panose="020B0503020202020204" pitchFamily="34" charset="0"/>
              </a:rPr>
              <a:t>FALTA DE FUNDAMENTAÇÃO = </a:t>
            </a:r>
            <a:r>
              <a:rPr lang="pt-BR" sz="2600" b="1" dirty="0">
                <a:highlight>
                  <a:srgbClr val="FFFF00"/>
                </a:highlight>
                <a:latin typeface="Agency FB" panose="020B0503020202020204" pitchFamily="34" charset="0"/>
              </a:rPr>
              <a:t>INTEGRAR</a:t>
            </a:r>
          </a:p>
          <a:p>
            <a:pPr marL="457200" lvl="1" indent="0" algn="just">
              <a:buNone/>
            </a:pPr>
            <a:r>
              <a:rPr lang="pt-BR" sz="2200" dirty="0">
                <a:latin typeface="Agency FB" panose="020B0503020202020204" pitchFamily="34" charset="0"/>
              </a:rPr>
              <a:t>Vide art. 489, § 1º CPC e art. 93, IX CF/88</a:t>
            </a:r>
            <a:endParaRPr lang="pt-BR" sz="2200" dirty="0"/>
          </a:p>
        </p:txBody>
      </p:sp>
      <p:pic>
        <p:nvPicPr>
          <p:cNvPr id="5" name="Imagem 4">
            <a:extLst>
              <a:ext uri="{FF2B5EF4-FFF2-40B4-BE49-F238E27FC236}">
                <a16:creationId xmlns:a16="http://schemas.microsoft.com/office/drawing/2014/main" id="{521BBA92-0262-E663-B8CD-D20161AA228E}"/>
              </a:ext>
            </a:extLst>
          </p:cNvPr>
          <p:cNvPicPr>
            <a:picLocks noChangeAspect="1"/>
          </p:cNvPicPr>
          <p:nvPr/>
        </p:nvPicPr>
        <p:blipFill>
          <a:blip r:embed="rId3"/>
          <a:stretch>
            <a:fillRect/>
          </a:stretch>
        </p:blipFill>
        <p:spPr>
          <a:xfrm>
            <a:off x="0" y="1202345"/>
            <a:ext cx="9144000" cy="4453309"/>
          </a:xfrm>
          <a:prstGeom prst="rect">
            <a:avLst/>
          </a:prstGeom>
        </p:spPr>
      </p:pic>
      <p:pic>
        <p:nvPicPr>
          <p:cNvPr id="6" name="Imagem 5">
            <a:extLst>
              <a:ext uri="{FF2B5EF4-FFF2-40B4-BE49-F238E27FC236}">
                <a16:creationId xmlns:a16="http://schemas.microsoft.com/office/drawing/2014/main" id="{799C5AEA-5AEE-1660-AC03-854369EB687E}"/>
              </a:ext>
            </a:extLst>
          </p:cNvPr>
          <p:cNvPicPr>
            <a:picLocks noChangeAspect="1"/>
          </p:cNvPicPr>
          <p:nvPr/>
        </p:nvPicPr>
        <p:blipFill>
          <a:blip r:embed="rId4"/>
          <a:stretch>
            <a:fillRect/>
          </a:stretch>
        </p:blipFill>
        <p:spPr>
          <a:xfrm>
            <a:off x="8532440" y="5856721"/>
            <a:ext cx="514422" cy="400106"/>
          </a:xfrm>
          <a:prstGeom prst="rect">
            <a:avLst/>
          </a:prstGeom>
        </p:spPr>
      </p:pic>
    </p:spTree>
    <p:extLst>
      <p:ext uri="{BB962C8B-B14F-4D97-AF65-F5344CB8AC3E}">
        <p14:creationId xmlns:p14="http://schemas.microsoft.com/office/powerpoint/2010/main" val="10022390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59015-D24F-59B2-3B8A-EAE203043835}"/>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A0871ACF-FE0E-E8F2-2998-90E6661AF663}"/>
              </a:ext>
            </a:extLst>
          </p:cNvPr>
          <p:cNvSpPr>
            <a:spLocks noGrp="1"/>
          </p:cNvSpPr>
          <p:nvPr>
            <p:ph idx="1"/>
          </p:nvPr>
        </p:nvSpPr>
        <p:spPr>
          <a:xfrm>
            <a:off x="0" y="0"/>
            <a:ext cx="9144000" cy="6858000"/>
          </a:xfrm>
        </p:spPr>
        <p:txBody>
          <a:bodyPr>
            <a:normAutofit/>
          </a:bodyPr>
          <a:lstStyle/>
          <a:p>
            <a:pPr marL="0" indent="0" algn="just">
              <a:buNone/>
            </a:pPr>
            <a:endParaRPr lang="pt-BR" sz="1700" dirty="0"/>
          </a:p>
          <a:p>
            <a:pPr marL="0" indent="0" algn="just">
              <a:buNone/>
            </a:pPr>
            <a:endParaRPr lang="pt-BR" sz="1700" dirty="0"/>
          </a:p>
          <a:p>
            <a:pPr marL="0" indent="0" algn="just">
              <a:buNone/>
            </a:pPr>
            <a:endParaRPr lang="pt-BR" sz="2600" dirty="0"/>
          </a:p>
        </p:txBody>
      </p:sp>
      <p:pic>
        <p:nvPicPr>
          <p:cNvPr id="5" name="Imagem 4">
            <a:extLst>
              <a:ext uri="{FF2B5EF4-FFF2-40B4-BE49-F238E27FC236}">
                <a16:creationId xmlns:a16="http://schemas.microsoft.com/office/drawing/2014/main" id="{961BD59B-33B8-E66F-B8C9-CD7BB037EE01}"/>
              </a:ext>
            </a:extLst>
          </p:cNvPr>
          <p:cNvPicPr>
            <a:picLocks noChangeAspect="1"/>
          </p:cNvPicPr>
          <p:nvPr/>
        </p:nvPicPr>
        <p:blipFill>
          <a:blip r:embed="rId3"/>
          <a:stretch>
            <a:fillRect/>
          </a:stretch>
        </p:blipFill>
        <p:spPr>
          <a:xfrm>
            <a:off x="-7803" y="27312"/>
            <a:ext cx="9144000" cy="3401688"/>
          </a:xfrm>
          <a:prstGeom prst="rect">
            <a:avLst/>
          </a:prstGeom>
        </p:spPr>
      </p:pic>
      <p:pic>
        <p:nvPicPr>
          <p:cNvPr id="7" name="Imagem 6">
            <a:extLst>
              <a:ext uri="{FF2B5EF4-FFF2-40B4-BE49-F238E27FC236}">
                <a16:creationId xmlns:a16="http://schemas.microsoft.com/office/drawing/2014/main" id="{703A369F-8A28-CBD7-1097-925C064453D2}"/>
              </a:ext>
            </a:extLst>
          </p:cNvPr>
          <p:cNvPicPr>
            <a:picLocks noChangeAspect="1"/>
          </p:cNvPicPr>
          <p:nvPr/>
        </p:nvPicPr>
        <p:blipFill>
          <a:blip r:embed="rId4"/>
          <a:stretch>
            <a:fillRect/>
          </a:stretch>
        </p:blipFill>
        <p:spPr>
          <a:xfrm>
            <a:off x="311115" y="3447156"/>
            <a:ext cx="8820472" cy="3383532"/>
          </a:xfrm>
          <a:prstGeom prst="rect">
            <a:avLst/>
          </a:prstGeom>
        </p:spPr>
      </p:pic>
      <p:pic>
        <p:nvPicPr>
          <p:cNvPr id="9" name="Imagem 8">
            <a:extLst>
              <a:ext uri="{FF2B5EF4-FFF2-40B4-BE49-F238E27FC236}">
                <a16:creationId xmlns:a16="http://schemas.microsoft.com/office/drawing/2014/main" id="{771894FB-E241-2E79-10F2-59482E4D1B2D}"/>
              </a:ext>
            </a:extLst>
          </p:cNvPr>
          <p:cNvPicPr>
            <a:picLocks noChangeAspect="1"/>
          </p:cNvPicPr>
          <p:nvPr/>
        </p:nvPicPr>
        <p:blipFill>
          <a:blip r:embed="rId5"/>
          <a:stretch>
            <a:fillRect/>
          </a:stretch>
        </p:blipFill>
        <p:spPr>
          <a:xfrm>
            <a:off x="12412" y="3456312"/>
            <a:ext cx="433565" cy="400106"/>
          </a:xfrm>
          <a:prstGeom prst="rect">
            <a:avLst/>
          </a:prstGeom>
        </p:spPr>
      </p:pic>
    </p:spTree>
    <p:extLst>
      <p:ext uri="{BB962C8B-B14F-4D97-AF65-F5344CB8AC3E}">
        <p14:creationId xmlns:p14="http://schemas.microsoft.com/office/powerpoint/2010/main" val="3891700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4FFA8-4974-0481-6FBC-AC34995DAE2A}"/>
            </a:ext>
          </a:extLst>
        </p:cNvPr>
        <p:cNvGrpSpPr/>
        <p:nvPr/>
      </p:nvGrpSpPr>
      <p:grpSpPr>
        <a:xfrm>
          <a:off x="0" y="0"/>
          <a:ext cx="0" cy="0"/>
          <a:chOff x="0" y="0"/>
          <a:chExt cx="0" cy="0"/>
        </a:xfrm>
      </p:grpSpPr>
      <p:sp>
        <p:nvSpPr>
          <p:cNvPr id="146" name="Espaço Reservado para Conteúdo 2_3">
            <a:extLst>
              <a:ext uri="{FF2B5EF4-FFF2-40B4-BE49-F238E27FC236}">
                <a16:creationId xmlns:a16="http://schemas.microsoft.com/office/drawing/2014/main" id="{B276D3E9-1E69-D3BF-5D16-A32079B26669}"/>
              </a:ext>
            </a:extLst>
          </p:cNvPr>
          <p:cNvSpPr/>
          <p:nvPr/>
        </p:nvSpPr>
        <p:spPr>
          <a:xfrm>
            <a:off x="1"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62500" lnSpcReduction="20000"/>
          </a:bodyPr>
          <a:lstStyle/>
          <a:p>
            <a:pPr algn="just">
              <a:lnSpc>
                <a:spcPct val="100000"/>
              </a:lnSpc>
              <a:spcBef>
                <a:spcPts val="641"/>
              </a:spcBef>
              <a:tabLst>
                <a:tab pos="0" algn="l"/>
              </a:tabLst>
            </a:pPr>
            <a:r>
              <a:rPr lang="pt-BR" sz="3200" b="0" strike="noStrike" spc="-1" dirty="0">
                <a:latin typeface="Calibri"/>
                <a:ea typeface="DejaVu Sans"/>
              </a:rPr>
              <a:t>	</a:t>
            </a:r>
            <a:r>
              <a:rPr lang="pt-BR" sz="4400" b="0" u="sng" strike="noStrike" spc="-1" dirty="0">
                <a:latin typeface="Calibri"/>
                <a:ea typeface="DejaVu Sans"/>
              </a:rPr>
              <a:t>II - MÉRITO DO PROCESSO;</a:t>
            </a:r>
          </a:p>
          <a:p>
            <a:pPr algn="just">
              <a:lnSpc>
                <a:spcPct val="100000"/>
              </a:lnSpc>
              <a:spcBef>
                <a:spcPts val="641"/>
              </a:spcBef>
              <a:tabLst>
                <a:tab pos="0" algn="l"/>
              </a:tabLst>
            </a:pPr>
            <a:r>
              <a:rPr lang="pt-BR" sz="4400" b="0" strike="noStrike" spc="-1" dirty="0">
                <a:latin typeface="Calibri"/>
                <a:ea typeface="DejaVu Sans"/>
              </a:rPr>
              <a:t>	</a:t>
            </a:r>
            <a:endParaRPr lang="pt-BR" sz="4400" spc="-1" dirty="0">
              <a:latin typeface="Calibri"/>
              <a:ea typeface="DejaVu Sans"/>
            </a:endParaRPr>
          </a:p>
          <a:p>
            <a:pPr algn="just">
              <a:lnSpc>
                <a:spcPct val="100000"/>
              </a:lnSpc>
              <a:spcBef>
                <a:spcPts val="641"/>
              </a:spcBef>
              <a:tabLst>
                <a:tab pos="0" algn="l"/>
              </a:tabLst>
            </a:pPr>
            <a:r>
              <a:rPr lang="pt-BR" sz="4400" b="0" strike="noStrike" spc="-1" dirty="0">
                <a:latin typeface="Calibri"/>
                <a:ea typeface="DejaVu Sans"/>
              </a:rPr>
              <a:t>		Art. 354. Ocorrendo qualquer das hipóteses previstas nos </a:t>
            </a:r>
            <a:r>
              <a:rPr lang="pt-BR" sz="4400" b="0" strike="noStrike" spc="-1" dirty="0" err="1">
                <a:latin typeface="Calibri"/>
                <a:ea typeface="DejaVu Sans"/>
              </a:rPr>
              <a:t>arts</a:t>
            </a:r>
            <a:r>
              <a:rPr lang="pt-BR" sz="4400" b="0" strike="noStrike" spc="-1" dirty="0">
                <a:latin typeface="Calibri"/>
                <a:ea typeface="DejaVu Sans"/>
              </a:rPr>
              <a:t>. 485 e 487, incisos II e III, o </a:t>
            </a:r>
            <a:r>
              <a:rPr lang="pt-BR" sz="4400" b="0" u="sng" strike="noStrike" spc="-1" dirty="0">
                <a:latin typeface="Calibri"/>
                <a:ea typeface="DejaVu Sans"/>
              </a:rPr>
              <a:t>juiz proferirá sentença</a:t>
            </a:r>
            <a:r>
              <a:rPr lang="pt-BR" sz="4400" b="0" strike="noStrike" spc="-1" dirty="0">
                <a:latin typeface="Calibri"/>
                <a:ea typeface="DejaVu Sans"/>
              </a:rPr>
              <a:t>.  </a:t>
            </a:r>
          </a:p>
          <a:p>
            <a:pPr algn="just">
              <a:lnSpc>
                <a:spcPct val="100000"/>
              </a:lnSpc>
              <a:spcBef>
                <a:spcPts val="641"/>
              </a:spcBef>
              <a:tabLst>
                <a:tab pos="0" algn="l"/>
              </a:tabLst>
            </a:pPr>
            <a:r>
              <a:rPr lang="pt-BR" sz="4400" b="0" strike="noStrike" spc="-1" dirty="0">
                <a:latin typeface="Calibri"/>
                <a:ea typeface="DejaVu Sans"/>
              </a:rPr>
              <a:t>		Parágrafo único. A decisão a que se refere o </a:t>
            </a:r>
            <a:r>
              <a:rPr lang="pt-BR" sz="4400" b="0" i="1" strike="noStrike" spc="-1" dirty="0">
                <a:latin typeface="Calibri"/>
                <a:ea typeface="DejaVu Sans"/>
              </a:rPr>
              <a:t>caput</a:t>
            </a:r>
            <a:r>
              <a:rPr lang="pt-BR" sz="4400" b="0" strike="noStrike" spc="-1" dirty="0">
                <a:latin typeface="Calibri"/>
                <a:ea typeface="DejaVu Sans"/>
              </a:rPr>
              <a:t> pode dizer respeito a apenas </a:t>
            </a:r>
            <a:r>
              <a:rPr lang="pt-BR" sz="4400" b="1" u="sng" strike="noStrike" spc="-1" dirty="0">
                <a:latin typeface="Calibri"/>
                <a:ea typeface="DejaVu Sans"/>
              </a:rPr>
              <a:t>PARCELA</a:t>
            </a:r>
            <a:r>
              <a:rPr lang="pt-BR" sz="4400" b="0" strike="noStrike" spc="-1" dirty="0">
                <a:latin typeface="Calibri"/>
                <a:ea typeface="DejaVu Sans"/>
              </a:rPr>
              <a:t> do processo, caso em que será </a:t>
            </a:r>
            <a:r>
              <a:rPr lang="pt-BR" sz="4400" b="1" u="sng" strike="noStrike" spc="-1" dirty="0">
                <a:latin typeface="Calibri"/>
                <a:ea typeface="DejaVu Sans"/>
              </a:rPr>
              <a:t>impugnável por agravo de instrumento.</a:t>
            </a:r>
          </a:p>
          <a:p>
            <a:pPr algn="just">
              <a:lnSpc>
                <a:spcPct val="100000"/>
              </a:lnSpc>
              <a:spcBef>
                <a:spcPts val="641"/>
              </a:spcBef>
              <a:tabLst>
                <a:tab pos="0" algn="l"/>
              </a:tabLst>
            </a:pPr>
            <a:endParaRPr lang="pt-BR" sz="4400" b="0" strike="noStrike" spc="-1" dirty="0">
              <a:latin typeface="Calibri"/>
              <a:ea typeface="DejaVu Sans"/>
            </a:endParaRPr>
          </a:p>
          <a:p>
            <a:pPr algn="just">
              <a:lnSpc>
                <a:spcPct val="100000"/>
              </a:lnSpc>
              <a:spcBef>
                <a:spcPts val="641"/>
              </a:spcBef>
              <a:tabLst>
                <a:tab pos="0" algn="l"/>
              </a:tabLst>
            </a:pPr>
            <a:r>
              <a:rPr lang="pt-BR" sz="4400" spc="-1" dirty="0">
                <a:latin typeface="Calibri"/>
              </a:rPr>
              <a:t>		Art. 356. O juiz decidirá parcialmente o mérito quando </a:t>
            </a:r>
            <a:r>
              <a:rPr lang="pt-BR" sz="4400" b="1" spc="-1" dirty="0">
                <a:latin typeface="Calibri"/>
              </a:rPr>
              <a:t>UM</a:t>
            </a:r>
            <a:r>
              <a:rPr lang="pt-BR" sz="4400" spc="-1" dirty="0">
                <a:latin typeface="Calibri"/>
              </a:rPr>
              <a:t> ou mais dos pedidos formulados ou </a:t>
            </a:r>
            <a:r>
              <a:rPr lang="pt-BR" sz="4400" b="1" spc="-1" dirty="0">
                <a:latin typeface="Calibri"/>
              </a:rPr>
              <a:t>PARCELA</a:t>
            </a:r>
            <a:r>
              <a:rPr lang="pt-BR" sz="4400" spc="-1" dirty="0">
                <a:latin typeface="Calibri"/>
              </a:rPr>
              <a:t> deles: </a:t>
            </a:r>
          </a:p>
          <a:p>
            <a:pPr algn="just">
              <a:lnSpc>
                <a:spcPct val="100000"/>
              </a:lnSpc>
              <a:spcBef>
                <a:spcPts val="641"/>
              </a:spcBef>
              <a:tabLst>
                <a:tab pos="0" algn="l"/>
              </a:tabLst>
            </a:pPr>
            <a:r>
              <a:rPr lang="pt-BR" sz="4400" spc="-1" dirty="0">
                <a:latin typeface="Calibri"/>
              </a:rPr>
              <a:t>		I - mostrar-se </a:t>
            </a:r>
            <a:r>
              <a:rPr lang="pt-BR" sz="4400" b="1" spc="-1" dirty="0">
                <a:latin typeface="Calibri"/>
              </a:rPr>
              <a:t>incontroverso</a:t>
            </a:r>
            <a:r>
              <a:rPr lang="pt-BR" sz="4400" spc="-1" dirty="0">
                <a:latin typeface="Calibri"/>
              </a:rPr>
              <a:t>; e,</a:t>
            </a:r>
          </a:p>
          <a:p>
            <a:pPr algn="just">
              <a:lnSpc>
                <a:spcPct val="100000"/>
              </a:lnSpc>
              <a:spcBef>
                <a:spcPts val="641"/>
              </a:spcBef>
              <a:tabLst>
                <a:tab pos="0" algn="l"/>
              </a:tabLst>
            </a:pPr>
            <a:r>
              <a:rPr lang="pt-BR" sz="4400" spc="-1" dirty="0">
                <a:latin typeface="Calibri"/>
              </a:rPr>
              <a:t>		II - estiver em </a:t>
            </a:r>
            <a:r>
              <a:rPr lang="pt-BR" sz="4400" b="1" spc="-1" dirty="0">
                <a:latin typeface="Calibri"/>
              </a:rPr>
              <a:t>condições de imediato julgamento</a:t>
            </a:r>
            <a:r>
              <a:rPr lang="pt-BR" sz="4400" spc="-1" dirty="0">
                <a:latin typeface="Calibri"/>
              </a:rPr>
              <a:t>, nos termos do art. 355.</a:t>
            </a:r>
          </a:p>
          <a:p>
            <a:pPr algn="just">
              <a:spcBef>
                <a:spcPts val="641"/>
              </a:spcBef>
              <a:tabLst>
                <a:tab pos="0" algn="l"/>
              </a:tabLst>
            </a:pPr>
            <a:r>
              <a:rPr lang="pt-BR" sz="4400" spc="-1" dirty="0">
                <a:latin typeface="Calibri"/>
              </a:rPr>
              <a:t>		§ 5º A decisão proferida com base neste artigo é impugnável por agravo de instrumento.</a:t>
            </a:r>
          </a:p>
          <a:p>
            <a:pPr algn="just">
              <a:lnSpc>
                <a:spcPct val="100000"/>
              </a:lnSpc>
              <a:spcBef>
                <a:spcPts val="641"/>
              </a:spcBef>
              <a:tabLst>
                <a:tab pos="0" algn="l"/>
              </a:tabLst>
            </a:pPr>
            <a:endParaRPr lang="pt-BR" sz="3200" spc="-1" dirty="0">
              <a:latin typeface="Calibri"/>
              <a:ea typeface="DejaVu Sans"/>
            </a:endParaRPr>
          </a:p>
          <a:p>
            <a:pPr algn="just">
              <a:lnSpc>
                <a:spcPct val="100000"/>
              </a:lnSpc>
              <a:spcBef>
                <a:spcPts val="641"/>
              </a:spcBef>
              <a:tabLst>
                <a:tab pos="0" algn="l"/>
              </a:tabLst>
            </a:pPr>
            <a:r>
              <a:rPr lang="pt-BR" sz="3200" b="0" strike="noStrike" spc="-1" dirty="0">
                <a:latin typeface="Calibri"/>
                <a:ea typeface="DejaVu Sans"/>
              </a:rPr>
              <a:t>	</a:t>
            </a:r>
            <a:endParaRPr lang="pt-BR" sz="2400" b="0" strike="noStrike" spc="-1" dirty="0">
              <a:latin typeface="Calibri"/>
              <a:ea typeface="DejaVu Sans"/>
            </a:endParaRPr>
          </a:p>
        </p:txBody>
      </p:sp>
    </p:spTree>
    <p:extLst>
      <p:ext uri="{BB962C8B-B14F-4D97-AF65-F5344CB8AC3E}">
        <p14:creationId xmlns:p14="http://schemas.microsoft.com/office/powerpoint/2010/main" val="19163773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26EA2-46B4-5342-9102-0BDBBC68EDC6}"/>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EE6DAD18-4BF6-0BB9-1FDF-980BD758AEBC}"/>
              </a:ext>
            </a:extLst>
          </p:cNvPr>
          <p:cNvSpPr>
            <a:spLocks noGrp="1"/>
          </p:cNvSpPr>
          <p:nvPr>
            <p:ph idx="1"/>
          </p:nvPr>
        </p:nvSpPr>
        <p:spPr>
          <a:xfrm>
            <a:off x="0" y="0"/>
            <a:ext cx="9144000" cy="6858000"/>
          </a:xfrm>
        </p:spPr>
        <p:txBody>
          <a:bodyPr>
            <a:normAutofit fontScale="92500" lnSpcReduction="10000"/>
          </a:bodyPr>
          <a:lstStyle/>
          <a:p>
            <a:pPr marL="0" indent="0" algn="ctr">
              <a:buNone/>
            </a:pPr>
            <a:r>
              <a:rPr lang="pt-BR" sz="2200" dirty="0"/>
              <a:t>Art. 1.022. parágrafo único. </a:t>
            </a:r>
            <a:r>
              <a:rPr lang="pt-BR" sz="2200" b="1" u="sng" dirty="0"/>
              <a:t>Considera-se omissa</a:t>
            </a:r>
            <a:r>
              <a:rPr lang="pt-BR" sz="2200" dirty="0"/>
              <a:t> a decisão que:</a:t>
            </a:r>
          </a:p>
          <a:p>
            <a:pPr marL="0" indent="0" algn="just">
              <a:buNone/>
            </a:pPr>
            <a:r>
              <a:rPr lang="pt-BR" dirty="0"/>
              <a:t>I - deixe de se manifestar sobre </a:t>
            </a:r>
            <a:r>
              <a:rPr lang="pt-BR" b="1" u="sng" dirty="0"/>
              <a:t>tese firmada</a:t>
            </a:r>
            <a:r>
              <a:rPr lang="pt-BR" dirty="0"/>
              <a:t> em julgamento de IRDR ou em incidente de assunção de competência aplicável ao caso sob julgamento;</a:t>
            </a:r>
          </a:p>
          <a:p>
            <a:pPr marL="0" indent="0" algn="just">
              <a:buNone/>
            </a:pPr>
            <a:r>
              <a:rPr lang="pt-BR" dirty="0"/>
              <a:t>II- incorra em qualquer das condutas descritas no art. 489, § 1º.</a:t>
            </a:r>
          </a:p>
          <a:p>
            <a:pPr marL="0" indent="0" algn="just">
              <a:buNone/>
            </a:pPr>
            <a:r>
              <a:rPr lang="pt-BR" sz="2000" dirty="0">
                <a:solidFill>
                  <a:srgbClr val="FF0000"/>
                </a:solidFill>
                <a:latin typeface="Agency FB" panose="020B0503020202020204" pitchFamily="34" charset="0"/>
              </a:rPr>
              <a:t>ART. 489 § 1º</a:t>
            </a:r>
            <a:r>
              <a:rPr lang="pt-BR" sz="2000" dirty="0">
                <a:latin typeface="Agency FB" panose="020B0503020202020204" pitchFamily="34" charset="0"/>
              </a:rPr>
              <a:t>  </a:t>
            </a:r>
            <a:r>
              <a:rPr lang="pt-BR" sz="3200" b="1" u="sng" dirty="0">
                <a:latin typeface="Agency FB" panose="020B0503020202020204" pitchFamily="34" charset="0"/>
              </a:rPr>
              <a:t>Não se considera fundamentada</a:t>
            </a:r>
            <a:r>
              <a:rPr lang="pt-BR" sz="3200" dirty="0">
                <a:latin typeface="Agency FB" panose="020B0503020202020204" pitchFamily="34" charset="0"/>
              </a:rPr>
              <a:t> qualquer decisão judicial, seja ela interlocutória, sentença ou acórdão, que: </a:t>
            </a:r>
          </a:p>
          <a:p>
            <a:pPr marL="0" indent="0" algn="just">
              <a:buNone/>
            </a:pPr>
            <a:r>
              <a:rPr lang="pt-BR" sz="3200" dirty="0">
                <a:latin typeface="Agency FB" panose="020B0503020202020204" pitchFamily="34" charset="0"/>
              </a:rPr>
              <a:t>I - </a:t>
            </a:r>
            <a:r>
              <a:rPr lang="pt-BR" sz="3200" b="1" u="sng" dirty="0">
                <a:latin typeface="Agency FB" panose="020B0503020202020204" pitchFamily="34" charset="0"/>
              </a:rPr>
              <a:t>se limitar à indicação</a:t>
            </a:r>
            <a:r>
              <a:rPr lang="pt-BR" sz="3200" dirty="0">
                <a:latin typeface="Agency FB" panose="020B0503020202020204" pitchFamily="34" charset="0"/>
              </a:rPr>
              <a:t>, à reprodução ou à paráfrase de ato normativo, </a:t>
            </a:r>
            <a:r>
              <a:rPr lang="pt-BR" sz="3200" b="1" u="sng" dirty="0">
                <a:latin typeface="Agency FB" panose="020B0503020202020204" pitchFamily="34" charset="0"/>
              </a:rPr>
              <a:t>sem explicar sua relação</a:t>
            </a:r>
            <a:r>
              <a:rPr lang="pt-BR" sz="3200" dirty="0">
                <a:latin typeface="Agency FB" panose="020B0503020202020204" pitchFamily="34" charset="0"/>
              </a:rPr>
              <a:t> com a causa ou a questão decidida; </a:t>
            </a:r>
          </a:p>
          <a:p>
            <a:pPr marL="0" indent="0" algn="just">
              <a:buNone/>
            </a:pPr>
            <a:r>
              <a:rPr lang="pt-BR" sz="3200" dirty="0">
                <a:latin typeface="Agency FB" panose="020B0503020202020204" pitchFamily="34" charset="0"/>
              </a:rPr>
              <a:t>II - empregar conceitos jurídicos indeterminados, sem explicar o motivo concreto de sua incidência no caso; </a:t>
            </a:r>
          </a:p>
          <a:p>
            <a:pPr marL="0" indent="0" algn="just">
              <a:buNone/>
            </a:pPr>
            <a:r>
              <a:rPr lang="pt-BR" sz="3200" dirty="0">
                <a:latin typeface="Agency FB" panose="020B0503020202020204" pitchFamily="34" charset="0"/>
              </a:rPr>
              <a:t>IV - não enfrentar todos os </a:t>
            </a:r>
            <a:r>
              <a:rPr lang="pt-BR" sz="3200" b="1" u="sng" dirty="0">
                <a:latin typeface="Agency FB" panose="020B0503020202020204" pitchFamily="34" charset="0"/>
              </a:rPr>
              <a:t>argumentos deduzidos no processo</a:t>
            </a:r>
            <a:r>
              <a:rPr lang="pt-BR" sz="3200" dirty="0">
                <a:latin typeface="Agency FB" panose="020B0503020202020204" pitchFamily="34" charset="0"/>
              </a:rPr>
              <a:t> capazes de, em tese, infirmar a conclusão adotada pelo julgador;</a:t>
            </a:r>
          </a:p>
          <a:p>
            <a:pPr marL="0" indent="0" algn="just">
              <a:buNone/>
            </a:pPr>
            <a:r>
              <a:rPr lang="pt-BR" sz="3200" dirty="0">
                <a:latin typeface="Agency FB" panose="020B0503020202020204" pitchFamily="34" charset="0"/>
              </a:rPr>
              <a:t>VI - </a:t>
            </a:r>
            <a:r>
              <a:rPr lang="pt-BR" sz="3200" b="1" u="sng" dirty="0">
                <a:latin typeface="Agency FB" panose="020B0503020202020204" pitchFamily="34" charset="0"/>
              </a:rPr>
              <a:t>deixar de seguir enunciado de súmula, jurisprudência ou </a:t>
            </a:r>
            <a:r>
              <a:rPr lang="pt-BR" sz="3200" b="1" u="sng" dirty="0">
                <a:solidFill>
                  <a:srgbClr val="FF0000"/>
                </a:solidFill>
                <a:latin typeface="Agency FB" panose="020B0503020202020204" pitchFamily="34" charset="0"/>
              </a:rPr>
              <a:t>PRECEDENTE</a:t>
            </a:r>
            <a:r>
              <a:rPr lang="pt-BR" sz="3200" b="1" u="sng" dirty="0">
                <a:latin typeface="Agency FB" panose="020B0503020202020204" pitchFamily="34" charset="0"/>
              </a:rPr>
              <a:t> </a:t>
            </a:r>
            <a:r>
              <a:rPr lang="pt-BR" sz="3200" dirty="0">
                <a:latin typeface="Agency FB" panose="020B0503020202020204" pitchFamily="34" charset="0"/>
              </a:rPr>
              <a:t>invocado pela parte, sem demonstrar a existência de distinção no caso em julgamento ou a superação do entendimento.</a:t>
            </a:r>
          </a:p>
        </p:txBody>
      </p:sp>
    </p:spTree>
    <p:extLst>
      <p:ext uri="{BB962C8B-B14F-4D97-AF65-F5344CB8AC3E}">
        <p14:creationId xmlns:p14="http://schemas.microsoft.com/office/powerpoint/2010/main" val="31153116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0" y="0"/>
            <a:ext cx="9144000" cy="6858000"/>
          </a:xfrm>
        </p:spPr>
        <p:txBody>
          <a:bodyPr>
            <a:normAutofit fontScale="92500" lnSpcReduction="20000"/>
          </a:bodyPr>
          <a:lstStyle/>
          <a:p>
            <a:pPr marL="0" indent="0" algn="just">
              <a:buNone/>
            </a:pPr>
            <a:r>
              <a:rPr lang="pt-BR" dirty="0"/>
              <a:t>Art. 1.023. Os embargos serão </a:t>
            </a:r>
            <a:r>
              <a:rPr lang="pt-BR" b="1" u="sng" dirty="0"/>
              <a:t>OPOSTOS</a:t>
            </a:r>
            <a:r>
              <a:rPr lang="pt-BR" dirty="0"/>
              <a:t>, no prazo de 5 dias, em </a:t>
            </a:r>
            <a:r>
              <a:rPr lang="pt-BR" b="1" dirty="0"/>
              <a:t>PETIÇÃO dirigida ao juiz</a:t>
            </a:r>
            <a:r>
              <a:rPr lang="pt-BR" dirty="0"/>
              <a:t>, </a:t>
            </a:r>
            <a:r>
              <a:rPr lang="pt-BR" b="1" dirty="0"/>
              <a:t>com indicação </a:t>
            </a:r>
            <a:r>
              <a:rPr lang="pt-BR" dirty="0"/>
              <a:t>do erro, obscuridade, contradição ou omissão, </a:t>
            </a:r>
            <a:r>
              <a:rPr lang="pt-BR" b="1" dirty="0"/>
              <a:t>e não se sujeitam a preparo</a:t>
            </a:r>
            <a:r>
              <a:rPr lang="pt-BR" dirty="0"/>
              <a:t>.</a:t>
            </a:r>
          </a:p>
          <a:p>
            <a:pPr marL="0" indent="0" algn="just">
              <a:buNone/>
            </a:pPr>
            <a:r>
              <a:rPr lang="pt-BR" dirty="0"/>
              <a:t>	</a:t>
            </a:r>
            <a:r>
              <a:rPr lang="pt-BR" b="1" dirty="0"/>
              <a:t>COMPETÊNCIA</a:t>
            </a:r>
            <a:r>
              <a:rPr lang="pt-BR" dirty="0"/>
              <a:t>: endereçada ao próprio juiz prolator</a:t>
            </a:r>
          </a:p>
          <a:p>
            <a:pPr marL="0" indent="0" algn="just">
              <a:buNone/>
            </a:pPr>
            <a:r>
              <a:rPr lang="pt-BR" dirty="0"/>
              <a:t>	</a:t>
            </a:r>
            <a:r>
              <a:rPr lang="pt-BR" b="1" dirty="0"/>
              <a:t>PRAZO</a:t>
            </a:r>
            <a:r>
              <a:rPr lang="pt-BR" dirty="0"/>
              <a:t>: 5 dias		</a:t>
            </a:r>
          </a:p>
          <a:p>
            <a:pPr marL="0" indent="0" algn="just">
              <a:buNone/>
            </a:pPr>
            <a:r>
              <a:rPr lang="pt-BR" b="1" dirty="0"/>
              <a:t>	PREPARO</a:t>
            </a:r>
            <a:r>
              <a:rPr lang="pt-BR" dirty="0"/>
              <a:t>: não tem custas</a:t>
            </a:r>
          </a:p>
          <a:p>
            <a:pPr marL="0" indent="0" algn="just">
              <a:buNone/>
            </a:pPr>
            <a:r>
              <a:rPr lang="pt-BR" b="1" dirty="0"/>
              <a:t>JULGAMENTO PREFERENCIAL</a:t>
            </a:r>
            <a:r>
              <a:rPr lang="pt-BR" dirty="0"/>
              <a:t>: Art. 12 CPC: Os juízes e os tribunais atenderão, preferencialmente, à ordem cronológica de conclusão para proferir sentença ou acórdão. § 2º Estão excluídos da regra do </a:t>
            </a:r>
            <a:r>
              <a:rPr lang="pt-BR" i="1" dirty="0"/>
              <a:t>caput</a:t>
            </a:r>
            <a:r>
              <a:rPr lang="pt-BR" dirty="0"/>
              <a:t>: V - o julgamento de embargos de declaração. </a:t>
            </a:r>
            <a:r>
              <a:rPr lang="pt-BR" sz="3200" dirty="0"/>
              <a:t>Art. 1.024. </a:t>
            </a:r>
            <a:r>
              <a:rPr lang="pt-BR" sz="3200" b="1" dirty="0"/>
              <a:t>O juiz julgará os embargos em 5 dias</a:t>
            </a:r>
            <a:r>
              <a:rPr lang="pt-BR" sz="3200" dirty="0"/>
              <a:t>.</a:t>
            </a:r>
            <a:endParaRPr lang="pt-BR" dirty="0"/>
          </a:p>
          <a:p>
            <a:pPr marL="0" indent="0" algn="just">
              <a:buNone/>
            </a:pPr>
            <a:r>
              <a:rPr lang="pt-BR" sz="1900" dirty="0"/>
              <a:t>Art. 1.003. O prazo para interposição de recurso conta-se da data em que os advogados, a sociedade de advogados, a Advocacia Pública, a Defensoria Pública ou o Ministério Público são intimados da decisão. § 1º Os sujeitos previstos no </a:t>
            </a:r>
            <a:r>
              <a:rPr lang="pt-BR" sz="1900" i="1" dirty="0"/>
              <a:t>caput</a:t>
            </a:r>
            <a:r>
              <a:rPr lang="pt-BR" sz="1900" dirty="0"/>
              <a:t> considerar-se-ão intimados em audiência quando nesta for proferida a decisão.  § 5º </a:t>
            </a:r>
            <a:r>
              <a:rPr lang="pt-BR" sz="1900" b="1" dirty="0"/>
              <a:t>Excetuados os embargos de declaração</a:t>
            </a:r>
            <a:r>
              <a:rPr lang="pt-BR" sz="1900" dirty="0"/>
              <a:t>, o prazo para interpor os recursos e para responder-lhes é de 15 dias.</a:t>
            </a:r>
          </a:p>
          <a:p>
            <a:pPr marL="0" indent="0" algn="ctr">
              <a:buNone/>
            </a:pPr>
            <a:r>
              <a:rPr lang="pt-BR" sz="2000" b="1" dirty="0"/>
              <a:t>TERMO CORRETO PARA USAR NA PETIÇÃO “OPOR” EMBARGOS DE DECLARAÇÃO. </a:t>
            </a:r>
          </a:p>
          <a:p>
            <a:pPr marL="0" indent="0" algn="ctr">
              <a:buNone/>
            </a:pPr>
            <a:r>
              <a:rPr lang="pt-BR" sz="2000" b="1" dirty="0"/>
              <a:t> Não há preparo (não há custas recursais).</a:t>
            </a:r>
          </a:p>
          <a:p>
            <a:pPr marL="0" indent="0" algn="ctr">
              <a:buNone/>
            </a:pPr>
            <a:r>
              <a:rPr lang="pt-BR" sz="2000" b="1" dirty="0"/>
              <a:t>O recurso é contra o JUÍZO E NÃO JUIZ QUE PROFERIU DECISÃO.</a:t>
            </a:r>
          </a:p>
        </p:txBody>
      </p:sp>
    </p:spTree>
    <p:extLst>
      <p:ext uri="{BB962C8B-B14F-4D97-AF65-F5344CB8AC3E}">
        <p14:creationId xmlns:p14="http://schemas.microsoft.com/office/powerpoint/2010/main" val="41109302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64655" y="0"/>
            <a:ext cx="9005454" cy="6858000"/>
          </a:xfrm>
        </p:spPr>
        <p:txBody>
          <a:bodyPr>
            <a:normAutofit lnSpcReduction="10000"/>
          </a:bodyPr>
          <a:lstStyle/>
          <a:p>
            <a:pPr marL="0" indent="0" algn="ctr">
              <a:buNone/>
            </a:pPr>
            <a:r>
              <a:rPr lang="pt-BR" sz="2000" dirty="0">
                <a:latin typeface="Agency FB" panose="020B0503020202020204" pitchFamily="34" charset="0"/>
              </a:rPr>
              <a:t>EMBARGOS DE DECLARAÇÃO COM </a:t>
            </a:r>
            <a:r>
              <a:rPr lang="pt-BR" sz="1900" dirty="0">
                <a:latin typeface="Agency FB" panose="020B0503020202020204" pitchFamily="34" charset="0"/>
              </a:rPr>
              <a:t>“</a:t>
            </a:r>
            <a:r>
              <a:rPr lang="pt-BR" sz="1900" b="1" dirty="0">
                <a:solidFill>
                  <a:srgbClr val="FF0000"/>
                </a:solidFill>
                <a:highlight>
                  <a:srgbClr val="FFFF00"/>
                </a:highlight>
                <a:latin typeface="Agency FB" panose="020B0503020202020204" pitchFamily="34" charset="0"/>
              </a:rPr>
              <a:t>EFEITO MODIFICATIVO</a:t>
            </a:r>
            <a:r>
              <a:rPr lang="pt-BR" sz="1900" dirty="0">
                <a:latin typeface="Agency FB" panose="020B0503020202020204" pitchFamily="34" charset="0"/>
              </a:rPr>
              <a:t>”, TAMBÉM CHAMADO “EFEITO INFRINGENTE”</a:t>
            </a:r>
          </a:p>
          <a:p>
            <a:pPr marL="0" indent="0" algn="just">
              <a:buNone/>
            </a:pPr>
            <a:r>
              <a:rPr lang="pt-BR" sz="2400" dirty="0"/>
              <a:t>1.023: § 2º </a:t>
            </a:r>
            <a:r>
              <a:rPr lang="pt-BR" sz="2400" b="1" dirty="0"/>
              <a:t>O JUIZ </a:t>
            </a:r>
            <a:r>
              <a:rPr lang="pt-BR" sz="2400" b="1" dirty="0">
                <a:solidFill>
                  <a:srgbClr val="FF0000"/>
                </a:solidFill>
              </a:rPr>
              <a:t>INTIMARÁ</a:t>
            </a:r>
            <a:r>
              <a:rPr lang="pt-BR" sz="2400" b="1" dirty="0"/>
              <a:t> O EMBARGADO PARA</a:t>
            </a:r>
            <a:r>
              <a:rPr lang="pt-BR" sz="2400" dirty="0"/>
              <a:t>, QUERENDO, MANIFESTAR-SE, NO PRAZO DE 5 DIAS, SOBRE OS EMBARGOS OPOSTOS, </a:t>
            </a:r>
            <a:r>
              <a:rPr lang="pt-BR" sz="2400" b="1" dirty="0"/>
              <a:t>CASO SEU EVENTUAL ACOLHIMENTO IMPLIQUE A MODIFICAÇÃO </a:t>
            </a:r>
            <a:r>
              <a:rPr lang="pt-BR" sz="2400" dirty="0"/>
              <a:t>DA DECISÃO EMBARGADA. </a:t>
            </a:r>
          </a:p>
          <a:p>
            <a:pPr marL="0" indent="0" algn="just">
              <a:buNone/>
            </a:pPr>
            <a:r>
              <a:rPr lang="pt-BR" sz="2000" i="1" dirty="0">
                <a:solidFill>
                  <a:srgbClr val="FF0000"/>
                </a:solidFill>
                <a:highlight>
                  <a:srgbClr val="FFFF00"/>
                </a:highlight>
                <a:latin typeface="Abadi Extra Light" panose="020B0204020104020204" pitchFamily="34" charset="0"/>
              </a:rPr>
              <a:t>EXEMPLOS: ED: PRESCRIÇÃO, OMISSÃO QUANTO À ILEGITIMIDADE PASSIVA; EXTRA PETITA: INCLUSÃO DE VALORES INDEVIDO; ANÁLISE DE PROVA IGNORADA)</a:t>
            </a:r>
          </a:p>
          <a:p>
            <a:pPr marL="0" indent="0" algn="just">
              <a:buNone/>
            </a:pPr>
            <a:endParaRPr lang="pt-BR" sz="2000" i="1" dirty="0">
              <a:solidFill>
                <a:srgbClr val="FF0000"/>
              </a:solidFill>
              <a:highlight>
                <a:srgbClr val="FFFF00"/>
              </a:highlight>
              <a:latin typeface="Abadi Extra Light" panose="020B0204020104020204" pitchFamily="34" charset="0"/>
            </a:endParaRPr>
          </a:p>
          <a:p>
            <a:pPr marL="0" indent="0" algn="just">
              <a:buNone/>
            </a:pPr>
            <a:endParaRPr lang="pt-BR" dirty="0"/>
          </a:p>
          <a:p>
            <a:pPr marL="0" indent="0" algn="just">
              <a:buNone/>
            </a:pPr>
            <a:endParaRPr lang="pt-BR" dirty="0"/>
          </a:p>
          <a:p>
            <a:pPr marL="0" indent="0" algn="just">
              <a:buNone/>
            </a:pPr>
            <a:endParaRPr lang="pt-BR" dirty="0"/>
          </a:p>
          <a:p>
            <a:pPr marL="0" indent="0" algn="just">
              <a:buNone/>
            </a:pPr>
            <a:endParaRPr lang="pt-BR" dirty="0"/>
          </a:p>
          <a:p>
            <a:pPr marL="0" indent="0" algn="just">
              <a:buNone/>
            </a:pPr>
            <a:endParaRPr lang="pt-BR" dirty="0"/>
          </a:p>
          <a:p>
            <a:pPr marL="0" indent="0" algn="just">
              <a:buNone/>
            </a:pPr>
            <a:endParaRPr lang="pt-BR" dirty="0"/>
          </a:p>
          <a:p>
            <a:pPr marL="0" indent="0" algn="just">
              <a:buNone/>
            </a:pPr>
            <a:endParaRPr lang="pt-BR" dirty="0"/>
          </a:p>
          <a:p>
            <a:pPr marL="0" indent="0" algn="just">
              <a:buNone/>
            </a:pPr>
            <a:r>
              <a:rPr lang="pt-BR" dirty="0"/>
              <a:t>-</a:t>
            </a:r>
          </a:p>
        </p:txBody>
      </p:sp>
      <p:graphicFrame>
        <p:nvGraphicFramePr>
          <p:cNvPr id="2" name="Objeto 1">
            <a:extLst>
              <a:ext uri="{FF2B5EF4-FFF2-40B4-BE49-F238E27FC236}">
                <a16:creationId xmlns:a16="http://schemas.microsoft.com/office/drawing/2014/main" id="{5A2E1DED-5405-E834-3A7A-8D3F9C956D21}"/>
              </a:ext>
            </a:extLst>
          </p:cNvPr>
          <p:cNvGraphicFramePr>
            <a:graphicFrameLocks noChangeAspect="1"/>
          </p:cNvGraphicFramePr>
          <p:nvPr>
            <p:extLst>
              <p:ext uri="{D42A27DB-BD31-4B8C-83A1-F6EECF244321}">
                <p14:modId xmlns:p14="http://schemas.microsoft.com/office/powerpoint/2010/main" val="1761808069"/>
              </p:ext>
            </p:extLst>
          </p:nvPr>
        </p:nvGraphicFramePr>
        <p:xfrm>
          <a:off x="-37301" y="2809301"/>
          <a:ext cx="9107409" cy="4167448"/>
        </p:xfrm>
        <a:graphic>
          <a:graphicData uri="http://schemas.openxmlformats.org/presentationml/2006/ole">
            <mc:AlternateContent xmlns:mc="http://schemas.openxmlformats.org/markup-compatibility/2006">
              <mc:Choice xmlns:v="urn:schemas-microsoft-com:vml" Requires="v">
                <p:oleObj r:id="rId2" imgW="8201105" imgH="4241868" progId="">
                  <p:embed/>
                </p:oleObj>
              </mc:Choice>
              <mc:Fallback>
                <p:oleObj r:id="rId2" imgW="8201105" imgH="4241868" progId="">
                  <p:embed/>
                  <p:pic>
                    <p:nvPicPr>
                      <p:cNvPr id="2" name="Objeto 1">
                        <a:extLst>
                          <a:ext uri="{FF2B5EF4-FFF2-40B4-BE49-F238E27FC236}">
                            <a16:creationId xmlns:a16="http://schemas.microsoft.com/office/drawing/2014/main" id="{5A2E1DED-5405-E834-3A7A-8D3F9C956D21}"/>
                          </a:ext>
                        </a:extLst>
                      </p:cNvPr>
                      <p:cNvPicPr/>
                      <p:nvPr/>
                    </p:nvPicPr>
                    <p:blipFill>
                      <a:blip r:embed="rId3"/>
                      <a:stretch>
                        <a:fillRect/>
                      </a:stretch>
                    </p:blipFill>
                    <p:spPr>
                      <a:xfrm>
                        <a:off x="-37301" y="2809301"/>
                        <a:ext cx="9107409" cy="4167448"/>
                      </a:xfrm>
                      <a:prstGeom prst="rect">
                        <a:avLst/>
                      </a:prstGeom>
                    </p:spPr>
                  </p:pic>
                </p:oleObj>
              </mc:Fallback>
            </mc:AlternateContent>
          </a:graphicData>
        </a:graphic>
      </p:graphicFrame>
    </p:spTree>
    <p:extLst>
      <p:ext uri="{BB962C8B-B14F-4D97-AF65-F5344CB8AC3E}">
        <p14:creationId xmlns:p14="http://schemas.microsoft.com/office/powerpoint/2010/main" val="12764918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0" y="0"/>
            <a:ext cx="9144000" cy="6858000"/>
          </a:xfrm>
        </p:spPr>
        <p:txBody>
          <a:bodyPr>
            <a:normAutofit fontScale="92500" lnSpcReduction="20000"/>
          </a:bodyPr>
          <a:lstStyle/>
          <a:p>
            <a:pPr marL="0" indent="0" algn="just">
              <a:buNone/>
            </a:pPr>
            <a:r>
              <a:rPr lang="pt-BR" b="1" dirty="0">
                <a:solidFill>
                  <a:srgbClr val="FF0000"/>
                </a:solidFill>
                <a:latin typeface="Abadi Extra Light" panose="020B0204020104020204" pitchFamily="34" charset="0"/>
              </a:rPr>
              <a:t>NOVAS RAZÕES QUANDO HÁ </a:t>
            </a:r>
            <a:r>
              <a:rPr lang="pt-BR" sz="2800" b="1" dirty="0">
                <a:solidFill>
                  <a:srgbClr val="FF0000"/>
                </a:solidFill>
                <a:latin typeface="Abadi Extra Light" panose="020B0204020104020204" pitchFamily="34" charset="0"/>
              </a:rPr>
              <a:t>EMBARGOS DE DECLARAÇÃO</a:t>
            </a:r>
          </a:p>
          <a:p>
            <a:pPr marL="0" indent="0" algn="just">
              <a:buNone/>
            </a:pPr>
            <a:endParaRPr lang="pt-BR" sz="2800" b="1" dirty="0">
              <a:latin typeface="Abadi Extra Light" panose="020B0204020104020204" pitchFamily="34" charset="0"/>
            </a:endParaRPr>
          </a:p>
          <a:p>
            <a:pPr marL="0" indent="0" algn="just">
              <a:buNone/>
            </a:pPr>
            <a:r>
              <a:rPr lang="pt-BR" dirty="0"/>
              <a:t>1.024 - § 4º Caso o acolhimento dos embargos de declaração implique modificação da decisão embargada, o </a:t>
            </a:r>
            <a:r>
              <a:rPr lang="pt-BR" b="1" dirty="0"/>
              <a:t>embargado que já tiver interposto outro recurso</a:t>
            </a:r>
            <a:r>
              <a:rPr lang="pt-BR" dirty="0"/>
              <a:t> contra a decisão originária tem o direito de complementar ou alterar suas razões, </a:t>
            </a:r>
            <a:r>
              <a:rPr lang="pt-BR" b="1" dirty="0"/>
              <a:t>nos exatos limites da modificação</a:t>
            </a:r>
            <a:r>
              <a:rPr lang="pt-BR" dirty="0"/>
              <a:t>, no prazo de 15 dias, contado da intimação da decisão dos embargos de declaração.</a:t>
            </a:r>
          </a:p>
          <a:p>
            <a:pPr marL="0" indent="0" algn="ctr">
              <a:buNone/>
            </a:pPr>
            <a:r>
              <a:rPr lang="pt-BR" sz="2000" dirty="0">
                <a:latin typeface="Abadi Extra Light" panose="020B0204020104020204" pitchFamily="34" charset="0"/>
              </a:rPr>
              <a:t>§ 4º regra da complementariedade do recurso já interposto</a:t>
            </a:r>
          </a:p>
          <a:p>
            <a:pPr marL="0" indent="0" algn="just">
              <a:buNone/>
            </a:pPr>
            <a:endParaRPr lang="pt-BR" dirty="0"/>
          </a:p>
          <a:p>
            <a:pPr marL="0" indent="0" algn="just">
              <a:buNone/>
            </a:pPr>
            <a:endParaRPr lang="pt-BR" dirty="0"/>
          </a:p>
          <a:p>
            <a:pPr marL="0" indent="0" algn="just">
              <a:buNone/>
            </a:pPr>
            <a:endParaRPr lang="pt-BR" dirty="0"/>
          </a:p>
          <a:p>
            <a:pPr marL="0" indent="0" algn="just">
              <a:buNone/>
            </a:pPr>
            <a:endParaRPr lang="pt-BR" dirty="0"/>
          </a:p>
          <a:p>
            <a:pPr marL="0" indent="0" algn="just">
              <a:buNone/>
            </a:pPr>
            <a:r>
              <a:rPr lang="pt-BR" dirty="0"/>
              <a:t>	§ 5º Se os embargos de declaração </a:t>
            </a:r>
            <a:r>
              <a:rPr lang="pt-BR" b="1" dirty="0"/>
              <a:t>forem rejeitados </a:t>
            </a:r>
            <a:r>
              <a:rPr lang="pt-BR" dirty="0"/>
              <a:t>ou não alterarem a conclusão do julgamento anterior, o recurso interposto pela outra parte antes da publicação do julgamento dos embargos de declaração será processado e julgado independentemente de ratificação. </a:t>
            </a:r>
            <a:endParaRPr lang="pt-BR" sz="1200" b="1" dirty="0"/>
          </a:p>
          <a:p>
            <a:pPr marL="0" indent="0" algn="just">
              <a:buNone/>
            </a:pPr>
            <a:r>
              <a:rPr lang="pt-BR" sz="1200" b="1" dirty="0"/>
              <a:t>	</a:t>
            </a:r>
            <a:r>
              <a:rPr lang="pt-BR" sz="2100" b="1" dirty="0"/>
              <a:t>§5º, ISTO É, NÃO MEXE NAS RAZÕES RECURSAIS JÁ PROTOCOLADOS TEMPESTIVAMENTE.</a:t>
            </a:r>
          </a:p>
        </p:txBody>
      </p:sp>
      <p:sp>
        <p:nvSpPr>
          <p:cNvPr id="4" name="Google Shape;1211;p28">
            <a:extLst>
              <a:ext uri="{FF2B5EF4-FFF2-40B4-BE49-F238E27FC236}">
                <a16:creationId xmlns:a16="http://schemas.microsoft.com/office/drawing/2014/main" id="{564007F7-51BF-42DA-B92F-9311E36EAA52}"/>
              </a:ext>
            </a:extLst>
          </p:cNvPr>
          <p:cNvSpPr/>
          <p:nvPr/>
        </p:nvSpPr>
        <p:spPr>
          <a:xfrm>
            <a:off x="1" y="3365500"/>
            <a:ext cx="9144000" cy="968424"/>
          </a:xfrm>
          <a:custGeom>
            <a:avLst/>
            <a:gdLst/>
            <a:ahLst/>
            <a:cxnLst/>
            <a:rect l="l" t="t" r="r" b="b"/>
            <a:pathLst>
              <a:path w="36339" h="12384" extrusionOk="0">
                <a:moveTo>
                  <a:pt x="1" y="1"/>
                </a:moveTo>
                <a:lnTo>
                  <a:pt x="1" y="1358"/>
                </a:lnTo>
                <a:cubicBezTo>
                  <a:pt x="2418" y="1644"/>
                  <a:pt x="4299" y="3692"/>
                  <a:pt x="4299" y="6192"/>
                </a:cubicBezTo>
                <a:cubicBezTo>
                  <a:pt x="4299" y="8692"/>
                  <a:pt x="2418" y="10752"/>
                  <a:pt x="1" y="11038"/>
                </a:cubicBezTo>
                <a:lnTo>
                  <a:pt x="1" y="12383"/>
                </a:lnTo>
                <a:lnTo>
                  <a:pt x="32040" y="12383"/>
                </a:lnTo>
                <a:lnTo>
                  <a:pt x="32040" y="10502"/>
                </a:lnTo>
                <a:cubicBezTo>
                  <a:pt x="34410" y="10502"/>
                  <a:pt x="36338" y="8573"/>
                  <a:pt x="36338" y="6192"/>
                </a:cubicBezTo>
                <a:cubicBezTo>
                  <a:pt x="36338" y="3823"/>
                  <a:pt x="34410" y="1894"/>
                  <a:pt x="32040" y="1894"/>
                </a:cubicBezTo>
                <a:lnTo>
                  <a:pt x="32040" y="1"/>
                </a:lnTo>
                <a:close/>
              </a:path>
            </a:pathLst>
          </a:custGeom>
          <a:solidFill>
            <a:srgbClr val="FCBD24"/>
          </a:solidFill>
          <a:ln>
            <a:noFill/>
          </a:ln>
        </p:spPr>
        <p:txBody>
          <a:bodyPr spcFirstLastPara="1" wrap="square" lIns="91425" tIns="91425" rIns="91425" bIns="91425" anchor="ctr" anchorCtr="0">
            <a:noAutofit/>
          </a:bodyPr>
          <a:lstStyle/>
          <a:p>
            <a:pPr algn="r"/>
            <a:r>
              <a:rPr lang="pt-BR" sz="1400" b="1" dirty="0">
                <a:solidFill>
                  <a:srgbClr val="FF0000"/>
                </a:solidFill>
                <a:latin typeface="Fira Sans Extra Condensed Medium"/>
                <a:ea typeface="Fira Sans Extra Condensed Medium"/>
                <a:cs typeface="Fira Sans Extra Condensed Medium"/>
                <a:sym typeface="Fira Sans Extra Condensed Medium"/>
              </a:rPr>
              <a:t>S</a:t>
            </a:r>
            <a:r>
              <a:rPr lang="en" sz="1400" b="1" dirty="0">
                <a:solidFill>
                  <a:srgbClr val="FF0000"/>
                </a:solidFill>
                <a:latin typeface="Fira Sans Extra Condensed Medium"/>
                <a:ea typeface="Fira Sans Extra Condensed Medium"/>
                <a:cs typeface="Fira Sans Extra Condensed Medium"/>
                <a:sym typeface="Fira Sans Extra Condensed Medium"/>
              </a:rPr>
              <a:t>entença </a:t>
            </a:r>
            <a:r>
              <a:rPr lang="en" sz="1400" dirty="0">
                <a:solidFill>
                  <a:srgbClr val="FF0000"/>
                </a:solidFill>
                <a:latin typeface="Fira Sans Extra Condensed Medium"/>
                <a:ea typeface="Fira Sans Extra Condensed Medium"/>
                <a:cs typeface="Fira Sans Extra Condensed Medium"/>
                <a:sym typeface="Fira Sans Extra Condensed Medium"/>
              </a:rPr>
              <a:t>– (</a:t>
            </a:r>
            <a:r>
              <a:rPr lang="en" sz="1400" dirty="0">
                <a:solidFill>
                  <a:srgbClr val="FF0000"/>
                </a:solidFill>
                <a:latin typeface="Franklin Gothic Heavy" panose="020B0903020102020204" pitchFamily="34" charset="0"/>
                <a:ea typeface="Fira Sans Extra Condensed Medium"/>
                <a:cs typeface="Fira Sans Extra Condensed Medium"/>
                <a:sym typeface="Fira Sans Extra Condensed Medium"/>
              </a:rPr>
              <a:t>APELAÇÃO </a:t>
            </a:r>
            <a:r>
              <a:rPr lang="en" sz="1400" u="sng" dirty="0">
                <a:solidFill>
                  <a:srgbClr val="FF0000"/>
                </a:solidFill>
                <a:latin typeface="Franklin Gothic Heavy" panose="020B0903020102020204" pitchFamily="34" charset="0"/>
                <a:ea typeface="Fira Sans Extra Condensed Medium"/>
                <a:cs typeface="Fira Sans Extra Condensed Medium"/>
                <a:sym typeface="Fira Sans Extra Condensed Medium"/>
              </a:rPr>
              <a:t>AUTOR</a:t>
            </a:r>
            <a:r>
              <a:rPr lang="en" sz="1400" dirty="0">
                <a:solidFill>
                  <a:srgbClr val="FF0000"/>
                </a:solidFill>
                <a:latin typeface="Franklin Gothic Heavy" panose="020B0903020102020204" pitchFamily="34" charset="0"/>
                <a:ea typeface="Fira Sans Extra Condensed Medium"/>
                <a:cs typeface="Fira Sans Extra Condensed Medium"/>
                <a:sym typeface="Fira Sans Extra Condensed Medium"/>
              </a:rPr>
              <a:t> </a:t>
            </a:r>
            <a:r>
              <a:rPr lang="en" sz="1400" dirty="0">
                <a:solidFill>
                  <a:srgbClr val="FF0000"/>
                </a:solidFill>
                <a:latin typeface="Fira Sans Extra Condensed Medium"/>
                <a:ea typeface="Fira Sans Extra Condensed Medium"/>
                <a:cs typeface="Fira Sans Extra Condensed Medium"/>
                <a:sym typeface="Fira Sans Extra Condensed Medium"/>
              </a:rPr>
              <a:t>+ </a:t>
            </a:r>
            <a:r>
              <a:rPr lang="en" sz="1400" dirty="0">
                <a:solidFill>
                  <a:srgbClr val="FF0000"/>
                </a:solidFill>
                <a:latin typeface="Franklin Gothic Demi Cond" panose="020B0706030402020204" pitchFamily="34" charset="0"/>
                <a:ea typeface="Fira Sans Extra Condensed Medium"/>
                <a:cs typeface="Fira Sans Extra Condensed Medium"/>
                <a:sym typeface="Fira Sans Extra Condensed Medium"/>
              </a:rPr>
              <a:t>EMB. DECL. </a:t>
            </a:r>
            <a:r>
              <a:rPr lang="en" sz="1400" u="sng" dirty="0">
                <a:solidFill>
                  <a:srgbClr val="FF0000"/>
                </a:solidFill>
                <a:latin typeface="Franklin Gothic Demi Cond" panose="020B0706030402020204" pitchFamily="34" charset="0"/>
                <a:ea typeface="Fira Sans Extra Condensed Medium"/>
                <a:cs typeface="Fira Sans Extra Condensed Medium"/>
                <a:sym typeface="Fira Sans Extra Condensed Medium"/>
              </a:rPr>
              <a:t>RÉU</a:t>
            </a:r>
            <a:r>
              <a:rPr lang="en" sz="1400" dirty="0">
                <a:solidFill>
                  <a:srgbClr val="FF0000"/>
                </a:solidFill>
                <a:latin typeface="Fira Sans Extra Condensed Medium"/>
                <a:ea typeface="Fira Sans Extra Condensed Medium"/>
                <a:cs typeface="Fira Sans Extra Condensed Medium"/>
                <a:sym typeface="Fira Sans Extra Condensed Medium"/>
              </a:rPr>
              <a:t>) /</a:t>
            </a:r>
            <a:r>
              <a:rPr lang="en" sz="1400" dirty="0">
                <a:solidFill>
                  <a:srgbClr val="002060"/>
                </a:solidFill>
                <a:latin typeface="Fira Sans Extra Condensed Medium"/>
                <a:ea typeface="Fira Sans Extra Condensed Medium"/>
                <a:cs typeface="Fira Sans Extra Condensed Medium"/>
                <a:sym typeface="Fira Sans Extra Condensed Medium"/>
              </a:rPr>
              <a:t>SENTENÇA</a:t>
            </a:r>
            <a:r>
              <a:rPr lang="en" sz="1400" dirty="0">
                <a:solidFill>
                  <a:srgbClr val="FF0000"/>
                </a:solidFill>
                <a:latin typeface="Fira Sans Extra Condensed Medium"/>
                <a:ea typeface="Fira Sans Extra Condensed Medium"/>
                <a:cs typeface="Fira Sans Extra Condensed Medium"/>
                <a:sym typeface="Fira Sans Extra Condensed Medium"/>
              </a:rPr>
              <a:t>/ (</a:t>
            </a:r>
            <a:r>
              <a:rPr lang="en" sz="1400" b="1" u="sng" dirty="0">
                <a:solidFill>
                  <a:srgbClr val="FF0000"/>
                </a:solidFill>
                <a:latin typeface="Fira Sans Extra Condensed Medium"/>
                <a:ea typeface="Fira Sans Extra Condensed Medium"/>
                <a:cs typeface="Fira Sans Extra Condensed Medium"/>
                <a:sym typeface="Fira Sans Extra Condensed Medium"/>
              </a:rPr>
              <a:t>NOVA RAZÕES </a:t>
            </a:r>
            <a:r>
              <a:rPr lang="en" sz="1400" dirty="0">
                <a:solidFill>
                  <a:srgbClr val="FF0000"/>
                </a:solidFill>
                <a:latin typeface="Fira Sans Extra Condensed Medium"/>
                <a:ea typeface="Fira Sans Extra Condensed Medium"/>
                <a:cs typeface="Fira Sans Extra Condensed Medium"/>
                <a:sym typeface="Fira Sans Extra Condensed Medium"/>
              </a:rPr>
              <a:t>APENAS COM REF. A </a:t>
            </a:r>
            <a:r>
              <a:rPr lang="en" sz="1400" b="1" u="sng" dirty="0">
                <a:solidFill>
                  <a:srgbClr val="FF0000"/>
                </a:solidFill>
                <a:latin typeface="Fira Sans Extra Condensed Medium"/>
                <a:ea typeface="Fira Sans Extra Condensed Medium"/>
                <a:cs typeface="Fira Sans Extra Condensed Medium"/>
                <a:sym typeface="Fira Sans Extra Condensed Medium"/>
              </a:rPr>
              <a:t>NOVA DECISÃO</a:t>
            </a:r>
            <a:r>
              <a:rPr lang="en" sz="1400" dirty="0">
                <a:solidFill>
                  <a:srgbClr val="FF0000"/>
                </a:solidFill>
                <a:latin typeface="Fira Sans Extra Condensed Medium"/>
                <a:ea typeface="Fira Sans Extra Condensed Medium"/>
                <a:cs typeface="Fira Sans Extra Condensed Medium"/>
                <a:sym typeface="Fira Sans Extra Condensed Medium"/>
              </a:rPr>
              <a:t>“)</a:t>
            </a:r>
            <a:endParaRPr sz="1400" dirty="0">
              <a:solidFill>
                <a:srgbClr val="FF0000"/>
              </a:solidFill>
              <a:latin typeface="Fira Sans Extra Condensed Medium"/>
              <a:ea typeface="Fira Sans Extra Condensed Medium"/>
              <a:cs typeface="Fira Sans Extra Condensed Medium"/>
              <a:sym typeface="Fira Sans Extra Condensed Medium"/>
            </a:endParaRPr>
          </a:p>
        </p:txBody>
      </p:sp>
    </p:spTree>
    <p:extLst>
      <p:ext uri="{BB962C8B-B14F-4D97-AF65-F5344CB8AC3E}">
        <p14:creationId xmlns:p14="http://schemas.microsoft.com/office/powerpoint/2010/main" val="26133825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0" y="153219"/>
            <a:ext cx="8973309" cy="6704780"/>
          </a:xfrm>
        </p:spPr>
        <p:txBody>
          <a:bodyPr>
            <a:normAutofit fontScale="92500" lnSpcReduction="20000"/>
          </a:bodyPr>
          <a:lstStyle/>
          <a:p>
            <a:pPr marL="0" indent="0" algn="ctr">
              <a:buNone/>
            </a:pPr>
            <a:r>
              <a:rPr lang="pt-BR" sz="2800" b="1" dirty="0"/>
              <a:t>PRÉ-QUESTIONAMENTO</a:t>
            </a:r>
            <a:r>
              <a:rPr lang="pt-BR" sz="2000" b="1" dirty="0"/>
              <a:t>: </a:t>
            </a:r>
          </a:p>
          <a:p>
            <a:pPr marL="0" indent="0" algn="ctr">
              <a:buNone/>
            </a:pPr>
            <a:r>
              <a:rPr lang="pt-BR" sz="2000" dirty="0"/>
              <a:t>“a matéria foi efetivamente examinada”?</a:t>
            </a:r>
          </a:p>
          <a:p>
            <a:pPr marL="0" indent="0" algn="just">
              <a:buNone/>
            </a:pPr>
            <a:r>
              <a:rPr lang="pt-BR" sz="2000" b="0" i="0" dirty="0">
                <a:effectLst/>
                <a:latin typeface="Google Sans"/>
              </a:rPr>
              <a:t>Antes de um recurso subir para o Tribunal Superior sua matéria precisa ser discutida no Tribunal de origem. </a:t>
            </a:r>
          </a:p>
          <a:p>
            <a:pPr marL="0" indent="0" algn="just">
              <a:buNone/>
            </a:pPr>
            <a:r>
              <a:rPr lang="pt-BR" sz="2000" b="0" i="0" dirty="0">
                <a:effectLst/>
                <a:latin typeface="Google Sans"/>
              </a:rPr>
              <a:t>Não se admite que uma tese seja discutida pela primeira vez no Tribunal Superior.</a:t>
            </a:r>
            <a:endParaRPr lang="pt-BR" sz="2000" dirty="0"/>
          </a:p>
          <a:p>
            <a:pPr marL="0" indent="0" algn="just">
              <a:buNone/>
            </a:pPr>
            <a:r>
              <a:rPr lang="pt-BR" sz="2800" dirty="0"/>
              <a:t>	Art. 1.025. Consideram-se incluídos no acórdão os elementos que o embargante suscitou, para fins de </a:t>
            </a:r>
            <a:r>
              <a:rPr lang="pt-BR" sz="2800" b="1" dirty="0"/>
              <a:t>PRÉ-QUESTIONAMENTO</a:t>
            </a:r>
            <a:r>
              <a:rPr lang="pt-BR" sz="2800" dirty="0"/>
              <a:t>, ainda que os embargos de declaração sejam inadmitidos ou rejeitados, caso o tribunal superior considere existentes erro, omissão, contradição ou obscuridade.</a:t>
            </a:r>
          </a:p>
          <a:p>
            <a:pPr marL="0" indent="0" algn="just">
              <a:buNone/>
            </a:pPr>
            <a:r>
              <a:rPr lang="pt-BR" sz="1600" dirty="0"/>
              <a:t>NECESSIDADE DE ED PARA INTERPOR RECURSOS PARA OS TRIBUNAIS SUPERIORES? NÃO! </a:t>
            </a:r>
            <a:r>
              <a:rPr lang="pt-BR" sz="1800" dirty="0"/>
              <a:t>DISCUSSÃO SUPERADA PÓS CPC/2015 - SÚMULA N. 98 STJ: Embargos de declaração manifestados com notório propósito de prequestionamento não têm caráter protelatório.</a:t>
            </a:r>
          </a:p>
          <a:p>
            <a:pPr marL="0" indent="0" algn="just">
              <a:buNone/>
            </a:pPr>
            <a:r>
              <a:rPr lang="pt-BR" sz="1800" b="1" dirty="0"/>
              <a:t>	ATENTE: NÃO EXISTE MATÉRIA SURPRESA NOS TRIBUNAIS SUPERIORES: Agravo em recurso especial nº 146.473/ES.</a:t>
            </a:r>
          </a:p>
          <a:p>
            <a:pPr marL="0" indent="0" algn="just">
              <a:buNone/>
            </a:pPr>
            <a:r>
              <a:rPr lang="pt-BR" sz="1800" dirty="0"/>
              <a:t>OPOSTOS OS EMBARGOS DE DECLARAÇÃO HAVERÁ INTERRUPÇÃO DO PRAZO PARA INTERPOSIÇÃO DE RECURSO, </a:t>
            </a:r>
            <a:r>
              <a:rPr lang="pt-BR" sz="1200" dirty="0"/>
              <a:t>OU SEJA, O PRAZO </a:t>
            </a:r>
            <a:r>
              <a:rPr lang="pt-BR" sz="1200" b="1" u="sng" dirty="0"/>
              <a:t>ZERA PARA AS PARTES E REINICIA APÓS NOVA DECISÃO:  </a:t>
            </a:r>
            <a:r>
              <a:rPr lang="pt-BR" sz="1800" dirty="0"/>
              <a:t>Art. 1.026. Os embargos de declaração não possuem efeito suspensivo e </a:t>
            </a:r>
            <a:r>
              <a:rPr lang="pt-BR" sz="1800" b="1" u="sng" dirty="0">
                <a:solidFill>
                  <a:srgbClr val="FF0000"/>
                </a:solidFill>
                <a:highlight>
                  <a:srgbClr val="FFFF00"/>
                </a:highlight>
              </a:rPr>
              <a:t>INTERROMPEM</a:t>
            </a:r>
            <a:r>
              <a:rPr lang="pt-BR" sz="1800" dirty="0"/>
              <a:t> o prazo para a interposição de recurso.</a:t>
            </a:r>
            <a:endParaRPr lang="pt-BR" dirty="0"/>
          </a:p>
          <a:p>
            <a:pPr marL="0" indent="0" algn="just">
              <a:buNone/>
            </a:pPr>
            <a:endParaRPr lang="pt-BR" dirty="0"/>
          </a:p>
          <a:p>
            <a:pPr marL="0" indent="0" algn="just">
              <a:buNone/>
            </a:pPr>
            <a:r>
              <a:rPr lang="pt-BR" dirty="0"/>
              <a:t>	</a:t>
            </a:r>
          </a:p>
        </p:txBody>
      </p:sp>
      <p:pic>
        <p:nvPicPr>
          <p:cNvPr id="4" name="Imagem 3">
            <a:extLst>
              <a:ext uri="{FF2B5EF4-FFF2-40B4-BE49-F238E27FC236}">
                <a16:creationId xmlns:a16="http://schemas.microsoft.com/office/drawing/2014/main" id="{02B572D9-2F3D-AE7F-101C-7D12C368162E}"/>
              </a:ext>
            </a:extLst>
          </p:cNvPr>
          <p:cNvPicPr>
            <a:picLocks noChangeAspect="1"/>
          </p:cNvPicPr>
          <p:nvPr/>
        </p:nvPicPr>
        <p:blipFill>
          <a:blip r:embed="rId2"/>
          <a:stretch>
            <a:fillRect/>
          </a:stretch>
        </p:blipFill>
        <p:spPr>
          <a:xfrm>
            <a:off x="161454" y="5628306"/>
            <a:ext cx="8811855" cy="1076475"/>
          </a:xfrm>
          <a:prstGeom prst="rect">
            <a:avLst/>
          </a:prstGeom>
        </p:spPr>
      </p:pic>
    </p:spTree>
    <p:extLst>
      <p:ext uri="{BB962C8B-B14F-4D97-AF65-F5344CB8AC3E}">
        <p14:creationId xmlns:p14="http://schemas.microsoft.com/office/powerpoint/2010/main" val="865474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0" y="0"/>
            <a:ext cx="9144000" cy="6858000"/>
          </a:xfrm>
        </p:spPr>
        <p:txBody>
          <a:bodyPr>
            <a:normAutofit fontScale="62500" lnSpcReduction="20000"/>
          </a:bodyPr>
          <a:lstStyle/>
          <a:p>
            <a:pPr marL="0" indent="0" algn="just">
              <a:buNone/>
            </a:pPr>
            <a:r>
              <a:rPr lang="pt-BR" dirty="0"/>
              <a:t>	</a:t>
            </a:r>
            <a:r>
              <a:rPr lang="pt-BR" b="1" dirty="0"/>
              <a:t>Art. 1.026: </a:t>
            </a:r>
            <a:r>
              <a:rPr lang="pt-BR" sz="2400" b="1" dirty="0"/>
              <a:t>EFEITOS:</a:t>
            </a:r>
            <a:r>
              <a:rPr lang="pt-BR" sz="2400" dirty="0"/>
              <a:t> </a:t>
            </a:r>
            <a:r>
              <a:rPr lang="pt-BR" sz="2400" dirty="0">
                <a:solidFill>
                  <a:srgbClr val="FF0000"/>
                </a:solidFill>
              </a:rPr>
              <a:t>devolutivo</a:t>
            </a:r>
            <a:r>
              <a:rPr lang="pt-BR" sz="2400" dirty="0"/>
              <a:t> (todos os recursos); </a:t>
            </a:r>
            <a:r>
              <a:rPr lang="pt-BR" sz="2400" dirty="0">
                <a:solidFill>
                  <a:srgbClr val="FF0000"/>
                </a:solidFill>
              </a:rPr>
              <a:t>suspensivo é </a:t>
            </a:r>
            <a:r>
              <a:rPr lang="pt-BR" sz="2600" b="1" dirty="0">
                <a:solidFill>
                  <a:srgbClr val="FF0000"/>
                </a:solidFill>
              </a:rPr>
              <a:t>EXCEÇÃO</a:t>
            </a:r>
            <a:r>
              <a:rPr lang="pt-BR" sz="2600" b="1" dirty="0"/>
              <a:t>! </a:t>
            </a:r>
            <a:r>
              <a:rPr lang="pt-BR" dirty="0"/>
              <a:t>§ 1º A eficácia da decisão monocrática ou colegiada poderá ser suspensa pelo respectivo juiz ou relator se demonstrada a probabilidade de provimento do recurso ou, sendo relevante a fundamentação, </a:t>
            </a:r>
            <a:r>
              <a:rPr lang="pt-BR" b="1" dirty="0"/>
              <a:t>se houver risco de dano grave ou de difícil reparação</a:t>
            </a:r>
            <a:r>
              <a:rPr lang="pt-BR" dirty="0"/>
              <a:t>.</a:t>
            </a:r>
          </a:p>
          <a:p>
            <a:pPr marL="0" indent="0" algn="just">
              <a:buNone/>
            </a:pPr>
            <a:endParaRPr lang="pt-BR" sz="500" dirty="0"/>
          </a:p>
          <a:p>
            <a:pPr marL="0" indent="0" algn="just">
              <a:buNone/>
            </a:pPr>
            <a:r>
              <a:rPr lang="pt-BR" b="1" dirty="0"/>
              <a:t>EMBARGOS PROTELATÓRIOS </a:t>
            </a:r>
            <a:r>
              <a:rPr lang="pt-BR" dirty="0"/>
              <a:t>(</a:t>
            </a:r>
            <a:r>
              <a:rPr lang="pt-BR" b="1" dirty="0">
                <a:solidFill>
                  <a:srgbClr val="FF0000"/>
                </a:solidFill>
              </a:rPr>
              <a:t>MULTA ATÉ 2%</a:t>
            </a:r>
            <a:r>
              <a:rPr lang="pt-BR" dirty="0"/>
              <a:t>): § 2º Quando manifestamente protelatórios os embargos de declaração, o juiz ou o tribunal, em decisão fundamentada, condenará o embargante a </a:t>
            </a:r>
            <a:r>
              <a:rPr lang="pt-BR" b="1" dirty="0"/>
              <a:t>pagar ao </a:t>
            </a:r>
            <a:r>
              <a:rPr lang="pt-BR" b="1" dirty="0">
                <a:solidFill>
                  <a:srgbClr val="FF0000"/>
                </a:solidFill>
              </a:rPr>
              <a:t>EMBARGADO</a:t>
            </a:r>
            <a:r>
              <a:rPr lang="pt-BR" dirty="0"/>
              <a:t> multa não excedente a dois por cento sobre o valor atualizado da causa.</a:t>
            </a:r>
          </a:p>
          <a:p>
            <a:pPr marL="0" indent="0" algn="just">
              <a:buNone/>
            </a:pPr>
            <a:r>
              <a:rPr lang="pt-BR" b="1" dirty="0"/>
              <a:t>MANIFESTAMENTE PROTELATÓRIOS </a:t>
            </a:r>
            <a:r>
              <a:rPr lang="pt-BR" dirty="0"/>
              <a:t>(</a:t>
            </a:r>
            <a:r>
              <a:rPr lang="pt-BR" b="1" dirty="0">
                <a:solidFill>
                  <a:srgbClr val="FF0000"/>
                </a:solidFill>
              </a:rPr>
              <a:t>MULTA ATÉ 10%</a:t>
            </a:r>
            <a:r>
              <a:rPr lang="pt-BR" dirty="0"/>
              <a:t>) - § 3º Na reiteração de embargos de declaração manifestamente protelatórios, a multa </a:t>
            </a:r>
            <a:r>
              <a:rPr lang="pt-BR" b="1" dirty="0"/>
              <a:t>será elevada a até dez por cento</a:t>
            </a:r>
            <a:r>
              <a:rPr lang="pt-BR" dirty="0"/>
              <a:t> sobre o valor atualizado da causa, e a </a:t>
            </a:r>
            <a:r>
              <a:rPr lang="pt-BR" b="1" dirty="0"/>
              <a:t>interposição de qualquer recurso ficará condicionada ao depósito prévio do valor da multa</a:t>
            </a:r>
            <a:r>
              <a:rPr lang="pt-BR" dirty="0"/>
              <a:t>, à </a:t>
            </a:r>
            <a:r>
              <a:rPr lang="pt-BR" b="1" dirty="0"/>
              <a:t>EXCEÇÃO</a:t>
            </a:r>
            <a:r>
              <a:rPr lang="pt-BR" dirty="0"/>
              <a:t> da Fazenda Pública e do beneficiário de gratuidade da justiça, que a </a:t>
            </a:r>
            <a:r>
              <a:rPr lang="pt-BR" u="sng" dirty="0"/>
              <a:t>recolherão ao final</a:t>
            </a:r>
            <a:r>
              <a:rPr lang="pt-BR" dirty="0"/>
              <a:t>.</a:t>
            </a:r>
          </a:p>
          <a:p>
            <a:pPr marL="0" indent="0" algn="just">
              <a:buNone/>
            </a:pPr>
            <a:r>
              <a:rPr lang="pt-BR" b="1" dirty="0"/>
              <a:t>INADMISSÃO DOS 3º EMBARGOS: § 4º </a:t>
            </a:r>
            <a:r>
              <a:rPr lang="pt-BR" dirty="0"/>
              <a:t>Não serão admitidos novos embargos de declaração se os 2 anteriores houverem sido considerados protelatórios.</a:t>
            </a:r>
          </a:p>
          <a:p>
            <a:pPr marL="0" indent="0" algn="just">
              <a:buNone/>
            </a:pPr>
            <a:endParaRPr lang="pt-BR" sz="1300" dirty="0"/>
          </a:p>
          <a:p>
            <a:pPr marL="0" indent="0" algn="just">
              <a:buNone/>
            </a:pPr>
            <a:r>
              <a:rPr lang="pt-BR" b="1" dirty="0"/>
              <a:t>LEI N. 9.099/95: </a:t>
            </a:r>
            <a:r>
              <a:rPr lang="pt-BR" dirty="0"/>
              <a:t>Art. 49. Os embargos de declaração serão interpostos por </a:t>
            </a:r>
            <a:r>
              <a:rPr lang="pt-BR" b="1" u="sng" dirty="0"/>
              <a:t>escrito</a:t>
            </a:r>
            <a:r>
              <a:rPr lang="pt-BR" dirty="0"/>
              <a:t> ou </a:t>
            </a:r>
            <a:r>
              <a:rPr lang="pt-BR" b="1" u="sng" dirty="0"/>
              <a:t>oralmente</a:t>
            </a:r>
            <a:r>
              <a:rPr lang="pt-BR" dirty="0"/>
              <a:t>, no prazo de cinco dias, contados da ciência da decisão.    Art. 50.  Os embargos de declaração interrompem o prazo para a interposição de recurso</a:t>
            </a:r>
            <a:r>
              <a:rPr lang="pt-BR" sz="1500" i="1" dirty="0">
                <a:latin typeface="Abadi" panose="020B0604020104020204" pitchFamily="34" charset="0"/>
              </a:rPr>
              <a:t>.</a:t>
            </a:r>
          </a:p>
          <a:p>
            <a:pPr marL="0" indent="0" algn="just">
              <a:buNone/>
            </a:pPr>
            <a:r>
              <a:rPr lang="pt-BR" dirty="0"/>
              <a:t>LEIS ESPECIAIS - PRAZOS DIFERENCIADOS: CPP  Art. 382.  Qualquer das partes poderá, no prazo de 2 dias, pedir ao juiz que declare a sentença, sempre que nela houver obscuridade, ambiguidade, contradição ou omissão. *Código Eleitoral – Lei 4.737/65: 3 dias  *Possibilidade ED nos processos administrativos (art. 5 º, LV, CF/88). </a:t>
            </a:r>
          </a:p>
          <a:p>
            <a:pPr marL="0" indent="0" algn="just">
              <a:buNone/>
            </a:pPr>
            <a:r>
              <a:rPr lang="pt-BR" b="1" dirty="0">
                <a:latin typeface="Abadi" panose="020B0604020104020204" pitchFamily="34" charset="0"/>
              </a:rPr>
              <a:t>QUESTÕES: </a:t>
            </a:r>
            <a:r>
              <a:rPr lang="pt-BR" dirty="0">
                <a:latin typeface="Abadi" panose="020B0604020104020204" pitchFamily="34" charset="0"/>
              </a:rPr>
              <a:t>Quais cenários comporta embargos de declaração? 1.022; quem é o juízo </a:t>
            </a:r>
            <a:r>
              <a:rPr lang="pt-BR" i="1" dirty="0">
                <a:latin typeface="Abadi" panose="020B0604020104020204" pitchFamily="34" charset="0"/>
              </a:rPr>
              <a:t>a quo </a:t>
            </a:r>
            <a:r>
              <a:rPr lang="pt-BR" dirty="0">
                <a:latin typeface="Abadi" panose="020B0604020104020204" pitchFamily="34" charset="0"/>
              </a:rPr>
              <a:t>e </a:t>
            </a:r>
            <a:r>
              <a:rPr lang="pt-BR" i="1" dirty="0">
                <a:latin typeface="Abadi" panose="020B0604020104020204" pitchFamily="34" charset="0"/>
              </a:rPr>
              <a:t>ad quem </a:t>
            </a:r>
            <a:r>
              <a:rPr lang="pt-BR" dirty="0">
                <a:latin typeface="Abadi" panose="020B0604020104020204" pitchFamily="34" charset="0"/>
              </a:rPr>
              <a:t>nos embargos de declaração? Há preparo nos embargos de declaração? Qual o prazo? 1.023; -o que significa embargos de declaração com efeito infringente? 1.022§2º; Quando há aplicação de multa nos embargos de declaração? 1.026; Quem é o favorecido em caso de ED protelatório?</a:t>
            </a:r>
          </a:p>
        </p:txBody>
      </p:sp>
    </p:spTree>
    <p:extLst>
      <p:ext uri="{BB962C8B-B14F-4D97-AF65-F5344CB8AC3E}">
        <p14:creationId xmlns:p14="http://schemas.microsoft.com/office/powerpoint/2010/main" val="22735377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64655" y="101600"/>
            <a:ext cx="9005454" cy="6756400"/>
          </a:xfrm>
        </p:spPr>
        <p:txBody>
          <a:bodyPr>
            <a:normAutofit/>
          </a:bodyPr>
          <a:lstStyle/>
          <a:p>
            <a:pPr marL="0" indent="0" algn="just">
              <a:buNone/>
            </a:pPr>
            <a:r>
              <a:rPr lang="pt-BR" dirty="0"/>
              <a:t>-</a:t>
            </a:r>
          </a:p>
        </p:txBody>
      </p:sp>
      <p:pic>
        <p:nvPicPr>
          <p:cNvPr id="6" name="Imagem 5">
            <a:extLst>
              <a:ext uri="{FF2B5EF4-FFF2-40B4-BE49-F238E27FC236}">
                <a16:creationId xmlns:a16="http://schemas.microsoft.com/office/drawing/2014/main" id="{55669E55-7F32-F75E-411B-222D5BFA26FB}"/>
              </a:ext>
            </a:extLst>
          </p:cNvPr>
          <p:cNvPicPr>
            <a:picLocks noChangeAspect="1"/>
          </p:cNvPicPr>
          <p:nvPr/>
        </p:nvPicPr>
        <p:blipFill>
          <a:blip r:embed="rId2"/>
          <a:stretch>
            <a:fillRect/>
          </a:stretch>
        </p:blipFill>
        <p:spPr>
          <a:xfrm>
            <a:off x="318910" y="260648"/>
            <a:ext cx="8496944" cy="5976664"/>
          </a:xfrm>
          <a:prstGeom prst="rect">
            <a:avLst/>
          </a:prstGeom>
        </p:spPr>
      </p:pic>
    </p:spTree>
    <p:extLst>
      <p:ext uri="{BB962C8B-B14F-4D97-AF65-F5344CB8AC3E}">
        <p14:creationId xmlns:p14="http://schemas.microsoft.com/office/powerpoint/2010/main" val="2267636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FF811-3CFB-A681-C965-899C6217823A}"/>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BF2D1218-6F0B-4DF6-9704-5A29C2EC54C3}"/>
              </a:ext>
            </a:extLst>
          </p:cNvPr>
          <p:cNvSpPr>
            <a:spLocks noGrp="1"/>
          </p:cNvSpPr>
          <p:nvPr>
            <p:ph idx="1"/>
          </p:nvPr>
        </p:nvSpPr>
        <p:spPr>
          <a:xfrm>
            <a:off x="64655" y="101600"/>
            <a:ext cx="9005454" cy="6756400"/>
          </a:xfrm>
        </p:spPr>
        <p:txBody>
          <a:bodyPr>
            <a:normAutofit/>
          </a:bodyPr>
          <a:lstStyle/>
          <a:p>
            <a:pPr marL="0" indent="0" algn="just">
              <a:buNone/>
            </a:pPr>
            <a:r>
              <a:rPr lang="pt-BR" dirty="0"/>
              <a:t>-</a:t>
            </a:r>
          </a:p>
        </p:txBody>
      </p:sp>
      <p:pic>
        <p:nvPicPr>
          <p:cNvPr id="4" name="Imagem 3">
            <a:extLst>
              <a:ext uri="{FF2B5EF4-FFF2-40B4-BE49-F238E27FC236}">
                <a16:creationId xmlns:a16="http://schemas.microsoft.com/office/drawing/2014/main" id="{B68002E0-641F-5AC1-D995-2FD33D1FEDA9}"/>
              </a:ext>
            </a:extLst>
          </p:cNvPr>
          <p:cNvPicPr>
            <a:picLocks noChangeAspect="1"/>
          </p:cNvPicPr>
          <p:nvPr/>
        </p:nvPicPr>
        <p:blipFill>
          <a:blip r:embed="rId2"/>
          <a:stretch>
            <a:fillRect/>
          </a:stretch>
        </p:blipFill>
        <p:spPr>
          <a:xfrm>
            <a:off x="0" y="228600"/>
            <a:ext cx="9144000" cy="5720680"/>
          </a:xfrm>
          <a:prstGeom prst="rect">
            <a:avLst/>
          </a:prstGeom>
        </p:spPr>
      </p:pic>
      <p:sp>
        <p:nvSpPr>
          <p:cNvPr id="2" name="Seta: para a Direita 1">
            <a:extLst>
              <a:ext uri="{FF2B5EF4-FFF2-40B4-BE49-F238E27FC236}">
                <a16:creationId xmlns:a16="http://schemas.microsoft.com/office/drawing/2014/main" id="{AE775AEB-5BDD-5947-5D74-20A525D850E1}"/>
              </a:ext>
            </a:extLst>
          </p:cNvPr>
          <p:cNvSpPr/>
          <p:nvPr/>
        </p:nvSpPr>
        <p:spPr>
          <a:xfrm rot="11237212">
            <a:off x="4717573" y="843708"/>
            <a:ext cx="4191690" cy="905608"/>
          </a:xfrm>
          <a:prstGeom prst="rightArrow">
            <a:avLst/>
          </a:prstGeom>
          <a:solidFill>
            <a:schemeClr val="accent3"/>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9262023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64655" y="101600"/>
            <a:ext cx="9005454" cy="6756400"/>
          </a:xfrm>
        </p:spPr>
        <p:txBody>
          <a:bodyPr>
            <a:normAutofit/>
          </a:bodyPr>
          <a:lstStyle/>
          <a:p>
            <a:pPr marL="0" indent="0" algn="just">
              <a:buNone/>
            </a:pPr>
            <a:r>
              <a:rPr lang="pt-BR" dirty="0"/>
              <a:t>-</a:t>
            </a:r>
          </a:p>
        </p:txBody>
      </p:sp>
      <p:pic>
        <p:nvPicPr>
          <p:cNvPr id="9" name="Imagem 8">
            <a:extLst>
              <a:ext uri="{FF2B5EF4-FFF2-40B4-BE49-F238E27FC236}">
                <a16:creationId xmlns:a16="http://schemas.microsoft.com/office/drawing/2014/main" id="{15845E79-AC2D-2739-4BDA-F21FA52147AC}"/>
              </a:ext>
            </a:extLst>
          </p:cNvPr>
          <p:cNvPicPr>
            <a:picLocks noChangeAspect="1"/>
          </p:cNvPicPr>
          <p:nvPr/>
        </p:nvPicPr>
        <p:blipFill>
          <a:blip r:embed="rId2"/>
          <a:stretch>
            <a:fillRect/>
          </a:stretch>
        </p:blipFill>
        <p:spPr>
          <a:xfrm>
            <a:off x="0" y="61546"/>
            <a:ext cx="9047285" cy="6796454"/>
          </a:xfrm>
          <a:prstGeom prst="rect">
            <a:avLst/>
          </a:prstGeom>
        </p:spPr>
      </p:pic>
    </p:spTree>
    <p:extLst>
      <p:ext uri="{BB962C8B-B14F-4D97-AF65-F5344CB8AC3E}">
        <p14:creationId xmlns:p14="http://schemas.microsoft.com/office/powerpoint/2010/main" val="8374491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64655" y="101600"/>
            <a:ext cx="9005454" cy="6756400"/>
          </a:xfrm>
        </p:spPr>
        <p:txBody>
          <a:bodyPr>
            <a:normAutofit/>
          </a:bodyPr>
          <a:lstStyle/>
          <a:p>
            <a:pPr marL="0" indent="0" algn="just">
              <a:buNone/>
            </a:pPr>
            <a:r>
              <a:rPr lang="pt-BR" dirty="0"/>
              <a:t>-</a:t>
            </a:r>
          </a:p>
        </p:txBody>
      </p:sp>
      <p:pic>
        <p:nvPicPr>
          <p:cNvPr id="4" name="Imagem 3">
            <a:extLst>
              <a:ext uri="{FF2B5EF4-FFF2-40B4-BE49-F238E27FC236}">
                <a16:creationId xmlns:a16="http://schemas.microsoft.com/office/drawing/2014/main" id="{00729E18-8B0B-26BB-5FF2-A80D22E624FE}"/>
              </a:ext>
            </a:extLst>
          </p:cNvPr>
          <p:cNvPicPr>
            <a:picLocks noChangeAspect="1"/>
          </p:cNvPicPr>
          <p:nvPr/>
        </p:nvPicPr>
        <p:blipFill>
          <a:blip r:embed="rId2"/>
          <a:stretch>
            <a:fillRect/>
          </a:stretch>
        </p:blipFill>
        <p:spPr>
          <a:xfrm>
            <a:off x="0" y="0"/>
            <a:ext cx="9144000" cy="6857999"/>
          </a:xfrm>
          <a:prstGeom prst="rect">
            <a:avLst/>
          </a:prstGeom>
        </p:spPr>
      </p:pic>
    </p:spTree>
    <p:extLst>
      <p:ext uri="{BB962C8B-B14F-4D97-AF65-F5344CB8AC3E}">
        <p14:creationId xmlns:p14="http://schemas.microsoft.com/office/powerpoint/2010/main" val="3996579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A23C8-A000-33CE-0D04-9C992B829D82}"/>
            </a:ext>
          </a:extLst>
        </p:cNvPr>
        <p:cNvGrpSpPr/>
        <p:nvPr/>
      </p:nvGrpSpPr>
      <p:grpSpPr>
        <a:xfrm>
          <a:off x="0" y="0"/>
          <a:ext cx="0" cy="0"/>
          <a:chOff x="0" y="0"/>
          <a:chExt cx="0" cy="0"/>
        </a:xfrm>
      </p:grpSpPr>
      <p:sp>
        <p:nvSpPr>
          <p:cNvPr id="146" name="Espaço Reservado para Conteúdo 2_3">
            <a:extLst>
              <a:ext uri="{FF2B5EF4-FFF2-40B4-BE49-F238E27FC236}">
                <a16:creationId xmlns:a16="http://schemas.microsoft.com/office/drawing/2014/main" id="{07B0F04A-8B1B-AA5E-537B-1CAB694989D3}"/>
              </a:ext>
            </a:extLst>
          </p:cNvPr>
          <p:cNvSpPr/>
          <p:nvPr/>
        </p:nvSpPr>
        <p:spPr>
          <a:xfrm>
            <a:off x="1"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641"/>
              </a:spcBef>
              <a:tabLst>
                <a:tab pos="0" algn="l"/>
              </a:tabLst>
            </a:pPr>
            <a:endParaRPr lang="pt-BR" sz="3000" b="0" i="0" dirty="0">
              <a:effectLst/>
              <a:latin typeface="Arial" panose="020B0604020202020204" pitchFamily="34" charset="0"/>
            </a:endParaRPr>
          </a:p>
          <a:p>
            <a:pPr algn="just">
              <a:lnSpc>
                <a:spcPct val="100000"/>
              </a:lnSpc>
              <a:spcBef>
                <a:spcPts val="641"/>
              </a:spcBef>
              <a:tabLst>
                <a:tab pos="0" algn="l"/>
              </a:tabLst>
            </a:pPr>
            <a:endParaRPr lang="pt-BR" sz="3000" dirty="0">
              <a:latin typeface="Arial" panose="020B0604020202020204" pitchFamily="34" charset="0"/>
            </a:endParaRPr>
          </a:p>
          <a:p>
            <a:pPr algn="just">
              <a:lnSpc>
                <a:spcPct val="100000"/>
              </a:lnSpc>
              <a:spcBef>
                <a:spcPts val="641"/>
              </a:spcBef>
              <a:tabLst>
                <a:tab pos="0" algn="l"/>
              </a:tabLst>
            </a:pPr>
            <a:endParaRPr lang="pt-BR" sz="3000" b="0" i="0" dirty="0">
              <a:effectLst/>
              <a:latin typeface="Arial" panose="020B0604020202020204" pitchFamily="34" charset="0"/>
            </a:endParaRPr>
          </a:p>
          <a:p>
            <a:pPr algn="just">
              <a:lnSpc>
                <a:spcPct val="100000"/>
              </a:lnSpc>
              <a:spcBef>
                <a:spcPts val="641"/>
              </a:spcBef>
              <a:tabLst>
                <a:tab pos="0" algn="l"/>
              </a:tabLst>
            </a:pPr>
            <a:endParaRPr lang="pt-BR" sz="3000" b="0" i="0" dirty="0">
              <a:effectLst/>
              <a:latin typeface="Arial" panose="020B0604020202020204" pitchFamily="34" charset="0"/>
            </a:endParaRPr>
          </a:p>
        </p:txBody>
      </p:sp>
      <p:sp>
        <p:nvSpPr>
          <p:cNvPr id="8" name="CaixaDeTexto 7">
            <a:extLst>
              <a:ext uri="{FF2B5EF4-FFF2-40B4-BE49-F238E27FC236}">
                <a16:creationId xmlns:a16="http://schemas.microsoft.com/office/drawing/2014/main" id="{55AF34C4-DE60-29B8-6CB2-208D9681E939}"/>
              </a:ext>
            </a:extLst>
          </p:cNvPr>
          <p:cNvSpPr txBox="1"/>
          <p:nvPr/>
        </p:nvSpPr>
        <p:spPr>
          <a:xfrm>
            <a:off x="179512" y="7660"/>
            <a:ext cx="4572000" cy="369332"/>
          </a:xfrm>
          <a:prstGeom prst="rect">
            <a:avLst/>
          </a:prstGeom>
          <a:noFill/>
        </p:spPr>
        <p:txBody>
          <a:bodyPr wrap="square">
            <a:spAutoFit/>
          </a:bodyPr>
          <a:lstStyle/>
          <a:p>
            <a:r>
              <a:rPr lang="pt-BR" b="0" i="0" dirty="0">
                <a:solidFill>
                  <a:srgbClr val="000000"/>
                </a:solidFill>
                <a:effectLst/>
                <a:latin typeface="Arial" panose="020B0604020202020204" pitchFamily="34" charset="0"/>
              </a:rPr>
              <a:t>1034202-27.2015.8.26.0562</a:t>
            </a:r>
            <a:endParaRPr lang="pt-BR" dirty="0"/>
          </a:p>
        </p:txBody>
      </p:sp>
      <p:pic>
        <p:nvPicPr>
          <p:cNvPr id="7" name="Imagem 6">
            <a:extLst>
              <a:ext uri="{FF2B5EF4-FFF2-40B4-BE49-F238E27FC236}">
                <a16:creationId xmlns:a16="http://schemas.microsoft.com/office/drawing/2014/main" id="{CBF79D0E-EEEF-2ADA-9F50-A7263710F754}"/>
              </a:ext>
            </a:extLst>
          </p:cNvPr>
          <p:cNvPicPr>
            <a:picLocks noChangeAspect="1"/>
          </p:cNvPicPr>
          <p:nvPr/>
        </p:nvPicPr>
        <p:blipFill>
          <a:blip r:embed="rId2"/>
          <a:stretch>
            <a:fillRect/>
          </a:stretch>
        </p:blipFill>
        <p:spPr>
          <a:xfrm>
            <a:off x="132730" y="1090286"/>
            <a:ext cx="8878539" cy="4677428"/>
          </a:xfrm>
          <a:prstGeom prst="rect">
            <a:avLst/>
          </a:prstGeom>
        </p:spPr>
      </p:pic>
      <p:cxnSp>
        <p:nvCxnSpPr>
          <p:cNvPr id="4" name="Conector reto 3">
            <a:extLst>
              <a:ext uri="{FF2B5EF4-FFF2-40B4-BE49-F238E27FC236}">
                <a16:creationId xmlns:a16="http://schemas.microsoft.com/office/drawing/2014/main" id="{CF051CEB-7A6F-8965-1638-8D863733428D}"/>
              </a:ext>
            </a:extLst>
          </p:cNvPr>
          <p:cNvCxnSpPr/>
          <p:nvPr/>
        </p:nvCxnSpPr>
        <p:spPr>
          <a:xfrm>
            <a:off x="2123728" y="3140968"/>
            <a:ext cx="42484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Conector reto 4">
            <a:extLst>
              <a:ext uri="{FF2B5EF4-FFF2-40B4-BE49-F238E27FC236}">
                <a16:creationId xmlns:a16="http://schemas.microsoft.com/office/drawing/2014/main" id="{8410E682-38DE-B877-FFF5-1349B17C545D}"/>
              </a:ext>
            </a:extLst>
          </p:cNvPr>
          <p:cNvCxnSpPr>
            <a:cxnSpLocks/>
          </p:cNvCxnSpPr>
          <p:nvPr/>
        </p:nvCxnSpPr>
        <p:spPr>
          <a:xfrm flipV="1">
            <a:off x="0" y="5767714"/>
            <a:ext cx="3491880" cy="3755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45848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64655" y="101600"/>
            <a:ext cx="9005454" cy="6756400"/>
          </a:xfrm>
        </p:spPr>
        <p:txBody>
          <a:bodyPr>
            <a:normAutofit/>
          </a:bodyPr>
          <a:lstStyle/>
          <a:p>
            <a:pPr marL="0" indent="0" algn="just">
              <a:buNone/>
            </a:pPr>
            <a:r>
              <a:rPr lang="pt-BR" dirty="0"/>
              <a:t>-	</a:t>
            </a:r>
          </a:p>
        </p:txBody>
      </p:sp>
      <p:pic>
        <p:nvPicPr>
          <p:cNvPr id="7" name="Imagem 6">
            <a:extLst>
              <a:ext uri="{FF2B5EF4-FFF2-40B4-BE49-F238E27FC236}">
                <a16:creationId xmlns:a16="http://schemas.microsoft.com/office/drawing/2014/main" id="{E183240E-4CE5-5F3A-2656-CFE3B639ED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Tree>
    <p:extLst>
      <p:ext uri="{BB962C8B-B14F-4D97-AF65-F5344CB8AC3E}">
        <p14:creationId xmlns:p14="http://schemas.microsoft.com/office/powerpoint/2010/main" val="6606483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64655" y="101600"/>
            <a:ext cx="9005454" cy="6756400"/>
          </a:xfrm>
        </p:spPr>
        <p:txBody>
          <a:bodyPr>
            <a:normAutofit/>
          </a:bodyPr>
          <a:lstStyle/>
          <a:p>
            <a:pPr marL="0" indent="0" algn="just">
              <a:buNone/>
            </a:pPr>
            <a:r>
              <a:rPr lang="pt-BR" dirty="0">
                <a:solidFill>
                  <a:srgbClr val="FF0000"/>
                </a:solidFill>
                <a:highlight>
                  <a:srgbClr val="FFFF00"/>
                </a:highlight>
              </a:rPr>
              <a:t>.</a:t>
            </a:r>
            <a:endParaRPr lang="pt-BR" dirty="0"/>
          </a:p>
          <a:p>
            <a:pPr marL="0" indent="0" algn="just">
              <a:buNone/>
            </a:pPr>
            <a:r>
              <a:rPr lang="pt-BR" dirty="0"/>
              <a:t>	</a:t>
            </a:r>
          </a:p>
        </p:txBody>
      </p:sp>
      <p:pic>
        <p:nvPicPr>
          <p:cNvPr id="5" name="Imagem 4">
            <a:extLst>
              <a:ext uri="{FF2B5EF4-FFF2-40B4-BE49-F238E27FC236}">
                <a16:creationId xmlns:a16="http://schemas.microsoft.com/office/drawing/2014/main" id="{7099CB9E-74A5-020A-0ECF-EA5D9A28FF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70338"/>
            <a:ext cx="8994531" cy="5706208"/>
          </a:xfrm>
          <a:prstGeom prst="rect">
            <a:avLst/>
          </a:prstGeom>
          <a:noFill/>
          <a:ln>
            <a:noFill/>
          </a:ln>
        </p:spPr>
      </p:pic>
      <p:pic>
        <p:nvPicPr>
          <p:cNvPr id="7" name="Imagem 6">
            <a:extLst>
              <a:ext uri="{FF2B5EF4-FFF2-40B4-BE49-F238E27FC236}">
                <a16:creationId xmlns:a16="http://schemas.microsoft.com/office/drawing/2014/main" id="{E0FB8934-CE70-88FE-9C5A-BE4BCD5440AA}"/>
              </a:ext>
            </a:extLst>
          </p:cNvPr>
          <p:cNvPicPr>
            <a:picLocks noChangeAspect="1"/>
          </p:cNvPicPr>
          <p:nvPr/>
        </p:nvPicPr>
        <p:blipFill>
          <a:blip r:embed="rId3"/>
          <a:stretch>
            <a:fillRect/>
          </a:stretch>
        </p:blipFill>
        <p:spPr>
          <a:xfrm>
            <a:off x="4571986" y="3428998"/>
            <a:ext cx="28" cy="3"/>
          </a:xfrm>
          <a:prstGeom prst="rect">
            <a:avLst/>
          </a:prstGeom>
        </p:spPr>
      </p:pic>
      <p:pic>
        <p:nvPicPr>
          <p:cNvPr id="9" name="Imagem 8">
            <a:extLst>
              <a:ext uri="{FF2B5EF4-FFF2-40B4-BE49-F238E27FC236}">
                <a16:creationId xmlns:a16="http://schemas.microsoft.com/office/drawing/2014/main" id="{1BB6C8AC-1222-3CFD-5F41-F6A51802AFC9}"/>
              </a:ext>
            </a:extLst>
          </p:cNvPr>
          <p:cNvPicPr>
            <a:picLocks noChangeAspect="1"/>
          </p:cNvPicPr>
          <p:nvPr/>
        </p:nvPicPr>
        <p:blipFill>
          <a:blip r:embed="rId3"/>
          <a:stretch>
            <a:fillRect/>
          </a:stretch>
        </p:blipFill>
        <p:spPr>
          <a:xfrm>
            <a:off x="4571986" y="3428998"/>
            <a:ext cx="28" cy="3"/>
          </a:xfrm>
          <a:prstGeom prst="rect">
            <a:avLst/>
          </a:prstGeom>
        </p:spPr>
      </p:pic>
      <p:pic>
        <p:nvPicPr>
          <p:cNvPr id="10" name="Imagem 9">
            <a:extLst>
              <a:ext uri="{FF2B5EF4-FFF2-40B4-BE49-F238E27FC236}">
                <a16:creationId xmlns:a16="http://schemas.microsoft.com/office/drawing/2014/main" id="{76D05B00-6BA2-98C0-C55A-8B762C41923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66246" y="6087110"/>
            <a:ext cx="5398770" cy="627380"/>
          </a:xfrm>
          <a:prstGeom prst="rect">
            <a:avLst/>
          </a:prstGeom>
          <a:noFill/>
          <a:ln>
            <a:noFill/>
          </a:ln>
        </p:spPr>
      </p:pic>
    </p:spTree>
    <p:extLst>
      <p:ext uri="{BB962C8B-B14F-4D97-AF65-F5344CB8AC3E}">
        <p14:creationId xmlns:p14="http://schemas.microsoft.com/office/powerpoint/2010/main" val="15463708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8FD2E-7CDA-A6D4-C88A-F62E4BCC60B3}"/>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79EF78A5-FBF6-54FC-963D-73E702B42AD2}"/>
              </a:ext>
            </a:extLst>
          </p:cNvPr>
          <p:cNvSpPr>
            <a:spLocks noGrp="1"/>
          </p:cNvSpPr>
          <p:nvPr>
            <p:ph idx="1"/>
          </p:nvPr>
        </p:nvSpPr>
        <p:spPr>
          <a:xfrm>
            <a:off x="0" y="0"/>
            <a:ext cx="9143999" cy="6858000"/>
          </a:xfrm>
        </p:spPr>
        <p:txBody>
          <a:bodyPr>
            <a:normAutofit/>
          </a:bodyPr>
          <a:lstStyle/>
          <a:p>
            <a:pPr marL="0" indent="0" algn="just">
              <a:buNone/>
            </a:pPr>
            <a:r>
              <a:rPr lang="pt-BR" dirty="0"/>
              <a:t>1- </a:t>
            </a:r>
            <a:r>
              <a:rPr lang="pt-BR" sz="1200" dirty="0"/>
              <a:t>CONSULPLAN-ADP</a:t>
            </a:r>
            <a:r>
              <a:rPr lang="pt-BR" dirty="0"/>
              <a:t>. Os recursos apresentam como requisito a necessidade de pagamento adiantado das despejas relativas ao seu processamento. A espécie recursal que prescinde de preparo denomina-se:</a:t>
            </a:r>
          </a:p>
          <a:p>
            <a:pPr marL="0" indent="0" algn="just">
              <a:buNone/>
            </a:pPr>
            <a:r>
              <a:rPr lang="pt-BR" dirty="0"/>
              <a:t>A- Apelação,</a:t>
            </a:r>
          </a:p>
          <a:p>
            <a:pPr marL="0" indent="0" algn="just">
              <a:buNone/>
            </a:pPr>
            <a:r>
              <a:rPr lang="pt-BR" dirty="0"/>
              <a:t>B- Recurso ordinário,</a:t>
            </a:r>
          </a:p>
          <a:p>
            <a:pPr marL="0" indent="0" algn="just">
              <a:buNone/>
            </a:pPr>
            <a:r>
              <a:rPr lang="pt-BR" dirty="0"/>
              <a:t>C- Agravo de instrumento;</a:t>
            </a:r>
          </a:p>
          <a:p>
            <a:pPr marL="0" indent="0" algn="just">
              <a:buNone/>
            </a:pPr>
            <a:r>
              <a:rPr lang="pt-BR" dirty="0"/>
              <a:t>D- Embargos de declaração.</a:t>
            </a:r>
          </a:p>
          <a:p>
            <a:pPr marL="0" indent="0" algn="just">
              <a:buNone/>
            </a:pPr>
            <a:r>
              <a:rPr lang="pt-BR" dirty="0"/>
              <a:t>E- Recurso inominado;</a:t>
            </a:r>
          </a:p>
          <a:p>
            <a:pPr marL="0" indent="0" algn="just">
              <a:buNone/>
            </a:pPr>
            <a:endParaRPr lang="pt-BR" dirty="0"/>
          </a:p>
          <a:p>
            <a:pPr marL="0" indent="0" algn="just">
              <a:buNone/>
            </a:pPr>
            <a:endParaRPr lang="pt-BR" dirty="0"/>
          </a:p>
        </p:txBody>
      </p:sp>
      <p:pic>
        <p:nvPicPr>
          <p:cNvPr id="5" name="Imagem 4">
            <a:extLst>
              <a:ext uri="{FF2B5EF4-FFF2-40B4-BE49-F238E27FC236}">
                <a16:creationId xmlns:a16="http://schemas.microsoft.com/office/drawing/2014/main" id="{1DF05ADA-4135-3580-0AAB-0DA3295B2E92}"/>
              </a:ext>
            </a:extLst>
          </p:cNvPr>
          <p:cNvPicPr>
            <a:picLocks noChangeAspect="1"/>
          </p:cNvPicPr>
          <p:nvPr/>
        </p:nvPicPr>
        <p:blipFill>
          <a:blip r:embed="rId2"/>
          <a:stretch>
            <a:fillRect/>
          </a:stretch>
        </p:blipFill>
        <p:spPr>
          <a:xfrm>
            <a:off x="7007454" y="2265941"/>
            <a:ext cx="1677672" cy="930258"/>
          </a:xfrm>
          <a:prstGeom prst="rect">
            <a:avLst/>
          </a:prstGeom>
        </p:spPr>
      </p:pic>
    </p:spTree>
    <p:extLst>
      <p:ext uri="{BB962C8B-B14F-4D97-AF65-F5344CB8AC3E}">
        <p14:creationId xmlns:p14="http://schemas.microsoft.com/office/powerpoint/2010/main" val="34353469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1A072-3303-B40F-1094-27419114CA64}"/>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F636BBCF-B72C-F5E2-3FA6-FA7370CDBB87}"/>
              </a:ext>
            </a:extLst>
          </p:cNvPr>
          <p:cNvSpPr>
            <a:spLocks noGrp="1"/>
          </p:cNvSpPr>
          <p:nvPr>
            <p:ph idx="1"/>
          </p:nvPr>
        </p:nvSpPr>
        <p:spPr>
          <a:xfrm>
            <a:off x="0" y="0"/>
            <a:ext cx="9143999" cy="6858000"/>
          </a:xfrm>
        </p:spPr>
        <p:txBody>
          <a:bodyPr>
            <a:normAutofit/>
          </a:bodyPr>
          <a:lstStyle/>
          <a:p>
            <a:pPr marL="0" indent="0" algn="just">
              <a:buNone/>
            </a:pPr>
            <a:r>
              <a:rPr lang="pt-BR" dirty="0"/>
              <a:t>2- O pleito foi julgado procedente, porém a sentença não examinou pedido defensivo expresso quanto à prescrição da pretensão autoral devidamente suscitada. Nesse caso, comporta:</a:t>
            </a:r>
          </a:p>
          <a:p>
            <a:pPr marL="514350" indent="-514350" algn="just">
              <a:buAutoNum type="alphaUcParenR"/>
            </a:pPr>
            <a:r>
              <a:rPr lang="pt-BR" dirty="0"/>
              <a:t>Agravo de Instrumento,				</a:t>
            </a:r>
          </a:p>
          <a:p>
            <a:pPr marL="514350" indent="-514350" algn="just">
              <a:buAutoNum type="alphaUcParenR"/>
            </a:pPr>
            <a:r>
              <a:rPr lang="pt-BR" dirty="0"/>
              <a:t>Apelação,</a:t>
            </a:r>
          </a:p>
          <a:p>
            <a:pPr marL="0" indent="0" algn="just">
              <a:buNone/>
            </a:pPr>
            <a:r>
              <a:rPr lang="pt-BR" dirty="0"/>
              <a:t>C) Recurso Inominado,					</a:t>
            </a:r>
          </a:p>
          <a:p>
            <a:pPr marL="0" indent="0" algn="just">
              <a:buNone/>
            </a:pPr>
            <a:r>
              <a:rPr lang="pt-BR" dirty="0"/>
              <a:t>D) Embargos de Declaração sem efeito infringente,</a:t>
            </a:r>
          </a:p>
          <a:p>
            <a:pPr marL="0" indent="0" algn="just">
              <a:buNone/>
            </a:pPr>
            <a:r>
              <a:rPr lang="pt-BR" dirty="0"/>
              <a:t>E) Embargos de Declaração com efeito infringente.</a:t>
            </a:r>
          </a:p>
          <a:p>
            <a:pPr marL="1081088" indent="0" algn="just">
              <a:buFont typeface="Wingdings" panose="05000000000000000000" pitchFamily="2" charset="2"/>
              <a:buChar char="ü"/>
            </a:pPr>
            <a:endParaRPr lang="pt-BR" dirty="0"/>
          </a:p>
          <a:p>
            <a:pPr marL="0" indent="0" algn="just">
              <a:buNone/>
            </a:pPr>
            <a:endParaRPr lang="pt-BR" dirty="0"/>
          </a:p>
        </p:txBody>
      </p:sp>
    </p:spTree>
    <p:extLst>
      <p:ext uri="{BB962C8B-B14F-4D97-AF65-F5344CB8AC3E}">
        <p14:creationId xmlns:p14="http://schemas.microsoft.com/office/powerpoint/2010/main" val="22691119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Espaço Reservado para Conteúdo 2_3"/>
          <p:cNvSpPr/>
          <p:nvPr/>
        </p:nvSpPr>
        <p:spPr>
          <a:xfrm>
            <a:off x="1"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algn="just">
              <a:lnSpc>
                <a:spcPct val="100000"/>
              </a:lnSpc>
              <a:spcBef>
                <a:spcPts val="641"/>
              </a:spcBef>
              <a:tabLst>
                <a:tab pos="0" algn="l"/>
              </a:tabLst>
            </a:pPr>
            <a:r>
              <a:rPr lang="pt-BR" sz="3200" b="0" strike="noStrike" spc="-1" dirty="0">
                <a:solidFill>
                  <a:srgbClr val="000000"/>
                </a:solidFill>
                <a:latin typeface="Calibri"/>
                <a:ea typeface="DejaVu Sans"/>
              </a:rPr>
              <a:t>3- </a:t>
            </a:r>
            <a:r>
              <a:rPr lang="pt-BR" sz="3200" spc="-1" dirty="0">
                <a:solidFill>
                  <a:srgbClr val="000000"/>
                </a:solidFill>
                <a:latin typeface="Calibri"/>
                <a:ea typeface="DejaVu Sans"/>
              </a:rPr>
              <a:t>Marcos</a:t>
            </a:r>
            <a:r>
              <a:rPr lang="pt-BR" sz="3200" b="0" strike="noStrike" spc="-1" dirty="0">
                <a:solidFill>
                  <a:srgbClr val="000000"/>
                </a:solidFill>
                <a:latin typeface="Calibri"/>
                <a:ea typeface="DejaVu Sans"/>
              </a:rPr>
              <a:t> propôs ação de procedimento ordinário com pedido condenatório, em face da empresa </a:t>
            </a:r>
            <a:r>
              <a:rPr lang="pt-BR" sz="3200" b="0" strike="noStrike" spc="-1" dirty="0" err="1">
                <a:solidFill>
                  <a:srgbClr val="000000"/>
                </a:solidFill>
                <a:latin typeface="Calibri"/>
                <a:ea typeface="DejaVu Sans"/>
              </a:rPr>
              <a:t>Kaquinho</a:t>
            </a:r>
            <a:r>
              <a:rPr lang="pt-BR" sz="3200" b="0" strike="noStrike" spc="-1" dirty="0">
                <a:solidFill>
                  <a:srgbClr val="000000"/>
                </a:solidFill>
                <a:latin typeface="Calibri"/>
                <a:ea typeface="DejaVu Sans"/>
              </a:rPr>
              <a:t> Ltda. Ele busca a condenação da ré em R$ 10.000,00. O pleito foi julgado procedente, porém a sentença não examinou os honorários advocatícios porque </a:t>
            </a:r>
            <a:r>
              <a:rPr lang="pt-BR" sz="3200" b="1" strike="noStrike" spc="-1" dirty="0">
                <a:solidFill>
                  <a:srgbClr val="000000"/>
                </a:solidFill>
                <a:latin typeface="Calibri"/>
                <a:ea typeface="DejaVu Sans"/>
              </a:rPr>
              <a:t>o autor esqueceu de pedir expressamente os honorários na inicial</a:t>
            </a:r>
            <a:r>
              <a:rPr lang="pt-BR" sz="3200" b="0" strike="noStrike" spc="-1" dirty="0">
                <a:solidFill>
                  <a:srgbClr val="000000"/>
                </a:solidFill>
                <a:latin typeface="Calibri"/>
                <a:ea typeface="DejaVu Sans"/>
              </a:rPr>
              <a:t>. Nesse caso, à luz das regras processuais, seria cabível o recurso para </a:t>
            </a:r>
            <a:r>
              <a:rPr lang="pt-BR" sz="3200" spc="-1" dirty="0">
                <a:solidFill>
                  <a:srgbClr val="000000"/>
                </a:solidFill>
                <a:latin typeface="Calibri"/>
              </a:rPr>
              <a:t>esclarecimento</a:t>
            </a:r>
            <a:r>
              <a:rPr lang="pt-BR" sz="3200" b="0" strike="noStrike" spc="-1" dirty="0">
                <a:solidFill>
                  <a:srgbClr val="000000"/>
                </a:solidFill>
                <a:latin typeface="Calibri"/>
                <a:ea typeface="DejaVu Sans"/>
              </a:rPr>
              <a:t> de (dica art.322, § 1º):</a:t>
            </a:r>
          </a:p>
          <a:p>
            <a:pPr algn="just">
              <a:lnSpc>
                <a:spcPct val="100000"/>
              </a:lnSpc>
              <a:spcBef>
                <a:spcPts val="641"/>
              </a:spcBef>
              <a:tabLst>
                <a:tab pos="0" algn="l"/>
              </a:tabLst>
            </a:pPr>
            <a:r>
              <a:rPr lang="pt-BR" sz="3200" b="0" strike="noStrike" spc="-1" dirty="0">
                <a:solidFill>
                  <a:srgbClr val="000000"/>
                </a:solidFill>
                <a:latin typeface="Calibri"/>
                <a:ea typeface="DejaVu Sans"/>
              </a:rPr>
              <a:t>A) Agravo de Instrumento</a:t>
            </a:r>
            <a:r>
              <a:rPr lang="pt-BR" sz="3200" spc="-1" dirty="0">
                <a:solidFill>
                  <a:srgbClr val="000000"/>
                </a:solidFill>
                <a:latin typeface="Calibri"/>
                <a:ea typeface="DejaVu Sans"/>
              </a:rPr>
              <a:t>,</a:t>
            </a:r>
            <a:r>
              <a:rPr lang="pt-BR" sz="3200" b="0" strike="noStrike" spc="-1" dirty="0">
                <a:solidFill>
                  <a:srgbClr val="000000"/>
                </a:solidFill>
                <a:latin typeface="Calibri"/>
                <a:ea typeface="DejaVu Sans"/>
              </a:rPr>
              <a:t>	</a:t>
            </a:r>
          </a:p>
          <a:p>
            <a:pPr algn="just">
              <a:lnSpc>
                <a:spcPct val="100000"/>
              </a:lnSpc>
              <a:spcBef>
                <a:spcPts val="641"/>
              </a:spcBef>
              <a:tabLst>
                <a:tab pos="0" algn="l"/>
              </a:tabLst>
            </a:pPr>
            <a:r>
              <a:rPr lang="pt-BR" sz="3200" b="0" strike="noStrike" spc="-1" dirty="0">
                <a:solidFill>
                  <a:srgbClr val="000000"/>
                </a:solidFill>
                <a:latin typeface="Calibri"/>
                <a:ea typeface="DejaVu Sans"/>
              </a:rPr>
              <a:t>B) Apelação</a:t>
            </a:r>
            <a:r>
              <a:rPr lang="pt-BR" sz="3200" spc="-1" dirty="0">
                <a:solidFill>
                  <a:srgbClr val="000000"/>
                </a:solidFill>
                <a:latin typeface="Calibri"/>
                <a:ea typeface="DejaVu Sans"/>
              </a:rPr>
              <a:t>,</a:t>
            </a:r>
            <a:endParaRPr lang="pt-BR" sz="3200" b="0" strike="noStrike" spc="-1" dirty="0">
              <a:solidFill>
                <a:srgbClr val="000000"/>
              </a:solidFill>
              <a:latin typeface="Calibri"/>
              <a:ea typeface="DejaVu Sans"/>
            </a:endParaRPr>
          </a:p>
          <a:p>
            <a:pPr algn="just">
              <a:lnSpc>
                <a:spcPct val="100000"/>
              </a:lnSpc>
              <a:spcBef>
                <a:spcPts val="641"/>
              </a:spcBef>
              <a:tabLst>
                <a:tab pos="0" algn="l"/>
              </a:tabLst>
            </a:pPr>
            <a:r>
              <a:rPr lang="pt-BR" sz="3200" b="0" strike="noStrike" spc="-1" dirty="0">
                <a:solidFill>
                  <a:srgbClr val="000000"/>
                </a:solidFill>
                <a:latin typeface="Calibri"/>
                <a:ea typeface="DejaVu Sans"/>
              </a:rPr>
              <a:t>C) Recurso Inominado,</a:t>
            </a:r>
          </a:p>
          <a:p>
            <a:pPr algn="just">
              <a:lnSpc>
                <a:spcPct val="100000"/>
              </a:lnSpc>
              <a:spcBef>
                <a:spcPts val="641"/>
              </a:spcBef>
              <a:tabLst>
                <a:tab pos="0" algn="l"/>
              </a:tabLst>
            </a:pPr>
            <a:r>
              <a:rPr lang="pt-BR" sz="3200" b="0" strike="noStrike" spc="-1" dirty="0">
                <a:solidFill>
                  <a:srgbClr val="000000"/>
                </a:solidFill>
                <a:latin typeface="Calibri"/>
                <a:ea typeface="DejaVu Sans"/>
              </a:rPr>
              <a:t>D) Não comporta recurso,</a:t>
            </a:r>
          </a:p>
          <a:p>
            <a:pPr algn="just">
              <a:lnSpc>
                <a:spcPct val="100000"/>
              </a:lnSpc>
              <a:spcBef>
                <a:spcPts val="641"/>
              </a:spcBef>
              <a:tabLst>
                <a:tab pos="0" algn="l"/>
              </a:tabLst>
            </a:pPr>
            <a:r>
              <a:rPr lang="pt-BR" sz="3200" b="0" strike="noStrike" spc="-1" dirty="0">
                <a:solidFill>
                  <a:srgbClr val="000000"/>
                </a:solidFill>
                <a:latin typeface="Calibri"/>
                <a:ea typeface="DejaVu Sans"/>
              </a:rPr>
              <a:t>E) Embargos de Declaração.</a:t>
            </a:r>
          </a:p>
          <a:p>
            <a:pPr algn="just">
              <a:lnSpc>
                <a:spcPct val="100000"/>
              </a:lnSpc>
              <a:spcBef>
                <a:spcPts val="641"/>
              </a:spcBef>
              <a:tabLst>
                <a:tab pos="0" algn="l"/>
              </a:tabLst>
            </a:pPr>
            <a:endParaRPr lang="pt-BR" sz="3200" spc="-1" dirty="0">
              <a:solidFill>
                <a:srgbClr val="000000"/>
              </a:solidFill>
              <a:highlight>
                <a:srgbClr val="FFFF00"/>
              </a:highlight>
              <a:latin typeface="Calibri"/>
              <a:ea typeface="DejaVu Sans"/>
            </a:endParaRPr>
          </a:p>
          <a:p>
            <a:pPr marL="0" indent="0" algn="just">
              <a:buNone/>
            </a:pPr>
            <a:endParaRPr lang="pt-BR" sz="4400" dirty="0"/>
          </a:p>
          <a:p>
            <a:pPr algn="just">
              <a:lnSpc>
                <a:spcPct val="100000"/>
              </a:lnSpc>
              <a:spcBef>
                <a:spcPts val="641"/>
              </a:spcBef>
              <a:tabLst>
                <a:tab pos="0" algn="l"/>
              </a:tabLst>
            </a:pPr>
            <a:endParaRPr lang="pt-BR" sz="3200" b="0" strike="noStrike" spc="-1" dirty="0">
              <a:solidFill>
                <a:srgbClr val="000000"/>
              </a:solidFill>
              <a:highlight>
                <a:srgbClr val="FFFF00"/>
              </a:highlight>
              <a:latin typeface="Calibri"/>
              <a:ea typeface="DejaVu Sans"/>
            </a:endParaRPr>
          </a:p>
        </p:txBody>
      </p:sp>
      <p:pic>
        <p:nvPicPr>
          <p:cNvPr id="3" name="Imagem 2">
            <a:extLst>
              <a:ext uri="{FF2B5EF4-FFF2-40B4-BE49-F238E27FC236}">
                <a16:creationId xmlns:a16="http://schemas.microsoft.com/office/drawing/2014/main" id="{207006E2-A3E0-F460-95C7-8268BBA3DC20}"/>
              </a:ext>
            </a:extLst>
          </p:cNvPr>
          <p:cNvPicPr>
            <a:picLocks noChangeAspect="1"/>
          </p:cNvPicPr>
          <p:nvPr/>
        </p:nvPicPr>
        <p:blipFill>
          <a:blip r:embed="rId2"/>
          <a:stretch>
            <a:fillRect/>
          </a:stretch>
        </p:blipFill>
        <p:spPr>
          <a:xfrm>
            <a:off x="6724883" y="3983457"/>
            <a:ext cx="1356478" cy="1036410"/>
          </a:xfrm>
          <a:prstGeom prst="rect">
            <a:avLst/>
          </a:prstGeom>
        </p:spPr>
      </p:pic>
    </p:spTree>
    <p:extLst>
      <p:ext uri="{BB962C8B-B14F-4D97-AF65-F5344CB8AC3E}">
        <p14:creationId xmlns:p14="http://schemas.microsoft.com/office/powerpoint/2010/main" val="8077002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CA209-8484-BEFD-5981-1E9D411C55E6}"/>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3F4275CD-BC96-579A-B521-A63161E22CB6}"/>
              </a:ext>
            </a:extLst>
          </p:cNvPr>
          <p:cNvSpPr>
            <a:spLocks noGrp="1"/>
          </p:cNvSpPr>
          <p:nvPr>
            <p:ph idx="1"/>
          </p:nvPr>
        </p:nvSpPr>
        <p:spPr>
          <a:xfrm>
            <a:off x="0" y="0"/>
            <a:ext cx="9143999" cy="6858000"/>
          </a:xfrm>
        </p:spPr>
        <p:txBody>
          <a:bodyPr>
            <a:normAutofit/>
          </a:bodyPr>
          <a:lstStyle/>
          <a:p>
            <a:pPr marL="0" indent="0" algn="just">
              <a:buNone/>
            </a:pPr>
            <a:r>
              <a:rPr lang="pt-BR" dirty="0"/>
              <a:t>4- Quanto aos embargos de declaração é correto afirmar que:</a:t>
            </a:r>
          </a:p>
          <a:p>
            <a:pPr marL="0" indent="0" algn="just">
              <a:buNone/>
            </a:pPr>
            <a:r>
              <a:rPr lang="pt-BR" dirty="0"/>
              <a:t>A) Não possuem natureza recursal;</a:t>
            </a:r>
          </a:p>
          <a:p>
            <a:pPr marL="0" indent="0" algn="just">
              <a:buNone/>
            </a:pPr>
            <a:r>
              <a:rPr lang="pt-BR" dirty="0"/>
              <a:t>B) Tem a função exclusiva de anular decisões judiciais;</a:t>
            </a:r>
          </a:p>
          <a:p>
            <a:pPr marL="0" indent="0" algn="just">
              <a:buNone/>
            </a:pPr>
            <a:r>
              <a:rPr lang="pt-BR" dirty="0"/>
              <a:t>C) Objetivam, na verdade, julgar, esclarecer, complementar e anular as sentenças;</a:t>
            </a:r>
          </a:p>
          <a:p>
            <a:pPr marL="0" indent="0" algn="just">
              <a:buNone/>
            </a:pPr>
            <a:r>
              <a:rPr lang="pt-BR" dirty="0"/>
              <a:t>D) Sua finalidade é corrigir defeitos, obscuridade e contradição de despacho;</a:t>
            </a:r>
          </a:p>
          <a:p>
            <a:pPr marL="0" indent="0" algn="just">
              <a:buNone/>
            </a:pPr>
            <a:r>
              <a:rPr lang="pt-BR" dirty="0"/>
              <a:t>E) Visam corrigir eventual obscuridade, contradição, omissão e ainda erro material do ato judicial.</a:t>
            </a:r>
          </a:p>
          <a:p>
            <a:pPr marL="0" indent="0" algn="just">
              <a:buNone/>
            </a:pPr>
            <a:endParaRPr lang="pt-BR" dirty="0"/>
          </a:p>
        </p:txBody>
      </p:sp>
    </p:spTree>
    <p:extLst>
      <p:ext uri="{BB962C8B-B14F-4D97-AF65-F5344CB8AC3E}">
        <p14:creationId xmlns:p14="http://schemas.microsoft.com/office/powerpoint/2010/main" val="461781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52EBA-0CE9-D223-4FA5-3ED6F6EF9787}"/>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9551D21B-3204-D75F-E092-10ED4EDC72C7}"/>
              </a:ext>
            </a:extLst>
          </p:cNvPr>
          <p:cNvSpPr>
            <a:spLocks noGrp="1"/>
          </p:cNvSpPr>
          <p:nvPr>
            <p:ph idx="1"/>
          </p:nvPr>
        </p:nvSpPr>
        <p:spPr>
          <a:xfrm>
            <a:off x="0" y="0"/>
            <a:ext cx="9143999" cy="6858000"/>
          </a:xfrm>
        </p:spPr>
        <p:txBody>
          <a:bodyPr>
            <a:normAutofit lnSpcReduction="10000"/>
          </a:bodyPr>
          <a:lstStyle/>
          <a:p>
            <a:pPr marL="0" indent="0" algn="just">
              <a:buNone/>
            </a:pPr>
            <a:r>
              <a:rPr lang="pt-BR" dirty="0"/>
              <a:t>5- Caio ajuíza demanda em face de empresa pública. Formula dois pedidos e lastreia o pedido “a” na tese “x”, firmada em Incidente de Resolução de Demandas Repetitivas, julgada recentemente pelo TRF-2ª Região. Ao apreciar a petição inicial, o juiz profere decisão parcial de mérito, sem mencionar a tese ‘x’, julgando improcedente o pedido “a”, por considerar a matéria unicamente de direito e por já ter proferido anteriormente sentença sobre a mesma matéria. No mesmo ato, determina que o feito prossiga, em relação ao outro pedido, com a citação da ré. O caso é típico de cabimento do seguinte recurso (dica: Vide, art. 1.022, parag. único, I CPC):</a:t>
            </a:r>
          </a:p>
          <a:p>
            <a:pPr marL="0" indent="0" algn="just">
              <a:buNone/>
            </a:pPr>
            <a:r>
              <a:rPr lang="pt-BR" dirty="0"/>
              <a:t>A) Apelação;	</a:t>
            </a:r>
          </a:p>
          <a:p>
            <a:pPr marL="0" indent="0" algn="just">
              <a:buNone/>
            </a:pPr>
            <a:r>
              <a:rPr lang="pt-BR" dirty="0"/>
              <a:t>b) Agravo interno;			</a:t>
            </a:r>
          </a:p>
          <a:p>
            <a:pPr marL="0" indent="0" algn="just">
              <a:buNone/>
            </a:pPr>
            <a:r>
              <a:rPr lang="pt-BR" dirty="0"/>
              <a:t>c) Reclamação perante o TRF;</a:t>
            </a:r>
          </a:p>
          <a:p>
            <a:pPr marL="0" indent="0" algn="just">
              <a:buNone/>
            </a:pPr>
            <a:r>
              <a:rPr lang="pt-BR" dirty="0"/>
              <a:t>d) Correição parcial;</a:t>
            </a:r>
          </a:p>
          <a:p>
            <a:pPr marL="0" indent="0" algn="just">
              <a:buNone/>
            </a:pPr>
            <a:r>
              <a:rPr lang="pt-BR" dirty="0"/>
              <a:t>e) Embargos de declaração.</a:t>
            </a:r>
          </a:p>
        </p:txBody>
      </p:sp>
    </p:spTree>
    <p:extLst>
      <p:ext uri="{BB962C8B-B14F-4D97-AF65-F5344CB8AC3E}">
        <p14:creationId xmlns:p14="http://schemas.microsoft.com/office/powerpoint/2010/main" val="35356569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626F5-ABE9-155A-136D-5FA1D200ADF2}"/>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691B6A1B-DB53-CAAA-E6AF-D646FF55AE05}"/>
              </a:ext>
            </a:extLst>
          </p:cNvPr>
          <p:cNvSpPr>
            <a:spLocks noGrp="1"/>
          </p:cNvSpPr>
          <p:nvPr>
            <p:ph idx="1"/>
          </p:nvPr>
        </p:nvSpPr>
        <p:spPr>
          <a:xfrm>
            <a:off x="0" y="0"/>
            <a:ext cx="9143999" cy="6858000"/>
          </a:xfrm>
        </p:spPr>
        <p:txBody>
          <a:bodyPr>
            <a:normAutofit lnSpcReduction="10000"/>
          </a:bodyPr>
          <a:lstStyle/>
          <a:p>
            <a:pPr marL="0" indent="0" algn="just">
              <a:buNone/>
            </a:pPr>
            <a:r>
              <a:rPr lang="pt-BR" dirty="0"/>
              <a:t>6- De acordo com o CPC, os embargos de declaração contra sentença de primeira instância devem ser opostos, em regra, em petição escrita dirigida ao?</a:t>
            </a:r>
          </a:p>
          <a:p>
            <a:pPr marL="0" indent="0" algn="just">
              <a:buNone/>
            </a:pPr>
            <a:r>
              <a:rPr lang="pt-BR" dirty="0"/>
              <a:t>A)  Ao Juízo que prolatou a sentença, no prazo de 5 dias, prestando-se a sanar omissão, obscuridade ou contradição, não estando sujeitos a preparo</a:t>
            </a:r>
          </a:p>
          <a:p>
            <a:pPr marL="0" indent="0" algn="just">
              <a:buNone/>
            </a:pPr>
            <a:r>
              <a:rPr lang="pt-BR" dirty="0"/>
              <a:t> B) tribunal em 5 dias, prestando-se à reforma das questões impugnadas pelo recurso, estando sujeito a preparo</a:t>
            </a:r>
          </a:p>
          <a:p>
            <a:pPr marL="0" indent="0" algn="just">
              <a:buNone/>
            </a:pPr>
            <a:r>
              <a:rPr lang="pt-BR" dirty="0"/>
              <a:t> C) juízo que prolatou a sentença, no prazo de 15 dias, prestando-se a sanar omissão, obscuridade ou contradição, estando sujeitos a preparo</a:t>
            </a:r>
          </a:p>
          <a:p>
            <a:pPr marL="0" indent="0" algn="just">
              <a:buNone/>
            </a:pPr>
            <a:r>
              <a:rPr lang="pt-BR" dirty="0"/>
              <a:t> D) tribunal em 5 dias, prestando-se a sanar omissão, obscuridade ou contradição, não estando sujeitos a preparo</a:t>
            </a:r>
          </a:p>
          <a:p>
            <a:pPr marL="0" indent="0" algn="just">
              <a:buNone/>
            </a:pPr>
            <a:r>
              <a:rPr lang="pt-BR" dirty="0"/>
              <a:t> E) tribunal no prazo de 15 dias, prestando-se a sanar omissão, obscuridade ou contradição, estando sujeitos a preparo</a:t>
            </a:r>
          </a:p>
          <a:p>
            <a:pPr marL="1081088" indent="0" algn="just">
              <a:buFont typeface="Wingdings" panose="05000000000000000000" pitchFamily="2" charset="2"/>
              <a:buChar char="ü"/>
            </a:pPr>
            <a:endParaRPr lang="pt-BR" dirty="0"/>
          </a:p>
          <a:p>
            <a:pPr marL="0" indent="0" algn="just">
              <a:buNone/>
            </a:pPr>
            <a:endParaRPr lang="pt-BR" dirty="0"/>
          </a:p>
        </p:txBody>
      </p:sp>
    </p:spTree>
    <p:extLst>
      <p:ext uri="{BB962C8B-B14F-4D97-AF65-F5344CB8AC3E}">
        <p14:creationId xmlns:p14="http://schemas.microsoft.com/office/powerpoint/2010/main" val="32361570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1CE04-D21E-10E7-E1B5-AA0134EA7B33}"/>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B94F79A1-FEFB-6D78-3AE2-9F780BDE31E3}"/>
              </a:ext>
            </a:extLst>
          </p:cNvPr>
          <p:cNvSpPr>
            <a:spLocks noGrp="1"/>
          </p:cNvSpPr>
          <p:nvPr>
            <p:ph idx="1"/>
          </p:nvPr>
        </p:nvSpPr>
        <p:spPr>
          <a:xfrm>
            <a:off x="0" y="0"/>
            <a:ext cx="9143999" cy="6858000"/>
          </a:xfrm>
        </p:spPr>
        <p:txBody>
          <a:bodyPr>
            <a:normAutofit fontScale="85000" lnSpcReduction="20000"/>
          </a:bodyPr>
          <a:lstStyle/>
          <a:p>
            <a:pPr marL="0" indent="0" algn="just">
              <a:buNone/>
            </a:pPr>
            <a:r>
              <a:rPr lang="pt-BR" dirty="0"/>
              <a:t>7- OAB-</a:t>
            </a:r>
            <a:r>
              <a:rPr lang="pt-BR" dirty="0" err="1"/>
              <a:t>adp</a:t>
            </a:r>
            <a:r>
              <a:rPr lang="pt-BR" dirty="0"/>
              <a:t>. Marco Aurélio atuou como advogado em uma ação indenizatória movida em face de uma operadora de plano de saúde que foi condenada a pagar indenização por danos morais de R$ 100.000,00 (cem mil reais) ao seu cliente. Apesar de o processo ter corrido perante juízo cível, a sentença condenatória deixou de fixar honorários de sucumbência em favor de Marco Aurélio, tendo transitado em julgado sem que ele percebesse a omissão. Considerando o caso narrado, assinale a afirmativa correta atualmente (dica: </a:t>
            </a:r>
            <a:r>
              <a:rPr lang="pt-BR" dirty="0" err="1"/>
              <a:t>Art</a:t>
            </a:r>
            <a:r>
              <a:rPr lang="pt-BR" dirty="0"/>
              <a:t> 85 § 18 do CPC):</a:t>
            </a:r>
          </a:p>
          <a:p>
            <a:pPr marL="0" indent="0" algn="just">
              <a:buNone/>
            </a:pPr>
            <a:r>
              <a:rPr lang="pt-BR" dirty="0"/>
              <a:t>A- Após o trânsito em julgado da sentença, Marco Aurélio não poderá pleitear mais a condenação em honorários de sucumbência,</a:t>
            </a:r>
          </a:p>
          <a:p>
            <a:pPr marL="0" indent="0" algn="just">
              <a:buNone/>
            </a:pPr>
            <a:r>
              <a:rPr lang="pt-BR" dirty="0"/>
              <a:t>B- Marco Aurélio poderá ajuizar ação autônoma para definir o valor dos honorários de sucumbência,</a:t>
            </a:r>
          </a:p>
          <a:p>
            <a:pPr marL="0" indent="0" algn="just">
              <a:buNone/>
            </a:pPr>
            <a:r>
              <a:rPr lang="pt-BR" dirty="0"/>
              <a:t>C- Após o trânsito em julgado da sentença, apesar de omissa quanto à condenação em honorários de sucumbência, Marco Aurélio poderá executar somente o valor mínimo de dez por cento sobre o valor da condenação,</a:t>
            </a:r>
          </a:p>
          <a:p>
            <a:pPr marL="0" indent="0" algn="just">
              <a:buNone/>
            </a:pPr>
            <a:r>
              <a:rPr lang="pt-BR" dirty="0"/>
              <a:t>D- Marco Aurélio poderá opor embargos de declaração em face da sentença omissa, pois a matéria de honorários de sucumbência não transita em julgado,</a:t>
            </a:r>
          </a:p>
          <a:p>
            <a:pPr marL="0" indent="0" algn="just">
              <a:buNone/>
            </a:pPr>
            <a:r>
              <a:rPr lang="pt-BR" dirty="0"/>
              <a:t>E- Não tem o que fazer em favor de Marco Aurélio,</a:t>
            </a:r>
          </a:p>
          <a:p>
            <a:pPr marL="1081088" indent="0" algn="just">
              <a:buFont typeface="Wingdings" panose="05000000000000000000" pitchFamily="2" charset="2"/>
              <a:buChar char="ü"/>
            </a:pPr>
            <a:endParaRPr lang="pt-BR" dirty="0"/>
          </a:p>
          <a:p>
            <a:pPr marL="0" indent="0" algn="just">
              <a:buNone/>
            </a:pPr>
            <a:endParaRPr lang="pt-BR" dirty="0"/>
          </a:p>
        </p:txBody>
      </p:sp>
    </p:spTree>
    <p:extLst>
      <p:ext uri="{BB962C8B-B14F-4D97-AF65-F5344CB8AC3E}">
        <p14:creationId xmlns:p14="http://schemas.microsoft.com/office/powerpoint/2010/main" val="42497773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A3DEA-1FC1-81FB-AADC-5168459F9CCB}"/>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68EC00D7-100A-A8E0-B879-8429B8E540E4}"/>
              </a:ext>
            </a:extLst>
          </p:cNvPr>
          <p:cNvSpPr>
            <a:spLocks noGrp="1"/>
          </p:cNvSpPr>
          <p:nvPr>
            <p:ph idx="1"/>
          </p:nvPr>
        </p:nvSpPr>
        <p:spPr>
          <a:xfrm>
            <a:off x="0" y="0"/>
            <a:ext cx="9143999" cy="6858000"/>
          </a:xfrm>
        </p:spPr>
        <p:txBody>
          <a:bodyPr>
            <a:normAutofit fontScale="92500" lnSpcReduction="10000"/>
          </a:bodyPr>
          <a:lstStyle/>
          <a:p>
            <a:pPr marL="0" indent="0" algn="just">
              <a:buNone/>
            </a:pPr>
            <a:r>
              <a:rPr lang="pt-BR" dirty="0"/>
              <a:t>8- OAB-</a:t>
            </a:r>
            <a:r>
              <a:rPr lang="pt-BR" dirty="0" err="1"/>
              <a:t>adp</a:t>
            </a:r>
            <a:r>
              <a:rPr lang="pt-BR" dirty="0"/>
              <a:t>. José ajuizou ação de indenização por danos morais, materiais e estéticos em face de Pedro. O juiz competente, ao analisar a petição inicial, considerou os pedidos incompatíveis entre si, razão pela qual a indeferiu, com fundamento na inépcia. Nessa situação hipotética, assinale a opção que indica o recurso que José deverá interpor:</a:t>
            </a:r>
          </a:p>
          <a:p>
            <a:pPr marL="0" indent="0" algn="just">
              <a:buNone/>
            </a:pPr>
            <a:r>
              <a:rPr lang="pt-BR" dirty="0"/>
              <a:t>A- Apelação, sendo facultado ao juiz, no prazo de cinco dias, retratar-se do pronunciamento que indeferiu a petição inicial</a:t>
            </a:r>
          </a:p>
          <a:p>
            <a:pPr marL="0" indent="0" algn="just">
              <a:buNone/>
            </a:pPr>
            <a:r>
              <a:rPr lang="pt-BR" dirty="0"/>
              <a:t>B- Apelação, sendo os autos diretamente remetidos ao Tribunal de Justiça após a citação de Pedro para a apresentação de contrarrazões</a:t>
            </a:r>
          </a:p>
          <a:p>
            <a:pPr marL="0" indent="0" algn="just">
              <a:buNone/>
            </a:pPr>
            <a:r>
              <a:rPr lang="pt-BR" dirty="0"/>
              <a:t>C- Apelação, sendo que o recurso será diretamente remetido ao Tribunal de Justiça, sem a necessidade de citação do réu para apresentação de contrarrazões</a:t>
            </a:r>
          </a:p>
          <a:p>
            <a:pPr marL="0" indent="0" algn="just">
              <a:buNone/>
            </a:pPr>
            <a:r>
              <a:rPr lang="pt-BR" dirty="0"/>
              <a:t>D- Agravo de Instrumento, inexistindo previsão legal de retratação por parte do magistrado</a:t>
            </a:r>
          </a:p>
          <a:p>
            <a:pPr marL="0" indent="0" algn="just">
              <a:buNone/>
            </a:pPr>
            <a:r>
              <a:rPr lang="pt-BR" dirty="0"/>
              <a:t>E- Embargos de declaração</a:t>
            </a:r>
          </a:p>
          <a:p>
            <a:pPr marL="1081088" indent="0" algn="just">
              <a:buFont typeface="Wingdings" panose="05000000000000000000" pitchFamily="2" charset="2"/>
              <a:buChar char="ü"/>
            </a:pPr>
            <a:endParaRPr lang="pt-BR" dirty="0"/>
          </a:p>
          <a:p>
            <a:pPr marL="0" indent="0" algn="just">
              <a:buNone/>
            </a:pPr>
            <a:endParaRPr lang="pt-BR" dirty="0"/>
          </a:p>
        </p:txBody>
      </p:sp>
    </p:spTree>
    <p:extLst>
      <p:ext uri="{BB962C8B-B14F-4D97-AF65-F5344CB8AC3E}">
        <p14:creationId xmlns:p14="http://schemas.microsoft.com/office/powerpoint/2010/main" val="1826720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2F989-0E81-6D33-7D46-1EDC41C60768}"/>
            </a:ext>
          </a:extLst>
        </p:cNvPr>
        <p:cNvGrpSpPr/>
        <p:nvPr/>
      </p:nvGrpSpPr>
      <p:grpSpPr>
        <a:xfrm>
          <a:off x="0" y="0"/>
          <a:ext cx="0" cy="0"/>
          <a:chOff x="0" y="0"/>
          <a:chExt cx="0" cy="0"/>
        </a:xfrm>
      </p:grpSpPr>
      <p:sp>
        <p:nvSpPr>
          <p:cNvPr id="146" name="Espaço Reservado para Conteúdo 2_3">
            <a:extLst>
              <a:ext uri="{FF2B5EF4-FFF2-40B4-BE49-F238E27FC236}">
                <a16:creationId xmlns:a16="http://schemas.microsoft.com/office/drawing/2014/main" id="{D35AE628-DEF9-5C80-E8A5-1A370332479C}"/>
              </a:ext>
            </a:extLst>
          </p:cNvPr>
          <p:cNvSpPr/>
          <p:nvPr/>
        </p:nvSpPr>
        <p:spPr>
          <a:xfrm>
            <a:off x="1"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641"/>
              </a:spcBef>
              <a:tabLst>
                <a:tab pos="0" algn="l"/>
              </a:tabLst>
            </a:pPr>
            <a:r>
              <a:rPr lang="pt-BR" sz="3200" b="0" strike="noStrike" spc="-1" dirty="0">
                <a:latin typeface="Calibri"/>
                <a:ea typeface="DejaVu Sans"/>
              </a:rPr>
              <a:t>	-</a:t>
            </a:r>
            <a:endParaRPr lang="pt-BR" sz="1900" b="0" strike="noStrike" spc="-1" dirty="0">
              <a:latin typeface="Calibri"/>
              <a:ea typeface="DejaVu Sans"/>
            </a:endParaRPr>
          </a:p>
          <a:p>
            <a:pPr algn="just">
              <a:lnSpc>
                <a:spcPct val="100000"/>
              </a:lnSpc>
              <a:spcBef>
                <a:spcPts val="641"/>
              </a:spcBef>
              <a:tabLst>
                <a:tab pos="0" algn="l"/>
              </a:tabLst>
            </a:pPr>
            <a:r>
              <a:rPr lang="pt-BR" sz="1900" b="0" strike="noStrike" spc="-1" dirty="0">
                <a:latin typeface="Calibri"/>
                <a:ea typeface="DejaVu Sans"/>
              </a:rPr>
              <a:t>	</a:t>
            </a:r>
            <a:endParaRPr lang="pt-BR" sz="3200" b="0" strike="noStrike" spc="-1" dirty="0">
              <a:latin typeface="Calibri"/>
              <a:ea typeface="DejaVu Sans"/>
            </a:endParaRPr>
          </a:p>
        </p:txBody>
      </p:sp>
      <p:pic>
        <p:nvPicPr>
          <p:cNvPr id="4" name="Imagem 3">
            <a:extLst>
              <a:ext uri="{FF2B5EF4-FFF2-40B4-BE49-F238E27FC236}">
                <a16:creationId xmlns:a16="http://schemas.microsoft.com/office/drawing/2014/main" id="{05B9594A-0EAD-17A4-BE0A-3EBB2B08CBC9}"/>
              </a:ext>
            </a:extLst>
          </p:cNvPr>
          <p:cNvPicPr>
            <a:picLocks noChangeAspect="1"/>
          </p:cNvPicPr>
          <p:nvPr/>
        </p:nvPicPr>
        <p:blipFill>
          <a:blip r:embed="rId2"/>
          <a:stretch>
            <a:fillRect/>
          </a:stretch>
        </p:blipFill>
        <p:spPr>
          <a:xfrm>
            <a:off x="17929" y="-69850"/>
            <a:ext cx="9144000" cy="412750"/>
          </a:xfrm>
          <a:prstGeom prst="rect">
            <a:avLst/>
          </a:prstGeom>
        </p:spPr>
      </p:pic>
      <p:pic>
        <p:nvPicPr>
          <p:cNvPr id="6" name="Imagem 5">
            <a:extLst>
              <a:ext uri="{FF2B5EF4-FFF2-40B4-BE49-F238E27FC236}">
                <a16:creationId xmlns:a16="http://schemas.microsoft.com/office/drawing/2014/main" id="{D3425260-D0E2-5614-65FE-692D40CBC872}"/>
              </a:ext>
            </a:extLst>
          </p:cNvPr>
          <p:cNvPicPr>
            <a:picLocks noChangeAspect="1"/>
          </p:cNvPicPr>
          <p:nvPr/>
        </p:nvPicPr>
        <p:blipFill>
          <a:blip r:embed="rId3"/>
          <a:stretch>
            <a:fillRect/>
          </a:stretch>
        </p:blipFill>
        <p:spPr>
          <a:xfrm>
            <a:off x="8965" y="412750"/>
            <a:ext cx="9144000" cy="1222294"/>
          </a:xfrm>
          <a:prstGeom prst="rect">
            <a:avLst/>
          </a:prstGeom>
        </p:spPr>
      </p:pic>
      <p:pic>
        <p:nvPicPr>
          <p:cNvPr id="8" name="Imagem 7">
            <a:extLst>
              <a:ext uri="{FF2B5EF4-FFF2-40B4-BE49-F238E27FC236}">
                <a16:creationId xmlns:a16="http://schemas.microsoft.com/office/drawing/2014/main" id="{56C1B97D-CAF9-0B0D-056E-A67EE718D364}"/>
              </a:ext>
            </a:extLst>
          </p:cNvPr>
          <p:cNvPicPr>
            <a:picLocks noChangeAspect="1"/>
          </p:cNvPicPr>
          <p:nvPr/>
        </p:nvPicPr>
        <p:blipFill>
          <a:blip r:embed="rId4"/>
          <a:stretch>
            <a:fillRect/>
          </a:stretch>
        </p:blipFill>
        <p:spPr>
          <a:xfrm>
            <a:off x="35858" y="1741405"/>
            <a:ext cx="9144000" cy="1222294"/>
          </a:xfrm>
          <a:prstGeom prst="rect">
            <a:avLst/>
          </a:prstGeom>
        </p:spPr>
      </p:pic>
      <p:pic>
        <p:nvPicPr>
          <p:cNvPr id="10" name="Imagem 9">
            <a:extLst>
              <a:ext uri="{FF2B5EF4-FFF2-40B4-BE49-F238E27FC236}">
                <a16:creationId xmlns:a16="http://schemas.microsoft.com/office/drawing/2014/main" id="{A1CF7110-F506-A1A8-9AEF-0011E3832F2D}"/>
              </a:ext>
            </a:extLst>
          </p:cNvPr>
          <p:cNvPicPr>
            <a:picLocks noChangeAspect="1"/>
          </p:cNvPicPr>
          <p:nvPr/>
        </p:nvPicPr>
        <p:blipFill>
          <a:blip r:embed="rId5"/>
          <a:stretch>
            <a:fillRect/>
          </a:stretch>
        </p:blipFill>
        <p:spPr>
          <a:xfrm>
            <a:off x="35858" y="4468306"/>
            <a:ext cx="9144000" cy="1656184"/>
          </a:xfrm>
          <a:prstGeom prst="rect">
            <a:avLst/>
          </a:prstGeom>
        </p:spPr>
      </p:pic>
      <p:pic>
        <p:nvPicPr>
          <p:cNvPr id="12" name="Imagem 11">
            <a:extLst>
              <a:ext uri="{FF2B5EF4-FFF2-40B4-BE49-F238E27FC236}">
                <a16:creationId xmlns:a16="http://schemas.microsoft.com/office/drawing/2014/main" id="{C984F774-6605-6659-CE53-3E50EC039790}"/>
              </a:ext>
            </a:extLst>
          </p:cNvPr>
          <p:cNvPicPr>
            <a:picLocks noChangeAspect="1"/>
          </p:cNvPicPr>
          <p:nvPr/>
        </p:nvPicPr>
        <p:blipFill>
          <a:blip r:embed="rId6"/>
          <a:stretch>
            <a:fillRect/>
          </a:stretch>
        </p:blipFill>
        <p:spPr>
          <a:xfrm>
            <a:off x="8965" y="3180644"/>
            <a:ext cx="9144000" cy="1222294"/>
          </a:xfrm>
          <a:prstGeom prst="rect">
            <a:avLst/>
          </a:prstGeom>
        </p:spPr>
      </p:pic>
      <p:sp>
        <p:nvSpPr>
          <p:cNvPr id="13" name="Retângulo 12">
            <a:extLst>
              <a:ext uri="{FF2B5EF4-FFF2-40B4-BE49-F238E27FC236}">
                <a16:creationId xmlns:a16="http://schemas.microsoft.com/office/drawing/2014/main" id="{CF74A91A-DDE6-84D5-4580-7843D5A8848F}"/>
              </a:ext>
            </a:extLst>
          </p:cNvPr>
          <p:cNvSpPr/>
          <p:nvPr/>
        </p:nvSpPr>
        <p:spPr>
          <a:xfrm>
            <a:off x="6660232" y="2492896"/>
            <a:ext cx="2483767" cy="4127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3C221B48-BAAF-8BE7-307A-0497C8207F3D}"/>
              </a:ext>
            </a:extLst>
          </p:cNvPr>
          <p:cNvSpPr/>
          <p:nvPr/>
        </p:nvSpPr>
        <p:spPr>
          <a:xfrm>
            <a:off x="0" y="6124490"/>
            <a:ext cx="4788024" cy="1128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Seta: para a Direita 4">
            <a:extLst>
              <a:ext uri="{FF2B5EF4-FFF2-40B4-BE49-F238E27FC236}">
                <a16:creationId xmlns:a16="http://schemas.microsoft.com/office/drawing/2014/main" id="{4B2F24F5-01D5-5505-4674-0FF3D002829A}"/>
              </a:ext>
            </a:extLst>
          </p:cNvPr>
          <p:cNvSpPr/>
          <p:nvPr/>
        </p:nvSpPr>
        <p:spPr>
          <a:xfrm>
            <a:off x="755576" y="19853"/>
            <a:ext cx="2232248" cy="4568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9523866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E5F4C-DB2B-2F7F-749A-0D0E4F7CD293}"/>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539A6685-BA0B-281B-2339-78857847E9BA}"/>
              </a:ext>
            </a:extLst>
          </p:cNvPr>
          <p:cNvSpPr>
            <a:spLocks noGrp="1"/>
          </p:cNvSpPr>
          <p:nvPr>
            <p:ph idx="1"/>
          </p:nvPr>
        </p:nvSpPr>
        <p:spPr>
          <a:xfrm>
            <a:off x="0" y="0"/>
            <a:ext cx="9143999" cy="6858000"/>
          </a:xfrm>
        </p:spPr>
        <p:txBody>
          <a:bodyPr>
            <a:normAutofit fontScale="92500" lnSpcReduction="10000"/>
          </a:bodyPr>
          <a:lstStyle/>
          <a:p>
            <a:pPr marL="0" indent="0" algn="just">
              <a:buNone/>
            </a:pPr>
            <a:r>
              <a:rPr lang="pt-BR" dirty="0"/>
              <a:t>9- </a:t>
            </a:r>
            <a:r>
              <a:rPr lang="pt-BR" sz="1400" dirty="0"/>
              <a:t>FCC. ADP. </a:t>
            </a:r>
            <a:r>
              <a:rPr lang="pt-BR" dirty="0"/>
              <a:t>Valdir ajuizou ação de obrigação de fazer e formulou três pedidos cumulativos em face de Giulia. Por entender que um deles mostrava-se incontroverso, o juiz, antecipadamente, julgou-o procedente, nos termos do artigo 356, I, do CPC. Quanto aos demais, entendeu ser necessária a dilação probatória e, por isso, designou audiência de instrução e, posteriormente o juiz julgou improcedente. Em relação ao pedido julgado procedente, Giulia poderá:</a:t>
            </a:r>
          </a:p>
          <a:p>
            <a:pPr marL="0" indent="0" algn="just">
              <a:buNone/>
            </a:pPr>
            <a:r>
              <a:rPr lang="pt-BR" dirty="0"/>
              <a:t>A- interpor agravo de instrumento, no prazo de 15 dias úteis contados da intimação da decisão</a:t>
            </a:r>
          </a:p>
          <a:p>
            <a:pPr marL="0" indent="0" algn="just">
              <a:buNone/>
            </a:pPr>
            <a:r>
              <a:rPr lang="pt-BR" dirty="0"/>
              <a:t>B- opor embargos de declaração, no prazo de 15 dias úteis contados da intimação da decisão</a:t>
            </a:r>
          </a:p>
          <a:p>
            <a:pPr marL="0" indent="0" algn="just">
              <a:buNone/>
            </a:pPr>
            <a:r>
              <a:rPr lang="pt-BR" dirty="0"/>
              <a:t>C- aguardar a sentença em relação aos demais pedidos, para, então, questioná-lo em preliminar de apelação ou nas contrarrazões</a:t>
            </a:r>
          </a:p>
          <a:p>
            <a:pPr marL="0" indent="0" algn="just">
              <a:buNone/>
            </a:pPr>
            <a:r>
              <a:rPr lang="pt-BR" dirty="0"/>
              <a:t>D- impetrar mandado de segurança, em virtude da ausência de recurso previsto para esta hipótese.</a:t>
            </a:r>
          </a:p>
          <a:p>
            <a:pPr marL="0" indent="0" algn="just">
              <a:buNone/>
            </a:pPr>
            <a:r>
              <a:rPr lang="pt-BR" dirty="0"/>
              <a:t>E- interpor apelação, no prazo de 15 dias úteis contados da intimação da decisão</a:t>
            </a:r>
          </a:p>
          <a:p>
            <a:pPr marL="1081088" indent="0" algn="just">
              <a:buFont typeface="Wingdings" panose="05000000000000000000" pitchFamily="2" charset="2"/>
              <a:buChar char="ü"/>
            </a:pPr>
            <a:endParaRPr lang="pt-BR" dirty="0"/>
          </a:p>
          <a:p>
            <a:pPr marL="0" indent="0" algn="just">
              <a:buNone/>
            </a:pPr>
            <a:endParaRPr lang="pt-BR" dirty="0"/>
          </a:p>
        </p:txBody>
      </p:sp>
    </p:spTree>
    <p:extLst>
      <p:ext uri="{BB962C8B-B14F-4D97-AF65-F5344CB8AC3E}">
        <p14:creationId xmlns:p14="http://schemas.microsoft.com/office/powerpoint/2010/main" val="35167732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EAB39-8976-3C41-35BB-EDF8AF1A03BF}"/>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6B6913B9-B416-ACFC-48D3-C3C643208B86}"/>
              </a:ext>
            </a:extLst>
          </p:cNvPr>
          <p:cNvSpPr>
            <a:spLocks noGrp="1"/>
          </p:cNvSpPr>
          <p:nvPr>
            <p:ph idx="1"/>
          </p:nvPr>
        </p:nvSpPr>
        <p:spPr>
          <a:xfrm>
            <a:off x="0" y="0"/>
            <a:ext cx="9143999" cy="6858000"/>
          </a:xfrm>
        </p:spPr>
        <p:txBody>
          <a:bodyPr>
            <a:normAutofit lnSpcReduction="10000"/>
          </a:bodyPr>
          <a:lstStyle/>
          <a:p>
            <a:pPr marL="0" indent="0" algn="just">
              <a:buNone/>
            </a:pPr>
            <a:r>
              <a:rPr lang="pt-BR" dirty="0"/>
              <a:t>10- Em um determinado processo em cujo polo passivo figurava ente federativo municipal, o juiz da causa proferiu uma decisão interlocutória que padecia de erro material. Nesse contexto, é correto afirmar que o Município:</a:t>
            </a:r>
          </a:p>
          <a:p>
            <a:pPr marL="0" indent="0" algn="just">
              <a:buNone/>
            </a:pPr>
            <a:r>
              <a:rPr lang="pt-BR" dirty="0"/>
              <a:t>A- não poderá opor embargos de declaração, por falta de interesse recursal, bastando-lhe protocolizar petição simples;</a:t>
            </a:r>
          </a:p>
          <a:p>
            <a:pPr marL="0" indent="0" algn="just">
              <a:buNone/>
            </a:pPr>
            <a:r>
              <a:rPr lang="pt-BR" dirty="0"/>
              <a:t>B- não poderá opor embargos de declaração, por incabíveis, já que o provimento jurisdicional não é uma sentença;</a:t>
            </a:r>
          </a:p>
          <a:p>
            <a:pPr marL="0" indent="0" algn="just">
              <a:buNone/>
            </a:pPr>
            <a:r>
              <a:rPr lang="pt-BR" dirty="0"/>
              <a:t>C- poderá opor embargos de declaração, no prazo de cinco dias úteis, a partir da intimação regular;</a:t>
            </a:r>
          </a:p>
          <a:p>
            <a:pPr marL="0" indent="0" algn="just">
              <a:buNone/>
            </a:pPr>
            <a:r>
              <a:rPr lang="pt-BR" dirty="0"/>
              <a:t>D- poderá interpor embargos de declaração, no prazo de dez dias úteis, a partir da intimação regular;</a:t>
            </a:r>
          </a:p>
          <a:p>
            <a:pPr marL="0" indent="0" algn="just">
              <a:buNone/>
            </a:pPr>
            <a:r>
              <a:rPr lang="pt-BR" dirty="0"/>
              <a:t>E- poderá opor embargos de declaração, no prazo de quinze dias úteis, a partir da intimação regular;</a:t>
            </a:r>
          </a:p>
          <a:p>
            <a:pPr marL="0" indent="0" algn="just">
              <a:buNone/>
            </a:pPr>
            <a:endParaRPr lang="pt-BR" dirty="0"/>
          </a:p>
        </p:txBody>
      </p:sp>
    </p:spTree>
    <p:extLst>
      <p:ext uri="{BB962C8B-B14F-4D97-AF65-F5344CB8AC3E}">
        <p14:creationId xmlns:p14="http://schemas.microsoft.com/office/powerpoint/2010/main" val="22152703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46497-C470-42D9-2B4D-6E43865F0635}"/>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AD6F238F-7350-3C5C-EC91-935162AF3B1D}"/>
              </a:ext>
            </a:extLst>
          </p:cNvPr>
          <p:cNvSpPr>
            <a:spLocks noGrp="1"/>
          </p:cNvSpPr>
          <p:nvPr>
            <p:ph idx="1"/>
          </p:nvPr>
        </p:nvSpPr>
        <p:spPr>
          <a:xfrm>
            <a:off x="0" y="0"/>
            <a:ext cx="9143999" cy="6858000"/>
          </a:xfrm>
        </p:spPr>
        <p:txBody>
          <a:bodyPr>
            <a:normAutofit/>
          </a:bodyPr>
          <a:lstStyle/>
          <a:p>
            <a:pPr marL="0" indent="0" algn="just">
              <a:buNone/>
            </a:pPr>
            <a:r>
              <a:rPr lang="pt-BR" dirty="0"/>
              <a:t>11- </a:t>
            </a:r>
            <a:r>
              <a:rPr lang="pt-BR" sz="1100" dirty="0"/>
              <a:t>FUNDATEC.</a:t>
            </a:r>
            <a:r>
              <a:rPr lang="pt-BR" dirty="0"/>
              <a:t> O Município de Iraí/RS propôs ação de cobrança de procedimento comum. Foi proferida sentença de procedência; no entanto, o juiz deixou de se manifestar sobre a condenação na verba honorária de sucumbência. O Procurador Municipal deverá interpor o recurso de embargos de declaração no prazo de:</a:t>
            </a:r>
          </a:p>
          <a:p>
            <a:pPr marL="0" indent="0" algn="just">
              <a:buNone/>
            </a:pPr>
            <a:r>
              <a:rPr lang="pt-BR" dirty="0"/>
              <a:t>A- 5 dias.	</a:t>
            </a:r>
          </a:p>
          <a:p>
            <a:pPr marL="0" indent="0" algn="just">
              <a:buNone/>
            </a:pPr>
            <a:r>
              <a:rPr lang="pt-BR" dirty="0"/>
              <a:t>B- 8 dias.	</a:t>
            </a:r>
          </a:p>
          <a:p>
            <a:pPr marL="0" indent="0" algn="just">
              <a:buNone/>
            </a:pPr>
            <a:r>
              <a:rPr lang="pt-BR" dirty="0"/>
              <a:t>C- 10 dias.	</a:t>
            </a:r>
          </a:p>
          <a:p>
            <a:pPr marL="0" indent="0" algn="just">
              <a:buNone/>
            </a:pPr>
            <a:r>
              <a:rPr lang="pt-BR" dirty="0"/>
              <a:t>D- 15 dias.	</a:t>
            </a:r>
          </a:p>
          <a:p>
            <a:pPr marL="0" indent="0" algn="just">
              <a:buNone/>
            </a:pPr>
            <a:r>
              <a:rPr lang="pt-BR" dirty="0"/>
              <a:t>E- 30 dias.</a:t>
            </a:r>
          </a:p>
          <a:p>
            <a:pPr marL="0" indent="0" algn="just">
              <a:buNone/>
            </a:pPr>
            <a:endParaRPr lang="pt-BR" dirty="0"/>
          </a:p>
          <a:p>
            <a:r>
              <a:rPr lang="pt-BR" dirty="0"/>
              <a:t>1-D; 2-E; 3-X; 4-E; 5-E; 6-A; 7-B; 8-A; 9-A; 10-C; 11-C</a:t>
            </a:r>
          </a:p>
          <a:p>
            <a:pPr marL="0" indent="0" algn="just">
              <a:buNone/>
            </a:pPr>
            <a:endParaRPr lang="pt-BR" dirty="0"/>
          </a:p>
        </p:txBody>
      </p:sp>
    </p:spTree>
    <p:extLst>
      <p:ext uri="{BB962C8B-B14F-4D97-AF65-F5344CB8AC3E}">
        <p14:creationId xmlns:p14="http://schemas.microsoft.com/office/powerpoint/2010/main" val="40947334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64655" y="101600"/>
            <a:ext cx="9005454" cy="6756400"/>
          </a:xfrm>
        </p:spPr>
        <p:txBody>
          <a:bodyPr>
            <a:normAutofit/>
          </a:bodyPr>
          <a:lstStyle/>
          <a:p>
            <a:pPr marL="0" indent="0" algn="just">
              <a:buNone/>
            </a:pPr>
            <a:r>
              <a:rPr lang="pt-BR" sz="3200" dirty="0">
                <a:effectLst/>
                <a:latin typeface="Calibri" panose="020F0502020204030204" pitchFamily="34" charset="0"/>
                <a:ea typeface="Calibri" panose="020F0502020204030204" pitchFamily="34" charset="0"/>
                <a:cs typeface="Times New Roman" panose="02020603050405020304" pitchFamily="18" charset="0"/>
              </a:rPr>
              <a:t>ROSANA intentou ação de cobrança em face de PAULO, visando reparação por danos morais. No pedido. A ação foi julgada procedente pelo juízo da 38ª Vara Cível do Foro Central da Capital do Estado de São Paulo, onde tramitou a ação. Ao proferir decisão de mérito acolhendo o pedido e julgando procedente a ação, porém, foi omisso no tocante aos honorários advocatícios. </a:t>
            </a:r>
          </a:p>
          <a:p>
            <a:pPr marL="0" indent="0" algn="just">
              <a:buNone/>
            </a:pPr>
            <a:r>
              <a:rPr lang="pt-BR" sz="3200" dirty="0">
                <a:effectLst/>
                <a:latin typeface="Calibri" panose="020F0502020204030204" pitchFamily="34" charset="0"/>
                <a:ea typeface="Calibri" panose="020F0502020204030204" pitchFamily="34" charset="0"/>
                <a:cs typeface="Times New Roman" panose="02020603050405020304" pitchFamily="18" charset="0"/>
              </a:rPr>
              <a:t>Questão: Colocando-se como advogado da autora, qual medida judicial deve ser aplicada na situação?</a:t>
            </a:r>
          </a:p>
          <a:p>
            <a:pPr marL="0" indent="0" algn="just">
              <a:buNone/>
            </a:pPr>
            <a:endParaRPr lang="pt-BR" sz="3200" dirty="0">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r>
              <a:rPr lang="pt-BR" sz="3200" dirty="0">
                <a:effectLst/>
                <a:latin typeface="Calibri" panose="020F0502020204030204" pitchFamily="34" charset="0"/>
                <a:ea typeface="Calibri" panose="020F0502020204030204" pitchFamily="34" charset="0"/>
                <a:cs typeface="Times New Roman" panose="02020603050405020304" pitchFamily="18" charset="0"/>
              </a:rPr>
              <a:t>	</a:t>
            </a:r>
            <a:r>
              <a:rPr lang="pt-BR" sz="32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ATENTE</a:t>
            </a:r>
          </a:p>
          <a:p>
            <a:pPr marL="0" indent="0" algn="just">
              <a:buNone/>
            </a:pPr>
            <a:r>
              <a:rPr lang="pt-BR" sz="3200" dirty="0">
                <a:highlight>
                  <a:srgbClr val="00FFFF"/>
                </a:highlight>
                <a:latin typeface="Calibri" panose="020F0502020204030204" pitchFamily="34" charset="0"/>
                <a:ea typeface="Calibri" panose="020F0502020204030204" pitchFamily="34" charset="0"/>
                <a:cs typeface="Times New Roman" panose="02020603050405020304" pitchFamily="18" charset="0"/>
              </a:rPr>
              <a:t>      AVISO OAB</a:t>
            </a:r>
            <a:r>
              <a:rPr lang="pt-BR" sz="32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lgn="just">
              <a:buNone/>
            </a:pPr>
            <a:r>
              <a:rPr lang="pt-BR" dirty="0"/>
              <a:t>	</a:t>
            </a:r>
          </a:p>
        </p:txBody>
      </p:sp>
      <p:pic>
        <p:nvPicPr>
          <p:cNvPr id="5" name="Imagem 4">
            <a:extLst>
              <a:ext uri="{FF2B5EF4-FFF2-40B4-BE49-F238E27FC236}">
                <a16:creationId xmlns:a16="http://schemas.microsoft.com/office/drawing/2014/main" id="{CE4ED7EC-9F2F-60C6-0BB9-9F93147FD3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67352" y="5020408"/>
            <a:ext cx="3455379" cy="1274885"/>
          </a:xfrm>
          <a:prstGeom prst="rect">
            <a:avLst/>
          </a:prstGeom>
          <a:noFill/>
          <a:ln>
            <a:noFill/>
          </a:ln>
        </p:spPr>
      </p:pic>
    </p:spTree>
    <p:extLst>
      <p:ext uri="{BB962C8B-B14F-4D97-AF65-F5344CB8AC3E}">
        <p14:creationId xmlns:p14="http://schemas.microsoft.com/office/powerpoint/2010/main" val="27936966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64655" y="101600"/>
            <a:ext cx="9005454" cy="6756400"/>
          </a:xfrm>
        </p:spPr>
        <p:txBody>
          <a:bodyPr>
            <a:normAutofit fontScale="85000" lnSpcReduction="20000"/>
          </a:bodyPr>
          <a:lstStyle/>
          <a:p>
            <a:pPr marL="0" indent="0" algn="just">
              <a:buNone/>
            </a:pPr>
            <a:r>
              <a:rPr lang="pt-BR" dirty="0">
                <a:highlight>
                  <a:srgbClr val="FFFF00"/>
                </a:highlight>
              </a:rPr>
              <a:t>EXCELENTÍSSIMO</a:t>
            </a:r>
            <a:r>
              <a:rPr lang="pt-BR" dirty="0"/>
              <a:t> JUÍZO DE DIREITO DA 38ª VARA CÍVEL DO FORO CENTRAL DA COMARCA DE SÃO PAULO-SP.</a:t>
            </a:r>
          </a:p>
          <a:p>
            <a:pPr marL="0" indent="0" algn="just">
              <a:buNone/>
            </a:pPr>
            <a:endParaRPr lang="pt-BR" dirty="0"/>
          </a:p>
          <a:p>
            <a:pPr marL="0" indent="0" algn="just">
              <a:buNone/>
            </a:pPr>
            <a:r>
              <a:rPr lang="pt-BR" dirty="0">
                <a:highlight>
                  <a:srgbClr val="FFFF00"/>
                </a:highlight>
              </a:rPr>
              <a:t>Processo</a:t>
            </a:r>
            <a:r>
              <a:rPr lang="pt-BR" dirty="0"/>
              <a:t> n. ...</a:t>
            </a:r>
          </a:p>
          <a:p>
            <a:pPr marL="0" indent="0" algn="just">
              <a:buNone/>
            </a:pPr>
            <a:r>
              <a:rPr lang="pt-BR" dirty="0">
                <a:highlight>
                  <a:srgbClr val="FFFF00"/>
                </a:highlight>
              </a:rPr>
              <a:t>ROSANA</a:t>
            </a:r>
            <a:r>
              <a:rPr lang="pt-BR" dirty="0"/>
              <a:t>, devidamente qualificada nos autos do processo em epígrafe, que move em face de PAULO, vem, respeitosamente, por seu advogado ao final assinado, à presença de Vossa Excelência, com </a:t>
            </a:r>
            <a:r>
              <a:rPr lang="pt-BR" dirty="0">
                <a:highlight>
                  <a:srgbClr val="FFFF00"/>
                </a:highlight>
              </a:rPr>
              <a:t>fundamento no artigo 1.022, II </a:t>
            </a:r>
            <a:r>
              <a:rPr lang="pt-BR" dirty="0"/>
              <a:t> do Código de Processo Civil, </a:t>
            </a:r>
            <a:r>
              <a:rPr lang="pt-BR" dirty="0">
                <a:highlight>
                  <a:srgbClr val="FFFF00"/>
                </a:highlight>
              </a:rPr>
              <a:t>opor</a:t>
            </a:r>
            <a:r>
              <a:rPr lang="pt-BR" dirty="0"/>
              <a:t> os presentes EMBARGOS DE DECLARAÇÃO em face da sentença de folhas ..., pelas razões de fato e de direito a seguir aduzidas.</a:t>
            </a:r>
          </a:p>
          <a:p>
            <a:pPr marL="0" indent="0" algn="just">
              <a:buNone/>
            </a:pPr>
            <a:endParaRPr lang="pt-BR" dirty="0"/>
          </a:p>
          <a:p>
            <a:pPr marL="0" indent="0" algn="just">
              <a:buNone/>
            </a:pPr>
            <a:r>
              <a:rPr lang="pt-BR" dirty="0"/>
              <a:t> </a:t>
            </a:r>
            <a:r>
              <a:rPr lang="pt-BR" dirty="0">
                <a:highlight>
                  <a:srgbClr val="FFFF00"/>
                </a:highlight>
              </a:rPr>
              <a:t>TEMPESTIVIDADE</a:t>
            </a:r>
          </a:p>
          <a:p>
            <a:pPr marL="0" indent="0" algn="just">
              <a:buNone/>
            </a:pPr>
            <a:r>
              <a:rPr lang="pt-BR" dirty="0"/>
              <a:t>	Consoante se depreende das folhas ..., o embargante foi intimado da decisão no dia ..., tendo interposto o recurso no dia ..., cumprindo, portanto, a exigência dos 5 dias previstos em lei.</a:t>
            </a:r>
          </a:p>
          <a:p>
            <a:pPr marL="0" indent="0" algn="just">
              <a:buNone/>
            </a:pPr>
            <a:endParaRPr lang="pt-BR" dirty="0"/>
          </a:p>
          <a:p>
            <a:pPr marL="0" indent="0" algn="just">
              <a:buNone/>
            </a:pPr>
            <a:r>
              <a:rPr lang="pt-BR" dirty="0">
                <a:highlight>
                  <a:srgbClr val="FFFF00"/>
                </a:highlight>
              </a:rPr>
              <a:t>CABIMENTO</a:t>
            </a:r>
            <a:endParaRPr lang="pt-BR" dirty="0"/>
          </a:p>
          <a:p>
            <a:pPr marL="0" indent="0" algn="just">
              <a:buNone/>
            </a:pPr>
            <a:r>
              <a:rPr lang="pt-BR" dirty="0"/>
              <a:t>	A questão objeto deste recurso torna imperiosa a adoção dos embargos de declaração, tendo em vista a </a:t>
            </a:r>
            <a:r>
              <a:rPr lang="pt-BR" dirty="0">
                <a:highlight>
                  <a:srgbClr val="FFFF00"/>
                </a:highlight>
              </a:rPr>
              <a:t>omissão</a:t>
            </a:r>
            <a:r>
              <a:rPr lang="pt-BR" dirty="0"/>
              <a:t>. Aliás, é o que preconiza o </a:t>
            </a:r>
            <a:r>
              <a:rPr lang="pt-BR" dirty="0">
                <a:highlight>
                  <a:srgbClr val="FFFF00"/>
                </a:highlight>
              </a:rPr>
              <a:t>artigo</a:t>
            </a:r>
            <a:r>
              <a:rPr lang="pt-BR" dirty="0"/>
              <a:t> 1.022, II, do Código de Processo Civil.</a:t>
            </a:r>
          </a:p>
        </p:txBody>
      </p:sp>
    </p:spTree>
    <p:extLst>
      <p:ext uri="{BB962C8B-B14F-4D97-AF65-F5344CB8AC3E}">
        <p14:creationId xmlns:p14="http://schemas.microsoft.com/office/powerpoint/2010/main" val="34910607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64655" y="114300"/>
            <a:ext cx="9005454" cy="6743700"/>
          </a:xfrm>
        </p:spPr>
        <p:txBody>
          <a:bodyPr>
            <a:normAutofit fontScale="62500" lnSpcReduction="20000"/>
          </a:bodyPr>
          <a:lstStyle/>
          <a:p>
            <a:pPr marL="0" indent="0" algn="just">
              <a:buNone/>
            </a:pPr>
            <a:r>
              <a:rPr lang="pt-BR" dirty="0"/>
              <a:t>DAS </a:t>
            </a:r>
            <a:r>
              <a:rPr lang="pt-BR" dirty="0">
                <a:highlight>
                  <a:srgbClr val="FFFF00"/>
                </a:highlight>
              </a:rPr>
              <a:t>RAZÕES RECURSAIS</a:t>
            </a:r>
          </a:p>
          <a:p>
            <a:pPr marL="0" indent="0" algn="just">
              <a:buNone/>
            </a:pPr>
            <a:r>
              <a:rPr lang="pt-BR" dirty="0"/>
              <a:t>	A embargante promoveu ação de cobrança em face do embargado objetivando reparação por danos morais. </a:t>
            </a:r>
          </a:p>
          <a:p>
            <a:pPr marL="0" indent="0" algn="just">
              <a:buNone/>
            </a:pPr>
            <a:r>
              <a:rPr lang="pt-BR" dirty="0"/>
              <a:t>	Ao proferir a respeitável sentença de folhas ..., o Ilustre Magistrado acolheu a pretensão da autora, julgando procedente a ação, condenando o réu, </a:t>
            </a:r>
            <a:r>
              <a:rPr lang="pt-BR" dirty="0">
                <a:highlight>
                  <a:srgbClr val="FFFF00"/>
                </a:highlight>
              </a:rPr>
              <a:t>mas deixou</a:t>
            </a:r>
            <a:r>
              <a:rPr lang="pt-BR" dirty="0"/>
              <a:t> de especificar as verbas de sucumbência nos termos do </a:t>
            </a:r>
            <a:r>
              <a:rPr lang="pt-BR" dirty="0">
                <a:highlight>
                  <a:srgbClr val="FFFF00"/>
                </a:highlight>
              </a:rPr>
              <a:t>artigo 85 do Código de Processo Civil.</a:t>
            </a:r>
          </a:p>
          <a:p>
            <a:pPr marL="0" indent="0" algn="just">
              <a:buNone/>
            </a:pPr>
            <a:r>
              <a:rPr lang="pt-BR" dirty="0"/>
              <a:t>	Dessa forma, diante da omissão apontada, não restou alternativa senão a oposição desses embargos de declaração.</a:t>
            </a:r>
          </a:p>
          <a:p>
            <a:pPr marL="0" indent="0" algn="just">
              <a:buNone/>
            </a:pPr>
            <a:r>
              <a:rPr lang="pt-BR" dirty="0"/>
              <a:t>	Por conseguinte, por haver omissão sobre ponto sobre o qual o nobre Magistrado deveria se pronunciar, cabíveis são os presentes embargos, nos termos do artigo 1.022, II, do Código de Processo Civil, para fazer incluir os honorários, exatamente nos termos apontados na petição inicial.</a:t>
            </a:r>
          </a:p>
          <a:p>
            <a:pPr marL="0" indent="0" algn="just">
              <a:buNone/>
            </a:pPr>
            <a:endParaRPr lang="pt-BR" dirty="0"/>
          </a:p>
          <a:p>
            <a:pPr marL="0" indent="0" algn="just">
              <a:buNone/>
            </a:pPr>
            <a:r>
              <a:rPr lang="pt-BR" dirty="0"/>
              <a:t>DO </a:t>
            </a:r>
            <a:r>
              <a:rPr lang="pt-BR" dirty="0">
                <a:highlight>
                  <a:srgbClr val="FFFF00"/>
                </a:highlight>
              </a:rPr>
              <a:t>PEDIDO</a:t>
            </a:r>
          </a:p>
          <a:p>
            <a:pPr marL="0" indent="0" algn="just">
              <a:buNone/>
            </a:pPr>
            <a:r>
              <a:rPr lang="pt-BR" dirty="0"/>
              <a:t>	Diante de todo o exposto, requer:</a:t>
            </a:r>
          </a:p>
          <a:p>
            <a:pPr marL="0" indent="0" algn="just">
              <a:buNone/>
            </a:pPr>
            <a:r>
              <a:rPr lang="pt-BR" dirty="0"/>
              <a:t>a) tendo em vista o preenchimento de todos os requisitos de admissibilidade, seja </a:t>
            </a:r>
            <a:r>
              <a:rPr lang="pt-BR" dirty="0">
                <a:highlight>
                  <a:srgbClr val="FFFF00"/>
                </a:highlight>
              </a:rPr>
              <a:t>recebido, conhecido</a:t>
            </a:r>
            <a:r>
              <a:rPr lang="pt-BR" dirty="0"/>
              <a:t>  (</a:t>
            </a:r>
            <a:r>
              <a:rPr lang="pt-BR" u="sng" dirty="0"/>
              <a:t>admitido</a:t>
            </a:r>
            <a:r>
              <a:rPr lang="pt-BR" dirty="0"/>
              <a:t>) o recurso;</a:t>
            </a:r>
          </a:p>
          <a:p>
            <a:pPr marL="0" indent="0" algn="just">
              <a:buNone/>
            </a:pPr>
            <a:r>
              <a:rPr lang="pt-BR" dirty="0"/>
              <a:t>b) requer a </a:t>
            </a:r>
            <a:r>
              <a:rPr lang="pt-BR" dirty="0">
                <a:highlight>
                  <a:srgbClr val="FFFF00"/>
                </a:highlight>
              </a:rPr>
              <a:t>interrupção</a:t>
            </a:r>
            <a:r>
              <a:rPr lang="pt-BR" dirty="0"/>
              <a:t> da contagem de prazo para interposição de outros recursos;</a:t>
            </a:r>
          </a:p>
          <a:p>
            <a:pPr marL="0" indent="0" algn="just">
              <a:buNone/>
            </a:pPr>
            <a:r>
              <a:rPr lang="pt-BR" dirty="0"/>
              <a:t>c) no mérito, sejam </a:t>
            </a:r>
            <a:r>
              <a:rPr lang="pt-BR" dirty="0">
                <a:highlight>
                  <a:srgbClr val="FFFF00"/>
                </a:highlight>
              </a:rPr>
              <a:t>acolhidos</a:t>
            </a:r>
            <a:r>
              <a:rPr lang="pt-BR" dirty="0"/>
              <a:t> estes embargos para suprimento da omissão apontada, para o fim de incluir na condenação no tocante aos honorários advocatícios.</a:t>
            </a:r>
          </a:p>
          <a:p>
            <a:pPr marL="0" indent="0" algn="just">
              <a:buNone/>
            </a:pPr>
            <a:endParaRPr lang="pt-BR" dirty="0"/>
          </a:p>
          <a:p>
            <a:pPr marL="0" indent="0" algn="ctr">
              <a:buNone/>
            </a:pPr>
            <a:r>
              <a:rPr lang="pt-BR" dirty="0"/>
              <a:t>Termos em que, pede deferimento.</a:t>
            </a:r>
          </a:p>
          <a:p>
            <a:pPr marL="0" indent="0" algn="ctr">
              <a:buNone/>
            </a:pPr>
            <a:r>
              <a:rPr lang="pt-BR" dirty="0"/>
              <a:t>(local e data)</a:t>
            </a:r>
          </a:p>
          <a:p>
            <a:pPr marL="0" indent="0" algn="ctr">
              <a:buNone/>
            </a:pPr>
            <a:r>
              <a:rPr lang="pt-BR" dirty="0"/>
              <a:t>ADVOGADO ... OAB/UF ...</a:t>
            </a:r>
          </a:p>
        </p:txBody>
      </p:sp>
    </p:spTree>
    <p:extLst>
      <p:ext uri="{BB962C8B-B14F-4D97-AF65-F5344CB8AC3E}">
        <p14:creationId xmlns:p14="http://schemas.microsoft.com/office/powerpoint/2010/main" val="23030701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EA805-C4F6-1F07-8564-2A019599C903}"/>
            </a:ext>
          </a:extLst>
        </p:cNvPr>
        <p:cNvGrpSpPr/>
        <p:nvPr/>
      </p:nvGrpSpPr>
      <p:grpSpPr>
        <a:xfrm>
          <a:off x="0" y="0"/>
          <a:ext cx="0" cy="0"/>
          <a:chOff x="0" y="0"/>
          <a:chExt cx="0" cy="0"/>
        </a:xfrm>
      </p:grpSpPr>
      <p:sp>
        <p:nvSpPr>
          <p:cNvPr id="146" name="Espaço Reservado para Conteúdo 2_3">
            <a:extLst>
              <a:ext uri="{FF2B5EF4-FFF2-40B4-BE49-F238E27FC236}">
                <a16:creationId xmlns:a16="http://schemas.microsoft.com/office/drawing/2014/main" id="{25AE82A5-9515-1EDA-2C65-421B5D0C094E}"/>
              </a:ext>
            </a:extLst>
          </p:cNvPr>
          <p:cNvSpPr/>
          <p:nvPr/>
        </p:nvSpPr>
        <p:spPr>
          <a:xfrm>
            <a:off x="1"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r>
              <a:rPr lang="pt-BR" dirty="0"/>
              <a:t>-------</a:t>
            </a:r>
          </a:p>
          <a:p>
            <a:pPr algn="just"/>
            <a:endParaRPr lang="pt-BR" sz="2000" dirty="0"/>
          </a:p>
          <a:p>
            <a:pPr algn="just"/>
            <a:endParaRPr lang="pt-BR" sz="2000" dirty="0"/>
          </a:p>
          <a:p>
            <a:pPr algn="just"/>
            <a:endParaRPr lang="pt-BR" sz="2000" dirty="0"/>
          </a:p>
          <a:p>
            <a:pPr algn="just"/>
            <a:endParaRPr lang="pt-BR" sz="2000" dirty="0"/>
          </a:p>
          <a:p>
            <a:pPr algn="just"/>
            <a:endParaRPr lang="pt-BR" sz="2000" dirty="0"/>
          </a:p>
          <a:p>
            <a:pPr algn="just"/>
            <a:endParaRPr lang="pt-BR" sz="2000" dirty="0"/>
          </a:p>
          <a:p>
            <a:pPr algn="just"/>
            <a:endParaRPr lang="pt-BR" sz="2000" dirty="0"/>
          </a:p>
          <a:p>
            <a:pPr algn="just"/>
            <a:r>
              <a:rPr lang="pt-BR" sz="2000" dirty="0">
                <a:highlight>
                  <a:srgbClr val="00FFFF"/>
                </a:highlight>
              </a:rPr>
              <a:t>PRÁTICA</a:t>
            </a:r>
          </a:p>
        </p:txBody>
      </p:sp>
    </p:spTree>
    <p:extLst>
      <p:ext uri="{BB962C8B-B14F-4D97-AF65-F5344CB8AC3E}">
        <p14:creationId xmlns:p14="http://schemas.microsoft.com/office/powerpoint/2010/main" val="2070413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2AF69-EF3B-C733-2416-0AE4D1067B87}"/>
            </a:ext>
          </a:extLst>
        </p:cNvPr>
        <p:cNvGrpSpPr/>
        <p:nvPr/>
      </p:nvGrpSpPr>
      <p:grpSpPr>
        <a:xfrm>
          <a:off x="0" y="0"/>
          <a:ext cx="0" cy="0"/>
          <a:chOff x="0" y="0"/>
          <a:chExt cx="0" cy="0"/>
        </a:xfrm>
      </p:grpSpPr>
      <p:sp>
        <p:nvSpPr>
          <p:cNvPr id="146" name="Espaço Reservado para Conteúdo 2_3">
            <a:extLst>
              <a:ext uri="{FF2B5EF4-FFF2-40B4-BE49-F238E27FC236}">
                <a16:creationId xmlns:a16="http://schemas.microsoft.com/office/drawing/2014/main" id="{0EE0E2E9-16A8-CF02-A030-3E266ACBAE0F}"/>
              </a:ext>
            </a:extLst>
          </p:cNvPr>
          <p:cNvSpPr/>
          <p:nvPr/>
        </p:nvSpPr>
        <p:spPr>
          <a:xfrm>
            <a:off x="1"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spcBef>
                <a:spcPts val="641"/>
              </a:spcBef>
              <a:tabLst>
                <a:tab pos="0" algn="l"/>
              </a:tabLst>
            </a:pPr>
            <a:r>
              <a:rPr lang="pt-BR" sz="5000" spc="-1" dirty="0">
                <a:solidFill>
                  <a:srgbClr val="FF0000"/>
                </a:solidFill>
                <a:highlight>
                  <a:srgbClr val="FFFF00"/>
                </a:highlight>
                <a:latin typeface="Calibri"/>
                <a:ea typeface="DejaVu Sans"/>
              </a:rPr>
              <a:t>AULA DE PRATICA 06-04-2026</a:t>
            </a:r>
          </a:p>
        </p:txBody>
      </p:sp>
    </p:spTree>
    <p:extLst>
      <p:ext uri="{BB962C8B-B14F-4D97-AF65-F5344CB8AC3E}">
        <p14:creationId xmlns:p14="http://schemas.microsoft.com/office/powerpoint/2010/main" val="31537310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777FBB7B-3FB8-4B46-A9B2-427EB10C7BF8}"/>
              </a:ext>
            </a:extLst>
          </p:cNvPr>
          <p:cNvSpPr>
            <a:spLocks noGrp="1"/>
          </p:cNvSpPr>
          <p:nvPr>
            <p:ph type="subTitle" idx="1"/>
          </p:nvPr>
        </p:nvSpPr>
        <p:spPr>
          <a:xfrm>
            <a:off x="6470" y="0"/>
            <a:ext cx="9143999" cy="6857999"/>
          </a:xfrm>
        </p:spPr>
        <p:txBody>
          <a:bodyPr>
            <a:noAutofit/>
          </a:bodyPr>
          <a:lstStyle/>
          <a:p>
            <a:pPr algn="just">
              <a:spcBef>
                <a:spcPts val="0"/>
              </a:spcBef>
            </a:pPr>
            <a:r>
              <a:rPr lang="pt-BR" sz="3000" b="1" dirty="0">
                <a:solidFill>
                  <a:schemeClr val="tx1"/>
                </a:solidFill>
                <a:latin typeface="Calibri" panose="020F0502020204030204" pitchFamily="34" charset="0"/>
                <a:ea typeface="Calibri" panose="020F0502020204030204" pitchFamily="34" charset="0"/>
                <a:cs typeface="Calibri" panose="020F0502020204030204" pitchFamily="34" charset="0"/>
              </a:rPr>
              <a:t>Publicação 04/03/24 (quinta-feira): 1ª Vara da Família e Sucessões. Foro Regional de São Miguel Paulista - SP. Processo eletrônico </a:t>
            </a:r>
            <a:r>
              <a:rPr lang="pt-BR" sz="3000" b="1" dirty="0" err="1">
                <a:solidFill>
                  <a:schemeClr val="tx1"/>
                </a:solidFill>
                <a:latin typeface="Calibri" panose="020F0502020204030204" pitchFamily="34" charset="0"/>
                <a:ea typeface="Calibri" panose="020F0502020204030204" pitchFamily="34" charset="0"/>
                <a:cs typeface="Calibri" panose="020F0502020204030204" pitchFamily="34" charset="0"/>
              </a:rPr>
              <a:t>xxx</a:t>
            </a:r>
            <a:r>
              <a:rPr lang="pt-BR" sz="3000" b="1" dirty="0">
                <a:solidFill>
                  <a:schemeClr val="tx1"/>
                </a:solidFill>
                <a:latin typeface="Calibri" panose="020F0502020204030204" pitchFamily="34" charset="0"/>
                <a:ea typeface="Calibri" panose="020F0502020204030204" pitchFamily="34" charset="0"/>
                <a:cs typeface="Calibri" panose="020F0502020204030204" pitchFamily="34" charset="0"/>
              </a:rPr>
              <a:t>. Trata-se de cumprimento de sentença em ação de alimentos promovido por TICIANA em face de JONAS, sob o rito da penhora. Título judicial as fls. 05. Cálculo a fl. 265.</a:t>
            </a:r>
            <a:r>
              <a:rPr lang="pt-BR" sz="30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pt-BR" sz="3000" b="1" dirty="0">
                <a:solidFill>
                  <a:schemeClr val="tx1"/>
                </a:solidFill>
                <a:latin typeface="Calibri" panose="020F0502020204030204" pitchFamily="34" charset="0"/>
                <a:ea typeface="Calibri" panose="020F0502020204030204" pitchFamily="34" charset="0"/>
                <a:cs typeface="Calibri" panose="020F0502020204030204" pitchFamily="34" charset="0"/>
              </a:rPr>
              <a:t>O executado foi intimado e apresentou impugnação </a:t>
            </a:r>
            <a:r>
              <a:rPr lang="pt-BR" sz="3000" b="1">
                <a:solidFill>
                  <a:schemeClr val="tx1"/>
                </a:solidFill>
                <a:latin typeface="Calibri" panose="020F0502020204030204" pitchFamily="34" charset="0"/>
                <a:ea typeface="Calibri" panose="020F0502020204030204" pitchFamily="34" charset="0"/>
                <a:cs typeface="Calibri" panose="020F0502020204030204" pitchFamily="34" charset="0"/>
              </a:rPr>
              <a:t>e rejeitada. </a:t>
            </a:r>
            <a:r>
              <a:rPr lang="pt-BR" sz="3000" b="1" dirty="0">
                <a:solidFill>
                  <a:schemeClr val="tx1"/>
                </a:solidFill>
                <a:latin typeface="Calibri" panose="020F0502020204030204" pitchFamily="34" charset="0"/>
                <a:ea typeface="Calibri" panose="020F0502020204030204" pitchFamily="34" charset="0"/>
                <a:cs typeface="Calibri" panose="020F0502020204030204" pitchFamily="34" charset="0"/>
              </a:rPr>
              <a:t>Pesquisas de bens realizadas na execução, todas negativas. E o breve relatório. Decido. A empresa do executado é do tipo sociedade unipessoal, possuindo personalidade jurídica própria, apartada da pessoa física. Assim sendo, por ora, indefiro o pedido de expropriação de bens e valores pertencentes a referida empresa sociedade unipessoal. Em 15 dias, manifeste a exequente sobre o prosseguimento do feito, sem manifestação, aguarde-se provocação no arquivo. Intimem-se.</a:t>
            </a:r>
            <a:endParaRPr lang="pt-BR" sz="300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2804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285FF-7D68-2AFB-5336-6B32F9E3A8FF}"/>
            </a:ext>
          </a:extLst>
        </p:cNvPr>
        <p:cNvGrpSpPr/>
        <p:nvPr/>
      </p:nvGrpSpPr>
      <p:grpSpPr>
        <a:xfrm>
          <a:off x="0" y="0"/>
          <a:ext cx="0" cy="0"/>
          <a:chOff x="0" y="0"/>
          <a:chExt cx="0" cy="0"/>
        </a:xfrm>
      </p:grpSpPr>
      <p:sp>
        <p:nvSpPr>
          <p:cNvPr id="3" name="Subtítulo 2">
            <a:extLst>
              <a:ext uri="{FF2B5EF4-FFF2-40B4-BE49-F238E27FC236}">
                <a16:creationId xmlns:a16="http://schemas.microsoft.com/office/drawing/2014/main" id="{9BF2B6B3-A5E2-9976-EBCA-301BF00A05C4}"/>
              </a:ext>
            </a:extLst>
          </p:cNvPr>
          <p:cNvSpPr>
            <a:spLocks noGrp="1"/>
          </p:cNvSpPr>
          <p:nvPr>
            <p:ph type="subTitle" idx="1"/>
          </p:nvPr>
        </p:nvSpPr>
        <p:spPr>
          <a:xfrm>
            <a:off x="6470" y="0"/>
            <a:ext cx="9143999" cy="6857999"/>
          </a:xfrm>
        </p:spPr>
        <p:txBody>
          <a:bodyPr>
            <a:noAutofit/>
          </a:bodyPr>
          <a:lstStyle/>
          <a:p>
            <a:pPr algn="just">
              <a:spcBef>
                <a:spcPts val="0"/>
              </a:spcBef>
            </a:pPr>
            <a:r>
              <a:rPr lang="pt-BR" sz="2600" b="1" dirty="0">
                <a:solidFill>
                  <a:schemeClr val="tx1"/>
                </a:solidFill>
                <a:latin typeface="Calibri" panose="020F0502020204030204" pitchFamily="34" charset="0"/>
                <a:ea typeface="Calibri" panose="020F0502020204030204" pitchFamily="34" charset="0"/>
                <a:cs typeface="Calibri" panose="020F0502020204030204" pitchFamily="34" charset="0"/>
              </a:rPr>
              <a:t>NO CONTEXTO, A EXEQUENTE HÁ PROVAS NOS AUTOS QUE QUE O EXECUTADO É TITULAR DE </a:t>
            </a:r>
            <a:r>
              <a:rPr lang="pt-BR" sz="2600" b="1" u="sng" dirty="0">
                <a:solidFill>
                  <a:schemeClr val="tx1"/>
                </a:solidFill>
                <a:latin typeface="Calibri" panose="020F0502020204030204" pitchFamily="34" charset="0"/>
                <a:ea typeface="Calibri" panose="020F0502020204030204" pitchFamily="34" charset="0"/>
                <a:cs typeface="Calibri" panose="020F0502020204030204" pitchFamily="34" charset="0"/>
              </a:rPr>
              <a:t>EMPRESA INDIVIDUAL</a:t>
            </a:r>
            <a:r>
              <a:rPr lang="pt-BR" sz="2600" b="1" dirty="0">
                <a:solidFill>
                  <a:schemeClr val="tx1"/>
                </a:solidFill>
                <a:latin typeface="Calibri" panose="020F0502020204030204" pitchFamily="34" charset="0"/>
                <a:ea typeface="Calibri" panose="020F0502020204030204" pitchFamily="34" charset="0"/>
                <a:cs typeface="Calibri" panose="020F0502020204030204" pitchFamily="34" charset="0"/>
              </a:rPr>
              <a:t> E NÃO </a:t>
            </a:r>
            <a:r>
              <a:rPr lang="pt-BR" sz="2600" b="1" u="sng" dirty="0">
                <a:solidFill>
                  <a:schemeClr val="tx1"/>
                </a:solidFill>
                <a:latin typeface="Calibri" panose="020F0502020204030204" pitchFamily="34" charset="0"/>
                <a:ea typeface="Calibri" panose="020F0502020204030204" pitchFamily="34" charset="0"/>
                <a:cs typeface="Calibri" panose="020F0502020204030204" pitchFamily="34" charset="0"/>
              </a:rPr>
              <a:t>SOCIEDADE UNIPESSOAL</a:t>
            </a:r>
            <a:r>
              <a:rPr lang="pt-BR" sz="26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algn="just">
              <a:spcBef>
                <a:spcPts val="0"/>
              </a:spcBef>
            </a:pPr>
            <a:endParaRPr lang="pt-BR" sz="26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spcBef>
                <a:spcPts val="0"/>
              </a:spcBef>
            </a:pPr>
            <a:r>
              <a:rPr lang="pt-BR" sz="2600" b="1" dirty="0">
                <a:solidFill>
                  <a:schemeClr val="tx1"/>
                </a:solidFill>
                <a:latin typeface="Calibri" panose="020F0502020204030204" pitchFamily="34" charset="0"/>
                <a:ea typeface="Calibri" panose="020F0502020204030204" pitchFamily="34" charset="0"/>
                <a:cs typeface="Calibri" panose="020F0502020204030204" pitchFamily="34" charset="0"/>
              </a:rPr>
              <a:t>NA QUALIDADE DE PATRONO DA EXEQUENTE, INTERPONHA O RECURSO NECESSÁRIO NO ÚLTIMO DIA EM FAVOR DA CREDORA, DESCONSIDERE FERIADOS. SABE-SE QUE O EXECUTADO TOMOU CIÊNCIA DO PEDIDO E ANUNCIOU A VENDA DOS BENS EM NOME DO CNPJ DA FIRMA INDIVIDUAL.</a:t>
            </a:r>
            <a:endParaRPr lang="pt-BR" sz="260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just">
              <a:spcBef>
                <a:spcPts val="0"/>
              </a:spcBef>
            </a:pPr>
            <a:endParaRPr lang="pt-BR" sz="2600" b="1" dirty="0">
              <a:solidFill>
                <a:schemeClr val="tx1"/>
              </a:solidFill>
              <a:latin typeface="Georgia" panose="02040502050405020303" pitchFamily="18" charset="0"/>
              <a:ea typeface="Calibri" panose="020F0502020204030204" pitchFamily="34" charset="0"/>
              <a:cs typeface="Times New Roman" panose="02020603050405020304" pitchFamily="18" charset="0"/>
            </a:endParaRPr>
          </a:p>
          <a:p>
            <a:pPr algn="just">
              <a:spcBef>
                <a:spcPts val="0"/>
              </a:spcBef>
            </a:pPr>
            <a:r>
              <a:rPr lang="pt-BR" sz="2600" b="1" dirty="0">
                <a:solidFill>
                  <a:schemeClr val="tx1"/>
                </a:solidFill>
                <a:latin typeface="Georgia" panose="02040502050405020303" pitchFamily="18" charset="0"/>
                <a:ea typeface="Calibri" panose="020F0502020204030204" pitchFamily="34" charset="0"/>
                <a:cs typeface="Times New Roman" panose="02020603050405020304" pitchFamily="18" charset="0"/>
              </a:rPr>
              <a:t>REFERÊNCIA JURISPRUDENCIAL: EXECUÇÃO POR TÍTULO EXTRAJUDICIAL Cheques. Deferimento do bloqueio de valores em nome da firma individual do executado Empresa de pequeno porte. Inexistência de distinção entre a firma individual e a pessoa física Confusão de patrimônios Desnecessidade de desconsideração da personalidade jurídica Recurso improvido. (TJSP; Agravo de Instrumento 2090693-35.2019.8.26.0000)</a:t>
            </a:r>
            <a:endParaRPr lang="pt-BR" sz="260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1416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A61CB-0454-912B-DB57-24228499073D}"/>
            </a:ext>
          </a:extLst>
        </p:cNvPr>
        <p:cNvGrpSpPr/>
        <p:nvPr/>
      </p:nvGrpSpPr>
      <p:grpSpPr>
        <a:xfrm>
          <a:off x="0" y="0"/>
          <a:ext cx="0" cy="0"/>
          <a:chOff x="0" y="0"/>
          <a:chExt cx="0" cy="0"/>
        </a:xfrm>
      </p:grpSpPr>
      <p:sp>
        <p:nvSpPr>
          <p:cNvPr id="146" name="Espaço Reservado para Conteúdo 2_3">
            <a:extLst>
              <a:ext uri="{FF2B5EF4-FFF2-40B4-BE49-F238E27FC236}">
                <a16:creationId xmlns:a16="http://schemas.microsoft.com/office/drawing/2014/main" id="{62B18198-096D-2831-2216-ADA93C8AC7F9}"/>
              </a:ext>
            </a:extLst>
          </p:cNvPr>
          <p:cNvSpPr/>
          <p:nvPr/>
        </p:nvSpPr>
        <p:spPr>
          <a:xfrm>
            <a:off x="1" y="0"/>
            <a:ext cx="9144000" cy="685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2500" lnSpcReduction="20000"/>
          </a:bodyPr>
          <a:lstStyle/>
          <a:p>
            <a:pPr algn="just">
              <a:lnSpc>
                <a:spcPct val="100000"/>
              </a:lnSpc>
              <a:spcBef>
                <a:spcPts val="641"/>
              </a:spcBef>
              <a:tabLst>
                <a:tab pos="0" algn="l"/>
              </a:tabLst>
            </a:pPr>
            <a:r>
              <a:rPr lang="pt-BR" sz="3200" b="0" strike="noStrike" spc="-1" dirty="0">
                <a:latin typeface="Calibri"/>
                <a:ea typeface="DejaVu Sans"/>
              </a:rPr>
              <a:t>	III - </a:t>
            </a:r>
            <a:r>
              <a:rPr lang="pt-BR" sz="3200" b="1" strike="noStrike" spc="-1" dirty="0">
                <a:latin typeface="Calibri"/>
                <a:ea typeface="DejaVu Sans"/>
              </a:rPr>
              <a:t>rejeição</a:t>
            </a:r>
            <a:r>
              <a:rPr lang="pt-BR" sz="3200" b="0" strike="noStrike" spc="-1" dirty="0">
                <a:latin typeface="Calibri"/>
                <a:ea typeface="DejaVu Sans"/>
              </a:rPr>
              <a:t> da alegação de convenção de arbitragem;</a:t>
            </a:r>
          </a:p>
          <a:p>
            <a:pPr algn="just">
              <a:lnSpc>
                <a:spcPct val="100000"/>
              </a:lnSpc>
              <a:spcBef>
                <a:spcPts val="641"/>
              </a:spcBef>
              <a:tabLst>
                <a:tab pos="0" algn="l"/>
              </a:tabLst>
            </a:pPr>
            <a:endParaRPr lang="pt-BR" sz="3200" spc="-1" dirty="0">
              <a:latin typeface="Calibri"/>
              <a:ea typeface="DejaVu Sans"/>
            </a:endParaRPr>
          </a:p>
          <a:p>
            <a:pPr algn="just">
              <a:lnSpc>
                <a:spcPct val="100000"/>
              </a:lnSpc>
              <a:spcBef>
                <a:spcPts val="641"/>
              </a:spcBef>
              <a:tabLst>
                <a:tab pos="0" algn="l"/>
              </a:tabLst>
            </a:pPr>
            <a:r>
              <a:rPr lang="pt-BR" sz="3200" spc="-1" dirty="0">
                <a:ea typeface="DejaVu Sans"/>
              </a:rPr>
              <a:t>“Lei nº 9.307/96: Art. 1º As pessoas capazes de contratar poderão valer-se da </a:t>
            </a:r>
            <a:r>
              <a:rPr lang="pt-BR" sz="3200" u="sng" spc="-1" dirty="0">
                <a:ea typeface="DejaVu Sans"/>
              </a:rPr>
              <a:t>arbitragem</a:t>
            </a:r>
            <a:r>
              <a:rPr lang="pt-BR" sz="3200" spc="-1" dirty="0">
                <a:ea typeface="DejaVu Sans"/>
              </a:rPr>
              <a:t> para dirimir litígios relativos a direitos </a:t>
            </a:r>
            <a:r>
              <a:rPr lang="pt-BR" sz="3200" u="sng" spc="-1" dirty="0">
                <a:ea typeface="DejaVu Sans"/>
              </a:rPr>
              <a:t>patrimoniais disponíveis</a:t>
            </a:r>
            <a:r>
              <a:rPr lang="pt-BR" sz="3200" spc="-1" dirty="0">
                <a:ea typeface="DejaVu Sans"/>
              </a:rPr>
              <a:t>”.</a:t>
            </a:r>
            <a:endParaRPr lang="pt-BR" sz="3200" spc="-1" dirty="0">
              <a:latin typeface="Calibri"/>
              <a:ea typeface="DejaVu Sans"/>
            </a:endParaRPr>
          </a:p>
          <a:p>
            <a:pPr algn="just">
              <a:lnSpc>
                <a:spcPct val="100000"/>
              </a:lnSpc>
              <a:spcBef>
                <a:spcPts val="641"/>
              </a:spcBef>
              <a:tabLst>
                <a:tab pos="0" algn="l"/>
              </a:tabLst>
            </a:pPr>
            <a:endParaRPr lang="pt-BR" sz="3200" b="0" strike="noStrike" spc="-1" dirty="0">
              <a:latin typeface="Calibri"/>
              <a:ea typeface="DejaVu Sans"/>
            </a:endParaRPr>
          </a:p>
          <a:p>
            <a:pPr algn="just">
              <a:lnSpc>
                <a:spcPct val="100000"/>
              </a:lnSpc>
              <a:spcBef>
                <a:spcPts val="641"/>
              </a:spcBef>
              <a:tabLst>
                <a:tab pos="0" algn="l"/>
              </a:tabLst>
            </a:pPr>
            <a:r>
              <a:rPr lang="pt-BR" sz="3200" b="0" strike="noStrike" spc="-1" dirty="0">
                <a:latin typeface="Calibri"/>
                <a:ea typeface="DejaVu Sans"/>
              </a:rPr>
              <a:t>		PRELIMINARES DE CONTESTAÇÃO ART. 337 CPC</a:t>
            </a:r>
          </a:p>
          <a:p>
            <a:pPr algn="just">
              <a:lnSpc>
                <a:spcPct val="100000"/>
              </a:lnSpc>
              <a:spcBef>
                <a:spcPts val="641"/>
              </a:spcBef>
              <a:tabLst>
                <a:tab pos="0" algn="l"/>
              </a:tabLst>
            </a:pPr>
            <a:r>
              <a:rPr lang="pt-BR" sz="3200" spc="-1" dirty="0">
                <a:ea typeface="DejaVu Sans"/>
              </a:rPr>
              <a:t> Art. 337. Incumbe ao réu, antes de discutir o mérito, alegar: X - convenção de arbitragem.</a:t>
            </a:r>
          </a:p>
          <a:p>
            <a:pPr algn="just">
              <a:lnSpc>
                <a:spcPct val="100000"/>
              </a:lnSpc>
              <a:spcBef>
                <a:spcPts val="641"/>
              </a:spcBef>
              <a:tabLst>
                <a:tab pos="0" algn="l"/>
              </a:tabLst>
            </a:pPr>
            <a:r>
              <a:rPr lang="pt-BR" sz="3200" spc="-1" dirty="0">
                <a:ea typeface="DejaVu Sans"/>
              </a:rPr>
              <a:t>§ 5º Excetuadas a convenção de arbitragem e a incompetência relativa, o juiz </a:t>
            </a:r>
            <a:r>
              <a:rPr lang="pt-BR" sz="3200" b="1" spc="-1" dirty="0">
                <a:ea typeface="DejaVu Sans"/>
              </a:rPr>
              <a:t>conhecerá de ofício</a:t>
            </a:r>
            <a:r>
              <a:rPr lang="pt-BR" sz="3200" spc="-1" dirty="0">
                <a:ea typeface="DejaVu Sans"/>
              </a:rPr>
              <a:t> as matérias dos incisos do 337.</a:t>
            </a:r>
          </a:p>
          <a:p>
            <a:pPr algn="just">
              <a:lnSpc>
                <a:spcPct val="100000"/>
              </a:lnSpc>
              <a:spcBef>
                <a:spcPts val="641"/>
              </a:spcBef>
              <a:tabLst>
                <a:tab pos="0" algn="l"/>
              </a:tabLst>
            </a:pPr>
            <a:endParaRPr lang="pt-BR" sz="3200" spc="-1" dirty="0">
              <a:latin typeface="Calibri"/>
              <a:ea typeface="DejaVu Sans"/>
            </a:endParaRPr>
          </a:p>
          <a:p>
            <a:pPr algn="just">
              <a:lnSpc>
                <a:spcPct val="100000"/>
              </a:lnSpc>
              <a:spcBef>
                <a:spcPts val="641"/>
              </a:spcBef>
              <a:tabLst>
                <a:tab pos="0" algn="l"/>
              </a:tabLst>
            </a:pPr>
            <a:r>
              <a:rPr lang="pt-BR" sz="3200" b="1" strike="noStrike" spc="-1" dirty="0">
                <a:latin typeface="Calibri"/>
                <a:ea typeface="DejaVu Sans"/>
              </a:rPr>
              <a:t>QUESTÃO DE LÓGICA</a:t>
            </a:r>
            <a:r>
              <a:rPr lang="pt-BR" sz="3200" b="0" strike="noStrike" spc="-1" dirty="0">
                <a:latin typeface="Calibri"/>
                <a:ea typeface="DejaVu Sans"/>
              </a:rPr>
              <a:t>:</a:t>
            </a:r>
            <a:r>
              <a:rPr lang="pt-BR" sz="3200" spc="-1" dirty="0">
                <a:latin typeface="Calibri"/>
                <a:ea typeface="DejaVu Sans"/>
              </a:rPr>
              <a:t> </a:t>
            </a:r>
            <a:r>
              <a:rPr lang="pt-BR" sz="3200" b="1" u="sng" spc="-1" dirty="0">
                <a:latin typeface="Calibri"/>
                <a:ea typeface="DejaVu Sans"/>
              </a:rPr>
              <a:t>Qual recurso quando aceita </a:t>
            </a:r>
            <a:r>
              <a:rPr lang="pt-BR" sz="3200" b="1" u="sng" strike="noStrike" spc="-1" dirty="0">
                <a:latin typeface="Calibri"/>
                <a:ea typeface="DejaVu Sans"/>
              </a:rPr>
              <a:t>a convenção de arbitragem?</a:t>
            </a:r>
          </a:p>
        </p:txBody>
      </p:sp>
    </p:spTree>
    <p:extLst>
      <p:ext uri="{BB962C8B-B14F-4D97-AF65-F5344CB8AC3E}">
        <p14:creationId xmlns:p14="http://schemas.microsoft.com/office/powerpoint/2010/main" val="28054289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777FBB7B-3FB8-4B46-A9B2-427EB10C7BF8}"/>
              </a:ext>
            </a:extLst>
          </p:cNvPr>
          <p:cNvSpPr>
            <a:spLocks noGrp="1"/>
          </p:cNvSpPr>
          <p:nvPr>
            <p:ph type="subTitle" idx="1"/>
          </p:nvPr>
        </p:nvSpPr>
        <p:spPr>
          <a:xfrm>
            <a:off x="6470" y="0"/>
            <a:ext cx="9143999" cy="6857999"/>
          </a:xfrm>
        </p:spPr>
        <p:txBody>
          <a:bodyPr>
            <a:noAutofit/>
          </a:bodyPr>
          <a:lstStyle/>
          <a:p>
            <a:pPr>
              <a:lnSpc>
                <a:spcPct val="120000"/>
              </a:lnSpc>
              <a:spcBef>
                <a:spcPts val="0"/>
              </a:spcBef>
            </a:pPr>
            <a:r>
              <a:rPr lang="pt-BR" sz="1800" b="1" dirty="0">
                <a:solidFill>
                  <a:schemeClr val="tx1"/>
                </a:solidFill>
                <a:highlight>
                  <a:srgbClr val="FFFFFF"/>
                </a:highlight>
                <a:latin typeface="Calibri" panose="020F0502020204030204" pitchFamily="34" charset="0"/>
                <a:ea typeface="Calibri" panose="020F0502020204030204" pitchFamily="34" charset="0"/>
                <a:cs typeface="Times New Roman" panose="02020603050405020304" pitchFamily="18" charset="0"/>
              </a:rPr>
              <a:t>FOLHA DE ROSTO</a:t>
            </a:r>
          </a:p>
          <a:p>
            <a:pPr algn="just">
              <a:lnSpc>
                <a:spcPct val="120000"/>
              </a:lnSpc>
              <a:spcBef>
                <a:spcPts val="0"/>
              </a:spcBef>
            </a:pPr>
            <a:r>
              <a:rPr lang="pt-BR" sz="1800" b="1" dirty="0">
                <a:solidFill>
                  <a:schemeClr val="tx1"/>
                </a:solidFill>
                <a:highlight>
                  <a:srgbClr val="FFFFFF"/>
                </a:highlight>
                <a:latin typeface="Calibri" panose="020F0502020204030204" pitchFamily="34" charset="0"/>
                <a:ea typeface="Calibri" panose="020F0502020204030204" pitchFamily="34" charset="0"/>
                <a:cs typeface="Times New Roman" panose="02020603050405020304" pitchFamily="18" charset="0"/>
              </a:rPr>
              <a:t>DIRECIONAMENTO PARA O EGRÉGIO  TRIBUNAL DE JUSTIÇA</a:t>
            </a:r>
          </a:p>
          <a:p>
            <a:pPr algn="just">
              <a:lnSpc>
                <a:spcPct val="120000"/>
              </a:lnSpc>
              <a:spcBef>
                <a:spcPts val="0"/>
              </a:spcBef>
            </a:pPr>
            <a:r>
              <a:rPr lang="pt-BR" sz="1800" b="1" dirty="0">
                <a:solidFill>
                  <a:schemeClr val="tx1"/>
                </a:solidFill>
                <a:highlight>
                  <a:srgbClr val="FFFFFF"/>
                </a:highlight>
                <a:latin typeface="Calibri" panose="020F0502020204030204" pitchFamily="34" charset="0"/>
                <a:ea typeface="Calibri" panose="020F0502020204030204" pitchFamily="34" charset="0"/>
                <a:cs typeface="Times New Roman" panose="02020603050405020304" pitchFamily="18" charset="0"/>
              </a:rPr>
              <a:t>AGRAVANTE + ADVOGADO</a:t>
            </a:r>
          </a:p>
          <a:p>
            <a:pPr algn="just">
              <a:lnSpc>
                <a:spcPct val="120000"/>
              </a:lnSpc>
              <a:spcBef>
                <a:spcPts val="0"/>
              </a:spcBef>
            </a:pPr>
            <a:r>
              <a:rPr lang="pt-BR" sz="1800" b="1" dirty="0">
                <a:solidFill>
                  <a:schemeClr val="tx1"/>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FUNDAMENTO 1.015 CPC</a:t>
            </a:r>
          </a:p>
          <a:p>
            <a:pPr algn="just">
              <a:lnSpc>
                <a:spcPct val="120000"/>
              </a:lnSpc>
              <a:spcBef>
                <a:spcPts val="0"/>
              </a:spcBef>
            </a:pPr>
            <a:r>
              <a:rPr lang="pt-BR" sz="1800" b="1" dirty="0">
                <a:solidFill>
                  <a:schemeClr val="tx1"/>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INTERPOR AGRAVO DE INTRUMENTO COM PEDIDO DE TUTELA RECURSAL ANTECIPADA</a:t>
            </a:r>
          </a:p>
          <a:p>
            <a:pPr algn="just">
              <a:lnSpc>
                <a:spcPct val="120000"/>
              </a:lnSpc>
              <a:spcBef>
                <a:spcPts val="0"/>
              </a:spcBef>
            </a:pPr>
            <a:r>
              <a:rPr lang="pt-BR" sz="1800" b="1" dirty="0">
                <a:solidFill>
                  <a:schemeClr val="tx1"/>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INTIMAR AGRAVADO PARA APRESENTAR CONTRAMINUTA NO PRAZO DE 15 DIAS</a:t>
            </a:r>
          </a:p>
          <a:p>
            <a:pPr algn="just">
              <a:lnSpc>
                <a:spcPct val="120000"/>
              </a:lnSpc>
              <a:spcBef>
                <a:spcPts val="0"/>
              </a:spcBef>
            </a:pPr>
            <a:r>
              <a:rPr lang="pt-BR" sz="1800" b="1" dirty="0">
                <a:solidFill>
                  <a:schemeClr val="tx1"/>
                </a:solidFill>
                <a:highlight>
                  <a:srgbClr val="FFFFFF"/>
                </a:highlight>
                <a:latin typeface="Calibri" panose="020F0502020204030204" pitchFamily="34" charset="0"/>
                <a:ea typeface="Calibri" panose="020F0502020204030204" pitchFamily="34" charset="0"/>
                <a:cs typeface="Times New Roman" panose="02020603050405020304" pitchFamily="18" charset="0"/>
              </a:rPr>
              <a:t>CONHECIDO E PROVIDO</a:t>
            </a:r>
          </a:p>
          <a:p>
            <a:pPr algn="just">
              <a:lnSpc>
                <a:spcPct val="120000"/>
              </a:lnSpc>
              <a:spcBef>
                <a:spcPts val="0"/>
              </a:spcBef>
            </a:pPr>
            <a:r>
              <a:rPr lang="pt-BR" sz="1800" b="1" dirty="0">
                <a:solidFill>
                  <a:schemeClr val="tx1"/>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FECHAMENTO</a:t>
            </a:r>
          </a:p>
          <a:p>
            <a:pPr>
              <a:lnSpc>
                <a:spcPct val="120000"/>
              </a:lnSpc>
              <a:spcBef>
                <a:spcPts val="0"/>
              </a:spcBef>
            </a:pPr>
            <a:r>
              <a:rPr lang="pt-BR" sz="1800" b="1" dirty="0">
                <a:solidFill>
                  <a:schemeClr val="tx1"/>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MINUTA</a:t>
            </a:r>
          </a:p>
          <a:p>
            <a:pPr algn="just">
              <a:lnSpc>
                <a:spcPct val="120000"/>
              </a:lnSpc>
              <a:spcBef>
                <a:spcPts val="0"/>
              </a:spcBef>
            </a:pPr>
            <a:r>
              <a:rPr lang="pt-BR" sz="1800" b="1" dirty="0">
                <a:solidFill>
                  <a:schemeClr val="tx1"/>
                </a:solidFill>
                <a:highlight>
                  <a:srgbClr val="FFFFFF"/>
                </a:highlight>
                <a:latin typeface="Calibri" panose="020F0502020204030204" pitchFamily="34" charset="0"/>
                <a:ea typeface="Calibri" panose="020F0502020204030204" pitchFamily="34" charset="0"/>
                <a:cs typeface="Times New Roman" panose="02020603050405020304" pitchFamily="18" charset="0"/>
              </a:rPr>
              <a:t>APRESENTAÇÃO</a:t>
            </a:r>
          </a:p>
          <a:p>
            <a:pPr algn="just">
              <a:lnSpc>
                <a:spcPct val="120000"/>
              </a:lnSpc>
              <a:spcBef>
                <a:spcPts val="0"/>
              </a:spcBef>
            </a:pPr>
            <a:r>
              <a:rPr lang="pt-BR" sz="1800" dirty="0">
                <a:solidFill>
                  <a:schemeClr val="tx1"/>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OS </a:t>
            </a:r>
            <a:r>
              <a:rPr lang="pt-BR" sz="1800" b="1" dirty="0">
                <a:solidFill>
                  <a:schemeClr val="tx1"/>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NOMES</a:t>
            </a:r>
            <a:r>
              <a:rPr lang="pt-BR" sz="1800" dirty="0">
                <a:solidFill>
                  <a:schemeClr val="tx1"/>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 DAS PARTES</a:t>
            </a:r>
            <a:r>
              <a:rPr lang="pt-BR" sz="1800" dirty="0">
                <a:solidFill>
                  <a:schemeClr val="tx1"/>
                </a:solidFill>
                <a:highlight>
                  <a:srgbClr val="FFFFFF"/>
                </a:highlight>
                <a:latin typeface="Calibri" panose="020F0502020204030204" pitchFamily="34" charset="0"/>
                <a:ea typeface="Calibri" panose="020F0502020204030204" pitchFamily="34" charset="0"/>
                <a:cs typeface="Times New Roman" panose="02020603050405020304" pitchFamily="18" charset="0"/>
              </a:rPr>
              <a:t> E </a:t>
            </a:r>
            <a:r>
              <a:rPr lang="pt-BR" sz="1800" b="1" dirty="0">
                <a:solidFill>
                  <a:schemeClr val="tx1"/>
                </a:solidFill>
                <a:highlight>
                  <a:srgbClr val="FFFFFF"/>
                </a:highlight>
                <a:latin typeface="Calibri" panose="020F0502020204030204" pitchFamily="34" charset="0"/>
                <a:ea typeface="Calibri" panose="020F0502020204030204" pitchFamily="34" charset="0"/>
                <a:cs typeface="Times New Roman" panose="02020603050405020304" pitchFamily="18" charset="0"/>
              </a:rPr>
              <a:t>SAUDAÇÃO</a:t>
            </a:r>
          </a:p>
          <a:p>
            <a:pPr algn="just">
              <a:lnSpc>
                <a:spcPct val="120000"/>
              </a:lnSpc>
              <a:spcBef>
                <a:spcPts val="0"/>
              </a:spcBef>
            </a:pPr>
            <a:r>
              <a:rPr lang="pt-BR" sz="1800" dirty="0">
                <a:solidFill>
                  <a:schemeClr val="tx1"/>
                </a:solidFill>
                <a:highlight>
                  <a:srgbClr val="FFFFFF"/>
                </a:highlight>
                <a:latin typeface="Calibri" panose="020F0502020204030204" pitchFamily="34" charset="0"/>
                <a:ea typeface="Calibri" panose="020F0502020204030204" pitchFamily="34" charset="0"/>
                <a:cs typeface="Times New Roman" panose="02020603050405020304" pitchFamily="18" charset="0"/>
              </a:rPr>
              <a:t>PRESSUPOSTOS DE ADMISSIBILIDADE: </a:t>
            </a:r>
            <a:r>
              <a:rPr lang="pt-BR" sz="1800" b="1" dirty="0">
                <a:solidFill>
                  <a:schemeClr val="tx1"/>
                </a:solidFill>
                <a:highlight>
                  <a:srgbClr val="FFFFFF"/>
                </a:highlight>
                <a:latin typeface="Calibri" panose="020F0502020204030204" pitchFamily="34" charset="0"/>
                <a:ea typeface="Calibri" panose="020F0502020204030204" pitchFamily="34" charset="0"/>
                <a:cs typeface="Times New Roman" panose="02020603050405020304" pitchFamily="18" charset="0"/>
              </a:rPr>
              <a:t>CABIMENTO, TEMPESTIVIDADE e PREPARO</a:t>
            </a:r>
            <a:endParaRPr lang="pt-BR" sz="1800" b="1" dirty="0">
              <a:solidFill>
                <a:schemeClr val="tx1"/>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0"/>
              </a:spcBef>
            </a:pPr>
            <a:r>
              <a:rPr lang="pt-BR" sz="1800" dirty="0">
                <a:solidFill>
                  <a:schemeClr val="tx1"/>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DOS </a:t>
            </a:r>
            <a:r>
              <a:rPr lang="pt-BR" sz="1800" b="1" dirty="0">
                <a:solidFill>
                  <a:schemeClr val="tx1"/>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FATOS</a:t>
            </a:r>
          </a:p>
          <a:p>
            <a:pPr algn="just">
              <a:lnSpc>
                <a:spcPct val="120000"/>
              </a:lnSpc>
              <a:spcBef>
                <a:spcPts val="0"/>
              </a:spcBef>
            </a:pPr>
            <a:r>
              <a:rPr lang="pt-BR" sz="1800" dirty="0">
                <a:solidFill>
                  <a:schemeClr val="tx1"/>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DO </a:t>
            </a:r>
            <a:r>
              <a:rPr lang="pt-BR" sz="1800" b="1" dirty="0">
                <a:solidFill>
                  <a:schemeClr val="tx1"/>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DIREITO: </a:t>
            </a:r>
            <a:r>
              <a:rPr lang="pt-BR" sz="1800" dirty="0">
                <a:solidFill>
                  <a:schemeClr val="tx1"/>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DAS RAZÕES DO PEDIDO DE </a:t>
            </a:r>
            <a:r>
              <a:rPr lang="pt-BR" sz="1800" b="1" dirty="0">
                <a:solidFill>
                  <a:schemeClr val="tx1"/>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REFORMA</a:t>
            </a:r>
            <a:r>
              <a:rPr lang="pt-BR" sz="1800" dirty="0">
                <a:solidFill>
                  <a:schemeClr val="tx1"/>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 OU DE </a:t>
            </a:r>
            <a:r>
              <a:rPr lang="pt-BR" sz="1800" b="1" dirty="0">
                <a:solidFill>
                  <a:schemeClr val="tx1"/>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INVALIDAÇÃO</a:t>
            </a:r>
            <a:r>
              <a:rPr lang="pt-BR" sz="1800" dirty="0">
                <a:solidFill>
                  <a:schemeClr val="tx1"/>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 DA DECISÃO </a:t>
            </a:r>
          </a:p>
          <a:p>
            <a:pPr algn="just">
              <a:lnSpc>
                <a:spcPct val="120000"/>
              </a:lnSpc>
              <a:spcBef>
                <a:spcPts val="0"/>
              </a:spcBef>
            </a:pPr>
            <a:r>
              <a:rPr lang="pt-BR" sz="1800" dirty="0">
                <a:solidFill>
                  <a:schemeClr val="tx1"/>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O </a:t>
            </a:r>
            <a:r>
              <a:rPr lang="pt-BR" sz="1800" b="1" dirty="0">
                <a:solidFill>
                  <a:schemeClr val="tx1"/>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NOME</a:t>
            </a:r>
            <a:r>
              <a:rPr lang="pt-BR" sz="1800" dirty="0">
                <a:solidFill>
                  <a:schemeClr val="tx1"/>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 E O </a:t>
            </a:r>
            <a:r>
              <a:rPr lang="pt-BR" sz="1800" b="1" dirty="0">
                <a:solidFill>
                  <a:schemeClr val="tx1"/>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ENDEREÇO COMPLETO </a:t>
            </a:r>
            <a:r>
              <a:rPr lang="pt-BR" sz="1800" dirty="0">
                <a:solidFill>
                  <a:schemeClr val="tx1"/>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DOS ADVOGADOS CONSTANTES DO PROCESSO (</a:t>
            </a:r>
            <a:r>
              <a:rPr lang="pt-BR" sz="1800" b="1" dirty="0">
                <a:solidFill>
                  <a:schemeClr val="tx1"/>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PEÇAS OBRIGATÓRIAS </a:t>
            </a:r>
            <a:r>
              <a:rPr lang="pt-BR" sz="1800" dirty="0">
                <a:solidFill>
                  <a:schemeClr val="tx1"/>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SE FOR PROCESSO FÍSICO)</a:t>
            </a:r>
          </a:p>
          <a:p>
            <a:pPr algn="just"/>
            <a:r>
              <a:rPr lang="pt-BR" sz="1800" dirty="0">
                <a:solidFill>
                  <a:schemeClr val="tx1"/>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DA </a:t>
            </a:r>
            <a:r>
              <a:rPr lang="pt-BR" sz="1800" b="1" dirty="0">
                <a:solidFill>
                  <a:schemeClr val="tx1"/>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ANTECIPAÇÃO DA TUTELA RECURSAL</a:t>
            </a:r>
          </a:p>
          <a:p>
            <a:pPr algn="just">
              <a:lnSpc>
                <a:spcPct val="120000"/>
              </a:lnSpc>
              <a:spcBef>
                <a:spcPts val="0"/>
              </a:spcBef>
            </a:pPr>
            <a:r>
              <a:rPr lang="pt-BR" sz="1800" dirty="0">
                <a:solidFill>
                  <a:schemeClr val="tx1"/>
                </a:solidFill>
                <a:highlight>
                  <a:srgbClr val="FFFFFF"/>
                </a:highlight>
                <a:latin typeface="Calibri" panose="020F0502020204030204" pitchFamily="34" charset="0"/>
                <a:ea typeface="Calibri" panose="020F0502020204030204" pitchFamily="34" charset="0"/>
                <a:cs typeface="Times New Roman" panose="02020603050405020304" pitchFamily="18" charset="0"/>
              </a:rPr>
              <a:t>DOS </a:t>
            </a:r>
            <a:r>
              <a:rPr lang="pt-BR" sz="1800" b="1" dirty="0">
                <a:solidFill>
                  <a:schemeClr val="tx1"/>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PEDIDOS: liminar + contraminuta + </a:t>
            </a:r>
            <a:r>
              <a:rPr lang="pt-BR" sz="1800" b="1" dirty="0">
                <a:solidFill>
                  <a:schemeClr val="tx1"/>
                </a:solidFill>
                <a:highlight>
                  <a:srgbClr val="FFFFFF"/>
                </a:highlight>
                <a:latin typeface="Calibri" panose="020F0502020204030204" pitchFamily="34" charset="0"/>
                <a:ea typeface="Calibri" panose="020F0502020204030204" pitchFamily="34" charset="0"/>
                <a:cs typeface="Times New Roman" panose="02020603050405020304" pitchFamily="18" charset="0"/>
              </a:rPr>
              <a:t>recurso </a:t>
            </a:r>
            <a:r>
              <a:rPr lang="pt-BR" sz="1800" b="1" dirty="0">
                <a:solidFill>
                  <a:schemeClr val="tx1"/>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conhecido </a:t>
            </a:r>
            <a:r>
              <a:rPr lang="pt-BR" sz="1800" b="1" dirty="0">
                <a:solidFill>
                  <a:schemeClr val="tx1"/>
                </a:solidFill>
                <a:highlight>
                  <a:srgbClr val="FFFFFF"/>
                </a:highlight>
                <a:latin typeface="Calibri" panose="020F0502020204030204" pitchFamily="34" charset="0"/>
                <a:ea typeface="Calibri" panose="020F0502020204030204" pitchFamily="34" charset="0"/>
                <a:cs typeface="Times New Roman" panose="02020603050405020304" pitchFamily="18" charset="0"/>
              </a:rPr>
              <a:t>e</a:t>
            </a:r>
            <a:r>
              <a:rPr lang="pt-BR" sz="1800" b="1" dirty="0">
                <a:solidFill>
                  <a:schemeClr val="tx1"/>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 provido</a:t>
            </a:r>
            <a:endParaRPr lang="pt-BR" sz="1800" b="1" dirty="0">
              <a:solidFill>
                <a:schemeClr val="tx1"/>
              </a:solidFill>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0"/>
              </a:spcBef>
            </a:pPr>
            <a:r>
              <a:rPr lang="pt-BR" sz="1800" b="1" dirty="0">
                <a:solidFill>
                  <a:schemeClr val="tx1"/>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FECHAMENTO</a:t>
            </a:r>
          </a:p>
        </p:txBody>
      </p:sp>
    </p:spTree>
    <p:extLst>
      <p:ext uri="{BB962C8B-B14F-4D97-AF65-F5344CB8AC3E}">
        <p14:creationId xmlns:p14="http://schemas.microsoft.com/office/powerpoint/2010/main" val="18989275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777FBB7B-3FB8-4B46-A9B2-427EB10C7BF8}"/>
              </a:ext>
            </a:extLst>
          </p:cNvPr>
          <p:cNvSpPr>
            <a:spLocks noGrp="1"/>
          </p:cNvSpPr>
          <p:nvPr>
            <p:ph type="subTitle" idx="1"/>
          </p:nvPr>
        </p:nvSpPr>
        <p:spPr>
          <a:xfrm>
            <a:off x="6470" y="0"/>
            <a:ext cx="9143999" cy="6857999"/>
          </a:xfrm>
        </p:spPr>
        <p:txBody>
          <a:bodyPr>
            <a:noAutofit/>
          </a:bodyPr>
          <a:lstStyle/>
          <a:p>
            <a:pPr>
              <a:lnSpc>
                <a:spcPct val="120000"/>
              </a:lnSpc>
              <a:spcBef>
                <a:spcPts val="0"/>
              </a:spcBef>
            </a:pPr>
            <a:r>
              <a:rPr lang="pt-BR" sz="1200" b="1"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INTERPOSIÇÃO: </a:t>
            </a:r>
            <a:r>
              <a:rPr lang="pt-BR" sz="1200" b="1" dirty="0">
                <a:highlight>
                  <a:srgbClr val="00FFFF"/>
                </a:highlight>
                <a:latin typeface="Calibri" panose="020F0502020204030204" pitchFamily="34" charset="0"/>
                <a:ea typeface="Calibri" panose="020F0502020204030204" pitchFamily="34" charset="0"/>
                <a:cs typeface="Times New Roman" panose="02020603050405020304" pitchFamily="18" charset="0"/>
              </a:rPr>
              <a:t>PETIÇÃO FOLHA DE ROSTO</a:t>
            </a:r>
            <a:endParaRPr lang="pt-BR" sz="1800" b="1" dirty="0">
              <a:highlight>
                <a:srgbClr val="00FFFF"/>
              </a:highligh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0"/>
              </a:spcBef>
            </a:pPr>
            <a:r>
              <a:rPr lang="pt-BR"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EXCELENTÍSSIMO SENHOR DOUTOR DESEMBARGADOR </a:t>
            </a:r>
            <a:r>
              <a:rPr lang="pt-BR" sz="2200" b="1"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PRESIDENTE</a:t>
            </a:r>
            <a:r>
              <a:rPr lang="pt-BR"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DO TRIBUNAL DE JUSTIÇA DO ESTADO DE SÃO PAULO.</a:t>
            </a:r>
          </a:p>
          <a:p>
            <a:pPr algn="just">
              <a:lnSpc>
                <a:spcPct val="120000"/>
              </a:lnSpc>
              <a:spcBef>
                <a:spcPts val="0"/>
              </a:spcBef>
            </a:pPr>
            <a:endParaRPr lang="pt-BR"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0"/>
              </a:spcBef>
            </a:pPr>
            <a:r>
              <a:rPr lang="pt-BR" sz="2400" b="1"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AGRAVANTE</a:t>
            </a:r>
            <a:r>
              <a:rPr lang="pt-BR"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já qualificado nos autos do processo em epígrafe, por seu </a:t>
            </a:r>
            <a:r>
              <a:rPr lang="pt-BR"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advogado</a:t>
            </a:r>
            <a:r>
              <a:rPr lang="pt-BR"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inconformado com a </a:t>
            </a:r>
            <a:r>
              <a:rPr lang="pt-BR" sz="2400"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decisão </a:t>
            </a:r>
            <a:r>
              <a:rPr lang="pt-BR" sz="2400" dirty="0">
                <a:solidFill>
                  <a:schemeClr val="tx1"/>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interlocutória</a:t>
            </a:r>
            <a:r>
              <a:rPr lang="pt-BR"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pt-BR"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 fls. ..., vem, respeitosamente à presença de Vossa Excelência, com </a:t>
            </a:r>
            <a:r>
              <a:rPr lang="pt-BR" sz="2400" b="1"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fundamento</a:t>
            </a:r>
            <a:r>
              <a:rPr lang="pt-BR"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no </a:t>
            </a:r>
            <a:r>
              <a:rPr lang="pt-BR"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artigo 1.015</a:t>
            </a:r>
            <a:r>
              <a:rPr lang="pt-BR"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inciso </a:t>
            </a:r>
            <a:r>
              <a:rPr lang="pt-BR" sz="2400" dirty="0" err="1">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xxx</a:t>
            </a:r>
            <a:r>
              <a:rPr lang="pt-BR"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pt-BR" sz="2400" b="1"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interpor</a:t>
            </a:r>
            <a:r>
              <a:rPr lang="pt-BR"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pt-BR"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AGRAVO DE INSTRUMENTO contra decisão que ...(exemplo: “indeferiu a gratuidade da justiça”) na ação movida em face do agravado ...</a:t>
            </a:r>
          </a:p>
          <a:p>
            <a:pPr algn="just">
              <a:lnSpc>
                <a:spcPct val="120000"/>
              </a:lnSpc>
              <a:spcBef>
                <a:spcPts val="0"/>
              </a:spcBef>
            </a:pPr>
            <a:r>
              <a:rPr lang="pt-BR"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	Requer seja deferida a </a:t>
            </a:r>
            <a:r>
              <a:rPr lang="pt-BR" sz="2400" b="1" dirty="0">
                <a:solidFill>
                  <a:schemeClr val="tx1"/>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tutela antecipada</a:t>
            </a:r>
            <a:r>
              <a:rPr lang="pt-BR" sz="24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pt-BR"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recursal e após </a:t>
            </a:r>
            <a:r>
              <a:rPr lang="pt-BR" sz="2400" b="1" dirty="0">
                <a:solidFill>
                  <a:schemeClr val="tx1"/>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intimação</a:t>
            </a:r>
            <a:r>
              <a:rPr lang="pt-BR"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 nos termos do art. 1.019, II do CPC, para agravado para apresentar a </a:t>
            </a:r>
            <a:r>
              <a:rPr lang="pt-BR" sz="2400" b="1" dirty="0">
                <a:solidFill>
                  <a:schemeClr val="tx1"/>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contraminuta</a:t>
            </a:r>
            <a:r>
              <a:rPr lang="pt-BR"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a:t>
            </a:r>
          </a:p>
          <a:p>
            <a:pPr algn="just">
              <a:lnSpc>
                <a:spcPct val="120000"/>
              </a:lnSpc>
              <a:spcBef>
                <a:spcPts val="0"/>
              </a:spcBef>
            </a:pPr>
            <a:r>
              <a:rPr lang="pt-BR"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Ao final, requer seja </a:t>
            </a:r>
            <a:r>
              <a:rPr lang="pt-BR" sz="2400" b="1" dirty="0">
                <a:solidFill>
                  <a:schemeClr val="tx1"/>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conhecido</a:t>
            </a:r>
            <a:r>
              <a:rPr lang="pt-BR"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 o recurso agravo de instrumento e no mérito </a:t>
            </a:r>
            <a:r>
              <a:rPr lang="pt-BR" sz="2400" b="1" dirty="0">
                <a:solidFill>
                  <a:schemeClr val="tx1"/>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provido</a:t>
            </a:r>
            <a:r>
              <a:rPr lang="pt-BR"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 conforme minuta anexa.</a:t>
            </a:r>
          </a:p>
          <a:p>
            <a:pPr algn="just">
              <a:lnSpc>
                <a:spcPct val="120000"/>
              </a:lnSpc>
              <a:spcBef>
                <a:spcPts val="0"/>
              </a:spcBef>
            </a:pPr>
            <a:r>
              <a:rPr lang="pt-BR" sz="2000" dirty="0">
                <a:solidFill>
                  <a:schemeClr val="tx1"/>
                </a:solidFill>
                <a:latin typeface="Calibri" panose="020F0502020204030204" pitchFamily="34" charset="0"/>
                <a:ea typeface="Calibri" panose="020F0502020204030204" pitchFamily="34" charset="0"/>
                <a:cs typeface="Times New Roman" panose="02020603050405020304" pitchFamily="18" charset="0"/>
              </a:rPr>
              <a:t>Neste termos, p</a:t>
            </a:r>
            <a:r>
              <a:rPr lang="pt-B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ede deferimento. </a:t>
            </a:r>
          </a:p>
          <a:p>
            <a:pPr algn="just">
              <a:lnSpc>
                <a:spcPct val="120000"/>
              </a:lnSpc>
              <a:spcBef>
                <a:spcPts val="0"/>
              </a:spcBef>
            </a:pPr>
            <a:r>
              <a:rPr lang="pt-BR" sz="2000" dirty="0">
                <a:solidFill>
                  <a:schemeClr val="tx1"/>
                </a:solidFill>
                <a:latin typeface="Calibri" panose="020F0502020204030204" pitchFamily="34" charset="0"/>
                <a:ea typeface="Calibri" panose="020F0502020204030204" pitchFamily="34" charset="0"/>
                <a:cs typeface="Times New Roman" panose="02020603050405020304" pitchFamily="18" charset="0"/>
              </a:rPr>
              <a:t>Local e data.   NOME DO ADVOGADO E OAB</a:t>
            </a:r>
            <a:endParaRPr lang="pt-B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860627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638EB-FC60-1727-6699-FED0C90A2E00}"/>
            </a:ext>
          </a:extLst>
        </p:cNvPr>
        <p:cNvGrpSpPr/>
        <p:nvPr/>
      </p:nvGrpSpPr>
      <p:grpSpPr>
        <a:xfrm>
          <a:off x="0" y="0"/>
          <a:ext cx="0" cy="0"/>
          <a:chOff x="0" y="0"/>
          <a:chExt cx="0" cy="0"/>
        </a:xfrm>
      </p:grpSpPr>
      <p:sp>
        <p:nvSpPr>
          <p:cNvPr id="3" name="Subtítulo 2">
            <a:extLst>
              <a:ext uri="{FF2B5EF4-FFF2-40B4-BE49-F238E27FC236}">
                <a16:creationId xmlns:a16="http://schemas.microsoft.com/office/drawing/2014/main" id="{DEE4F7F1-0C94-D13E-7339-F787BAE560C9}"/>
              </a:ext>
            </a:extLst>
          </p:cNvPr>
          <p:cNvSpPr>
            <a:spLocks noGrp="1"/>
          </p:cNvSpPr>
          <p:nvPr>
            <p:ph type="subTitle" idx="1"/>
          </p:nvPr>
        </p:nvSpPr>
        <p:spPr>
          <a:xfrm>
            <a:off x="1" y="0"/>
            <a:ext cx="9143999" cy="6858000"/>
          </a:xfrm>
        </p:spPr>
        <p:txBody>
          <a:bodyPr>
            <a:noAutofit/>
          </a:bodyPr>
          <a:lstStyle/>
          <a:p>
            <a:pPr>
              <a:lnSpc>
                <a:spcPct val="120000"/>
              </a:lnSpc>
              <a:spcBef>
                <a:spcPts val="0"/>
              </a:spcBef>
            </a:pPr>
            <a:r>
              <a:rPr lang="pt-BR" sz="40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MINUTA AGRAVO DE INSTRUMENTO</a:t>
            </a:r>
          </a:p>
          <a:p>
            <a:pPr algn="just">
              <a:lnSpc>
                <a:spcPct val="120000"/>
              </a:lnSpc>
              <a:spcBef>
                <a:spcPts val="0"/>
              </a:spcBef>
            </a:pPr>
            <a:endParaRPr lang="pt-BR" sz="4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0"/>
              </a:spcBef>
            </a:pPr>
            <a:r>
              <a:rPr lang="pt-BR" sz="4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pt-BR" sz="40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Eg</a:t>
            </a:r>
            <a:r>
              <a:rPr lang="pt-BR" sz="4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Trib...</a:t>
            </a:r>
          </a:p>
          <a:p>
            <a:pPr algn="just">
              <a:lnSpc>
                <a:spcPct val="120000"/>
              </a:lnSpc>
              <a:spcBef>
                <a:spcPts val="0"/>
              </a:spcBef>
            </a:pPr>
            <a:r>
              <a:rPr lang="pt-BR"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pt-BR" sz="4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Nob... J.</a:t>
            </a:r>
          </a:p>
          <a:p>
            <a:pPr algn="just">
              <a:lnSpc>
                <a:spcPct val="120000"/>
              </a:lnSpc>
              <a:spcBef>
                <a:spcPts val="0"/>
              </a:spcBef>
            </a:pPr>
            <a:endParaRPr lang="pt-BR"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0"/>
              </a:spcBef>
            </a:pPr>
            <a:r>
              <a:rPr lang="pt-BR" sz="40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Agrav</a:t>
            </a:r>
            <a:r>
              <a:rPr lang="pt-BR"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20000"/>
              </a:lnSpc>
              <a:spcBef>
                <a:spcPts val="0"/>
              </a:spcBef>
            </a:pPr>
            <a:r>
              <a:rPr lang="pt-BR" sz="4000" dirty="0">
                <a:solidFill>
                  <a:schemeClr val="tx1"/>
                </a:solidFill>
                <a:latin typeface="Calibri" panose="020F0502020204030204" pitchFamily="34" charset="0"/>
                <a:ea typeface="Calibri" panose="020F0502020204030204" pitchFamily="34" charset="0"/>
                <a:cs typeface="Times New Roman" panose="02020603050405020304" pitchFamily="18" charset="0"/>
              </a:rPr>
              <a:t>Ag...:</a:t>
            </a:r>
          </a:p>
          <a:p>
            <a:pPr algn="just">
              <a:lnSpc>
                <a:spcPct val="120000"/>
              </a:lnSpc>
              <a:spcBef>
                <a:spcPts val="0"/>
              </a:spcBef>
            </a:pPr>
            <a:r>
              <a:rPr lang="pt-BR" sz="4000" dirty="0">
                <a:solidFill>
                  <a:schemeClr val="tx1"/>
                </a:solidFill>
                <a:latin typeface="Calibri" panose="020F0502020204030204" pitchFamily="34" charset="0"/>
                <a:ea typeface="Calibri" panose="020F0502020204030204" pitchFamily="34" charset="0"/>
                <a:cs typeface="Times New Roman" panose="02020603050405020304" pitchFamily="18" charset="0"/>
              </a:rPr>
              <a:t>Orig...: ...</a:t>
            </a:r>
          </a:p>
        </p:txBody>
      </p:sp>
    </p:spTree>
    <p:extLst>
      <p:ext uri="{BB962C8B-B14F-4D97-AF65-F5344CB8AC3E}">
        <p14:creationId xmlns:p14="http://schemas.microsoft.com/office/powerpoint/2010/main" val="304272634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CED5F-F2E9-8C87-B9D5-0CD5D8FA7E1D}"/>
            </a:ext>
          </a:extLst>
        </p:cNvPr>
        <p:cNvGrpSpPr/>
        <p:nvPr/>
      </p:nvGrpSpPr>
      <p:grpSpPr>
        <a:xfrm>
          <a:off x="0" y="0"/>
          <a:ext cx="0" cy="0"/>
          <a:chOff x="0" y="0"/>
          <a:chExt cx="0" cy="0"/>
        </a:xfrm>
      </p:grpSpPr>
      <p:sp>
        <p:nvSpPr>
          <p:cNvPr id="3" name="Subtítulo 2">
            <a:extLst>
              <a:ext uri="{FF2B5EF4-FFF2-40B4-BE49-F238E27FC236}">
                <a16:creationId xmlns:a16="http://schemas.microsoft.com/office/drawing/2014/main" id="{33B7179F-506F-CC51-A4FB-5F6179377AE2}"/>
              </a:ext>
            </a:extLst>
          </p:cNvPr>
          <p:cNvSpPr>
            <a:spLocks noGrp="1"/>
          </p:cNvSpPr>
          <p:nvPr>
            <p:ph type="subTitle" idx="1"/>
          </p:nvPr>
        </p:nvSpPr>
        <p:spPr>
          <a:xfrm>
            <a:off x="6470" y="-27384"/>
            <a:ext cx="9143999" cy="6885383"/>
          </a:xfrm>
        </p:spPr>
        <p:txBody>
          <a:bodyPr>
            <a:noAutofit/>
          </a:bodyPr>
          <a:lstStyle/>
          <a:p>
            <a:pPr>
              <a:lnSpc>
                <a:spcPct val="120000"/>
              </a:lnSpc>
              <a:spcBef>
                <a:spcPts val="0"/>
              </a:spcBef>
            </a:pPr>
            <a:r>
              <a:rPr lang="pt-BR" sz="4000" b="1" i="1" dirty="0">
                <a:solidFill>
                  <a:schemeClr val="tx1"/>
                </a:solidFill>
                <a:latin typeface="Calibri" panose="020F0502020204030204" pitchFamily="34" charset="0"/>
                <a:ea typeface="Calibri" panose="020F0502020204030204" pitchFamily="34" charset="0"/>
                <a:cs typeface="Times New Roman" panose="02020603050405020304" pitchFamily="18" charset="0"/>
              </a:rPr>
              <a:t>PRESSUPOSTOS DE ADMISSIBILIDADE </a:t>
            </a:r>
          </a:p>
          <a:p>
            <a:pPr algn="just">
              <a:lnSpc>
                <a:spcPct val="120000"/>
              </a:lnSpc>
              <a:spcBef>
                <a:spcPts val="0"/>
              </a:spcBef>
            </a:pPr>
            <a:r>
              <a:rPr lang="pt-BR" sz="40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CABIM...</a:t>
            </a:r>
          </a:p>
          <a:p>
            <a:pPr algn="just">
              <a:lnSpc>
                <a:spcPct val="120000"/>
              </a:lnSpc>
              <a:spcBef>
                <a:spcPts val="0"/>
              </a:spcBef>
            </a:pPr>
            <a:r>
              <a:rPr lang="pt-BR"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Trata-se de dec.. .... na fase de ....</a:t>
            </a:r>
          </a:p>
          <a:p>
            <a:pPr algn="just">
              <a:lnSpc>
                <a:spcPct val="120000"/>
              </a:lnSpc>
              <a:spcBef>
                <a:spcPts val="0"/>
              </a:spcBef>
            </a:pPr>
            <a:r>
              <a:rPr lang="pt-BR" sz="4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Nos termos .... </a:t>
            </a:r>
            <a:r>
              <a:rPr lang="pt-BR"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do CPC </a:t>
            </a:r>
            <a:r>
              <a:rPr lang="pt-BR" sz="4000" dirty="0">
                <a:solidFill>
                  <a:schemeClr val="tx1"/>
                </a:solidFill>
                <a:latin typeface="Calibri" panose="020F0502020204030204" pitchFamily="34" charset="0"/>
                <a:ea typeface="Calibri" panose="020F0502020204030204" pitchFamily="34" charset="0"/>
                <a:cs typeface="Times New Roman" panose="02020603050405020304" pitchFamily="18" charset="0"/>
              </a:rPr>
              <a:t>contra decisões comporta ....</a:t>
            </a:r>
            <a:endParaRPr lang="pt-BR"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0"/>
              </a:spcBef>
            </a:pPr>
            <a:r>
              <a:rPr lang="pt-BR" sz="4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Portanto, o recurso interposto é o c...</a:t>
            </a:r>
            <a:endParaRPr lang="pt-BR"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0"/>
              </a:spcBef>
            </a:pPr>
            <a:endParaRPr lang="pt-BR"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127918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777FBB7B-3FB8-4B46-A9B2-427EB10C7BF8}"/>
              </a:ext>
            </a:extLst>
          </p:cNvPr>
          <p:cNvSpPr>
            <a:spLocks noGrp="1"/>
          </p:cNvSpPr>
          <p:nvPr>
            <p:ph type="subTitle" idx="1"/>
          </p:nvPr>
        </p:nvSpPr>
        <p:spPr>
          <a:xfrm>
            <a:off x="6470" y="-27384"/>
            <a:ext cx="9143999" cy="6885383"/>
          </a:xfrm>
        </p:spPr>
        <p:txBody>
          <a:bodyPr>
            <a:noAutofit/>
          </a:bodyPr>
          <a:lstStyle/>
          <a:p>
            <a:pPr algn="just">
              <a:lnSpc>
                <a:spcPct val="120000"/>
              </a:lnSpc>
              <a:spcBef>
                <a:spcPts val="0"/>
              </a:spcBef>
            </a:pPr>
            <a:r>
              <a:rPr lang="pt-BR" sz="30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TEMPESTIVID....</a:t>
            </a:r>
          </a:p>
          <a:p>
            <a:pPr algn="just">
              <a:lnSpc>
                <a:spcPct val="120000"/>
              </a:lnSpc>
              <a:spcBef>
                <a:spcPts val="0"/>
              </a:spcBef>
            </a:pPr>
            <a:r>
              <a:rPr lang="pt-BR" sz="3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 decisão foi p... no </a:t>
            </a:r>
            <a:r>
              <a:rPr lang="pt-BR" sz="30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di</a:t>
            </a:r>
            <a:r>
              <a:rPr lang="pt-BR" sz="3000" dirty="0">
                <a:solidFill>
                  <a:schemeClr val="tx1"/>
                </a:solidFill>
                <a:latin typeface="Calibri" panose="020F0502020204030204" pitchFamily="34" charset="0"/>
                <a:ea typeface="Calibri" panose="020F0502020204030204" pitchFamily="34" charset="0"/>
                <a:cs typeface="Times New Roman" panose="02020603050405020304" pitchFamily="18" charset="0"/>
              </a:rPr>
              <a:t>...</a:t>
            </a:r>
          </a:p>
          <a:p>
            <a:pPr algn="just">
              <a:lnSpc>
                <a:spcPct val="120000"/>
              </a:lnSpc>
              <a:spcBef>
                <a:spcPts val="0"/>
              </a:spcBef>
            </a:pPr>
            <a:r>
              <a:rPr lang="pt-BR" sz="3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O recurso é p... no d...</a:t>
            </a:r>
          </a:p>
          <a:p>
            <a:pPr algn="just">
              <a:lnSpc>
                <a:spcPct val="120000"/>
              </a:lnSpc>
              <a:spcBef>
                <a:spcPts val="0"/>
              </a:spcBef>
            </a:pPr>
            <a:r>
              <a:rPr lang="pt-BR" sz="3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Nos termos do art. ...., § 5º CPC o recurso é p....</a:t>
            </a:r>
          </a:p>
          <a:p>
            <a:pPr algn="just">
              <a:lnSpc>
                <a:spcPct val="120000"/>
              </a:lnSpc>
              <a:spcBef>
                <a:spcPts val="0"/>
              </a:spcBef>
            </a:pPr>
            <a:r>
              <a:rPr lang="pt-BR" sz="3000" dirty="0">
                <a:solidFill>
                  <a:schemeClr val="tx1"/>
                </a:solidFill>
                <a:latin typeface="Calibri" panose="020F0502020204030204" pitchFamily="34" charset="0"/>
                <a:ea typeface="Calibri" panose="020F0502020204030204" pitchFamily="34" charset="0"/>
                <a:cs typeface="Times New Roman" panose="02020603050405020304" pitchFamily="18" charset="0"/>
              </a:rPr>
              <a:t>no prazo de 15 dias úteis.</a:t>
            </a:r>
          </a:p>
          <a:p>
            <a:pPr algn="just">
              <a:lnSpc>
                <a:spcPct val="120000"/>
              </a:lnSpc>
              <a:spcBef>
                <a:spcPts val="0"/>
              </a:spcBef>
            </a:pPr>
            <a:r>
              <a:rPr lang="pt-BR" sz="3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Assim, o recurso é p... no prazo correto e port.... preenche o pressuposto da temp... </a:t>
            </a:r>
          </a:p>
          <a:p>
            <a:pPr algn="just">
              <a:lnSpc>
                <a:spcPct val="120000"/>
              </a:lnSpc>
              <a:spcBef>
                <a:spcPts val="0"/>
              </a:spcBef>
            </a:pPr>
            <a:endParaRPr lang="pt-BR" sz="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97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8F0C9-D789-6A68-0DE1-B10276D4980D}"/>
            </a:ext>
          </a:extLst>
        </p:cNvPr>
        <p:cNvGrpSpPr/>
        <p:nvPr/>
      </p:nvGrpSpPr>
      <p:grpSpPr>
        <a:xfrm>
          <a:off x="0" y="0"/>
          <a:ext cx="0" cy="0"/>
          <a:chOff x="0" y="0"/>
          <a:chExt cx="0" cy="0"/>
        </a:xfrm>
      </p:grpSpPr>
      <p:sp>
        <p:nvSpPr>
          <p:cNvPr id="3" name="Subtítulo 2">
            <a:extLst>
              <a:ext uri="{FF2B5EF4-FFF2-40B4-BE49-F238E27FC236}">
                <a16:creationId xmlns:a16="http://schemas.microsoft.com/office/drawing/2014/main" id="{FE2B6609-0754-E49A-1D29-2D4AE6CD6AC6}"/>
              </a:ext>
            </a:extLst>
          </p:cNvPr>
          <p:cNvSpPr>
            <a:spLocks noGrp="1"/>
          </p:cNvSpPr>
          <p:nvPr>
            <p:ph type="subTitle" idx="1"/>
          </p:nvPr>
        </p:nvSpPr>
        <p:spPr>
          <a:xfrm>
            <a:off x="6470" y="-27384"/>
            <a:ext cx="9143999" cy="6885383"/>
          </a:xfrm>
        </p:spPr>
        <p:txBody>
          <a:bodyPr>
            <a:noAutofit/>
          </a:bodyPr>
          <a:lstStyle/>
          <a:p>
            <a:pPr algn="just">
              <a:lnSpc>
                <a:spcPct val="120000"/>
              </a:lnSpc>
              <a:spcBef>
                <a:spcPts val="0"/>
              </a:spcBef>
            </a:pPr>
            <a:r>
              <a:rPr lang="pt-BR" sz="30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PREPARO</a:t>
            </a:r>
          </a:p>
          <a:p>
            <a:pPr algn="just">
              <a:lnSpc>
                <a:spcPct val="120000"/>
              </a:lnSpc>
              <a:spcBef>
                <a:spcPts val="0"/>
              </a:spcBef>
            </a:pPr>
            <a:r>
              <a:rPr lang="pt-BR" sz="3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O agravante </a:t>
            </a:r>
            <a:r>
              <a:rPr lang="pt-BR" sz="30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recolh</a:t>
            </a:r>
            <a:r>
              <a:rPr lang="pt-BR" sz="3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os valores exigidos a título da </a:t>
            </a:r>
            <a:r>
              <a:rPr lang="pt-BR" sz="30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cust</a:t>
            </a:r>
            <a:r>
              <a:rPr lang="pt-BR" sz="3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pt-BR" sz="30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recurs</a:t>
            </a:r>
            <a:r>
              <a:rPr lang="pt-BR" sz="3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para interposição do agr... d... ins... conforme </a:t>
            </a:r>
            <a:r>
              <a:rPr lang="pt-BR" sz="30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gu</a:t>
            </a:r>
            <a:r>
              <a:rPr lang="pt-BR" sz="3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pt-BR" sz="30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anex</a:t>
            </a:r>
            <a:r>
              <a:rPr lang="pt-BR" sz="3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(doc. </a:t>
            </a:r>
            <a:r>
              <a:rPr lang="pt-BR" sz="30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xxx</a:t>
            </a:r>
            <a:r>
              <a:rPr lang="pt-BR" sz="3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nos ... do art. 1.017, § 1º, do ....</a:t>
            </a:r>
          </a:p>
          <a:p>
            <a:pPr algn="just">
              <a:lnSpc>
                <a:spcPct val="120000"/>
              </a:lnSpc>
              <a:spcBef>
                <a:spcPts val="0"/>
              </a:spcBef>
            </a:pPr>
            <a:r>
              <a:rPr lang="pt-BR" sz="3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pt-BR" sz="3200" dirty="0"/>
              <a:t> </a:t>
            </a:r>
            <a:r>
              <a:rPr lang="pt-BR" sz="3000" dirty="0">
                <a:solidFill>
                  <a:schemeClr val="tx1"/>
                </a:solidFill>
                <a:latin typeface="Calibri" panose="020F0502020204030204" pitchFamily="34" charset="0"/>
                <a:ea typeface="Calibri" panose="020F0502020204030204" pitchFamily="34" charset="0"/>
                <a:cs typeface="Times New Roman" panose="02020603050405020304" pitchFamily="18" charset="0"/>
              </a:rPr>
              <a:t>Assim, encontra-se devidamente atendido o requisito do pr..</a:t>
            </a:r>
            <a:r>
              <a:rPr lang="pt-BR" sz="3200" dirty="0"/>
              <a:t>.</a:t>
            </a:r>
            <a:endParaRPr lang="pt-BR" sz="30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64229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5B742-6730-CFD8-5F57-7B920403AE8B}"/>
            </a:ext>
          </a:extLst>
        </p:cNvPr>
        <p:cNvGrpSpPr/>
        <p:nvPr/>
      </p:nvGrpSpPr>
      <p:grpSpPr>
        <a:xfrm>
          <a:off x="0" y="0"/>
          <a:ext cx="0" cy="0"/>
          <a:chOff x="0" y="0"/>
          <a:chExt cx="0" cy="0"/>
        </a:xfrm>
      </p:grpSpPr>
      <p:sp>
        <p:nvSpPr>
          <p:cNvPr id="3" name="Subtítulo 2">
            <a:extLst>
              <a:ext uri="{FF2B5EF4-FFF2-40B4-BE49-F238E27FC236}">
                <a16:creationId xmlns:a16="http://schemas.microsoft.com/office/drawing/2014/main" id="{D0425F7C-9A46-09AC-4F62-F40FE0593AB9}"/>
              </a:ext>
            </a:extLst>
          </p:cNvPr>
          <p:cNvSpPr>
            <a:spLocks noGrp="1"/>
          </p:cNvSpPr>
          <p:nvPr>
            <p:ph type="subTitle" idx="1"/>
          </p:nvPr>
        </p:nvSpPr>
        <p:spPr>
          <a:xfrm>
            <a:off x="6470" y="-27384"/>
            <a:ext cx="9143999" cy="6885383"/>
          </a:xfrm>
        </p:spPr>
        <p:txBody>
          <a:bodyPr>
            <a:noAutofit/>
          </a:bodyPr>
          <a:lstStyle/>
          <a:p>
            <a:pPr algn="just">
              <a:lnSpc>
                <a:spcPct val="120000"/>
              </a:lnSpc>
              <a:spcBef>
                <a:spcPts val="0"/>
              </a:spcBef>
            </a:pPr>
            <a:endParaRPr lang="pt-BR" sz="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0"/>
              </a:spcBef>
            </a:pPr>
            <a:r>
              <a:rPr lang="pt-BR" sz="30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A EXPOSIÇÃO DOS FATOS</a:t>
            </a:r>
          </a:p>
          <a:p>
            <a:pPr algn="just">
              <a:lnSpc>
                <a:spcPct val="120000"/>
              </a:lnSpc>
              <a:spcBef>
                <a:spcPts val="0"/>
              </a:spcBef>
            </a:pPr>
            <a:r>
              <a:rPr lang="pt-BR" sz="3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Trata-se de </a:t>
            </a:r>
            <a:r>
              <a:rPr lang="pt-BR" sz="30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cump</a:t>
            </a:r>
            <a:r>
              <a:rPr lang="pt-BR" sz="3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em </a:t>
            </a:r>
            <a:r>
              <a:rPr lang="pt-BR" sz="30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aç</a:t>
            </a:r>
            <a:r>
              <a:rPr lang="pt-BR" sz="3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de ali... pro... pela </a:t>
            </a:r>
            <a:r>
              <a:rPr lang="pt-BR" sz="30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agrav</a:t>
            </a:r>
            <a:r>
              <a:rPr lang="pt-BR" sz="3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TICIANA em face do agravado J..., sob o rito da .... 	</a:t>
            </a:r>
          </a:p>
          <a:p>
            <a:pPr algn="just">
              <a:lnSpc>
                <a:spcPct val="120000"/>
              </a:lnSpc>
              <a:spcBef>
                <a:spcPts val="0"/>
              </a:spcBef>
            </a:pPr>
            <a:r>
              <a:rPr lang="pt-BR" sz="3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O t... judicial encontra-se as fls. 05 e o cálc... a fl. 265. </a:t>
            </a:r>
          </a:p>
          <a:p>
            <a:pPr algn="just">
              <a:lnSpc>
                <a:spcPct val="120000"/>
              </a:lnSpc>
              <a:spcBef>
                <a:spcPts val="0"/>
              </a:spcBef>
            </a:pPr>
            <a:r>
              <a:rPr lang="pt-BR" sz="3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Diante do inadimplemento, foram, realizadas pesquisas de b.. na execução, contudo, todas ..... </a:t>
            </a:r>
          </a:p>
          <a:p>
            <a:pPr algn="just">
              <a:lnSpc>
                <a:spcPct val="120000"/>
              </a:lnSpc>
              <a:spcBef>
                <a:spcPts val="0"/>
              </a:spcBef>
            </a:pPr>
            <a:r>
              <a:rPr lang="pt-BR" sz="3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O executado é titular de emp.....</a:t>
            </a:r>
          </a:p>
          <a:p>
            <a:pPr algn="just">
              <a:lnSpc>
                <a:spcPct val="120000"/>
              </a:lnSpc>
              <a:spcBef>
                <a:spcPts val="0"/>
              </a:spcBef>
            </a:pPr>
            <a:r>
              <a:rPr lang="pt-BR" sz="3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O juiz indef... equivocadamente a </a:t>
            </a:r>
            <a:r>
              <a:rPr lang="pt-BR" sz="30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exprop</a:t>
            </a:r>
            <a:r>
              <a:rPr lang="pt-BR" sz="3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dos bens encontrados em nom... do executado registrados na modal... de f... indiv...</a:t>
            </a:r>
          </a:p>
          <a:p>
            <a:pPr algn="just">
              <a:lnSpc>
                <a:spcPct val="120000"/>
              </a:lnSpc>
              <a:spcBef>
                <a:spcPts val="0"/>
              </a:spcBef>
            </a:pPr>
            <a:r>
              <a:rPr lang="pt-BR" sz="3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O juízo “a q...” entendeu que a modal. da </a:t>
            </a:r>
            <a:r>
              <a:rPr lang="pt-BR" sz="30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empres</a:t>
            </a:r>
            <a:r>
              <a:rPr lang="pt-BR" sz="3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é sociedade unipessoal, possuindo p... </a:t>
            </a:r>
            <a:r>
              <a:rPr lang="pt-BR" sz="30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juríd</a:t>
            </a:r>
            <a:r>
              <a:rPr lang="pt-BR" sz="3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própria.</a:t>
            </a:r>
            <a:endParaRPr lang="pt-BR" sz="3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858926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777FBB7B-3FB8-4B46-A9B2-427EB10C7BF8}"/>
              </a:ext>
            </a:extLst>
          </p:cNvPr>
          <p:cNvSpPr>
            <a:spLocks noGrp="1"/>
          </p:cNvSpPr>
          <p:nvPr>
            <p:ph type="subTitle" idx="1"/>
          </p:nvPr>
        </p:nvSpPr>
        <p:spPr>
          <a:xfrm>
            <a:off x="6470" y="0"/>
            <a:ext cx="9143999" cy="6858000"/>
          </a:xfrm>
        </p:spPr>
        <p:txBody>
          <a:bodyPr>
            <a:noAutofit/>
          </a:bodyPr>
          <a:lstStyle/>
          <a:p>
            <a:pPr algn="just">
              <a:lnSpc>
                <a:spcPct val="120000"/>
              </a:lnSpc>
              <a:spcBef>
                <a:spcPts val="0"/>
              </a:spcBef>
            </a:pPr>
            <a:r>
              <a:rPr lang="pt-BR"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DO DIREITO: DAS RAZÕES DO PEDIDO DE REFORMA OU DE INVALIDAÇÃO DA DECISÃO </a:t>
            </a:r>
          </a:p>
          <a:p>
            <a:pPr algn="just">
              <a:lnSpc>
                <a:spcPct val="120000"/>
              </a:lnSpc>
              <a:spcBef>
                <a:spcPts val="0"/>
              </a:spcBef>
            </a:pPr>
            <a:r>
              <a:rPr lang="pt-BR"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pt-BR"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Trata-se de decis... </a:t>
            </a:r>
            <a:r>
              <a:rPr lang="pt-BR" sz="24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interl</a:t>
            </a:r>
            <a:r>
              <a:rPr lang="pt-BR"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pt-BR" sz="24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profer</a:t>
            </a:r>
            <a:r>
              <a:rPr lang="pt-BR"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 na fase de </a:t>
            </a:r>
            <a:r>
              <a:rPr lang="pt-BR" sz="24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cump</a:t>
            </a:r>
            <a:r>
              <a:rPr lang="pt-BR"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 de sent....</a:t>
            </a:r>
          </a:p>
          <a:p>
            <a:pPr algn="just">
              <a:lnSpc>
                <a:spcPct val="120000"/>
              </a:lnSpc>
              <a:spcBef>
                <a:spcPts val="0"/>
              </a:spcBef>
            </a:pPr>
            <a:r>
              <a:rPr lang="pt-BR"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	O juiz recusou penhor... a empr.. </a:t>
            </a:r>
            <a:r>
              <a:rPr lang="pt-BR" sz="24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registr</a:t>
            </a:r>
            <a:r>
              <a:rPr lang="pt-BR"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 na modalidade... de f... Ind... Em nome do Executado, ora ag...</a:t>
            </a:r>
          </a:p>
          <a:p>
            <a:pPr algn="just">
              <a:lnSpc>
                <a:spcPct val="120000"/>
              </a:lnSpc>
              <a:spcBef>
                <a:spcPts val="0"/>
              </a:spcBef>
            </a:pPr>
            <a:r>
              <a:rPr lang="pt-BR"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	Há evidente... equiv... porque... a </a:t>
            </a:r>
            <a:r>
              <a:rPr lang="pt-BR" sz="24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agrav</a:t>
            </a:r>
            <a:r>
              <a:rPr lang="pt-BR"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pt-BR" sz="2400" dirty="0">
                <a:solidFill>
                  <a:schemeClr val="tx1"/>
                </a:solidFill>
                <a:latin typeface="Calibri" panose="020F0502020204030204" pitchFamily="34" charset="0"/>
                <a:ea typeface="Calibri" panose="020F0502020204030204" pitchFamily="34" charset="0"/>
                <a:cs typeface="Calibri" panose="020F0502020204030204" pitchFamily="34" charset="0"/>
              </a:rPr>
              <a:t>comprovou que o agr... é </a:t>
            </a:r>
            <a:r>
              <a:rPr lang="pt-BR"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titu</a:t>
            </a:r>
            <a:r>
              <a:rPr lang="pt-BR" sz="2400" dirty="0">
                <a:solidFill>
                  <a:schemeClr val="tx1"/>
                </a:solidFill>
                <a:latin typeface="Calibri" panose="020F0502020204030204" pitchFamily="34" charset="0"/>
                <a:ea typeface="Calibri" panose="020F0502020204030204" pitchFamily="34" charset="0"/>
                <a:cs typeface="Calibri" panose="020F0502020204030204" pitchFamily="34" charset="0"/>
              </a:rPr>
              <a:t>... de </a:t>
            </a:r>
            <a:r>
              <a:rPr lang="pt-BR"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empre</a:t>
            </a:r>
            <a:r>
              <a:rPr lang="pt-BR" sz="2400" dirty="0">
                <a:solidFill>
                  <a:schemeClr val="tx1"/>
                </a:solidFill>
                <a:latin typeface="Calibri" panose="020F0502020204030204" pitchFamily="34" charset="0"/>
                <a:ea typeface="Calibri" panose="020F0502020204030204" pitchFamily="34" charset="0"/>
                <a:cs typeface="Calibri" panose="020F0502020204030204" pitchFamily="34" charset="0"/>
              </a:rPr>
              <a:t>. i... e não soc... </a:t>
            </a:r>
            <a:r>
              <a:rPr lang="pt-BR"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unip</a:t>
            </a:r>
            <a:r>
              <a:rPr lang="pt-BR" sz="2400"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pt-BR" sz="2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0"/>
              </a:spcBef>
            </a:pPr>
            <a:r>
              <a:rPr lang="pt-BR"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O entendimento é alinhado com a jurisp</a:t>
            </a:r>
            <a:r>
              <a:rPr lang="pt-BR"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a:t>
            </a:r>
            <a:r>
              <a:rPr lang="pt-BR"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20000"/>
              </a:lnSpc>
              <a:spcBef>
                <a:spcPts val="0"/>
              </a:spcBef>
            </a:pPr>
            <a:r>
              <a:rPr lang="pt-BR" sz="1800" dirty="0">
                <a:solidFill>
                  <a:schemeClr val="tx1"/>
                </a:solidFill>
                <a:latin typeface="Georgia" panose="02040502050405020303" pitchFamily="18" charset="0"/>
                <a:ea typeface="Calibri" panose="020F0502020204030204" pitchFamily="34" charset="0"/>
                <a:cs typeface="Times New Roman" panose="02020603050405020304" pitchFamily="18" charset="0"/>
              </a:rPr>
              <a:t>EXECUÇÃO POR TÍTULO EXTRAJUDICIAL. Cheques. Deferimento do bloqueio de valores em nome da firma individual do executado Empresa de pequeno porte. Inexistência de distinção entre a firma individual e a pessoa física. Confusão de patrimônios Desnecessidade de desconsideração da personalidade jurídica Recurso improvido. (TJSP Agravo de Instrumento 2090693-35.2019.8.26.0000)</a:t>
            </a:r>
            <a:endParaRPr lang="pt-BR" sz="1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0"/>
              </a:spcBef>
            </a:pPr>
            <a:r>
              <a:rPr lang="pt-BR"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pt-BR" sz="2400"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a:t>
            </a:r>
            <a:r>
              <a:rPr lang="pt-BR"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considerando o </a:t>
            </a:r>
            <a:r>
              <a:rPr lang="pt-BR" sz="24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equí</a:t>
            </a:r>
            <a:r>
              <a:rPr lang="pt-BR"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do juízo ‘a quo’, a decisão merece ser reformad</a:t>
            </a:r>
            <a:r>
              <a:rPr lang="pt-BR"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a para </a:t>
            </a:r>
            <a:r>
              <a:rPr lang="pt-BR" sz="24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autoriz</a:t>
            </a:r>
            <a:r>
              <a:rPr lang="pt-BR"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 </a:t>
            </a:r>
            <a:r>
              <a:rPr lang="pt-BR" sz="24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expropriaç</a:t>
            </a:r>
            <a:r>
              <a:rPr lang="pt-BR"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 dos bens em nom.. da firma ind. do </a:t>
            </a:r>
            <a:r>
              <a:rPr lang="pt-BR" sz="24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agravad</a:t>
            </a:r>
            <a:r>
              <a:rPr lang="pt-BR"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a:t>
            </a:r>
            <a:r>
              <a:rPr lang="pt-BR" sz="1800" dirty="0">
                <a:solidFill>
                  <a:schemeClr val="tx1"/>
                </a:solidFill>
                <a:latin typeface="Calibri" panose="020F0502020204030204" pitchFamily="34" charset="0"/>
                <a:ea typeface="Calibri" panose="020F0502020204030204" pitchFamily="34" charset="0"/>
                <a:cs typeface="Times New Roman" panose="02020603050405020304" pitchFamily="18" charset="0"/>
              </a:rPr>
              <a:t>.</a:t>
            </a:r>
            <a:endParaRPr lang="pt-BR"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187208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8AFCE-ACA2-03F9-3F79-E9F7DB208D6C}"/>
            </a:ext>
          </a:extLst>
        </p:cNvPr>
        <p:cNvGrpSpPr/>
        <p:nvPr/>
      </p:nvGrpSpPr>
      <p:grpSpPr>
        <a:xfrm>
          <a:off x="0" y="0"/>
          <a:ext cx="0" cy="0"/>
          <a:chOff x="0" y="0"/>
          <a:chExt cx="0" cy="0"/>
        </a:xfrm>
      </p:grpSpPr>
      <p:sp>
        <p:nvSpPr>
          <p:cNvPr id="3" name="Subtítulo 2">
            <a:extLst>
              <a:ext uri="{FF2B5EF4-FFF2-40B4-BE49-F238E27FC236}">
                <a16:creationId xmlns:a16="http://schemas.microsoft.com/office/drawing/2014/main" id="{549CDF51-E517-6857-6018-1A0C257B6EB2}"/>
              </a:ext>
            </a:extLst>
          </p:cNvPr>
          <p:cNvSpPr>
            <a:spLocks noGrp="1"/>
          </p:cNvSpPr>
          <p:nvPr>
            <p:ph type="subTitle" idx="1"/>
          </p:nvPr>
        </p:nvSpPr>
        <p:spPr>
          <a:xfrm>
            <a:off x="6470" y="0"/>
            <a:ext cx="9143999" cy="6858000"/>
          </a:xfrm>
        </p:spPr>
        <p:txBody>
          <a:bodyPr>
            <a:noAutofit/>
          </a:bodyPr>
          <a:lstStyle/>
          <a:p>
            <a:pPr algn="just">
              <a:lnSpc>
                <a:spcPct val="120000"/>
              </a:lnSpc>
              <a:spcBef>
                <a:spcPts val="0"/>
              </a:spcBef>
            </a:pPr>
            <a:r>
              <a:rPr lang="pt-BR" sz="3000" b="1" dirty="0">
                <a:solidFill>
                  <a:schemeClr val="tx1"/>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NOME E O END... DOS AD...</a:t>
            </a:r>
            <a:endParaRPr lang="pt-BR" sz="300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0"/>
              </a:spcBef>
            </a:pPr>
            <a:r>
              <a:rPr lang="pt-BR" sz="3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 agravante informa o ... e ... nos termos do </a:t>
            </a:r>
            <a:r>
              <a:rPr lang="pt-BR" sz="3000" dirty="0">
                <a:solidFill>
                  <a:schemeClr val="tx1"/>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 art. 1.016, IV, do CPC</a:t>
            </a:r>
            <a:r>
              <a:rPr lang="pt-BR" sz="3000" dirty="0">
                <a:solidFill>
                  <a:schemeClr val="tx1"/>
                </a:solidFill>
                <a:latin typeface="Calibri" panose="020F0502020204030204" pitchFamily="34" charset="0"/>
                <a:ea typeface="Calibri" panose="020F0502020204030204" pitchFamily="34" charset="0"/>
                <a:cs typeface="Times New Roman" panose="02020603050405020304" pitchFamily="18" charset="0"/>
              </a:rPr>
              <a:t>:</a:t>
            </a:r>
          </a:p>
          <a:p>
            <a:pPr algn="just">
              <a:lnSpc>
                <a:spcPct val="120000"/>
              </a:lnSpc>
              <a:spcBef>
                <a:spcPts val="0"/>
              </a:spcBef>
            </a:pPr>
            <a:r>
              <a:rPr lang="pt-BR" sz="3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Agravante: Dr. (nome completo), com escritório em (endereço físico e eletrônico </a:t>
            </a:r>
            <a:r>
              <a:rPr lang="pt-BR" sz="30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xxx</a:t>
            </a:r>
            <a:r>
              <a:rPr lang="pt-BR" sz="3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OAB </a:t>
            </a:r>
            <a:r>
              <a:rPr lang="pt-BR" sz="30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xxx</a:t>
            </a:r>
            <a:r>
              <a:rPr lang="pt-BR" sz="3000" dirty="0">
                <a:solidFill>
                  <a:schemeClr val="tx1"/>
                </a:solidFill>
                <a:latin typeface="Calibri" panose="020F0502020204030204" pitchFamily="34" charset="0"/>
                <a:ea typeface="Calibri" panose="020F0502020204030204" pitchFamily="34" charset="0"/>
                <a:cs typeface="Times New Roman" panose="02020603050405020304" pitchFamily="18" charset="0"/>
              </a:rPr>
              <a:t>.</a:t>
            </a:r>
          </a:p>
          <a:p>
            <a:pPr algn="just">
              <a:lnSpc>
                <a:spcPct val="120000"/>
              </a:lnSpc>
              <a:spcBef>
                <a:spcPts val="0"/>
              </a:spcBef>
            </a:pPr>
            <a:r>
              <a:rPr lang="pt-BR" sz="3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Agravado: Dr. (nome completo), com escritório em (endereço físico e eletrônico </a:t>
            </a:r>
            <a:r>
              <a:rPr lang="pt-BR" sz="30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xxx</a:t>
            </a:r>
            <a:r>
              <a:rPr lang="pt-BR" sz="3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OAB </a:t>
            </a:r>
            <a:r>
              <a:rPr lang="pt-BR" sz="30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xxx</a:t>
            </a:r>
            <a:r>
              <a:rPr lang="pt-BR" sz="3000" dirty="0">
                <a:solidFill>
                  <a:schemeClr val="tx1"/>
                </a:solidFill>
                <a:latin typeface="Calibri" panose="020F0502020204030204" pitchFamily="34" charset="0"/>
                <a:ea typeface="Calibri" panose="020F0502020204030204" pitchFamily="34" charset="0"/>
                <a:cs typeface="Times New Roman" panose="02020603050405020304" pitchFamily="18" charset="0"/>
              </a:rPr>
              <a:t>.</a:t>
            </a:r>
          </a:p>
          <a:p>
            <a:pPr algn="just">
              <a:lnSpc>
                <a:spcPct val="120000"/>
              </a:lnSpc>
              <a:spcBef>
                <a:spcPts val="0"/>
              </a:spcBef>
            </a:pPr>
            <a:r>
              <a:rPr lang="pt-BR" sz="3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p>
          <a:p>
            <a:pPr algn="just">
              <a:lnSpc>
                <a:spcPct val="120000"/>
              </a:lnSpc>
              <a:spcBef>
                <a:spcPts val="0"/>
              </a:spcBef>
            </a:pPr>
            <a:endParaRPr lang="pt-BR" sz="2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89687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36B52-5478-763B-E963-7EEC59E61CF7}"/>
            </a:ext>
          </a:extLst>
        </p:cNvPr>
        <p:cNvGrpSpPr/>
        <p:nvPr/>
      </p:nvGrpSpPr>
      <p:grpSpPr>
        <a:xfrm>
          <a:off x="0" y="0"/>
          <a:ext cx="0" cy="0"/>
          <a:chOff x="0" y="0"/>
          <a:chExt cx="0" cy="0"/>
        </a:xfrm>
      </p:grpSpPr>
      <p:sp>
        <p:nvSpPr>
          <p:cNvPr id="3" name="Subtítulo 2">
            <a:extLst>
              <a:ext uri="{FF2B5EF4-FFF2-40B4-BE49-F238E27FC236}">
                <a16:creationId xmlns:a16="http://schemas.microsoft.com/office/drawing/2014/main" id="{FCFC0319-72B5-6DF8-B80B-6890B7DD136B}"/>
              </a:ext>
            </a:extLst>
          </p:cNvPr>
          <p:cNvSpPr>
            <a:spLocks noGrp="1"/>
          </p:cNvSpPr>
          <p:nvPr>
            <p:ph type="subTitle" idx="1"/>
          </p:nvPr>
        </p:nvSpPr>
        <p:spPr>
          <a:xfrm>
            <a:off x="6470" y="0"/>
            <a:ext cx="9143999" cy="6858000"/>
          </a:xfrm>
        </p:spPr>
        <p:txBody>
          <a:bodyPr>
            <a:noAutofit/>
          </a:bodyPr>
          <a:lstStyle/>
          <a:p>
            <a:pPr algn="just">
              <a:lnSpc>
                <a:spcPct val="120000"/>
              </a:lnSpc>
              <a:spcBef>
                <a:spcPts val="0"/>
              </a:spcBef>
            </a:pPr>
            <a:r>
              <a:rPr lang="pt-BR" sz="4000" b="1"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PEÇAS OBRIGATÓRIAS</a:t>
            </a:r>
          </a:p>
          <a:p>
            <a:pPr algn="just">
              <a:lnSpc>
                <a:spcPct val="120000"/>
              </a:lnSpc>
              <a:spcBef>
                <a:spcPts val="0"/>
              </a:spcBef>
            </a:pPr>
            <a:r>
              <a:rPr lang="pt-BR" sz="4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 agravante deixa de anexar cópias do proc... nos termos do § 5º art. 1.017 do CPC porque ...</a:t>
            </a:r>
            <a:endParaRPr lang="pt-BR"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699045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4003</TotalTime>
  <Words>11711</Words>
  <Application>Microsoft Office PowerPoint</Application>
  <PresentationFormat>Apresentação na tela (4:3)</PresentationFormat>
  <Paragraphs>846</Paragraphs>
  <Slides>108</Slides>
  <Notes>10</Notes>
  <HiddenSlides>0</HiddenSlides>
  <MMClips>0</MMClips>
  <ScaleCrop>false</ScaleCrop>
  <HeadingPairs>
    <vt:vector size="8" baseType="variant">
      <vt:variant>
        <vt:lpstr>Fontes usadas</vt:lpstr>
      </vt:variant>
      <vt:variant>
        <vt:i4>18</vt:i4>
      </vt:variant>
      <vt:variant>
        <vt:lpstr>Tema</vt:lpstr>
      </vt:variant>
      <vt:variant>
        <vt:i4>1</vt:i4>
      </vt:variant>
      <vt:variant>
        <vt:lpstr>Servidores OLE inseridos</vt:lpstr>
      </vt:variant>
      <vt:variant>
        <vt:i4>1</vt:i4>
      </vt:variant>
      <vt:variant>
        <vt:lpstr>Títulos de slides</vt:lpstr>
      </vt:variant>
      <vt:variant>
        <vt:i4>108</vt:i4>
      </vt:variant>
    </vt:vector>
  </HeadingPairs>
  <TitlesOfParts>
    <vt:vector size="128" baseType="lpstr">
      <vt:lpstr>Abadi</vt:lpstr>
      <vt:lpstr>Abadi Extra Light</vt:lpstr>
      <vt:lpstr>Agency FB</vt:lpstr>
      <vt:lpstr>Alasassy Caps</vt:lpstr>
      <vt:lpstr>Arial</vt:lpstr>
      <vt:lpstr>Arial Rounded MT Bold</vt:lpstr>
      <vt:lpstr>Calibri</vt:lpstr>
      <vt:lpstr>Californian FB</vt:lpstr>
      <vt:lpstr>DejaVu Sans</vt:lpstr>
      <vt:lpstr>Fira Sans Extra Condensed Medium</vt:lpstr>
      <vt:lpstr>Franklin Gothic Demi Cond</vt:lpstr>
      <vt:lpstr>Franklin Gothic Heavy</vt:lpstr>
      <vt:lpstr>Georgia</vt:lpstr>
      <vt:lpstr>Google Sans</vt:lpstr>
      <vt:lpstr>Symbol</vt:lpstr>
      <vt:lpstr>Times New Roman</vt:lpstr>
      <vt:lpstr>Verdana</vt:lpstr>
      <vt:lpstr>Wingdings</vt:lpstr>
      <vt:lpstr>Office Theme</vt:lpstr>
      <vt:lpstr>Acrobat Document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FICHAMENTO AGRAVO DE INSTRUMENTO</vt:lpstr>
      <vt:lpstr>Apresentação do PowerPoint</vt:lpstr>
      <vt:lpstr>Apresentação do PowerPoint</vt:lpstr>
      <vt:lpstr>PASSÍVEL DE MULTA 1 A 5% NO AGRAVO INTERNO  EM FAVOR DO AGRAVADO</vt:lpstr>
      <vt:lpstr>FICHAMENTO DO AGRAVO INTERNO</vt:lpstr>
      <vt:lpstr>TEMAS 434 E 1.202 STJ</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 JULIO</dc:title>
  <dc:subject/>
  <dc:creator>PALAS</dc:creator>
  <dc:description/>
  <cp:lastModifiedBy>Julio Augusto Lopes</cp:lastModifiedBy>
  <cp:revision>985</cp:revision>
  <dcterms:created xsi:type="dcterms:W3CDTF">2020-08-07T16:47:54Z</dcterms:created>
  <dcterms:modified xsi:type="dcterms:W3CDTF">2026-04-06T18:27:35Z</dcterms:modified>
  <dc:language>pt-BR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1</vt:i4>
  </property>
  <property fmtid="{D5CDD505-2E9C-101B-9397-08002B2CF9AE}" pid="3" name="PresentationFormat">
    <vt:lpwstr>Apresentação na tela (4:3)</vt:lpwstr>
  </property>
  <property fmtid="{D5CDD505-2E9C-101B-9397-08002B2CF9AE}" pid="4" name="Slides">
    <vt:i4>25</vt:i4>
  </property>
</Properties>
</file>