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508" r:id="rId3"/>
    <p:sldId id="511" r:id="rId4"/>
    <p:sldId id="512" r:id="rId5"/>
    <p:sldId id="513" r:id="rId6"/>
    <p:sldId id="514" r:id="rId7"/>
    <p:sldId id="515" r:id="rId8"/>
    <p:sldId id="516" r:id="rId9"/>
    <p:sldId id="517" r:id="rId10"/>
    <p:sldId id="518" r:id="rId11"/>
  </p:sldIdLst>
  <p:sldSz cx="9144000" cy="6858000" type="screen4x3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o Lopes" initials="JL" lastIdx="1" clrIdx="0">
    <p:extLst>
      <p:ext uri="{19B8F6BF-5375-455C-9EA6-DF929625EA0E}">
        <p15:presenceInfo xmlns:p15="http://schemas.microsoft.com/office/powerpoint/2012/main" userId="d450ea144930a3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68363" y="890588"/>
            <a:ext cx="5856287" cy="439261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600" b="0" strike="noStrike" spc="-1">
                <a:latin typeface="Arial"/>
              </a:rPr>
              <a:t>Clique para mover o slide</a:t>
            </a: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759326" y="5565212"/>
            <a:ext cx="6074239" cy="527209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21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12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95109" cy="5854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pt-BR" sz="1500" b="0" strike="noStrike" spc="-1">
                <a:latin typeface="Times New Roman"/>
              </a:rPr>
              <a:t>&lt;cabeçalho&gt;</a:t>
            </a:r>
          </a:p>
        </p:txBody>
      </p:sp>
      <p:sp>
        <p:nvSpPr>
          <p:cNvPr id="128" name="PlaceHolder 4"/>
          <p:cNvSpPr>
            <a:spLocks noGrp="1"/>
          </p:cNvSpPr>
          <p:nvPr>
            <p:ph type="dt"/>
          </p:nvPr>
        </p:nvSpPr>
        <p:spPr>
          <a:xfrm>
            <a:off x="4297781" y="0"/>
            <a:ext cx="3295109" cy="5854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pt-BR" sz="15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129" name="PlaceHolder 5"/>
          <p:cNvSpPr>
            <a:spLocks noGrp="1"/>
          </p:cNvSpPr>
          <p:nvPr>
            <p:ph type="ftr"/>
          </p:nvPr>
        </p:nvSpPr>
        <p:spPr>
          <a:xfrm>
            <a:off x="0" y="11130818"/>
            <a:ext cx="3295109" cy="58543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pt-BR" sz="15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130" name="PlaceHolder 6"/>
          <p:cNvSpPr>
            <a:spLocks noGrp="1"/>
          </p:cNvSpPr>
          <p:nvPr>
            <p:ph type="sldNum"/>
          </p:nvPr>
        </p:nvSpPr>
        <p:spPr>
          <a:xfrm>
            <a:off x="4297781" y="11130818"/>
            <a:ext cx="3295109" cy="58543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973D53A-AE05-439C-A1B7-0A7C011350CB}" type="slidenum">
              <a:rPr lang="pt-BR" sz="1500" b="0" strike="noStrike" spc="-1">
                <a:latin typeface="Times New Roman"/>
              </a:rPr>
              <a:t>‹nº›</a:t>
            </a:fld>
            <a:endParaRPr lang="pt-BR" sz="15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632B-D07C-324F-0BE2-AF7921A65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D5147E53-8EC1-F731-CC1B-D1610D546A60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pt-BR" sz="3200" dirty="0"/>
              <a:t> </a:t>
            </a:r>
            <a:r>
              <a:rPr lang="pt-BR" sz="32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Maria das Dores ajuizou ação em face do Banco Alfa S/A, requerendo a declaração de inexistência de relação jurídica, sob o argumento de que não contratou empréstimo consignado responsável por descontos em seu benefício previdenciário.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		O banco foi citado de forma irregular, deixou de apresentar contestação e teve sua revelia decretada.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		O juízo de primeiro grau, valendo-se dos efeitos da revelia, julgou antecipadamente (art. 355 do CPC) procedentes os pedidos, declarando inexistente a relação jurídica e determinando a restituição dos valores indevidamente descontados.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		Na qualidade de réu, interponha o recurso cabível, desconsiderando a oposição de embargos de declaração.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		Considere, para tanto, que o Banco dispõe de documentos aptos a comprovar a regular contratação do empréstimo por Maria.</a:t>
            </a:r>
            <a:endParaRPr lang="pt-BR" sz="3200" spc="-1" dirty="0">
              <a:solidFill>
                <a:srgbClr val="000000"/>
              </a:solidFill>
              <a:latin typeface="Calibri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807998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F43C5-A47F-8A40-8844-11A0778D2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EF10AC1B-BC8D-C742-884B-A1D5638B6113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62500" lnSpcReduction="20000"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ROTEIRO SIMPLIFICADO – APELAÇÃO (PADRÃO FGV)</a:t>
            </a: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FOLHA DE ROSTO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Endereçamento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Juiz “a quo” que proferiu a sentença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Apelante (qualificação) + advogado,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interpor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RECURSO DE APELAÇÃO Fundamento art. 1.009 CPC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Pedido de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retratação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quando cabível;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recebimento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e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remessa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intimar o apelado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contrarrazões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art. 1.010, § 2º CPC e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fechamento</a:t>
            </a:r>
          </a:p>
          <a:p>
            <a:pPr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RAZÕES DE APELAÇÃO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Apresentação: Egrégio Tribunal de Justiça do Estado de São Paulo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spc="-1" dirty="0">
                <a:solidFill>
                  <a:srgbClr val="000000"/>
                </a:solidFill>
                <a:latin typeface="Calibri"/>
              </a:rPr>
              <a:t>Apelante - Apelado - Origem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DESTACAR JUÍZO DE ADMISSIBILIDADE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pt-BR" sz="3200" b="1" u="sng" spc="-1" dirty="0">
                <a:solidFill>
                  <a:srgbClr val="000000"/>
                </a:solidFill>
                <a:latin typeface="Calibri"/>
              </a:rPr>
              <a:t>Preparo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Indicar recolhimento do preparo art. 1.007 CPC; </a:t>
            </a:r>
            <a:r>
              <a:rPr lang="pt-BR" sz="3200" b="1" u="sng" spc="-1" dirty="0">
                <a:solidFill>
                  <a:srgbClr val="000000"/>
                </a:solidFill>
                <a:latin typeface="Calibri"/>
              </a:rPr>
              <a:t>Tempestividade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indicar prazo de 15 dias art. 1.003 §5º CPC e </a:t>
            </a:r>
            <a:r>
              <a:rPr lang="pt-BR" sz="3200" b="1" u="sng" spc="-1" dirty="0">
                <a:solidFill>
                  <a:srgbClr val="000000"/>
                </a:solidFill>
                <a:latin typeface="Calibri"/>
              </a:rPr>
              <a:t>Cabimento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- art. 1.009 CPC e 203, § 1º CPC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DO FATO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resumo curto da decisão recorrida.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DO DIREITO 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e razões do pedido de reforma ou de decretação de nulidade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:  PRELIMINAR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(art. 1.009, § 1º) -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MÉRITO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impugnação específica matéria de direito civil</a:t>
            </a:r>
          </a:p>
          <a:p>
            <a:pPr algn="just"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PEDIDOS: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conhecimento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da apelação e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provimento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 do recurso; anulação da sentença (cerceamento) e retorno para instrução, subsidiariamente PROVIMENTO reforma da sentença reforma da sentença; </a:t>
            </a: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PEDIDOS ESPECIAIS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prioridade processual art. 1.048; efeito suspensivo art. 1.012 CPC; MP art. 178; multa processual art. 77 e 80 CPC e honorários advocatícios (art. 85, § 11)</a:t>
            </a:r>
          </a:p>
          <a:p>
            <a:pPr algn="just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pt-BR" sz="3200" b="1" spc="-1" dirty="0">
                <a:solidFill>
                  <a:srgbClr val="000000"/>
                </a:solidFill>
                <a:latin typeface="Calibri"/>
              </a:rPr>
              <a:t>Fecho</a:t>
            </a:r>
            <a:r>
              <a:rPr lang="pt-BR" sz="3200" spc="-1" dirty="0">
                <a:solidFill>
                  <a:srgbClr val="000000"/>
                </a:solidFill>
                <a:latin typeface="Calibri"/>
              </a:rPr>
              <a:t>: data - advogado</a:t>
            </a:r>
            <a:endParaRPr lang="pt-BR" sz="3200" spc="-1" dirty="0">
              <a:solidFill>
                <a:srgbClr val="000000"/>
              </a:solidFill>
              <a:latin typeface="Calibri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355531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C0878-C49C-3834-1463-43CD83030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16B78D7B-735D-B59A-5C2A-5A51ACBC72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/>
            <a:r>
              <a:rPr lang="pt-BR" dirty="0"/>
              <a:t>Excelentíssimo Senhor Doutor Juiz de Direito da </a:t>
            </a:r>
            <a:r>
              <a:rPr lang="pt-BR" dirty="0" err="1"/>
              <a:t>xxx</a:t>
            </a:r>
            <a:r>
              <a:rPr lang="pt-BR" dirty="0"/>
              <a:t> Vara Cível da Comarca </a:t>
            </a:r>
            <a:r>
              <a:rPr lang="pt-BR" dirty="0" err="1"/>
              <a:t>xxx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Processo nº: </a:t>
            </a:r>
            <a:r>
              <a:rPr lang="pt-BR" dirty="0" err="1"/>
              <a:t>xxx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sz="2400" dirty="0"/>
              <a:t>BANCO ALFA S/A, CNPJ </a:t>
            </a:r>
            <a:r>
              <a:rPr lang="pt-BR" sz="2400" dirty="0" err="1"/>
              <a:t>xxx</a:t>
            </a:r>
            <a:r>
              <a:rPr lang="pt-BR" sz="2400" dirty="0"/>
              <a:t>, endereço físico e eletrônico </a:t>
            </a:r>
            <a:r>
              <a:rPr lang="pt-BR" sz="2400" dirty="0" err="1"/>
              <a:t>xxx</a:t>
            </a:r>
            <a:r>
              <a:rPr lang="pt-BR" sz="2400" dirty="0"/>
              <a:t>, representado por </a:t>
            </a:r>
            <a:r>
              <a:rPr lang="pt-BR" sz="2400" dirty="0" err="1"/>
              <a:t>xxx</a:t>
            </a:r>
            <a:r>
              <a:rPr lang="pt-BR" sz="2400" dirty="0"/>
              <a:t>,  por seu advogado NOME XXX, OAB XXX, (procuração anexa, doc. </a:t>
            </a:r>
            <a:r>
              <a:rPr lang="pt-BR" sz="2400" dirty="0" err="1"/>
              <a:t>Xxx</a:t>
            </a:r>
            <a:r>
              <a:rPr lang="pt-BR" sz="2400" dirty="0"/>
              <a:t>) inconformado com a r. sentença de fls. </a:t>
            </a:r>
            <a:r>
              <a:rPr lang="pt-BR" sz="2400" dirty="0" err="1"/>
              <a:t>xxx</a:t>
            </a:r>
            <a:r>
              <a:rPr lang="pt-BR" sz="2400" dirty="0"/>
              <a:t>, vem, com fundamento nos </a:t>
            </a:r>
            <a:r>
              <a:rPr lang="pt-BR" sz="2400" dirty="0" err="1"/>
              <a:t>arts</a:t>
            </a:r>
            <a:r>
              <a:rPr lang="pt-BR" sz="2400" dirty="0"/>
              <a:t>. 1.009 e seguintes do CPC, interpor RECURSO DE APELAÇÃO conforme segue.</a:t>
            </a:r>
          </a:p>
          <a:p>
            <a:pPr algn="just"/>
            <a:r>
              <a:rPr lang="pt-BR" sz="2400" dirty="0"/>
              <a:t>	Requer o recebimento do recurso nos efeitos devolutivo e suspensivo (art. 1.012 do CPC); a intimação da parte apelada para apresentar contrarrazões (art. 1.010, §1º, do CPC); a posterior remessa dos autos ao Egrégio Tribunal de Justiça.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Termos em que,</a:t>
            </a:r>
          </a:p>
          <a:p>
            <a:pPr algn="just"/>
            <a:r>
              <a:rPr lang="pt-BR" dirty="0"/>
              <a:t>Pede deferimento.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Local, data.</a:t>
            </a:r>
          </a:p>
          <a:p>
            <a:pPr algn="just"/>
            <a:r>
              <a:rPr lang="pt-BR" dirty="0"/>
              <a:t>Advogado</a:t>
            </a:r>
          </a:p>
          <a:p>
            <a:pPr algn="just"/>
            <a:r>
              <a:rPr lang="pt-BR" dirty="0"/>
              <a:t>OAB nº XXX</a:t>
            </a:r>
          </a:p>
        </p:txBody>
      </p:sp>
    </p:spTree>
    <p:extLst>
      <p:ext uri="{BB962C8B-B14F-4D97-AF65-F5344CB8AC3E}">
        <p14:creationId xmlns:p14="http://schemas.microsoft.com/office/powerpoint/2010/main" val="387070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57597-4A5F-4722-EA91-054DA850C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C2E17469-CD0B-D5A6-79B0-A65B4C05972B}"/>
              </a:ext>
            </a:extLst>
          </p:cNvPr>
          <p:cNvSpPr/>
          <p:nvPr/>
        </p:nvSpPr>
        <p:spPr>
          <a:xfrm>
            <a:off x="1" y="0"/>
            <a:ext cx="9144000" cy="67148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/>
            <a:r>
              <a:rPr lang="pt-BR" sz="2400" dirty="0"/>
              <a:t> RAZÕES DE APELAÇÃO</a:t>
            </a:r>
          </a:p>
          <a:p>
            <a:endParaRPr lang="pt-BR" sz="2400" dirty="0"/>
          </a:p>
          <a:p>
            <a:r>
              <a:rPr lang="pt-BR" sz="2400" dirty="0"/>
              <a:t>Apelante: BANCO</a:t>
            </a:r>
          </a:p>
          <a:p>
            <a:r>
              <a:rPr lang="pt-BR" sz="2400" dirty="0"/>
              <a:t>Apelada: MARIA</a:t>
            </a:r>
          </a:p>
          <a:p>
            <a:r>
              <a:rPr lang="pt-BR" sz="2400" dirty="0"/>
              <a:t>Origem: XXX</a:t>
            </a:r>
          </a:p>
          <a:p>
            <a:r>
              <a:rPr lang="pt-BR" sz="2400" dirty="0"/>
              <a:t>Processo n. </a:t>
            </a:r>
            <a:r>
              <a:rPr lang="pt-BR" sz="2400" dirty="0" err="1"/>
              <a:t>xxx</a:t>
            </a:r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r>
              <a:rPr lang="pt-BR" sz="2400" dirty="0"/>
              <a:t>Egrégio Tribunal de Justiça do Estado XXX</a:t>
            </a:r>
          </a:p>
          <a:p>
            <a:r>
              <a:rPr lang="pt-BR" sz="2400" dirty="0"/>
              <a:t>Colenda Câmara,</a:t>
            </a:r>
          </a:p>
          <a:p>
            <a:r>
              <a:rPr lang="pt-BR" sz="2400" dirty="0"/>
              <a:t>	Nobres Julgadores.</a:t>
            </a:r>
          </a:p>
        </p:txBody>
      </p:sp>
    </p:spTree>
    <p:extLst>
      <p:ext uri="{BB962C8B-B14F-4D97-AF65-F5344CB8AC3E}">
        <p14:creationId xmlns:p14="http://schemas.microsoft.com/office/powerpoint/2010/main" val="1911529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918F9-0CBC-8284-2E9B-1820344D6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A09D795A-1BAA-9011-B6B0-502AE57F4174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/>
            <a:r>
              <a:rPr lang="pt-BR" sz="2600" dirty="0"/>
              <a:t>CABIMENTO</a:t>
            </a:r>
          </a:p>
          <a:p>
            <a:pPr algn="just"/>
            <a:r>
              <a:rPr lang="pt-BR" sz="2600" dirty="0"/>
              <a:t>	Trata-se de sentença prevista no art. 203, §3º do CPC.</a:t>
            </a:r>
          </a:p>
          <a:p>
            <a:pPr algn="just"/>
            <a:r>
              <a:rPr lang="pt-BR" sz="2600" dirty="0"/>
              <a:t>	Nos termos do art. 1.009 do CPC o presente recurso é cabível, por se insurgir contra decisão definitiva.</a:t>
            </a:r>
          </a:p>
          <a:p>
            <a:pPr algn="just"/>
            <a:endParaRPr lang="pt-BR" sz="2600" dirty="0"/>
          </a:p>
          <a:p>
            <a:pPr algn="just"/>
            <a:r>
              <a:rPr lang="pt-BR" sz="2600" dirty="0"/>
              <a:t>TEMPESTIVIDADE</a:t>
            </a:r>
          </a:p>
          <a:p>
            <a:pPr algn="just"/>
            <a:r>
              <a:rPr lang="pt-BR" sz="2600" dirty="0"/>
              <a:t>	O recurso é tempestivo, conforme art. 1.003, §5º, do CPC, tendo sido interposto dentro do prazo legal de 15 dias úteis.</a:t>
            </a:r>
          </a:p>
          <a:p>
            <a:pPr algn="just"/>
            <a:endParaRPr lang="pt-BR" sz="2600" dirty="0"/>
          </a:p>
          <a:p>
            <a:pPr algn="just"/>
            <a:r>
              <a:rPr lang="pt-BR" sz="2600" dirty="0"/>
              <a:t>PREPARO</a:t>
            </a:r>
          </a:p>
          <a:p>
            <a:pPr algn="just"/>
            <a:r>
              <a:rPr lang="pt-BR" sz="2600" dirty="0"/>
              <a:t>	O apelante comprova o recolhimento do preparo, nos termos do art. 1.007 do CPC.</a:t>
            </a:r>
          </a:p>
        </p:txBody>
      </p:sp>
    </p:spTree>
    <p:extLst>
      <p:ext uri="{BB962C8B-B14F-4D97-AF65-F5344CB8AC3E}">
        <p14:creationId xmlns:p14="http://schemas.microsoft.com/office/powerpoint/2010/main" val="90267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46E28-CC94-7010-F392-22E39A15C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7BA2301A-A062-CA8D-F6D5-66664FD7EB10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/>
            <a:r>
              <a:rPr lang="pt-BR" b="1" dirty="0"/>
              <a:t>EXPOSIÇÃO DO FATO (art. 1.010, II CPC)</a:t>
            </a:r>
          </a:p>
          <a:p>
            <a:pPr algn="just"/>
            <a:r>
              <a:rPr lang="pt-BR" dirty="0"/>
              <a:t>	</a:t>
            </a:r>
            <a:r>
              <a:rPr lang="pt-BR" sz="2600" dirty="0"/>
              <a:t>A apelada ajuizou ação declaratória de inexistência de relação jurídica cumulada com repetição de indébito, alegando não ter contratado empréstimo consignado.</a:t>
            </a:r>
          </a:p>
          <a:p>
            <a:pPr algn="just"/>
            <a:r>
              <a:rPr lang="pt-BR" sz="2600" dirty="0"/>
              <a:t>	O apelante foi citado irregularmente, não apresentou contestação e teve sua revelia decretada.</a:t>
            </a:r>
          </a:p>
          <a:p>
            <a:pPr algn="just"/>
            <a:r>
              <a:rPr lang="pt-BR" sz="2600" dirty="0"/>
              <a:t>	O juízo de primeiro grau, amparado exclusivamente na revelia, julgou procedentes os pedidos, declarando inexistente a relação jurídica e determinando a restituição dos valores.</a:t>
            </a:r>
          </a:p>
          <a:p>
            <a:pPr algn="just"/>
            <a:r>
              <a:rPr lang="pt-BR" sz="2600" dirty="0"/>
              <a:t>	Com todo respeito, a sentença merece reforma.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0408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21C31-F549-4140-D6B4-84750B251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2A8E55AE-D588-32B5-01CD-A2E4F9100C40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/>
            <a:r>
              <a:rPr lang="pt-BR" dirty="0"/>
              <a:t>PRELIMINAR</a:t>
            </a:r>
          </a:p>
          <a:p>
            <a:pPr algn="just"/>
            <a:r>
              <a:rPr lang="pt-BR" dirty="0"/>
              <a:t>	NULIDADE DA CITAÇÃO</a:t>
            </a:r>
          </a:p>
          <a:p>
            <a:pPr algn="just"/>
            <a:r>
              <a:rPr lang="pt-BR" dirty="0"/>
              <a:t>	A citação válida é indispensável para a constituição e o desenvolvimento regular do processo nos termos do art. 239 do CPC, manifestada na primeira oportunidade conforme art. 278 e 280 do CPC.</a:t>
            </a:r>
          </a:p>
          <a:p>
            <a:pPr algn="just"/>
            <a:r>
              <a:rPr lang="pt-BR" dirty="0"/>
              <a:t>	Nos autos a citação ocorreu de forma irregular, o que impediu o exercício do contraditório e da ampla defesa.</a:t>
            </a:r>
          </a:p>
          <a:p>
            <a:pPr algn="just"/>
            <a:r>
              <a:rPr lang="pt-BR" dirty="0"/>
              <a:t>	Torna-se prematura o julgamento antecipado com fundamento no art. 335 do CPC eis que o réu tem direito a produção de provas garantidos pelo art. 5º, LV, da Constituição Federal.</a:t>
            </a:r>
          </a:p>
          <a:p>
            <a:pPr algn="just"/>
            <a:r>
              <a:rPr lang="pt-BR" dirty="0"/>
              <a:t>	É direito do réu indicar as provas que pretende produzir nos termos do art. 336 do CPC.</a:t>
            </a:r>
          </a:p>
          <a:p>
            <a:pPr algn="just"/>
            <a:r>
              <a:rPr lang="pt-BR" dirty="0"/>
              <a:t>	Trata-se de nulidade absoluta, portanto, busca-se o reconhecimento da nulidade e a invalidação de todos os atos subsequentes a citação, inclusive a revelia e a sentença.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	CERCEAMENTO DE DEFESA</a:t>
            </a:r>
          </a:p>
          <a:p>
            <a:pPr algn="just"/>
            <a:r>
              <a:rPr lang="pt-BR" dirty="0"/>
              <a:t>	Ainda que superada a nulidade anterior, a sentença deve ser anulada por violação ao contraditório, configurando cerceamento de defesa, vedado pelo art. 5º, LV, da CF.</a:t>
            </a:r>
          </a:p>
          <a:p>
            <a:pPr algn="just"/>
            <a:r>
              <a:rPr lang="pt-BR" dirty="0"/>
              <a:t>	O apelante não teve oportunidade de apresentar contestação nem produzir provas, em razão da citação irregular, portanto, nulo.</a:t>
            </a:r>
          </a:p>
        </p:txBody>
      </p:sp>
    </p:spTree>
    <p:extLst>
      <p:ext uri="{BB962C8B-B14F-4D97-AF65-F5344CB8AC3E}">
        <p14:creationId xmlns:p14="http://schemas.microsoft.com/office/powerpoint/2010/main" val="397418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BDCF0-DBD6-7BA8-FF52-3DC9E1734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CAF49667-71EC-D78B-42C5-D995573A19C8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/>
            <a:r>
              <a:rPr lang="pt-BR" sz="3400" dirty="0"/>
              <a:t>MÉRITO</a:t>
            </a:r>
          </a:p>
          <a:p>
            <a:pPr algn="just"/>
            <a:r>
              <a:rPr lang="pt-BR" sz="3400" dirty="0"/>
              <a:t>	O apelante possui documentos aptos a comprovar a regular contratação do empréstimo.</a:t>
            </a:r>
          </a:p>
          <a:p>
            <a:pPr algn="just"/>
            <a:r>
              <a:rPr lang="pt-BR" sz="3400" dirty="0"/>
              <a:t>	Todavia, não pôde apresentá-los em razão do vício processual.</a:t>
            </a:r>
          </a:p>
          <a:p>
            <a:pPr algn="just"/>
            <a:r>
              <a:rPr lang="pt-BR" sz="3400" dirty="0"/>
              <a:t>	A controvérsia exige instrução probatória, sob pena de decisão baseada em cognição insuficiente, logo, o mérito da ação deve ser julgado pelo juízo a quo depois de apresentados os documentos.</a:t>
            </a:r>
          </a:p>
        </p:txBody>
      </p:sp>
    </p:spTree>
    <p:extLst>
      <p:ext uri="{BB962C8B-B14F-4D97-AF65-F5344CB8AC3E}">
        <p14:creationId xmlns:p14="http://schemas.microsoft.com/office/powerpoint/2010/main" val="3022632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A6953-B67D-00B1-EA0B-8A8ADA5E1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ço Reservado para Conteúdo 2_3">
            <a:extLst>
              <a:ext uri="{FF2B5EF4-FFF2-40B4-BE49-F238E27FC236}">
                <a16:creationId xmlns:a16="http://schemas.microsoft.com/office/drawing/2014/main" id="{9135FF76-1795-2E21-E5B5-47A448486FCE}"/>
              </a:ext>
            </a:extLst>
          </p:cNvPr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just"/>
            <a:r>
              <a:rPr lang="pt-BR" b="1" dirty="0"/>
              <a:t>PEDIDOS</a:t>
            </a:r>
          </a:p>
          <a:p>
            <a:pPr algn="just"/>
            <a:endParaRPr lang="pt-BR" dirty="0"/>
          </a:p>
          <a:p>
            <a:pPr algn="just"/>
            <a:r>
              <a:rPr lang="pt-BR" sz="3000" dirty="0"/>
              <a:t>	Diante do exposto, requer que o recurso seja conhecido e no mérito provido para declarar a nulidade da citação (art. 239 do CPC), anulando-se todos os atos posteriores, com retorno dos autos à origem para o apelante apresentar contestação e com a inversão do ônus da prova;</a:t>
            </a:r>
          </a:p>
          <a:p>
            <a:pPr algn="just"/>
            <a:endParaRPr lang="pt-BR" sz="3000" dirty="0"/>
          </a:p>
          <a:p>
            <a:pPr algn="just"/>
            <a:endParaRPr lang="pt-BR" sz="3000" dirty="0"/>
          </a:p>
          <a:p>
            <a:pPr algn="just"/>
            <a:r>
              <a:rPr lang="pt-BR" sz="3000" dirty="0"/>
              <a:t>Termos em que,</a:t>
            </a:r>
          </a:p>
          <a:p>
            <a:pPr algn="just"/>
            <a:r>
              <a:rPr lang="pt-BR" sz="3000" dirty="0"/>
              <a:t>Pede deferimento.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/>
              <a:t>Local, data.</a:t>
            </a:r>
          </a:p>
          <a:p>
            <a:pPr algn="just"/>
            <a:r>
              <a:rPr lang="pt-BR" sz="3000" dirty="0"/>
              <a:t>Advogado</a:t>
            </a:r>
          </a:p>
          <a:p>
            <a:pPr algn="just"/>
            <a:r>
              <a:rPr lang="pt-BR" sz="3000" dirty="0"/>
              <a:t>OAB nº </a:t>
            </a:r>
            <a:r>
              <a:rPr lang="pt-BR" sz="3000" dirty="0" err="1"/>
              <a:t>xxx</a:t>
            </a:r>
            <a:endParaRPr lang="pt-BR" sz="3000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6432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3784</TotalTime>
  <Words>1085</Words>
  <Application>Microsoft Office PowerPoint</Application>
  <PresentationFormat>Apresentação na tela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 JULIO</dc:title>
  <dc:subject/>
  <dc:creator>PALAS</dc:creator>
  <dc:description/>
  <cp:lastModifiedBy>Julio Augusto Lopes</cp:lastModifiedBy>
  <cp:revision>939</cp:revision>
  <cp:lastPrinted>2026-04-20T21:29:53Z</cp:lastPrinted>
  <dcterms:created xsi:type="dcterms:W3CDTF">2020-08-07T16:47:54Z</dcterms:created>
  <dcterms:modified xsi:type="dcterms:W3CDTF">2026-04-20T21:59:05Z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Apresentação na tela (4:3)</vt:lpwstr>
  </property>
  <property fmtid="{D5CDD505-2E9C-101B-9397-08002B2CF9AE}" pid="4" name="Slides">
    <vt:i4>25</vt:i4>
  </property>
</Properties>
</file>