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0" r:id="rId2"/>
    <p:sldId id="441" r:id="rId3"/>
    <p:sldId id="442" r:id="rId4"/>
    <p:sldId id="443" r:id="rId5"/>
    <p:sldId id="452" r:id="rId6"/>
    <p:sldId id="286" r:id="rId7"/>
    <p:sldId id="454" r:id="rId8"/>
    <p:sldId id="293" r:id="rId9"/>
    <p:sldId id="270" r:id="rId10"/>
    <p:sldId id="290" r:id="rId11"/>
    <p:sldId id="291" r:id="rId12"/>
    <p:sldId id="292" r:id="rId13"/>
    <p:sldId id="298" r:id="rId14"/>
    <p:sldId id="289" r:id="rId15"/>
    <p:sldId id="450" r:id="rId16"/>
    <p:sldId id="451" r:id="rId17"/>
    <p:sldId id="444" r:id="rId18"/>
    <p:sldId id="456" r:id="rId19"/>
    <p:sldId id="457" r:id="rId20"/>
    <p:sldId id="458" r:id="rId21"/>
    <p:sldId id="459" r:id="rId22"/>
    <p:sldId id="460" r:id="rId23"/>
    <p:sldId id="461" r:id="rId24"/>
    <p:sldId id="462" r:id="rId25"/>
    <p:sldId id="463" r:id="rId26"/>
    <p:sldId id="471" r:id="rId27"/>
    <p:sldId id="472" r:id="rId28"/>
    <p:sldId id="464" r:id="rId29"/>
    <p:sldId id="469" r:id="rId30"/>
    <p:sldId id="465" r:id="rId31"/>
    <p:sldId id="466" r:id="rId32"/>
    <p:sldId id="467" r:id="rId33"/>
    <p:sldId id="468" r:id="rId34"/>
    <p:sldId id="455" r:id="rId35"/>
    <p:sldId id="470" r:id="rId36"/>
    <p:sldId id="428" r:id="rId37"/>
    <p:sldId id="411" r:id="rId38"/>
    <p:sldId id="429" r:id="rId39"/>
    <p:sldId id="473" r:id="rId40"/>
    <p:sldId id="430" r:id="rId41"/>
    <p:sldId id="431" r:id="rId42"/>
    <p:sldId id="432" r:id="rId43"/>
    <p:sldId id="474" r:id="rId44"/>
    <p:sldId id="433" r:id="rId45"/>
    <p:sldId id="475" r:id="rId46"/>
    <p:sldId id="434" r:id="rId47"/>
    <p:sldId id="436" r:id="rId48"/>
    <p:sldId id="437" r:id="rId49"/>
    <p:sldId id="476" r:id="rId50"/>
    <p:sldId id="438" r:id="rId51"/>
    <p:sldId id="439" r:id="rId52"/>
    <p:sldId id="413" r:id="rId53"/>
    <p:sldId id="387" r:id="rId54"/>
    <p:sldId id="391" r:id="rId55"/>
    <p:sldId id="389" r:id="rId56"/>
    <p:sldId id="392" r:id="rId57"/>
    <p:sldId id="393" r:id="rId58"/>
    <p:sldId id="394" r:id="rId59"/>
    <p:sldId id="395" r:id="rId60"/>
    <p:sldId id="396" r:id="rId61"/>
    <p:sldId id="397" r:id="rId62"/>
    <p:sldId id="398" r:id="rId63"/>
    <p:sldId id="399" r:id="rId64"/>
    <p:sldId id="400" r:id="rId65"/>
    <p:sldId id="401" r:id="rId66"/>
    <p:sldId id="402" r:id="rId67"/>
    <p:sldId id="412" r:id="rId68"/>
    <p:sldId id="410" r:id="rId69"/>
    <p:sldId id="335" r:id="rId70"/>
    <p:sldId id="371" r:id="rId71"/>
    <p:sldId id="288" r:id="rId72"/>
    <p:sldId id="332" r:id="rId73"/>
    <p:sldId id="339" r:id="rId74"/>
    <p:sldId id="365" r:id="rId75"/>
    <p:sldId id="378" r:id="rId76"/>
    <p:sldId id="367" r:id="rId77"/>
    <p:sldId id="341" r:id="rId78"/>
    <p:sldId id="322" r:id="rId79"/>
    <p:sldId id="383" r:id="rId80"/>
    <p:sldId id="306" r:id="rId81"/>
    <p:sldId id="305" r:id="rId82"/>
    <p:sldId id="308" r:id="rId83"/>
    <p:sldId id="307" r:id="rId84"/>
    <p:sldId id="310" r:id="rId85"/>
    <p:sldId id="309" r:id="rId86"/>
    <p:sldId id="312" r:id="rId87"/>
    <p:sldId id="311" r:id="rId88"/>
    <p:sldId id="313" r:id="rId89"/>
    <p:sldId id="317" r:id="rId90"/>
    <p:sldId id="385" r:id="rId91"/>
    <p:sldId id="414" r:id="rId92"/>
    <p:sldId id="318" r:id="rId93"/>
    <p:sldId id="319" r:id="rId94"/>
    <p:sldId id="477" r:id="rId95"/>
    <p:sldId id="501" r:id="rId96"/>
    <p:sldId id="486" r:id="rId97"/>
    <p:sldId id="488" r:id="rId98"/>
    <p:sldId id="498" r:id="rId99"/>
    <p:sldId id="478" r:id="rId100"/>
    <p:sldId id="479" r:id="rId101"/>
    <p:sldId id="480" r:id="rId102"/>
    <p:sldId id="482" r:id="rId103"/>
    <p:sldId id="483" r:id="rId104"/>
    <p:sldId id="485" r:id="rId105"/>
    <p:sldId id="484" r:id="rId106"/>
    <p:sldId id="487" r:id="rId107"/>
    <p:sldId id="497" r:id="rId108"/>
    <p:sldId id="489" r:id="rId109"/>
    <p:sldId id="490" r:id="rId110"/>
    <p:sldId id="491" r:id="rId111"/>
    <p:sldId id="492" r:id="rId112"/>
    <p:sldId id="493" r:id="rId113"/>
    <p:sldId id="494" r:id="rId114"/>
    <p:sldId id="495" r:id="rId115"/>
    <p:sldId id="496" r:id="rId116"/>
    <p:sldId id="499" r:id="rId117"/>
    <p:sldId id="500" r:id="rId118"/>
    <p:sldId id="502" r:id="rId1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5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4338C-27F0-4D05-AF6F-22DF4E0B7AA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CB12A0D-78C8-4CE1-A2AA-C24A370DA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4FA33B7-1BF5-4FBC-A98A-827F78F08A16}"/>
              </a:ext>
            </a:extLst>
          </p:cNvPr>
          <p:cNvSpPr>
            <a:spLocks noGrp="1"/>
          </p:cNvSpPr>
          <p:nvPr>
            <p:ph type="dt" sz="half" idx="10"/>
          </p:nvPr>
        </p:nvSpPr>
        <p:spPr/>
        <p:txBody>
          <a:bodyPr/>
          <a:lstStyle/>
          <a:p>
            <a:fld id="{37D5527D-F57E-4BB8-A2EB-FBC12109C0D1}" type="datetimeFigureOut">
              <a:rPr lang="pt-BR" smtClean="0"/>
              <a:t>08/04/2026</a:t>
            </a:fld>
            <a:endParaRPr lang="pt-BR"/>
          </a:p>
        </p:txBody>
      </p:sp>
      <p:sp>
        <p:nvSpPr>
          <p:cNvPr id="5" name="Espaço Reservado para Rodapé 4">
            <a:extLst>
              <a:ext uri="{FF2B5EF4-FFF2-40B4-BE49-F238E27FC236}">
                <a16:creationId xmlns:a16="http://schemas.microsoft.com/office/drawing/2014/main" id="{3B1A9C53-8D3E-4428-93CF-C781B3B0647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03E072F-AEEC-4BA9-AC8B-33F91C8B3963}"/>
              </a:ext>
            </a:extLst>
          </p:cNvPr>
          <p:cNvSpPr>
            <a:spLocks noGrp="1"/>
          </p:cNvSpPr>
          <p:nvPr>
            <p:ph type="sldNum" sz="quarter" idx="12"/>
          </p:nvPr>
        </p:nvSpPr>
        <p:spPr/>
        <p:txBody>
          <a:bodyPr/>
          <a:lstStyle/>
          <a:p>
            <a:fld id="{2F831919-0822-4C30-B63D-CA09E9B56B93}" type="slidenum">
              <a:rPr lang="pt-BR" smtClean="0"/>
              <a:t>‹nº›</a:t>
            </a:fld>
            <a:endParaRPr lang="pt-BR"/>
          </a:p>
        </p:txBody>
      </p:sp>
    </p:spTree>
    <p:extLst>
      <p:ext uri="{BB962C8B-B14F-4D97-AF65-F5344CB8AC3E}">
        <p14:creationId xmlns:p14="http://schemas.microsoft.com/office/powerpoint/2010/main" val="91201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152E7-555C-49AE-B89D-822E87D8FB7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4E7B43A-2E83-49D2-A157-9A11FCE9038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4702AE-2CA7-43C6-9C0F-1ECAEECBC522}"/>
              </a:ext>
            </a:extLst>
          </p:cNvPr>
          <p:cNvSpPr>
            <a:spLocks noGrp="1"/>
          </p:cNvSpPr>
          <p:nvPr>
            <p:ph type="dt" sz="half" idx="10"/>
          </p:nvPr>
        </p:nvSpPr>
        <p:spPr/>
        <p:txBody>
          <a:bodyPr/>
          <a:lstStyle/>
          <a:p>
            <a:fld id="{37D5527D-F57E-4BB8-A2EB-FBC12109C0D1}" type="datetimeFigureOut">
              <a:rPr lang="pt-BR" smtClean="0"/>
              <a:t>08/04/2026</a:t>
            </a:fld>
            <a:endParaRPr lang="pt-BR"/>
          </a:p>
        </p:txBody>
      </p:sp>
      <p:sp>
        <p:nvSpPr>
          <p:cNvPr id="5" name="Espaço Reservado para Rodapé 4">
            <a:extLst>
              <a:ext uri="{FF2B5EF4-FFF2-40B4-BE49-F238E27FC236}">
                <a16:creationId xmlns:a16="http://schemas.microsoft.com/office/drawing/2014/main" id="{8000DE8F-8EC7-4B92-A495-BE94E028F3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C54D4EC-9F05-4A9C-9016-767EFB623EFF}"/>
              </a:ext>
            </a:extLst>
          </p:cNvPr>
          <p:cNvSpPr>
            <a:spLocks noGrp="1"/>
          </p:cNvSpPr>
          <p:nvPr>
            <p:ph type="sldNum" sz="quarter" idx="12"/>
          </p:nvPr>
        </p:nvSpPr>
        <p:spPr/>
        <p:txBody>
          <a:bodyPr/>
          <a:lstStyle/>
          <a:p>
            <a:fld id="{2F831919-0822-4C30-B63D-CA09E9B56B93}" type="slidenum">
              <a:rPr lang="pt-BR" smtClean="0"/>
              <a:t>‹nº›</a:t>
            </a:fld>
            <a:endParaRPr lang="pt-BR"/>
          </a:p>
        </p:txBody>
      </p:sp>
    </p:spTree>
    <p:extLst>
      <p:ext uri="{BB962C8B-B14F-4D97-AF65-F5344CB8AC3E}">
        <p14:creationId xmlns:p14="http://schemas.microsoft.com/office/powerpoint/2010/main" val="153186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9CDE3B-113F-4C95-A707-4E7FA034D5A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CC89ED9-4844-4C27-9004-0A008D979A8E}"/>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856222E-1054-49D5-8D28-C2943F042C5A}"/>
              </a:ext>
            </a:extLst>
          </p:cNvPr>
          <p:cNvSpPr>
            <a:spLocks noGrp="1"/>
          </p:cNvSpPr>
          <p:nvPr>
            <p:ph type="dt" sz="half" idx="10"/>
          </p:nvPr>
        </p:nvSpPr>
        <p:spPr/>
        <p:txBody>
          <a:bodyPr/>
          <a:lstStyle/>
          <a:p>
            <a:fld id="{37D5527D-F57E-4BB8-A2EB-FBC12109C0D1}" type="datetimeFigureOut">
              <a:rPr lang="pt-BR" smtClean="0"/>
              <a:t>08/04/2026</a:t>
            </a:fld>
            <a:endParaRPr lang="pt-BR"/>
          </a:p>
        </p:txBody>
      </p:sp>
      <p:sp>
        <p:nvSpPr>
          <p:cNvPr id="5" name="Espaço Reservado para Rodapé 4">
            <a:extLst>
              <a:ext uri="{FF2B5EF4-FFF2-40B4-BE49-F238E27FC236}">
                <a16:creationId xmlns:a16="http://schemas.microsoft.com/office/drawing/2014/main" id="{B1D6224C-C854-41BB-95A6-2139F2C8E09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A47E5A3-8119-4DBC-AFC3-3F1C3267C68F}"/>
              </a:ext>
            </a:extLst>
          </p:cNvPr>
          <p:cNvSpPr>
            <a:spLocks noGrp="1"/>
          </p:cNvSpPr>
          <p:nvPr>
            <p:ph type="sldNum" sz="quarter" idx="12"/>
          </p:nvPr>
        </p:nvSpPr>
        <p:spPr/>
        <p:txBody>
          <a:bodyPr/>
          <a:lstStyle/>
          <a:p>
            <a:fld id="{2F831919-0822-4C30-B63D-CA09E9B56B93}" type="slidenum">
              <a:rPr lang="pt-BR" smtClean="0"/>
              <a:t>‹nº›</a:t>
            </a:fld>
            <a:endParaRPr lang="pt-BR"/>
          </a:p>
        </p:txBody>
      </p:sp>
    </p:spTree>
    <p:extLst>
      <p:ext uri="{BB962C8B-B14F-4D97-AF65-F5344CB8AC3E}">
        <p14:creationId xmlns:p14="http://schemas.microsoft.com/office/powerpoint/2010/main" val="265569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4D833-F8BC-4023-84B3-1FD35B28DED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C17093A-0DDF-4D5C-9C90-6A32788D3DE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5B117F-0E42-4D70-9112-9E66C8DF85DF}"/>
              </a:ext>
            </a:extLst>
          </p:cNvPr>
          <p:cNvSpPr>
            <a:spLocks noGrp="1"/>
          </p:cNvSpPr>
          <p:nvPr>
            <p:ph type="dt" sz="half" idx="10"/>
          </p:nvPr>
        </p:nvSpPr>
        <p:spPr/>
        <p:txBody>
          <a:bodyPr/>
          <a:lstStyle/>
          <a:p>
            <a:fld id="{37D5527D-F57E-4BB8-A2EB-FBC12109C0D1}" type="datetimeFigureOut">
              <a:rPr lang="pt-BR" smtClean="0"/>
              <a:t>08/04/2026</a:t>
            </a:fld>
            <a:endParaRPr lang="pt-BR"/>
          </a:p>
        </p:txBody>
      </p:sp>
      <p:sp>
        <p:nvSpPr>
          <p:cNvPr id="5" name="Espaço Reservado para Rodapé 4">
            <a:extLst>
              <a:ext uri="{FF2B5EF4-FFF2-40B4-BE49-F238E27FC236}">
                <a16:creationId xmlns:a16="http://schemas.microsoft.com/office/drawing/2014/main" id="{7EAE9A3A-E027-43EE-B2BF-D4EF37FFA3D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ED3654E-9566-498D-A106-AD8B8399F22C}"/>
              </a:ext>
            </a:extLst>
          </p:cNvPr>
          <p:cNvSpPr>
            <a:spLocks noGrp="1"/>
          </p:cNvSpPr>
          <p:nvPr>
            <p:ph type="sldNum" sz="quarter" idx="12"/>
          </p:nvPr>
        </p:nvSpPr>
        <p:spPr/>
        <p:txBody>
          <a:bodyPr/>
          <a:lstStyle/>
          <a:p>
            <a:fld id="{2F831919-0822-4C30-B63D-CA09E9B56B93}" type="slidenum">
              <a:rPr lang="pt-BR" smtClean="0"/>
              <a:t>‹nº›</a:t>
            </a:fld>
            <a:endParaRPr lang="pt-BR"/>
          </a:p>
        </p:txBody>
      </p:sp>
    </p:spTree>
    <p:extLst>
      <p:ext uri="{BB962C8B-B14F-4D97-AF65-F5344CB8AC3E}">
        <p14:creationId xmlns:p14="http://schemas.microsoft.com/office/powerpoint/2010/main" val="241757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B8569F-91BC-4B04-876E-9FD98ADE3A47}"/>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18F772B-AA31-42B0-B07C-50BD1AAFFE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7C0CCBC-3394-4D6A-AFA1-EFC042C03FD3}"/>
              </a:ext>
            </a:extLst>
          </p:cNvPr>
          <p:cNvSpPr>
            <a:spLocks noGrp="1"/>
          </p:cNvSpPr>
          <p:nvPr>
            <p:ph type="dt" sz="half" idx="10"/>
          </p:nvPr>
        </p:nvSpPr>
        <p:spPr/>
        <p:txBody>
          <a:bodyPr/>
          <a:lstStyle/>
          <a:p>
            <a:fld id="{37D5527D-F57E-4BB8-A2EB-FBC12109C0D1}" type="datetimeFigureOut">
              <a:rPr lang="pt-BR" smtClean="0"/>
              <a:t>08/04/2026</a:t>
            </a:fld>
            <a:endParaRPr lang="pt-BR"/>
          </a:p>
        </p:txBody>
      </p:sp>
      <p:sp>
        <p:nvSpPr>
          <p:cNvPr id="5" name="Espaço Reservado para Rodapé 4">
            <a:extLst>
              <a:ext uri="{FF2B5EF4-FFF2-40B4-BE49-F238E27FC236}">
                <a16:creationId xmlns:a16="http://schemas.microsoft.com/office/drawing/2014/main" id="{83AEFCB8-36C4-49A5-A770-9AE8B465555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B7911D1-F710-4453-97D4-85D285C075C6}"/>
              </a:ext>
            </a:extLst>
          </p:cNvPr>
          <p:cNvSpPr>
            <a:spLocks noGrp="1"/>
          </p:cNvSpPr>
          <p:nvPr>
            <p:ph type="sldNum" sz="quarter" idx="12"/>
          </p:nvPr>
        </p:nvSpPr>
        <p:spPr/>
        <p:txBody>
          <a:bodyPr/>
          <a:lstStyle/>
          <a:p>
            <a:fld id="{2F831919-0822-4C30-B63D-CA09E9B56B93}" type="slidenum">
              <a:rPr lang="pt-BR" smtClean="0"/>
              <a:t>‹nº›</a:t>
            </a:fld>
            <a:endParaRPr lang="pt-BR"/>
          </a:p>
        </p:txBody>
      </p:sp>
    </p:spTree>
    <p:extLst>
      <p:ext uri="{BB962C8B-B14F-4D97-AF65-F5344CB8AC3E}">
        <p14:creationId xmlns:p14="http://schemas.microsoft.com/office/powerpoint/2010/main" val="126317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F5272-C109-4C7B-999A-B79949D8992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3687723-E2F5-4D5D-A5F6-36397707E389}"/>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1CE47C0-EB67-4174-A9C9-86FD1D4C1F82}"/>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A5E3CDD-6471-4E20-96D7-290ED953250C}"/>
              </a:ext>
            </a:extLst>
          </p:cNvPr>
          <p:cNvSpPr>
            <a:spLocks noGrp="1"/>
          </p:cNvSpPr>
          <p:nvPr>
            <p:ph type="dt" sz="half" idx="10"/>
          </p:nvPr>
        </p:nvSpPr>
        <p:spPr/>
        <p:txBody>
          <a:bodyPr/>
          <a:lstStyle/>
          <a:p>
            <a:fld id="{37D5527D-F57E-4BB8-A2EB-FBC12109C0D1}" type="datetimeFigureOut">
              <a:rPr lang="pt-BR" smtClean="0"/>
              <a:t>08/04/2026</a:t>
            </a:fld>
            <a:endParaRPr lang="pt-BR"/>
          </a:p>
        </p:txBody>
      </p:sp>
      <p:sp>
        <p:nvSpPr>
          <p:cNvPr id="6" name="Espaço Reservado para Rodapé 5">
            <a:extLst>
              <a:ext uri="{FF2B5EF4-FFF2-40B4-BE49-F238E27FC236}">
                <a16:creationId xmlns:a16="http://schemas.microsoft.com/office/drawing/2014/main" id="{53E5693E-80CD-482A-9D3E-27A2B5F1D0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F1FB0B6-490A-40A9-BCE4-EB3F165B85C3}"/>
              </a:ext>
            </a:extLst>
          </p:cNvPr>
          <p:cNvSpPr>
            <a:spLocks noGrp="1"/>
          </p:cNvSpPr>
          <p:nvPr>
            <p:ph type="sldNum" sz="quarter" idx="12"/>
          </p:nvPr>
        </p:nvSpPr>
        <p:spPr/>
        <p:txBody>
          <a:bodyPr/>
          <a:lstStyle/>
          <a:p>
            <a:fld id="{2F831919-0822-4C30-B63D-CA09E9B56B93}" type="slidenum">
              <a:rPr lang="pt-BR" smtClean="0"/>
              <a:t>‹nº›</a:t>
            </a:fld>
            <a:endParaRPr lang="pt-BR"/>
          </a:p>
        </p:txBody>
      </p:sp>
    </p:spTree>
    <p:extLst>
      <p:ext uri="{BB962C8B-B14F-4D97-AF65-F5344CB8AC3E}">
        <p14:creationId xmlns:p14="http://schemas.microsoft.com/office/powerpoint/2010/main" val="292089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A1F1A-5EA6-4DA3-862C-7D482A40FD1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3F831FD-2982-4665-986E-3ADD3FE60F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C43BEA4-15C6-4F0D-A3EE-9BC7C804C82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D2CD365-9A24-422E-9C34-29CD8A7442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1FAF930-E83F-44A0-A416-856487840FFD}"/>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ABB8B0E-EE96-41DF-90BC-D74D934BC1C7}"/>
              </a:ext>
            </a:extLst>
          </p:cNvPr>
          <p:cNvSpPr>
            <a:spLocks noGrp="1"/>
          </p:cNvSpPr>
          <p:nvPr>
            <p:ph type="dt" sz="half" idx="10"/>
          </p:nvPr>
        </p:nvSpPr>
        <p:spPr/>
        <p:txBody>
          <a:bodyPr/>
          <a:lstStyle/>
          <a:p>
            <a:fld id="{37D5527D-F57E-4BB8-A2EB-FBC12109C0D1}" type="datetimeFigureOut">
              <a:rPr lang="pt-BR" smtClean="0"/>
              <a:t>08/04/2026</a:t>
            </a:fld>
            <a:endParaRPr lang="pt-BR"/>
          </a:p>
        </p:txBody>
      </p:sp>
      <p:sp>
        <p:nvSpPr>
          <p:cNvPr id="8" name="Espaço Reservado para Rodapé 7">
            <a:extLst>
              <a:ext uri="{FF2B5EF4-FFF2-40B4-BE49-F238E27FC236}">
                <a16:creationId xmlns:a16="http://schemas.microsoft.com/office/drawing/2014/main" id="{8295221E-9711-4DF0-943B-A930EDD8C57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682E2EC-6637-4260-8013-97E13CAE81EE}"/>
              </a:ext>
            </a:extLst>
          </p:cNvPr>
          <p:cNvSpPr>
            <a:spLocks noGrp="1"/>
          </p:cNvSpPr>
          <p:nvPr>
            <p:ph type="sldNum" sz="quarter" idx="12"/>
          </p:nvPr>
        </p:nvSpPr>
        <p:spPr/>
        <p:txBody>
          <a:bodyPr/>
          <a:lstStyle/>
          <a:p>
            <a:fld id="{2F831919-0822-4C30-B63D-CA09E9B56B93}" type="slidenum">
              <a:rPr lang="pt-BR" smtClean="0"/>
              <a:t>‹nº›</a:t>
            </a:fld>
            <a:endParaRPr lang="pt-BR"/>
          </a:p>
        </p:txBody>
      </p:sp>
    </p:spTree>
    <p:extLst>
      <p:ext uri="{BB962C8B-B14F-4D97-AF65-F5344CB8AC3E}">
        <p14:creationId xmlns:p14="http://schemas.microsoft.com/office/powerpoint/2010/main" val="148761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CD3CF0-1947-43C9-A041-7384001D421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DE05B35-27D8-4473-B002-92166D530709}"/>
              </a:ext>
            </a:extLst>
          </p:cNvPr>
          <p:cNvSpPr>
            <a:spLocks noGrp="1"/>
          </p:cNvSpPr>
          <p:nvPr>
            <p:ph type="dt" sz="half" idx="10"/>
          </p:nvPr>
        </p:nvSpPr>
        <p:spPr/>
        <p:txBody>
          <a:bodyPr/>
          <a:lstStyle/>
          <a:p>
            <a:fld id="{37D5527D-F57E-4BB8-A2EB-FBC12109C0D1}" type="datetimeFigureOut">
              <a:rPr lang="pt-BR" smtClean="0"/>
              <a:t>08/04/2026</a:t>
            </a:fld>
            <a:endParaRPr lang="pt-BR"/>
          </a:p>
        </p:txBody>
      </p:sp>
      <p:sp>
        <p:nvSpPr>
          <p:cNvPr id="4" name="Espaço Reservado para Rodapé 3">
            <a:extLst>
              <a:ext uri="{FF2B5EF4-FFF2-40B4-BE49-F238E27FC236}">
                <a16:creationId xmlns:a16="http://schemas.microsoft.com/office/drawing/2014/main" id="{4620E918-3E68-469C-976B-D79DA129686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1E51CA4-124E-4B1A-AED2-145A2F29EABF}"/>
              </a:ext>
            </a:extLst>
          </p:cNvPr>
          <p:cNvSpPr>
            <a:spLocks noGrp="1"/>
          </p:cNvSpPr>
          <p:nvPr>
            <p:ph type="sldNum" sz="quarter" idx="12"/>
          </p:nvPr>
        </p:nvSpPr>
        <p:spPr/>
        <p:txBody>
          <a:bodyPr/>
          <a:lstStyle/>
          <a:p>
            <a:fld id="{2F831919-0822-4C30-B63D-CA09E9B56B93}" type="slidenum">
              <a:rPr lang="pt-BR" smtClean="0"/>
              <a:t>‹nº›</a:t>
            </a:fld>
            <a:endParaRPr lang="pt-BR"/>
          </a:p>
        </p:txBody>
      </p:sp>
    </p:spTree>
    <p:extLst>
      <p:ext uri="{BB962C8B-B14F-4D97-AF65-F5344CB8AC3E}">
        <p14:creationId xmlns:p14="http://schemas.microsoft.com/office/powerpoint/2010/main" val="219683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A098D15-6648-467D-BB67-31D4D33AE6B5}"/>
              </a:ext>
            </a:extLst>
          </p:cNvPr>
          <p:cNvSpPr>
            <a:spLocks noGrp="1"/>
          </p:cNvSpPr>
          <p:nvPr>
            <p:ph type="dt" sz="half" idx="10"/>
          </p:nvPr>
        </p:nvSpPr>
        <p:spPr/>
        <p:txBody>
          <a:bodyPr/>
          <a:lstStyle/>
          <a:p>
            <a:fld id="{37D5527D-F57E-4BB8-A2EB-FBC12109C0D1}" type="datetimeFigureOut">
              <a:rPr lang="pt-BR" smtClean="0"/>
              <a:t>08/04/2026</a:t>
            </a:fld>
            <a:endParaRPr lang="pt-BR"/>
          </a:p>
        </p:txBody>
      </p:sp>
      <p:sp>
        <p:nvSpPr>
          <p:cNvPr id="3" name="Espaço Reservado para Rodapé 2">
            <a:extLst>
              <a:ext uri="{FF2B5EF4-FFF2-40B4-BE49-F238E27FC236}">
                <a16:creationId xmlns:a16="http://schemas.microsoft.com/office/drawing/2014/main" id="{2494EF0B-E0EB-4D38-BF27-85C18BEA4E0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B27946F-005F-4520-BFC3-84312E68F642}"/>
              </a:ext>
            </a:extLst>
          </p:cNvPr>
          <p:cNvSpPr>
            <a:spLocks noGrp="1"/>
          </p:cNvSpPr>
          <p:nvPr>
            <p:ph type="sldNum" sz="quarter" idx="12"/>
          </p:nvPr>
        </p:nvSpPr>
        <p:spPr/>
        <p:txBody>
          <a:bodyPr/>
          <a:lstStyle/>
          <a:p>
            <a:fld id="{2F831919-0822-4C30-B63D-CA09E9B56B93}" type="slidenum">
              <a:rPr lang="pt-BR" smtClean="0"/>
              <a:t>‹nº›</a:t>
            </a:fld>
            <a:endParaRPr lang="pt-BR"/>
          </a:p>
        </p:txBody>
      </p:sp>
    </p:spTree>
    <p:extLst>
      <p:ext uri="{BB962C8B-B14F-4D97-AF65-F5344CB8AC3E}">
        <p14:creationId xmlns:p14="http://schemas.microsoft.com/office/powerpoint/2010/main" val="191118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F7001-A563-4DCF-8175-FAA2FB9CCCE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95118FC-24F7-4F79-BD6A-4E5BCC8AC3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90C79F1-08C2-4516-8CCF-79461AD17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37FF30C-B504-48E9-A42F-A6F8CE094E2C}"/>
              </a:ext>
            </a:extLst>
          </p:cNvPr>
          <p:cNvSpPr>
            <a:spLocks noGrp="1"/>
          </p:cNvSpPr>
          <p:nvPr>
            <p:ph type="dt" sz="half" idx="10"/>
          </p:nvPr>
        </p:nvSpPr>
        <p:spPr/>
        <p:txBody>
          <a:bodyPr/>
          <a:lstStyle/>
          <a:p>
            <a:fld id="{37D5527D-F57E-4BB8-A2EB-FBC12109C0D1}" type="datetimeFigureOut">
              <a:rPr lang="pt-BR" smtClean="0"/>
              <a:t>08/04/2026</a:t>
            </a:fld>
            <a:endParaRPr lang="pt-BR"/>
          </a:p>
        </p:txBody>
      </p:sp>
      <p:sp>
        <p:nvSpPr>
          <p:cNvPr id="6" name="Espaço Reservado para Rodapé 5">
            <a:extLst>
              <a:ext uri="{FF2B5EF4-FFF2-40B4-BE49-F238E27FC236}">
                <a16:creationId xmlns:a16="http://schemas.microsoft.com/office/drawing/2014/main" id="{4E708CCC-ECBD-4313-9CF4-C486B713595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1AA12AB-309E-41B1-BE71-2B334C948256}"/>
              </a:ext>
            </a:extLst>
          </p:cNvPr>
          <p:cNvSpPr>
            <a:spLocks noGrp="1"/>
          </p:cNvSpPr>
          <p:nvPr>
            <p:ph type="sldNum" sz="quarter" idx="12"/>
          </p:nvPr>
        </p:nvSpPr>
        <p:spPr/>
        <p:txBody>
          <a:bodyPr/>
          <a:lstStyle/>
          <a:p>
            <a:fld id="{2F831919-0822-4C30-B63D-CA09E9B56B93}" type="slidenum">
              <a:rPr lang="pt-BR" smtClean="0"/>
              <a:t>‹nº›</a:t>
            </a:fld>
            <a:endParaRPr lang="pt-BR"/>
          </a:p>
        </p:txBody>
      </p:sp>
    </p:spTree>
    <p:extLst>
      <p:ext uri="{BB962C8B-B14F-4D97-AF65-F5344CB8AC3E}">
        <p14:creationId xmlns:p14="http://schemas.microsoft.com/office/powerpoint/2010/main" val="143487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7E6C5-A83A-4895-92BF-3A80E58C7D7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DE2FA82-B8BF-44AD-99B5-B93305DC5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EC79A2B-C979-41CF-AB64-B04FEEB91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817B759-4938-4A3D-BD54-DC002CFE50C7}"/>
              </a:ext>
            </a:extLst>
          </p:cNvPr>
          <p:cNvSpPr>
            <a:spLocks noGrp="1"/>
          </p:cNvSpPr>
          <p:nvPr>
            <p:ph type="dt" sz="half" idx="10"/>
          </p:nvPr>
        </p:nvSpPr>
        <p:spPr/>
        <p:txBody>
          <a:bodyPr/>
          <a:lstStyle/>
          <a:p>
            <a:fld id="{37D5527D-F57E-4BB8-A2EB-FBC12109C0D1}" type="datetimeFigureOut">
              <a:rPr lang="pt-BR" smtClean="0"/>
              <a:t>08/04/2026</a:t>
            </a:fld>
            <a:endParaRPr lang="pt-BR"/>
          </a:p>
        </p:txBody>
      </p:sp>
      <p:sp>
        <p:nvSpPr>
          <p:cNvPr id="6" name="Espaço Reservado para Rodapé 5">
            <a:extLst>
              <a:ext uri="{FF2B5EF4-FFF2-40B4-BE49-F238E27FC236}">
                <a16:creationId xmlns:a16="http://schemas.microsoft.com/office/drawing/2014/main" id="{817D1BC8-A6BC-418B-97F2-E97AFC5B470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C66E639-ED73-45D0-8D73-76E16F6560AB}"/>
              </a:ext>
            </a:extLst>
          </p:cNvPr>
          <p:cNvSpPr>
            <a:spLocks noGrp="1"/>
          </p:cNvSpPr>
          <p:nvPr>
            <p:ph type="sldNum" sz="quarter" idx="12"/>
          </p:nvPr>
        </p:nvSpPr>
        <p:spPr/>
        <p:txBody>
          <a:bodyPr/>
          <a:lstStyle/>
          <a:p>
            <a:fld id="{2F831919-0822-4C30-B63D-CA09E9B56B93}" type="slidenum">
              <a:rPr lang="pt-BR" smtClean="0"/>
              <a:t>‹nº›</a:t>
            </a:fld>
            <a:endParaRPr lang="pt-BR"/>
          </a:p>
        </p:txBody>
      </p:sp>
    </p:spTree>
    <p:extLst>
      <p:ext uri="{BB962C8B-B14F-4D97-AF65-F5344CB8AC3E}">
        <p14:creationId xmlns:p14="http://schemas.microsoft.com/office/powerpoint/2010/main" val="288344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762E859-C8ED-41C1-B45D-6B18995EA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3716811-3B62-46AE-9E16-EBCB0E72E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43ED34C-FF23-4CB1-A346-FA1A0B5050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5527D-F57E-4BB8-A2EB-FBC12109C0D1}" type="datetimeFigureOut">
              <a:rPr lang="pt-BR" smtClean="0"/>
              <a:t>08/04/2026</a:t>
            </a:fld>
            <a:endParaRPr lang="pt-BR"/>
          </a:p>
        </p:txBody>
      </p:sp>
      <p:sp>
        <p:nvSpPr>
          <p:cNvPr id="5" name="Espaço Reservado para Rodapé 4">
            <a:extLst>
              <a:ext uri="{FF2B5EF4-FFF2-40B4-BE49-F238E27FC236}">
                <a16:creationId xmlns:a16="http://schemas.microsoft.com/office/drawing/2014/main" id="{AA646BFF-2930-48B4-AF09-FC9AFDE9C7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73F1FA0-F656-44DA-8536-01DCFA9E6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31919-0822-4C30-B63D-CA09E9B56B93}" type="slidenum">
              <a:rPr lang="pt-BR" smtClean="0"/>
              <a:t>‹nº›</a:t>
            </a:fld>
            <a:endParaRPr lang="pt-BR"/>
          </a:p>
        </p:txBody>
      </p:sp>
    </p:spTree>
    <p:extLst>
      <p:ext uri="{BB962C8B-B14F-4D97-AF65-F5344CB8AC3E}">
        <p14:creationId xmlns:p14="http://schemas.microsoft.com/office/powerpoint/2010/main" val="3565846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www.planalto.gov.br/ccivil_03/Constituicao/Constituicao.htm"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86E7E71-902B-0ACE-A3AF-D1D92077AE99}"/>
              </a:ext>
            </a:extLst>
          </p:cNvPr>
          <p:cNvSpPr>
            <a:spLocks noGrp="1"/>
          </p:cNvSpPr>
          <p:nvPr>
            <p:ph idx="1"/>
          </p:nvPr>
        </p:nvSpPr>
        <p:spPr/>
        <p:txBody>
          <a:bodyPr/>
          <a:lstStyle/>
          <a:p>
            <a:endParaRPr lang="pt-BR"/>
          </a:p>
        </p:txBody>
      </p:sp>
      <p:pic>
        <p:nvPicPr>
          <p:cNvPr id="6" name="Imagem 5">
            <a:extLst>
              <a:ext uri="{FF2B5EF4-FFF2-40B4-BE49-F238E27FC236}">
                <a16:creationId xmlns:a16="http://schemas.microsoft.com/office/drawing/2014/main" id="{53B4FFDB-14F0-B1E7-63DE-CFDF44727565}"/>
              </a:ext>
            </a:extLst>
          </p:cNvPr>
          <p:cNvPicPr>
            <a:picLocks noChangeAspect="1"/>
          </p:cNvPicPr>
          <p:nvPr/>
        </p:nvPicPr>
        <p:blipFill>
          <a:blip r:embed="rId2"/>
          <a:stretch>
            <a:fillRect/>
          </a:stretch>
        </p:blipFill>
        <p:spPr>
          <a:xfrm>
            <a:off x="-219456" y="1"/>
            <a:ext cx="12411455" cy="6682241"/>
          </a:xfrm>
          <a:prstGeom prst="rect">
            <a:avLst/>
          </a:prstGeom>
        </p:spPr>
      </p:pic>
    </p:spTree>
    <p:extLst>
      <p:ext uri="{BB962C8B-B14F-4D97-AF65-F5344CB8AC3E}">
        <p14:creationId xmlns:p14="http://schemas.microsoft.com/office/powerpoint/2010/main" val="255505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1524000" y="0"/>
            <a:ext cx="9144000" cy="6858000"/>
          </a:xfrm>
        </p:spPr>
        <p:txBody>
          <a:bodyPr>
            <a:normAutofit fontScale="77500" lnSpcReduction="20000"/>
          </a:bodyPr>
          <a:lstStyle/>
          <a:p>
            <a:pPr marL="0" indent="0" algn="just">
              <a:buNone/>
            </a:pPr>
            <a:r>
              <a:rPr lang="pt-BR" dirty="0"/>
              <a:t>5- </a:t>
            </a:r>
            <a:r>
              <a:rPr lang="pt-BR" sz="1200" dirty="0"/>
              <a:t>Prova: VUNESP - 2021 - TJ-SP - Escrevente Técnico Judiciário</a:t>
            </a:r>
          </a:p>
          <a:p>
            <a:pPr marL="0" indent="0" algn="just">
              <a:buNone/>
            </a:pPr>
            <a:r>
              <a:rPr lang="pt-BR" dirty="0"/>
              <a:t>	Mariana estava voltando para casa com um carro dirigido por um motorista de aplicativo. No trajeto para casa, o carro capotou em uma curva e, como consequência, Mariana ficou internada por três semanas experimentando diversos gastos médicos. Buscando ressarcir seus gastos, Mariana propõe ação de indenização por danos materiais em face de Cleber, o motorista, alegando que ele foi imprudente e estava trafegando acima da velocidade permitida na via. A ação foi proposta perante a 5ª Vara Cível da Comarca de Santa Madalena, </a:t>
            </a:r>
            <a:r>
              <a:rPr lang="pt-BR" b="1" u="sng" dirty="0"/>
              <a:t>cujo Chefe de Secretaria era amigo íntimo de Cleber</a:t>
            </a:r>
            <a:r>
              <a:rPr lang="pt-BR" dirty="0"/>
              <a:t>. No momento de produção de provas, o juiz nomeou perito para averiguar se Cleber estava trafegando ou não acima da velocidade permitida na via. Cleber nomeou assistente técnico para auxiliar na perícia. </a:t>
            </a:r>
            <a:r>
              <a:rPr lang="pt-BR" b="1" u="sng" dirty="0"/>
              <a:t>O assistente técnico, no entanto, era proprietário do imóvel que Mariana locava</a:t>
            </a:r>
            <a:r>
              <a:rPr lang="pt-BR" dirty="0"/>
              <a:t> e autor da ação de despejo que estava em fase de recurso perante a 2ª Vara Cível da Comarca de Santa Madalena. Diante da situação hipotética, Mariana poderá alegar que, em relação do processo de indenização,</a:t>
            </a:r>
          </a:p>
          <a:p>
            <a:pPr marL="0" indent="0" algn="just">
              <a:buNone/>
            </a:pPr>
            <a:r>
              <a:rPr lang="pt-BR" dirty="0"/>
              <a:t>	A- o chefe de Secretaria é impedido,</a:t>
            </a:r>
          </a:p>
          <a:p>
            <a:pPr marL="0" indent="0" algn="just">
              <a:buNone/>
            </a:pPr>
            <a:r>
              <a:rPr lang="pt-BR" dirty="0"/>
              <a:t>	B- o assistente técnico é impedido,</a:t>
            </a:r>
          </a:p>
          <a:p>
            <a:pPr marL="0" indent="0" algn="just">
              <a:buNone/>
            </a:pPr>
            <a:r>
              <a:rPr lang="pt-BR" dirty="0"/>
              <a:t>	C- tanto o chefe de Secretaria como o assistente técnico são suspeitos;</a:t>
            </a:r>
          </a:p>
          <a:p>
            <a:pPr marL="0" indent="0" algn="just">
              <a:buNone/>
            </a:pPr>
            <a:r>
              <a:rPr lang="pt-BR" dirty="0"/>
              <a:t>	D- o chefe de Secretaria é suspeito.</a:t>
            </a:r>
          </a:p>
          <a:p>
            <a:pPr marL="0" indent="0" algn="just">
              <a:buNone/>
            </a:pPr>
            <a:r>
              <a:rPr lang="pt-BR" dirty="0"/>
              <a:t>	E- o assistente técnico é suspeito;</a:t>
            </a:r>
          </a:p>
          <a:p>
            <a:pPr marL="0" indent="0" algn="just">
              <a:buNone/>
            </a:pPr>
            <a:endParaRPr lang="pt-BR" dirty="0"/>
          </a:p>
          <a:p>
            <a:pPr marL="0" indent="0" algn="r">
              <a:buNone/>
            </a:pPr>
            <a:r>
              <a:rPr lang="pt-BR" sz="900" b="1" dirty="0"/>
              <a:t>Dica: quem nomeia o assistente técnico é a própria parte!</a:t>
            </a:r>
          </a:p>
        </p:txBody>
      </p:sp>
    </p:spTree>
    <p:extLst>
      <p:ext uri="{BB962C8B-B14F-4D97-AF65-F5344CB8AC3E}">
        <p14:creationId xmlns:p14="http://schemas.microsoft.com/office/powerpoint/2010/main" val="30497041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AA94F-A361-D545-5BEF-1D1E8A1A759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D599E3A-12C9-7918-542A-ED23D3C83204}"/>
              </a:ext>
            </a:extLst>
          </p:cNvPr>
          <p:cNvSpPr>
            <a:spLocks noGrp="1"/>
          </p:cNvSpPr>
          <p:nvPr>
            <p:ph idx="1"/>
          </p:nvPr>
        </p:nvSpPr>
        <p:spPr>
          <a:xfrm>
            <a:off x="0" y="0"/>
            <a:ext cx="12192000" cy="6857999"/>
          </a:xfrm>
        </p:spPr>
        <p:txBody>
          <a:bodyPr>
            <a:normAutofit fontScale="70000" lnSpcReduction="20000"/>
          </a:bodyPr>
          <a:lstStyle/>
          <a:p>
            <a:pPr marL="0" indent="0" algn="just">
              <a:buNone/>
            </a:pPr>
            <a:r>
              <a:rPr lang="pt-BR" b="1" dirty="0"/>
              <a:t>REGIMENTO INTERNO DOS TRIBUNAIS: </a:t>
            </a:r>
            <a:r>
              <a:rPr lang="pt-BR" dirty="0"/>
              <a:t>Art. 44. Obedecidos os limites estabelecidos pela </a:t>
            </a:r>
            <a:r>
              <a:rPr lang="pt-BR" dirty="0">
                <a:hlinkClick r:id="rId2">
                  <a:extLst>
                    <a:ext uri="{A12FA001-AC4F-418D-AE19-62706E023703}">
                      <ahyp:hlinkClr xmlns:ahyp="http://schemas.microsoft.com/office/drawing/2018/hyperlinkcolor" val="tx"/>
                    </a:ext>
                  </a:extLst>
                </a:hlinkClick>
              </a:rPr>
              <a:t>Constituição</a:t>
            </a:r>
            <a:r>
              <a:rPr lang="pt-BR" u="sng" dirty="0">
                <a:hlinkClick r:id="rId2">
                  <a:extLst>
                    <a:ext uri="{A12FA001-AC4F-418D-AE19-62706E023703}">
                      <ahyp:hlinkClr xmlns:ahyp="http://schemas.microsoft.com/office/drawing/2018/hyperlinkcolor" val="tx"/>
                    </a:ext>
                  </a:extLst>
                </a:hlinkClick>
              </a:rPr>
              <a:t> Federa</a:t>
            </a:r>
            <a:r>
              <a:rPr lang="pt-BR" dirty="0">
                <a:hlinkClick r:id="rId2">
                  <a:extLst>
                    <a:ext uri="{A12FA001-AC4F-418D-AE19-62706E023703}">
                      <ahyp:hlinkClr xmlns:ahyp="http://schemas.microsoft.com/office/drawing/2018/hyperlinkcolor" val="tx"/>
                    </a:ext>
                  </a:extLst>
                </a:hlinkClick>
              </a:rPr>
              <a:t>l</a:t>
            </a:r>
            <a:r>
              <a:rPr lang="pt-BR" dirty="0"/>
              <a:t>, a competência é determinada pelas normas previstas neste Código ou em legislação especial, pelas normas de organização judiciária e, ainda, no que couber, pelas constituições dos Estados.</a:t>
            </a:r>
          </a:p>
          <a:p>
            <a:pPr marL="0" indent="0" algn="just">
              <a:buNone/>
            </a:pPr>
            <a:endParaRPr lang="pt-BR" b="1" dirty="0"/>
          </a:p>
          <a:p>
            <a:pPr marL="0" indent="0" algn="just">
              <a:buNone/>
            </a:pPr>
            <a:r>
              <a:rPr lang="pt-BR" b="1" dirty="0"/>
              <a:t>JUÍZO UNIVERSAL</a:t>
            </a:r>
          </a:p>
          <a:p>
            <a:pPr marL="0" indent="0" algn="just">
              <a:buNone/>
            </a:pPr>
            <a:r>
              <a:rPr lang="pt-BR" b="1" dirty="0"/>
              <a:t>	</a:t>
            </a:r>
            <a:r>
              <a:rPr lang="pt-BR" dirty="0"/>
              <a:t>O </a:t>
            </a:r>
            <a:r>
              <a:rPr lang="pt-BR" b="1" dirty="0"/>
              <a:t>juízo universal</a:t>
            </a:r>
            <a:r>
              <a:rPr lang="pt-BR" dirty="0"/>
              <a:t> é aquele que </a:t>
            </a:r>
            <a:r>
              <a:rPr lang="pt-BR" b="1" dirty="0"/>
              <a:t>atrai para si todas as demandas relacionadas a um determinado patrimônio ou situação jurídica</a:t>
            </a:r>
            <a:r>
              <a:rPr lang="pt-BR" dirty="0"/>
              <a:t>, evitando decisões conflitantes.  </a:t>
            </a:r>
            <a:r>
              <a:rPr lang="pt-BR" b="1" dirty="0"/>
              <a:t>Exemplos: falência e inventário!</a:t>
            </a:r>
          </a:p>
          <a:p>
            <a:pPr marL="0" indent="0">
              <a:buNone/>
            </a:pPr>
            <a:r>
              <a:rPr lang="pt-BR" dirty="0"/>
              <a:t>	Regra:  O juízo do inventário concentra tudo relacionado aos bens do falecido</a:t>
            </a:r>
          </a:p>
          <a:p>
            <a:pPr marL="0" indent="0">
              <a:buNone/>
            </a:pPr>
            <a:r>
              <a:rPr lang="pt-BR" dirty="0"/>
              <a:t>	Exemplo:</a:t>
            </a:r>
          </a:p>
          <a:p>
            <a:r>
              <a:rPr lang="pt-BR" dirty="0"/>
              <a:t>Cobrança de dívida do falecido </a:t>
            </a:r>
          </a:p>
          <a:p>
            <a:r>
              <a:rPr lang="pt-BR" dirty="0"/>
              <a:t>Discussão sobre herança </a:t>
            </a:r>
          </a:p>
          <a:p>
            <a:r>
              <a:rPr lang="pt-BR" dirty="0"/>
              <a:t>Anulação de testamento </a:t>
            </a:r>
          </a:p>
          <a:p>
            <a:pPr marL="0" indent="0">
              <a:buNone/>
            </a:pPr>
            <a:r>
              <a:rPr lang="pt-BR" dirty="0"/>
              <a:t>	✔ Tudo vai para o mesmo juízo!</a:t>
            </a:r>
          </a:p>
          <a:p>
            <a:pPr marL="0" indent="0" algn="just">
              <a:buNone/>
            </a:pPr>
            <a:endParaRPr lang="pt-BR" b="1" dirty="0"/>
          </a:p>
          <a:p>
            <a:pPr marL="0" indent="0" algn="just">
              <a:buNone/>
            </a:pPr>
            <a:r>
              <a:rPr lang="pt-BR" dirty="0"/>
              <a:t>	Art. 45. Tramitando o processo perante outro juízo, os autos serão remetidos ao juízo federal competente se nele intervier a União, suas empresas públicas, entidades autárquicas e fundações, ou conselho de fiscalização de atividade profissional, na qualidade de parte ou de terceiro interveniente, </a:t>
            </a:r>
            <a:r>
              <a:rPr lang="pt-BR" b="1" u="sng" dirty="0"/>
              <a:t>exceto</a:t>
            </a:r>
            <a:r>
              <a:rPr lang="pt-BR" dirty="0"/>
              <a:t> as ações:</a:t>
            </a:r>
          </a:p>
          <a:p>
            <a:pPr marL="0" indent="0">
              <a:buNone/>
            </a:pPr>
            <a:r>
              <a:rPr lang="pt-BR" dirty="0"/>
              <a:t>	I - de recuperação judicial, falência, insolvência civil e acidente de trabalho;</a:t>
            </a:r>
          </a:p>
          <a:p>
            <a:pPr marL="0" indent="0">
              <a:buNone/>
            </a:pPr>
            <a:r>
              <a:rPr lang="pt-BR" dirty="0"/>
              <a:t>	II - sujeitas à justiça eleitoral e à justiça do trabalho.</a:t>
            </a:r>
          </a:p>
          <a:p>
            <a:pPr marL="0" indent="0">
              <a:buNone/>
            </a:pPr>
            <a:endParaRPr lang="pt-BR" dirty="0"/>
          </a:p>
          <a:p>
            <a:pPr marL="0" indent="0">
              <a:buNone/>
            </a:pPr>
            <a:r>
              <a:rPr lang="pt-BR" b="1" dirty="0"/>
              <a:t>PRELIMINAR DE CONTESTAÇÃO</a:t>
            </a:r>
          </a:p>
          <a:p>
            <a:pPr marL="0" indent="0">
              <a:buNone/>
            </a:pPr>
            <a:r>
              <a:rPr lang="pt-BR" dirty="0"/>
              <a:t>	Art. 64. A incompetência, absoluta ou relativa, será alegada como questão preliminar de contestação.</a:t>
            </a:r>
          </a:p>
        </p:txBody>
      </p:sp>
    </p:spTree>
    <p:extLst>
      <p:ext uri="{BB962C8B-B14F-4D97-AF65-F5344CB8AC3E}">
        <p14:creationId xmlns:p14="http://schemas.microsoft.com/office/powerpoint/2010/main" val="10394876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283A5-49C7-719D-0E77-760B1458515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52248E2-D0C8-44C8-EEFF-692EB1FCF69D}"/>
              </a:ext>
            </a:extLst>
          </p:cNvPr>
          <p:cNvSpPr>
            <a:spLocks noGrp="1"/>
          </p:cNvSpPr>
          <p:nvPr>
            <p:ph idx="1"/>
          </p:nvPr>
        </p:nvSpPr>
        <p:spPr>
          <a:xfrm>
            <a:off x="64008" y="0"/>
            <a:ext cx="12192000" cy="6857999"/>
          </a:xfrm>
        </p:spPr>
        <p:txBody>
          <a:bodyPr>
            <a:normAutofit fontScale="77500" lnSpcReduction="20000"/>
          </a:bodyPr>
          <a:lstStyle/>
          <a:p>
            <a:pPr marL="0" indent="0" algn="just">
              <a:buNone/>
            </a:pPr>
            <a:r>
              <a:rPr lang="pt-BR" b="1" dirty="0"/>
              <a:t>DIREITO PESSOAL OU REAL BENS MÓVEIS: ENDEREÇO DO RÉU </a:t>
            </a:r>
          </a:p>
          <a:p>
            <a:pPr marL="0" indent="0" algn="just">
              <a:buNone/>
            </a:pPr>
            <a:r>
              <a:rPr lang="pt-BR" b="1" dirty="0"/>
              <a:t>	</a:t>
            </a:r>
            <a:r>
              <a:rPr lang="pt-BR" dirty="0"/>
              <a:t>ART. 46. A AÇÃO FUNDADA EM DIREITO PESSOAL OU EM DIREITO REAL SOBRE BENS MÓVEIS SERÁ PROPOSTA, EM REGRA, NO FORO DE DOMICÍLIO DO RÉU.</a:t>
            </a:r>
          </a:p>
          <a:p>
            <a:pPr marL="0" indent="0" algn="just">
              <a:buNone/>
            </a:pPr>
            <a:r>
              <a:rPr lang="pt-BR" dirty="0"/>
              <a:t>	-qualquer endereço do réu §1º; </a:t>
            </a:r>
          </a:p>
          <a:p>
            <a:pPr marL="0" indent="0" algn="just">
              <a:buNone/>
            </a:pPr>
            <a:r>
              <a:rPr lang="pt-BR" dirty="0"/>
              <a:t>	-se incerto, no endereço do autor § 2º; </a:t>
            </a:r>
          </a:p>
          <a:p>
            <a:pPr marL="0" indent="0" algn="just">
              <a:buNone/>
            </a:pPr>
            <a:r>
              <a:rPr lang="pt-BR" dirty="0"/>
              <a:t>	-se residir fora do Brasil em qualquer endereço §3º; </a:t>
            </a:r>
          </a:p>
          <a:p>
            <a:pPr marL="0" indent="0" algn="just">
              <a:buNone/>
            </a:pPr>
            <a:endParaRPr lang="pt-BR" dirty="0"/>
          </a:p>
          <a:p>
            <a:pPr marL="0" indent="0" algn="just">
              <a:buNone/>
            </a:pPr>
            <a:r>
              <a:rPr lang="pt-BR" b="1" dirty="0"/>
              <a:t>	EXEMPLOS: </a:t>
            </a:r>
          </a:p>
          <a:p>
            <a:pPr marL="0" indent="0" algn="just">
              <a:buNone/>
            </a:pPr>
            <a:r>
              <a:rPr lang="pt-BR" b="1" dirty="0"/>
              <a:t>*COBRANÇA DE DÍVIDA (direito pessoal): </a:t>
            </a:r>
            <a:r>
              <a:rPr lang="pt-BR" dirty="0"/>
              <a:t>João, que mora em Campinas, emprestou R$ 10.000 a Lucas, residente em Curitiba. Lucas não pagou. 👉 </a:t>
            </a:r>
            <a:r>
              <a:rPr lang="pt-BR" b="1" dirty="0"/>
              <a:t>Pergunta:</a:t>
            </a:r>
            <a:r>
              <a:rPr lang="pt-BR" dirty="0"/>
              <a:t> Onde João deve ajuizar a ação?</a:t>
            </a:r>
            <a:br>
              <a:rPr lang="pt-BR" dirty="0"/>
            </a:br>
            <a:r>
              <a:rPr lang="pt-BR" dirty="0"/>
              <a:t>✅ </a:t>
            </a:r>
            <a:r>
              <a:rPr lang="pt-BR" b="1" dirty="0"/>
              <a:t>Resposta:</a:t>
            </a:r>
            <a:r>
              <a:rPr lang="pt-BR" dirty="0"/>
              <a:t> Em Curitiba (</a:t>
            </a:r>
            <a:r>
              <a:rPr lang="pt-BR" b="1" dirty="0"/>
              <a:t>domicílio do réu</a:t>
            </a:r>
            <a:r>
              <a:rPr lang="pt-BR" dirty="0"/>
              <a:t>).</a:t>
            </a:r>
          </a:p>
          <a:p>
            <a:pPr marL="0" indent="0">
              <a:buNone/>
            </a:pPr>
            <a:endParaRPr lang="pt-BR" dirty="0"/>
          </a:p>
          <a:p>
            <a:pPr marL="0" indent="0" algn="just">
              <a:buNone/>
            </a:pPr>
            <a:r>
              <a:rPr lang="pt-BR" b="1" dirty="0"/>
              <a:t>*Compra e venda com inadimplemento: </a:t>
            </a:r>
            <a:r>
              <a:rPr lang="pt-BR" dirty="0"/>
              <a:t>Marina (São Paulo) comprou um notebook de Carlos (Belo Horizonte), mas não pagou. 👉 Carlos quer cobrar judicialmente.</a:t>
            </a:r>
          </a:p>
          <a:p>
            <a:pPr marL="0" indent="0">
              <a:buNone/>
            </a:pPr>
            <a:r>
              <a:rPr lang="pt-BR" dirty="0"/>
              <a:t>✅ </a:t>
            </a:r>
            <a:r>
              <a:rPr lang="pt-BR" b="1" dirty="0"/>
              <a:t>Foro competente:</a:t>
            </a:r>
            <a:r>
              <a:rPr lang="pt-BR" dirty="0"/>
              <a:t> São Paulo (domicílio da ré Marina).</a:t>
            </a:r>
          </a:p>
          <a:p>
            <a:endParaRPr lang="pt-BR" dirty="0"/>
          </a:p>
          <a:p>
            <a:pPr marL="0" indent="0" algn="just">
              <a:buNone/>
            </a:pPr>
            <a:r>
              <a:rPr lang="pt-BR" b="1" dirty="0"/>
              <a:t>*Propriedade de bem móvel (direito real) F</a:t>
            </a:r>
            <a:r>
              <a:rPr lang="pt-BR" dirty="0"/>
              <a:t>ernanda vendeu um carro para Rafael, que mora no Rio de Janeiro, mas depois alega que a venda foi inválida e quer reaver o veículo. 👉 Trata-se de direito real sobre bem móvel (carro).</a:t>
            </a:r>
          </a:p>
          <a:p>
            <a:pPr marL="0" indent="0">
              <a:buNone/>
            </a:pPr>
            <a:r>
              <a:rPr lang="pt-BR" dirty="0"/>
              <a:t>✅ </a:t>
            </a:r>
            <a:r>
              <a:rPr lang="pt-BR" b="1" dirty="0"/>
              <a:t>Foro competente:</a:t>
            </a:r>
            <a:r>
              <a:rPr lang="pt-BR" dirty="0"/>
              <a:t> Rio de Janeiro (domicílio do réu Rafael).</a:t>
            </a:r>
          </a:p>
          <a:p>
            <a:endParaRPr lang="pt-BR" dirty="0"/>
          </a:p>
          <a:p>
            <a:endParaRPr lang="pt-BR" dirty="0"/>
          </a:p>
          <a:p>
            <a:endParaRPr lang="pt-BR" dirty="0"/>
          </a:p>
          <a:p>
            <a:pPr marL="0" indent="0" algn="just">
              <a:buNone/>
            </a:pPr>
            <a:endParaRPr lang="pt-BR" dirty="0"/>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21067985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265EE-44C5-99DA-93BC-4DC4DE8AA6D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C08DA3C-06CC-C745-418B-A8D7C0A0597C}"/>
              </a:ext>
            </a:extLst>
          </p:cNvPr>
          <p:cNvSpPr>
            <a:spLocks noGrp="1"/>
          </p:cNvSpPr>
          <p:nvPr>
            <p:ph idx="1"/>
          </p:nvPr>
        </p:nvSpPr>
        <p:spPr>
          <a:xfrm>
            <a:off x="0" y="0"/>
            <a:ext cx="12192000" cy="6857999"/>
          </a:xfrm>
        </p:spPr>
        <p:txBody>
          <a:bodyPr>
            <a:normAutofit fontScale="85000" lnSpcReduction="20000"/>
          </a:bodyPr>
          <a:lstStyle/>
          <a:p>
            <a:pPr marL="0" indent="0" algn="just">
              <a:buNone/>
            </a:pPr>
            <a:r>
              <a:rPr lang="pt-BR" b="1" dirty="0"/>
              <a:t>DIREITO REAL SOBRE BENS IMÓVEIS: SITUAÇÃO DA COISA</a:t>
            </a:r>
          </a:p>
          <a:p>
            <a:pPr marL="0" indent="0" algn="just">
              <a:buNone/>
            </a:pPr>
            <a:r>
              <a:rPr lang="pt-BR" b="1" dirty="0"/>
              <a:t>	Direito real sobre imóveis – Art. 47: </a:t>
            </a:r>
            <a:r>
              <a:rPr lang="pt-BR" dirty="0"/>
              <a:t>A ação fundada em direito real sobre imóveis será proposta no foro da situação da coisa. </a:t>
            </a:r>
          </a:p>
          <a:p>
            <a:pPr marL="0" indent="0">
              <a:buNone/>
            </a:pPr>
            <a:r>
              <a:rPr lang="pt-BR" dirty="0"/>
              <a:t>📌 </a:t>
            </a:r>
            <a:r>
              <a:rPr lang="pt-BR" b="1" dirty="0"/>
              <a:t>Exemplos: </a:t>
            </a:r>
            <a:r>
              <a:rPr lang="pt-BR" dirty="0"/>
              <a:t>Reintegração de posse,  usucapião, ação reivindicatória  etc.</a:t>
            </a:r>
          </a:p>
          <a:p>
            <a:pPr marL="0" indent="0">
              <a:buNone/>
            </a:pPr>
            <a:r>
              <a:rPr lang="pt-BR" dirty="0"/>
              <a:t>	 Todas devem ser propostas onde está o imóvel. Lógica: </a:t>
            </a:r>
            <a:r>
              <a:rPr lang="pt-BR" i="1" dirty="0"/>
              <a:t>“o imóvel não viaja, então o processo vai até ele”.</a:t>
            </a:r>
            <a:endParaRPr lang="pt-BR" b="1" i="1" dirty="0"/>
          </a:p>
          <a:p>
            <a:pPr marL="0" indent="0" algn="just">
              <a:buNone/>
            </a:pPr>
            <a:endParaRPr lang="pt-BR" b="1" dirty="0"/>
          </a:p>
          <a:p>
            <a:pPr marL="0" indent="0" algn="just">
              <a:buNone/>
            </a:pPr>
            <a:r>
              <a:rPr lang="pt-BR" dirty="0"/>
              <a:t>	</a:t>
            </a:r>
            <a:r>
              <a:rPr lang="pt-BR" b="1" dirty="0"/>
              <a:t>EXEMPLOS</a:t>
            </a:r>
            <a:r>
              <a:rPr lang="pt-BR" dirty="0"/>
              <a:t>:</a:t>
            </a:r>
          </a:p>
          <a:p>
            <a:pPr algn="just"/>
            <a:r>
              <a:rPr lang="pt-BR" b="1" dirty="0"/>
              <a:t>Ação de reintegração de posse: </a:t>
            </a:r>
            <a:r>
              <a:rPr lang="pt-BR" dirty="0"/>
              <a:t>Uma fazenda em </a:t>
            </a:r>
            <a:r>
              <a:rPr lang="pt-BR" b="1" dirty="0"/>
              <a:t>Goiás</a:t>
            </a:r>
            <a:r>
              <a:rPr lang="pt-BR" dirty="0"/>
              <a:t> foi invadida por terceiros. 👉O proprietário ajuíza </a:t>
            </a:r>
            <a:r>
              <a:rPr lang="pt-BR" b="1" dirty="0"/>
              <a:t>ação de reintegração de posse</a:t>
            </a:r>
            <a:r>
              <a:rPr lang="pt-BR" dirty="0"/>
              <a:t>.</a:t>
            </a:r>
            <a:br>
              <a:rPr lang="pt-BR" dirty="0"/>
            </a:br>
            <a:r>
              <a:rPr lang="pt-BR" dirty="0"/>
              <a:t>📍 </a:t>
            </a:r>
            <a:r>
              <a:rPr lang="pt-BR" b="1" dirty="0"/>
              <a:t>Competência:</a:t>
            </a:r>
            <a:r>
              <a:rPr lang="pt-BR" dirty="0"/>
              <a:t> comarca onde está a fazenda (em Goiás).</a:t>
            </a:r>
          </a:p>
          <a:p>
            <a:pPr algn="just"/>
            <a:endParaRPr lang="pt-BR" dirty="0"/>
          </a:p>
          <a:p>
            <a:r>
              <a:rPr lang="pt-BR" b="1" dirty="0"/>
              <a:t>Ação de usucapião: </a:t>
            </a:r>
            <a:r>
              <a:rPr lang="pt-BR" dirty="0"/>
              <a:t>Fernanda ocupa há anos um imóvel em </a:t>
            </a:r>
            <a:r>
              <a:rPr lang="pt-BR" b="1" dirty="0"/>
              <a:t>Recife</a:t>
            </a:r>
            <a:r>
              <a:rPr lang="pt-BR" dirty="0"/>
              <a:t>, preenchendo os requisitos legais. 👉 Propõe </a:t>
            </a:r>
            <a:r>
              <a:rPr lang="pt-BR" b="1" dirty="0"/>
              <a:t>ação de usucapião</a:t>
            </a:r>
            <a:r>
              <a:rPr lang="pt-BR" dirty="0"/>
              <a:t> para adquirir a propriedade.</a:t>
            </a:r>
            <a:br>
              <a:rPr lang="pt-BR" dirty="0"/>
            </a:br>
            <a:r>
              <a:rPr lang="pt-BR" dirty="0"/>
              <a:t>📍 </a:t>
            </a:r>
            <a:r>
              <a:rPr lang="pt-BR" b="1" dirty="0"/>
              <a:t>Competência:</a:t>
            </a:r>
            <a:r>
              <a:rPr lang="pt-BR" dirty="0"/>
              <a:t> Recife.</a:t>
            </a:r>
          </a:p>
          <a:p>
            <a:pPr marL="0" indent="0">
              <a:buNone/>
            </a:pPr>
            <a:endParaRPr lang="pt-BR" dirty="0"/>
          </a:p>
          <a:p>
            <a:pPr marL="0" indent="0">
              <a:buNone/>
            </a:pPr>
            <a:r>
              <a:rPr lang="pt-BR" b="1" dirty="0"/>
              <a:t>VÁRIOS ESTADOS:</a:t>
            </a:r>
          </a:p>
          <a:p>
            <a:pPr marL="0" indent="0">
              <a:buNone/>
            </a:pPr>
            <a:r>
              <a:rPr lang="pt-BR" dirty="0"/>
              <a:t>	Art. 60. Se o imóvel se achar situado em mais de um Estado, comarca, seção ou subseção judiciária, a competência territorial do juízo prevento estender-se-á sobre a totalidade do imóvel.</a:t>
            </a:r>
          </a:p>
          <a:p>
            <a:endParaRPr lang="pt-BR" dirty="0"/>
          </a:p>
          <a:p>
            <a:pPr algn="just"/>
            <a:endParaRPr lang="pt-BR" dirty="0"/>
          </a:p>
          <a:p>
            <a:pPr marL="0" indent="0" algn="just">
              <a:buNone/>
            </a:pPr>
            <a:endParaRPr lang="pt-BR" dirty="0"/>
          </a:p>
        </p:txBody>
      </p:sp>
    </p:spTree>
    <p:extLst>
      <p:ext uri="{BB962C8B-B14F-4D97-AF65-F5344CB8AC3E}">
        <p14:creationId xmlns:p14="http://schemas.microsoft.com/office/powerpoint/2010/main" val="15404507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0BD11-580E-CD05-49F7-D2984EA340F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48647B6-8C96-5A62-0952-16BB3345D23A}"/>
              </a:ext>
            </a:extLst>
          </p:cNvPr>
          <p:cNvSpPr>
            <a:spLocks noGrp="1"/>
          </p:cNvSpPr>
          <p:nvPr>
            <p:ph idx="1"/>
          </p:nvPr>
        </p:nvSpPr>
        <p:spPr>
          <a:xfrm>
            <a:off x="0" y="0"/>
            <a:ext cx="12192000" cy="6857999"/>
          </a:xfrm>
        </p:spPr>
        <p:txBody>
          <a:bodyPr>
            <a:normAutofit fontScale="77500" lnSpcReduction="20000"/>
          </a:bodyPr>
          <a:lstStyle/>
          <a:p>
            <a:pPr marL="0" indent="0" algn="just">
              <a:buNone/>
            </a:pPr>
            <a:r>
              <a:rPr lang="pt-BR" b="1" dirty="0"/>
              <a:t>INVENTÁRIO “PARTILHA” Brasil</a:t>
            </a:r>
          </a:p>
          <a:p>
            <a:pPr marL="0" indent="0" algn="just">
              <a:buNone/>
            </a:pPr>
            <a:r>
              <a:rPr lang="pt-BR" dirty="0"/>
              <a:t> 	Art. 48. O foro de domicílio do </a:t>
            </a:r>
            <a:r>
              <a:rPr lang="pt-BR" b="1" dirty="0"/>
              <a:t>autor da herança</a:t>
            </a:r>
            <a:r>
              <a:rPr lang="pt-BR" dirty="0"/>
              <a:t>, no Brasil, é o competente para o inventário “ainda que o óbito tenha ocorrido no estrangeiro”.</a:t>
            </a:r>
          </a:p>
          <a:p>
            <a:pPr marL="0" indent="0">
              <a:buNone/>
            </a:pPr>
            <a:r>
              <a:rPr lang="pt-BR" b="1" dirty="0"/>
              <a:t>	Inventário: </a:t>
            </a:r>
            <a:r>
              <a:rPr lang="pt-BR" dirty="0"/>
              <a:t>Foro do domicílio do falecido. 📌 </a:t>
            </a:r>
            <a:r>
              <a:rPr lang="pt-BR" b="1" dirty="0"/>
              <a:t>Exemplo: </a:t>
            </a:r>
            <a:r>
              <a:rPr lang="pt-BR" dirty="0"/>
              <a:t>Falecido morava em Curitiba → inventário em Curitiba.</a:t>
            </a:r>
          </a:p>
          <a:p>
            <a:pPr marL="0" indent="0" algn="just">
              <a:buNone/>
            </a:pPr>
            <a:r>
              <a:rPr lang="pt-BR" dirty="0"/>
              <a:t>	</a:t>
            </a:r>
            <a:r>
              <a:rPr lang="pt-BR" b="1" dirty="0"/>
              <a:t>AUTOR DA HERANÇA é o “falecido”.</a:t>
            </a:r>
          </a:p>
          <a:p>
            <a:pPr marL="0" indent="0" algn="just">
              <a:buNone/>
            </a:pPr>
            <a:endParaRPr lang="pt-BR" b="1" dirty="0"/>
          </a:p>
          <a:p>
            <a:pPr marL="0" indent="0" algn="just">
              <a:buNone/>
            </a:pPr>
            <a:r>
              <a:rPr lang="pt-BR" b="1" dirty="0"/>
              <a:t>RÉU AUSENTE: “último domicílio”</a:t>
            </a:r>
          </a:p>
          <a:p>
            <a:pPr marL="0" indent="0">
              <a:buNone/>
            </a:pPr>
            <a:r>
              <a:rPr lang="pt-BR" b="1" dirty="0"/>
              <a:t>	Art. 49 – Herança:  </a:t>
            </a:r>
            <a:r>
              <a:rPr lang="pt-BR" dirty="0"/>
              <a:t>mesmo foro do domicílio do autor da herança.</a:t>
            </a:r>
          </a:p>
          <a:p>
            <a:pPr marL="0" indent="0" algn="just">
              <a:buNone/>
            </a:pPr>
            <a:endParaRPr lang="pt-BR" b="1" dirty="0"/>
          </a:p>
          <a:p>
            <a:pPr marL="0" indent="0" algn="just">
              <a:buNone/>
            </a:pPr>
            <a:r>
              <a:rPr lang="pt-BR" b="1" dirty="0"/>
              <a:t>	INCAPAZ “domicílio do representante legal”</a:t>
            </a:r>
          </a:p>
          <a:p>
            <a:pPr marL="0" indent="0" algn="just">
              <a:buNone/>
            </a:pPr>
            <a:r>
              <a:rPr lang="pt-BR" dirty="0"/>
              <a:t>	Art. 50. A ação em que o incapaz for réu será proposta no foro de domicílio </a:t>
            </a:r>
            <a:r>
              <a:rPr lang="pt-BR" b="1" dirty="0"/>
              <a:t>de seu representante</a:t>
            </a:r>
            <a:r>
              <a:rPr lang="pt-BR" dirty="0"/>
              <a:t> ou assistente.</a:t>
            </a:r>
          </a:p>
          <a:p>
            <a:pPr marL="0" indent="0" algn="just">
              <a:buNone/>
            </a:pPr>
            <a:endParaRPr lang="pt-BR" b="1" dirty="0"/>
          </a:p>
          <a:p>
            <a:pPr marL="0" indent="0" algn="just">
              <a:buNone/>
            </a:pPr>
            <a:r>
              <a:rPr lang="pt-BR" b="1" dirty="0"/>
              <a:t>	UNIÃO AUTORA </a:t>
            </a:r>
            <a:r>
              <a:rPr lang="pt-BR" dirty="0"/>
              <a:t>Art. 51:  </a:t>
            </a:r>
            <a:r>
              <a:rPr lang="pt-BR" b="1" dirty="0"/>
              <a:t>“endereço do réu” – UNIÃO RÉ “endereço do autor”</a:t>
            </a:r>
          </a:p>
          <a:p>
            <a:pPr marL="0" indent="0" algn="just">
              <a:buNone/>
            </a:pPr>
            <a:r>
              <a:rPr lang="pt-BR" b="1" dirty="0"/>
              <a:t>	</a:t>
            </a:r>
            <a:r>
              <a:rPr lang="pt-BR" dirty="0"/>
              <a:t>A União pode ser demandada:</a:t>
            </a:r>
          </a:p>
          <a:p>
            <a:r>
              <a:rPr lang="pt-BR" dirty="0"/>
              <a:t>No domicílio do autor </a:t>
            </a:r>
          </a:p>
          <a:p>
            <a:r>
              <a:rPr lang="pt-BR" dirty="0"/>
              <a:t>No local do ato/fato </a:t>
            </a:r>
          </a:p>
          <a:p>
            <a:r>
              <a:rPr lang="pt-BR" dirty="0"/>
              <a:t>Onde esteja a coisa</a:t>
            </a:r>
          </a:p>
          <a:p>
            <a:pPr marL="0" indent="0" algn="just">
              <a:buNone/>
            </a:pPr>
            <a:r>
              <a:rPr lang="pt-BR" b="1" dirty="0"/>
              <a:t>*mesma regra para o Estado (art. 52, endereço do réu)</a:t>
            </a:r>
          </a:p>
        </p:txBody>
      </p:sp>
    </p:spTree>
    <p:extLst>
      <p:ext uri="{BB962C8B-B14F-4D97-AF65-F5344CB8AC3E}">
        <p14:creationId xmlns:p14="http://schemas.microsoft.com/office/powerpoint/2010/main" val="39504025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4C4F5-5B63-81CF-2E9E-030D261B59A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E7E7B80-09F3-2B30-2AF6-192AA266B341}"/>
              </a:ext>
            </a:extLst>
          </p:cNvPr>
          <p:cNvSpPr>
            <a:spLocks noGrp="1"/>
          </p:cNvSpPr>
          <p:nvPr>
            <p:ph idx="1"/>
          </p:nvPr>
        </p:nvSpPr>
        <p:spPr>
          <a:xfrm>
            <a:off x="0" y="0"/>
            <a:ext cx="12192000" cy="6857999"/>
          </a:xfrm>
        </p:spPr>
        <p:txBody>
          <a:bodyPr>
            <a:normAutofit fontScale="77500" lnSpcReduction="20000"/>
          </a:bodyPr>
          <a:lstStyle/>
          <a:p>
            <a:pPr marL="0" indent="0" algn="just">
              <a:buNone/>
            </a:pPr>
            <a:r>
              <a:rPr lang="pt-BR" dirty="0"/>
              <a:t>	Art. 53 – Competências específicas: </a:t>
            </a:r>
            <a:r>
              <a:rPr lang="pt-BR" b="1" dirty="0"/>
              <a:t>DIVÓRCIO E CONGÊNERES</a:t>
            </a:r>
            <a:r>
              <a:rPr lang="pt-BR" dirty="0"/>
              <a:t>:</a:t>
            </a:r>
          </a:p>
          <a:p>
            <a:pPr marL="0" indent="0" algn="just">
              <a:buNone/>
            </a:pPr>
            <a:r>
              <a:rPr lang="pt-BR" dirty="0"/>
              <a:t>a) de domicílio do guardião de filho </a:t>
            </a:r>
            <a:r>
              <a:rPr lang="pt-BR" u="sng" dirty="0"/>
              <a:t>incapaz</a:t>
            </a:r>
            <a:r>
              <a:rPr lang="pt-BR" dirty="0"/>
              <a:t>;</a:t>
            </a:r>
          </a:p>
          <a:p>
            <a:pPr marL="0" indent="0" algn="just">
              <a:buNone/>
            </a:pPr>
            <a:r>
              <a:rPr lang="pt-BR" dirty="0"/>
              <a:t>b) do </a:t>
            </a:r>
            <a:r>
              <a:rPr lang="pt-BR" u="sng" dirty="0"/>
              <a:t>último domicílio do casal</a:t>
            </a:r>
            <a:r>
              <a:rPr lang="pt-BR" dirty="0"/>
              <a:t>, caso não haja filho incapaz;</a:t>
            </a:r>
          </a:p>
          <a:p>
            <a:pPr marL="0" indent="0" algn="just">
              <a:buNone/>
            </a:pPr>
            <a:r>
              <a:rPr lang="pt-BR" dirty="0"/>
              <a:t>c) de domicílio do réu, se nenhuma das partes residir no </a:t>
            </a:r>
            <a:r>
              <a:rPr lang="pt-BR" u="sng" dirty="0"/>
              <a:t>antigo domicílio</a:t>
            </a:r>
            <a:r>
              <a:rPr lang="pt-BR" dirty="0"/>
              <a:t> do casal;</a:t>
            </a:r>
          </a:p>
          <a:p>
            <a:pPr marL="0" indent="0" algn="just">
              <a:buNone/>
            </a:pPr>
            <a:r>
              <a:rPr lang="pt-BR" dirty="0"/>
              <a:t>d) de domicílio da vítima de </a:t>
            </a:r>
            <a:r>
              <a:rPr lang="pt-BR" u="sng" dirty="0"/>
              <a:t>violência doméstica</a:t>
            </a:r>
            <a:r>
              <a:rPr lang="pt-BR" dirty="0"/>
              <a:t> (Lei Maria da Penha);</a:t>
            </a:r>
          </a:p>
          <a:p>
            <a:pPr marL="0" indent="0">
              <a:buNone/>
            </a:pPr>
            <a:endParaRPr lang="pt-BR" b="1" dirty="0"/>
          </a:p>
          <a:p>
            <a:pPr marL="0" indent="0">
              <a:buNone/>
            </a:pPr>
            <a:r>
              <a:rPr lang="pt-BR" b="1" dirty="0"/>
              <a:t>	AÇÕES DE ALIMENTOS. </a:t>
            </a:r>
            <a:r>
              <a:rPr lang="pt-BR" dirty="0"/>
              <a:t>Foro do domicílio do </a:t>
            </a:r>
            <a:r>
              <a:rPr lang="pt-BR" u="sng" dirty="0"/>
              <a:t>alimentando</a:t>
            </a:r>
            <a:r>
              <a:rPr lang="pt-BR" dirty="0"/>
              <a:t> 📌 Protege a parte mais fraca.</a:t>
            </a:r>
          </a:p>
          <a:p>
            <a:pPr marL="0" indent="0">
              <a:buNone/>
            </a:pPr>
            <a:endParaRPr lang="pt-BR" b="1" dirty="0"/>
          </a:p>
          <a:p>
            <a:pPr marL="0" indent="0">
              <a:buNone/>
            </a:pPr>
            <a:r>
              <a:rPr lang="pt-BR" b="1" dirty="0"/>
              <a:t>	PESSOA JURÍDICA </a:t>
            </a:r>
            <a:r>
              <a:rPr lang="pt-BR" dirty="0"/>
              <a:t>→ Local da sede ou agência.</a:t>
            </a:r>
          </a:p>
          <a:p>
            <a:pPr marL="0" indent="0">
              <a:buNone/>
            </a:pPr>
            <a:r>
              <a:rPr lang="pt-BR" dirty="0"/>
              <a:t>	</a:t>
            </a:r>
          </a:p>
          <a:p>
            <a:pPr marL="0" indent="0">
              <a:buNone/>
            </a:pPr>
            <a:r>
              <a:rPr lang="pt-BR" dirty="0"/>
              <a:t>	 </a:t>
            </a:r>
            <a:r>
              <a:rPr lang="pt-BR" b="1" dirty="0"/>
              <a:t>DE REPARAÇÃO DE DANO</a:t>
            </a:r>
            <a:r>
              <a:rPr lang="pt-BR" dirty="0"/>
              <a:t>: local ato ou fato</a:t>
            </a:r>
          </a:p>
          <a:p>
            <a:pPr marL="0" indent="0">
              <a:buNone/>
            </a:pPr>
            <a:endParaRPr lang="pt-BR" dirty="0"/>
          </a:p>
          <a:p>
            <a:pPr marL="0" indent="0">
              <a:buNone/>
            </a:pPr>
            <a:r>
              <a:rPr lang="pt-BR" dirty="0"/>
              <a:t>	</a:t>
            </a:r>
            <a:r>
              <a:rPr lang="pt-BR" b="1" dirty="0"/>
              <a:t>ACIDENTE VEÍCULO E AERONAVES:</a:t>
            </a:r>
            <a:r>
              <a:rPr lang="pt-BR" dirty="0"/>
              <a:t> Foro concorrente, competência relativa: do domicílio do </a:t>
            </a:r>
            <a:r>
              <a:rPr lang="pt-BR" u="sng" dirty="0"/>
              <a:t>autor</a:t>
            </a:r>
            <a:r>
              <a:rPr lang="pt-BR" dirty="0"/>
              <a:t> OU  do local do </a:t>
            </a:r>
            <a:r>
              <a:rPr lang="pt-BR" u="sng" dirty="0"/>
              <a:t>fato</a:t>
            </a:r>
            <a:r>
              <a:rPr lang="pt-BR" dirty="0"/>
              <a:t>. 📌 </a:t>
            </a:r>
            <a:r>
              <a:rPr lang="pt-BR" b="1" dirty="0"/>
              <a:t>Exemplo: </a:t>
            </a:r>
            <a:r>
              <a:rPr lang="pt-BR" dirty="0"/>
              <a:t>Acidente de trânsito → pode escolher.</a:t>
            </a:r>
          </a:p>
          <a:p>
            <a:pPr marL="0" indent="0">
              <a:buNone/>
            </a:pPr>
            <a:endParaRPr lang="pt-BR" dirty="0"/>
          </a:p>
          <a:p>
            <a:pPr marL="0" indent="0">
              <a:buNone/>
            </a:pPr>
            <a:r>
              <a:rPr lang="pt-BR" dirty="0"/>
              <a:t>	</a:t>
            </a:r>
            <a:r>
              <a:rPr lang="pt-BR" b="1" dirty="0"/>
              <a:t>CONSUMIDOR</a:t>
            </a:r>
            <a:r>
              <a:rPr lang="pt-BR" dirty="0"/>
              <a:t> “foro privilegiado”: </a:t>
            </a:r>
            <a:r>
              <a:rPr lang="pt-BR" b="1" dirty="0"/>
              <a:t>CDC, </a:t>
            </a:r>
            <a:r>
              <a:rPr lang="pt-BR" dirty="0"/>
              <a:t>ART. 101, I: domicílio do autor</a:t>
            </a:r>
          </a:p>
          <a:p>
            <a:pPr marL="0" indent="0">
              <a:buNone/>
            </a:pPr>
            <a:endParaRPr lang="pt-BR" dirty="0"/>
          </a:p>
          <a:p>
            <a:pPr marL="0" indent="0" algn="just">
              <a:buNone/>
            </a:pPr>
            <a:r>
              <a:rPr lang="pt-BR" dirty="0"/>
              <a:t>	</a:t>
            </a:r>
            <a:r>
              <a:rPr lang="pt-BR" b="1" dirty="0"/>
              <a:t>VARA DA INFÂNCIA E JUVENTUDE QUESTOES CRECHE E ESCOLA</a:t>
            </a:r>
            <a:r>
              <a:rPr lang="pt-BR" dirty="0"/>
              <a:t>: Tema 1058 do STJ: Tese: "A Justiça da Infância e da Juventude tem competência absoluta para processar e julgar causas envolvendo matrícula de menores em creches ou escolas, nos termos dos </a:t>
            </a:r>
            <a:r>
              <a:rPr lang="pt-BR" dirty="0" err="1"/>
              <a:t>arts</a:t>
            </a:r>
            <a:r>
              <a:rPr lang="pt-BR" dirty="0"/>
              <a:t>. 148, IV, e 209 da Lei 8.069/90."</a:t>
            </a:r>
          </a:p>
          <a:p>
            <a:pPr marL="0" indent="0">
              <a:buNone/>
            </a:pPr>
            <a:endParaRPr lang="pt-BR" dirty="0"/>
          </a:p>
          <a:p>
            <a:pPr marL="0" indent="0">
              <a:buNone/>
            </a:pPr>
            <a:endParaRPr lang="pt-BR" dirty="0"/>
          </a:p>
          <a:p>
            <a:pPr marL="0" indent="0">
              <a:buNone/>
            </a:pPr>
            <a:endParaRPr lang="pt-BR" dirty="0"/>
          </a:p>
          <a:p>
            <a:pPr marL="0" indent="0" algn="just">
              <a:buNone/>
            </a:pPr>
            <a:endParaRPr lang="pt-BR" dirty="0"/>
          </a:p>
        </p:txBody>
      </p:sp>
    </p:spTree>
    <p:extLst>
      <p:ext uri="{BB962C8B-B14F-4D97-AF65-F5344CB8AC3E}">
        <p14:creationId xmlns:p14="http://schemas.microsoft.com/office/powerpoint/2010/main" val="37411260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77E2-F9C1-1A40-44EC-A7ADE709351B}"/>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B39942B-E644-5EE6-FF2C-2EE301C75BCA}"/>
              </a:ext>
            </a:extLst>
          </p:cNvPr>
          <p:cNvSpPr>
            <a:spLocks noGrp="1"/>
          </p:cNvSpPr>
          <p:nvPr>
            <p:ph idx="1"/>
          </p:nvPr>
        </p:nvSpPr>
        <p:spPr>
          <a:xfrm>
            <a:off x="0" y="36576"/>
            <a:ext cx="12192000" cy="6857999"/>
          </a:xfrm>
        </p:spPr>
        <p:txBody>
          <a:bodyPr>
            <a:normAutofit/>
          </a:bodyPr>
          <a:lstStyle/>
          <a:p>
            <a:pPr marL="0" indent="0" algn="just">
              <a:buNone/>
            </a:pPr>
            <a:r>
              <a:rPr lang="pt-BR" dirty="0"/>
              <a:t> </a:t>
            </a:r>
            <a:r>
              <a:rPr lang="pt-BR" b="1" dirty="0"/>
              <a:t>PERPETUATIO JURISDICTIONIS</a:t>
            </a:r>
            <a:r>
              <a:rPr lang="pt-BR" dirty="0"/>
              <a:t>: A competência é fixada no momento da propositura da ação: ➡️ Em regra, NÃO muda depois. </a:t>
            </a:r>
            <a:r>
              <a:rPr lang="pt-BR" b="1" dirty="0"/>
              <a:t>EXCEÇÃO MENORES:</a:t>
            </a:r>
          </a:p>
          <a:p>
            <a:pPr marL="0" indent="0" algn="just">
              <a:buNone/>
            </a:pPr>
            <a:endParaRPr lang="pt-BR" dirty="0"/>
          </a:p>
        </p:txBody>
      </p:sp>
      <p:pic>
        <p:nvPicPr>
          <p:cNvPr id="4" name="Imagem 3">
            <a:extLst>
              <a:ext uri="{FF2B5EF4-FFF2-40B4-BE49-F238E27FC236}">
                <a16:creationId xmlns:a16="http://schemas.microsoft.com/office/drawing/2014/main" id="{2E12CC06-0DD8-7DB1-A95F-A2013F4779D0}"/>
              </a:ext>
            </a:extLst>
          </p:cNvPr>
          <p:cNvPicPr>
            <a:picLocks noChangeAspect="1"/>
          </p:cNvPicPr>
          <p:nvPr/>
        </p:nvPicPr>
        <p:blipFill>
          <a:blip r:embed="rId2"/>
          <a:stretch>
            <a:fillRect/>
          </a:stretch>
        </p:blipFill>
        <p:spPr>
          <a:xfrm>
            <a:off x="1077438" y="896112"/>
            <a:ext cx="10037124" cy="6071616"/>
          </a:xfrm>
          <a:prstGeom prst="rect">
            <a:avLst/>
          </a:prstGeom>
        </p:spPr>
      </p:pic>
    </p:spTree>
    <p:extLst>
      <p:ext uri="{BB962C8B-B14F-4D97-AF65-F5344CB8AC3E}">
        <p14:creationId xmlns:p14="http://schemas.microsoft.com/office/powerpoint/2010/main" val="36690132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2061-934E-3D4D-9E2E-924B4C43F58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8F4D990-8D23-D1F0-5BA3-04E67618D772}"/>
              </a:ext>
            </a:extLst>
          </p:cNvPr>
          <p:cNvSpPr>
            <a:spLocks noGrp="1"/>
          </p:cNvSpPr>
          <p:nvPr>
            <p:ph idx="1"/>
          </p:nvPr>
        </p:nvSpPr>
        <p:spPr>
          <a:xfrm>
            <a:off x="0" y="0"/>
            <a:ext cx="12192000" cy="6857999"/>
          </a:xfrm>
        </p:spPr>
        <p:txBody>
          <a:bodyPr>
            <a:normAutofit fontScale="85000" lnSpcReduction="20000"/>
          </a:bodyPr>
          <a:lstStyle/>
          <a:p>
            <a:pPr marL="0" indent="0" algn="just">
              <a:buNone/>
            </a:pPr>
            <a:r>
              <a:rPr lang="pt-BR" b="1" dirty="0"/>
              <a:t>DESJUDICIALIZAÇÃO: ATOS POSSÍVEIS NO TABELIONATO DE NOTAS</a:t>
            </a:r>
          </a:p>
          <a:p>
            <a:pPr marL="0" indent="0" algn="just">
              <a:buNone/>
            </a:pPr>
            <a:r>
              <a:rPr lang="pt-BR" dirty="0"/>
              <a:t>	LEI Nº 8.935/94: Art. 8º É </a:t>
            </a:r>
            <a:r>
              <a:rPr lang="pt-BR" b="1" u="sng" dirty="0"/>
              <a:t>livre a escolha do tabelião de notas</a:t>
            </a:r>
            <a:r>
              <a:rPr lang="pt-BR" dirty="0"/>
              <a:t>, qualquer que seja o domicílio das partes ou o lugar de situação dos bens objeto do ato ou negócio.</a:t>
            </a:r>
          </a:p>
          <a:p>
            <a:pPr marL="0" indent="0" algn="just">
              <a:buNone/>
            </a:pPr>
            <a:endParaRPr lang="pt-BR" dirty="0"/>
          </a:p>
          <a:p>
            <a:pPr marL="0" indent="0" algn="just">
              <a:buNone/>
            </a:pPr>
            <a:r>
              <a:rPr lang="pt-BR" dirty="0"/>
              <a:t>	POSSIBILIDADE DE REALIZAR NO CARTÓRIO DE NOTAS (</a:t>
            </a:r>
            <a:r>
              <a:rPr lang="pt-BR" b="1" dirty="0"/>
              <a:t>qualquer cartório</a:t>
            </a:r>
            <a:r>
              <a:rPr lang="pt-BR" dirty="0"/>
              <a:t>):</a:t>
            </a:r>
          </a:p>
          <a:p>
            <a:pPr marL="0" indent="0" algn="just">
              <a:buNone/>
            </a:pPr>
            <a:r>
              <a:rPr lang="pt-BR" dirty="0"/>
              <a:t>-Atas notarias (provas)</a:t>
            </a:r>
          </a:p>
          <a:p>
            <a:pPr marL="0" indent="0" algn="just">
              <a:buNone/>
            </a:pPr>
            <a:r>
              <a:rPr lang="pt-BR" dirty="0"/>
              <a:t>-Inventário extrajudicial</a:t>
            </a:r>
          </a:p>
          <a:p>
            <a:pPr marL="0" indent="0" algn="just">
              <a:buNone/>
            </a:pPr>
            <a:r>
              <a:rPr lang="pt-BR" dirty="0"/>
              <a:t>-Usucapião extrajudicial</a:t>
            </a:r>
          </a:p>
          <a:p>
            <a:pPr marL="0" indent="0" algn="just">
              <a:buNone/>
            </a:pPr>
            <a:r>
              <a:rPr lang="pt-BR" dirty="0"/>
              <a:t>-Divórcio consensual</a:t>
            </a:r>
          </a:p>
          <a:p>
            <a:pPr marL="0" indent="0" algn="just">
              <a:buNone/>
            </a:pPr>
            <a:r>
              <a:rPr lang="pt-BR" dirty="0"/>
              <a:t>-Adjudicação compulsória extrajudicial</a:t>
            </a:r>
          </a:p>
          <a:p>
            <a:pPr marL="0" indent="0" algn="just">
              <a:buNone/>
            </a:pPr>
            <a:r>
              <a:rPr lang="pt-BR" dirty="0"/>
              <a:t>-Dissolução de união estável: reconhecimento e extinção consensual da união estável</a:t>
            </a:r>
          </a:p>
          <a:p>
            <a:pPr marL="0" indent="0" algn="just">
              <a:buNone/>
            </a:pPr>
            <a:r>
              <a:rPr lang="pt-BR" dirty="0"/>
              <a:t>	A presença de um advogado é obrigatória!</a:t>
            </a:r>
          </a:p>
          <a:p>
            <a:pPr marL="0" indent="0" algn="just">
              <a:buNone/>
            </a:pPr>
            <a:endParaRPr lang="pt-BR" dirty="0"/>
          </a:p>
          <a:p>
            <a:pPr marL="0" indent="0" algn="just">
              <a:buNone/>
            </a:pPr>
            <a:r>
              <a:rPr lang="pt-BR" b="1" dirty="0"/>
              <a:t>Questão prática</a:t>
            </a:r>
            <a:r>
              <a:rPr lang="pt-BR" dirty="0"/>
              <a:t>: Pedro faleceu domiciliado em Recife, deixando bens em Recife e João Pessoa. Seus herdeiros residem em Natal e são todos maiores, capazes e concordes. Optaram por realizar o inventário pela via extrajudicial. Considerando essa situação, assinale a alternativa correta quanto ao local de lavratura da escritura pública de inventário:</a:t>
            </a:r>
          </a:p>
          <a:p>
            <a:pPr marL="0" indent="0" algn="just">
              <a:buNone/>
            </a:pPr>
            <a:r>
              <a:rPr lang="pt-BR" dirty="0"/>
              <a:t>A) João Pessoa		B) Natal</a:t>
            </a:r>
          </a:p>
          <a:p>
            <a:pPr marL="0" indent="0" algn="just">
              <a:buNone/>
            </a:pPr>
            <a:r>
              <a:rPr lang="pt-BR" dirty="0"/>
              <a:t>C) Recife		D) Salvador		E) Qualquer Cartório de Notas do Brasil</a:t>
            </a:r>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8007981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92847-5D3A-87D9-8DC1-FE06FC094B12}"/>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98FABDD-35B8-4836-4608-075B9D3D2D49}"/>
              </a:ext>
            </a:extLst>
          </p:cNvPr>
          <p:cNvSpPr>
            <a:spLocks noGrp="1"/>
          </p:cNvSpPr>
          <p:nvPr>
            <p:ph idx="1"/>
          </p:nvPr>
        </p:nvSpPr>
        <p:spPr>
          <a:xfrm>
            <a:off x="0" y="0"/>
            <a:ext cx="12192000" cy="6857999"/>
          </a:xfrm>
        </p:spPr>
        <p:txBody>
          <a:bodyPr>
            <a:normAutofit/>
          </a:bodyPr>
          <a:lstStyle/>
          <a:p>
            <a:pPr marL="0" indent="0" algn="ctr">
              <a:buNone/>
            </a:pPr>
            <a:r>
              <a:rPr lang="pt-BR" b="1" dirty="0"/>
              <a:t>CONFLITO DE COMPETÊNCIA</a:t>
            </a:r>
          </a:p>
          <a:p>
            <a:pPr marL="0" indent="0" algn="ctr">
              <a:buNone/>
            </a:pPr>
            <a:r>
              <a:rPr lang="pt-BR" b="1" dirty="0"/>
              <a:t>ART. 66: positivo ou negativo</a:t>
            </a:r>
          </a:p>
          <a:p>
            <a:pPr marL="0" indent="0" algn="just">
              <a:buNone/>
            </a:pPr>
            <a:endParaRPr lang="pt-BR" dirty="0"/>
          </a:p>
          <a:p>
            <a:pPr marL="0" indent="0" algn="just">
              <a:buNone/>
            </a:pPr>
            <a:endParaRPr lang="pt-BR" dirty="0"/>
          </a:p>
        </p:txBody>
      </p:sp>
      <p:pic>
        <p:nvPicPr>
          <p:cNvPr id="4" name="Imagem 3">
            <a:extLst>
              <a:ext uri="{FF2B5EF4-FFF2-40B4-BE49-F238E27FC236}">
                <a16:creationId xmlns:a16="http://schemas.microsoft.com/office/drawing/2014/main" id="{FFD36FDA-0BB4-85E1-545E-CEADB3012A9B}"/>
              </a:ext>
            </a:extLst>
          </p:cNvPr>
          <p:cNvPicPr>
            <a:picLocks noChangeAspect="1"/>
          </p:cNvPicPr>
          <p:nvPr/>
        </p:nvPicPr>
        <p:blipFill>
          <a:blip r:embed="rId2"/>
          <a:stretch>
            <a:fillRect/>
          </a:stretch>
        </p:blipFill>
        <p:spPr>
          <a:xfrm>
            <a:off x="75360" y="969264"/>
            <a:ext cx="12041280" cy="4118257"/>
          </a:xfrm>
          <a:prstGeom prst="rect">
            <a:avLst/>
          </a:prstGeom>
        </p:spPr>
      </p:pic>
    </p:spTree>
    <p:extLst>
      <p:ext uri="{BB962C8B-B14F-4D97-AF65-F5344CB8AC3E}">
        <p14:creationId xmlns:p14="http://schemas.microsoft.com/office/powerpoint/2010/main" val="15178154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C0B81-7FFF-0C2A-BF8F-BE3276F41E9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B5A378E-11E9-123E-2F13-EA4EDC3C03CF}"/>
              </a:ext>
            </a:extLst>
          </p:cNvPr>
          <p:cNvSpPr>
            <a:spLocks noGrp="1"/>
          </p:cNvSpPr>
          <p:nvPr>
            <p:ph idx="1"/>
          </p:nvPr>
        </p:nvSpPr>
        <p:spPr>
          <a:xfrm>
            <a:off x="0" y="0"/>
            <a:ext cx="12192000" cy="6857999"/>
          </a:xfrm>
        </p:spPr>
        <p:txBody>
          <a:bodyPr>
            <a:normAutofit/>
          </a:bodyPr>
          <a:lstStyle/>
          <a:p>
            <a:pPr marL="0" indent="0" algn="just">
              <a:buNone/>
            </a:pPr>
            <a:r>
              <a:rPr lang="pt-BR" dirty="0"/>
              <a:t>1- Marcos, domiciliado em Campinas, pretende ajuizar ação de cobrança contra Fernanda, domiciliada em Porto Alegre, em razão de contrato firmado em São Paulo, sem cláusula de eleição de foro. Qual o foro competente? (dica Art. 46, CPC)</a:t>
            </a:r>
          </a:p>
          <a:p>
            <a:pPr marL="0" indent="0" algn="just">
              <a:buNone/>
            </a:pPr>
            <a:r>
              <a:rPr lang="pt-BR" dirty="0"/>
              <a:t>A) Porto Alegre</a:t>
            </a:r>
          </a:p>
          <a:p>
            <a:pPr marL="0" indent="0" algn="just">
              <a:buNone/>
            </a:pPr>
            <a:r>
              <a:rPr lang="pt-BR" dirty="0"/>
              <a:t>B) São Paulo</a:t>
            </a:r>
          </a:p>
          <a:p>
            <a:pPr marL="0" indent="0" algn="just">
              <a:buNone/>
            </a:pPr>
            <a:r>
              <a:rPr lang="pt-BR" dirty="0"/>
              <a:t>C) Campinas</a:t>
            </a:r>
          </a:p>
          <a:p>
            <a:pPr marL="0" indent="0" algn="just">
              <a:buNone/>
            </a:pPr>
            <a:r>
              <a:rPr lang="pt-BR" dirty="0"/>
              <a:t>D) Qualquer dos três</a:t>
            </a:r>
          </a:p>
          <a:p>
            <a:pPr marL="0" indent="0" algn="just">
              <a:buNone/>
            </a:pPr>
            <a:r>
              <a:rPr lang="pt-BR" dirty="0"/>
              <a:t>E) Brasília</a:t>
            </a:r>
          </a:p>
        </p:txBody>
      </p:sp>
    </p:spTree>
    <p:extLst>
      <p:ext uri="{BB962C8B-B14F-4D97-AF65-F5344CB8AC3E}">
        <p14:creationId xmlns:p14="http://schemas.microsoft.com/office/powerpoint/2010/main" val="21858559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FB904-B0D3-9986-623A-63630DD9BAE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290BBC8-BC12-4DC7-FD0E-DBA1F405DDBA}"/>
              </a:ext>
            </a:extLst>
          </p:cNvPr>
          <p:cNvSpPr>
            <a:spLocks noGrp="1"/>
          </p:cNvSpPr>
          <p:nvPr>
            <p:ph idx="1"/>
          </p:nvPr>
        </p:nvSpPr>
        <p:spPr>
          <a:xfrm>
            <a:off x="0" y="0"/>
            <a:ext cx="12192000" cy="6857999"/>
          </a:xfrm>
        </p:spPr>
        <p:txBody>
          <a:bodyPr>
            <a:normAutofit/>
          </a:bodyPr>
          <a:lstStyle/>
          <a:p>
            <a:pPr marL="0" indent="0" algn="just">
              <a:buNone/>
            </a:pPr>
            <a:r>
              <a:rPr lang="pt-BR" dirty="0"/>
              <a:t>2-Ação de alimentos proposta por menor representado por sua mãe. Qual o foro competente? (dica: Art. 53, II, CPC (domicílio do alimentando)</a:t>
            </a:r>
          </a:p>
          <a:p>
            <a:pPr marL="0" indent="0" algn="just">
              <a:buNone/>
            </a:pPr>
            <a:r>
              <a:rPr lang="pt-BR" dirty="0"/>
              <a:t>A) Domicílio do réu;</a:t>
            </a:r>
          </a:p>
          <a:p>
            <a:pPr marL="0" indent="0" algn="just">
              <a:buNone/>
            </a:pPr>
            <a:r>
              <a:rPr lang="pt-BR" dirty="0"/>
              <a:t>B) Domicílio do alimentante;</a:t>
            </a:r>
          </a:p>
          <a:p>
            <a:pPr marL="0" indent="0" algn="just">
              <a:buNone/>
            </a:pPr>
            <a:r>
              <a:rPr lang="pt-BR" dirty="0"/>
              <a:t>C) Domicílio do alimentando;</a:t>
            </a:r>
          </a:p>
          <a:p>
            <a:pPr marL="0" indent="0" algn="just">
              <a:buNone/>
            </a:pPr>
            <a:r>
              <a:rPr lang="pt-BR" dirty="0"/>
              <a:t>D) Foro livre;</a:t>
            </a:r>
          </a:p>
          <a:p>
            <a:pPr marL="0" indent="0" algn="just">
              <a:buNone/>
            </a:pPr>
            <a:r>
              <a:rPr lang="pt-BR" dirty="0"/>
              <a:t>E) Local do nascimento;</a:t>
            </a:r>
          </a:p>
        </p:txBody>
      </p:sp>
    </p:spTree>
    <p:extLst>
      <p:ext uri="{BB962C8B-B14F-4D97-AF65-F5344CB8AC3E}">
        <p14:creationId xmlns:p14="http://schemas.microsoft.com/office/powerpoint/2010/main" val="235659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1524000" y="44624"/>
            <a:ext cx="9144000" cy="6912768"/>
          </a:xfrm>
        </p:spPr>
        <p:txBody>
          <a:bodyPr>
            <a:normAutofit/>
          </a:bodyPr>
          <a:lstStyle/>
          <a:p>
            <a:pPr marL="0" indent="0" algn="just">
              <a:buNone/>
            </a:pPr>
            <a:r>
              <a:rPr lang="pt-BR" dirty="0"/>
              <a:t>6- </a:t>
            </a:r>
            <a:r>
              <a:rPr lang="pt-BR" sz="4000" dirty="0"/>
              <a:t>O juiz da 5ª Vara Cível de </a:t>
            </a:r>
            <a:r>
              <a:rPr lang="pt-BR" sz="4000" b="1" dirty="0"/>
              <a:t>São Paulo </a:t>
            </a:r>
            <a:r>
              <a:rPr lang="pt-BR" sz="4000" dirty="0"/>
              <a:t>precisa ouvir uma testemunha que reside em </a:t>
            </a:r>
            <a:r>
              <a:rPr lang="pt-BR" sz="4000" b="1" dirty="0"/>
              <a:t>Belo Horizonte</a:t>
            </a:r>
            <a:r>
              <a:rPr lang="pt-BR" sz="4000" dirty="0"/>
              <a:t>. Para isso, solicita a prática do ato a um juiz mineiro. Assinale a alternativa correta:</a:t>
            </a:r>
          </a:p>
          <a:p>
            <a:pPr marL="0" indent="0" algn="just">
              <a:buNone/>
            </a:pPr>
            <a:r>
              <a:rPr lang="pt-BR" sz="4000" dirty="0"/>
              <a:t>A) Carta de ordem,</a:t>
            </a:r>
          </a:p>
          <a:p>
            <a:pPr marL="0" indent="0" algn="just">
              <a:buNone/>
            </a:pPr>
            <a:r>
              <a:rPr lang="pt-BR" sz="4000" dirty="0"/>
              <a:t>B) Carta rogatória,</a:t>
            </a:r>
          </a:p>
          <a:p>
            <a:pPr marL="0" indent="0" algn="just">
              <a:buNone/>
            </a:pPr>
            <a:r>
              <a:rPr lang="pt-BR" sz="4000" dirty="0"/>
              <a:t>C) Carta arbitral.</a:t>
            </a:r>
          </a:p>
          <a:p>
            <a:pPr marL="0" indent="0" algn="just">
              <a:buNone/>
            </a:pPr>
            <a:r>
              <a:rPr lang="pt-BR" sz="4000" dirty="0"/>
              <a:t>D) Carta precatória;</a:t>
            </a:r>
          </a:p>
          <a:p>
            <a:pPr marL="0" indent="0" algn="just">
              <a:buNone/>
            </a:pPr>
            <a:r>
              <a:rPr lang="pt-BR" sz="4000" dirty="0"/>
              <a:t>E) Ofício judicial.</a:t>
            </a:r>
          </a:p>
        </p:txBody>
      </p:sp>
    </p:spTree>
    <p:extLst>
      <p:ext uri="{BB962C8B-B14F-4D97-AF65-F5344CB8AC3E}">
        <p14:creationId xmlns:p14="http://schemas.microsoft.com/office/powerpoint/2010/main" val="16853286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48071-14A8-57F6-35E0-E5C00F2C068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D88AF87-D4C4-5887-1DAC-7841DC43EAA4}"/>
              </a:ext>
            </a:extLst>
          </p:cNvPr>
          <p:cNvSpPr>
            <a:spLocks noGrp="1"/>
          </p:cNvSpPr>
          <p:nvPr>
            <p:ph idx="1"/>
          </p:nvPr>
        </p:nvSpPr>
        <p:spPr>
          <a:xfrm>
            <a:off x="0" y="0"/>
            <a:ext cx="12192000" cy="6857999"/>
          </a:xfrm>
        </p:spPr>
        <p:txBody>
          <a:bodyPr>
            <a:normAutofit/>
          </a:bodyPr>
          <a:lstStyle/>
          <a:p>
            <a:pPr marL="0" indent="0" algn="just">
              <a:buNone/>
            </a:pPr>
            <a:r>
              <a:rPr lang="pt-BR" dirty="0"/>
              <a:t>3- Ação de divórcio litigioso com filho menor. Qual o foro competente? (dica Art. 53, I, “a”, CPC)</a:t>
            </a:r>
          </a:p>
          <a:p>
            <a:pPr marL="0" indent="0" algn="just">
              <a:buNone/>
            </a:pPr>
            <a:r>
              <a:rPr lang="pt-BR" dirty="0"/>
              <a:t>A) Domicílio do réu;</a:t>
            </a:r>
          </a:p>
          <a:p>
            <a:pPr marL="0" indent="0" algn="just">
              <a:buNone/>
            </a:pPr>
            <a:r>
              <a:rPr lang="pt-BR" dirty="0"/>
              <a:t>B) Último domicílio do casal;</a:t>
            </a:r>
          </a:p>
          <a:p>
            <a:pPr marL="0" indent="0" algn="just">
              <a:buNone/>
            </a:pPr>
            <a:r>
              <a:rPr lang="pt-BR" dirty="0"/>
              <a:t>C) Domicílio do guardião do filho;</a:t>
            </a:r>
          </a:p>
          <a:p>
            <a:pPr marL="0" indent="0" algn="just">
              <a:buNone/>
            </a:pPr>
            <a:r>
              <a:rPr lang="pt-BR" dirty="0"/>
              <a:t>D) Local do casamento;</a:t>
            </a:r>
          </a:p>
          <a:p>
            <a:pPr marL="0" indent="0" algn="just">
              <a:buNone/>
            </a:pPr>
            <a:r>
              <a:rPr lang="pt-BR" dirty="0"/>
              <a:t>E) Livre escolha;</a:t>
            </a:r>
          </a:p>
        </p:txBody>
      </p:sp>
    </p:spTree>
    <p:extLst>
      <p:ext uri="{BB962C8B-B14F-4D97-AF65-F5344CB8AC3E}">
        <p14:creationId xmlns:p14="http://schemas.microsoft.com/office/powerpoint/2010/main" val="3809833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4347-EEB4-2346-A63A-FFBDED1E345B}"/>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82B9896-389C-63A3-44FF-DCCD80FF1678}"/>
              </a:ext>
            </a:extLst>
          </p:cNvPr>
          <p:cNvSpPr>
            <a:spLocks noGrp="1"/>
          </p:cNvSpPr>
          <p:nvPr>
            <p:ph idx="1"/>
          </p:nvPr>
        </p:nvSpPr>
        <p:spPr>
          <a:xfrm>
            <a:off x="0" y="18289"/>
            <a:ext cx="12192000" cy="6857999"/>
          </a:xfrm>
        </p:spPr>
        <p:txBody>
          <a:bodyPr>
            <a:normAutofit/>
          </a:bodyPr>
          <a:lstStyle/>
          <a:p>
            <a:pPr marL="0" indent="0" algn="just">
              <a:buNone/>
            </a:pPr>
            <a:r>
              <a:rPr lang="pt-BR" dirty="0"/>
              <a:t>4- Luciana, domiciliada em Belo Horizonte, sofreu acidente de trânsito em Belo Horizonte causado por Roberto, domiciliado em Curitiba. Ela avalia ajuizar a ação em uma das duas cidades. Qual o foro competente? (dica: art. 53, V, CPC)</a:t>
            </a:r>
          </a:p>
          <a:p>
            <a:pPr marL="0" indent="0" algn="just">
              <a:buNone/>
            </a:pPr>
            <a:r>
              <a:rPr lang="pt-BR" dirty="0"/>
              <a:t>A) Apenas Curitiba;</a:t>
            </a:r>
          </a:p>
          <a:p>
            <a:pPr marL="0" indent="0" algn="just">
              <a:buNone/>
            </a:pPr>
            <a:r>
              <a:rPr lang="pt-BR" dirty="0"/>
              <a:t>B) Apenas Belo Horizonte;</a:t>
            </a:r>
          </a:p>
          <a:p>
            <a:pPr marL="0" indent="0" algn="just">
              <a:buNone/>
            </a:pPr>
            <a:r>
              <a:rPr lang="pt-BR" dirty="0"/>
              <a:t>C) Belo Horizonte ou Curitiba;</a:t>
            </a:r>
          </a:p>
          <a:p>
            <a:pPr marL="0" indent="0" algn="just">
              <a:buNone/>
            </a:pPr>
            <a:r>
              <a:rPr lang="pt-BR" dirty="0"/>
              <a:t>D) Domicílio da autora apenas;</a:t>
            </a:r>
          </a:p>
          <a:p>
            <a:pPr marL="0" indent="0" algn="just">
              <a:buNone/>
            </a:pPr>
            <a:r>
              <a:rPr lang="pt-BR" dirty="0"/>
              <a:t>E) Brasília;</a:t>
            </a:r>
          </a:p>
        </p:txBody>
      </p:sp>
    </p:spTree>
    <p:extLst>
      <p:ext uri="{BB962C8B-B14F-4D97-AF65-F5344CB8AC3E}">
        <p14:creationId xmlns:p14="http://schemas.microsoft.com/office/powerpoint/2010/main" val="36379528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670A3-BFBB-0425-A380-F8D92DC3A22D}"/>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143258F-E1B2-ED86-68E0-094DB0E2FF41}"/>
              </a:ext>
            </a:extLst>
          </p:cNvPr>
          <p:cNvSpPr>
            <a:spLocks noGrp="1"/>
          </p:cNvSpPr>
          <p:nvPr>
            <p:ph idx="1"/>
          </p:nvPr>
        </p:nvSpPr>
        <p:spPr>
          <a:xfrm>
            <a:off x="0" y="0"/>
            <a:ext cx="12192000" cy="6857999"/>
          </a:xfrm>
        </p:spPr>
        <p:txBody>
          <a:bodyPr>
            <a:normAutofit/>
          </a:bodyPr>
          <a:lstStyle/>
          <a:p>
            <a:pPr marL="0" indent="0" algn="just">
              <a:buNone/>
            </a:pPr>
            <a:r>
              <a:rPr lang="pt-BR" dirty="0"/>
              <a:t>5- João pretende ajuizar ação reivindicatória envolvendo imóvel situado em Salvador, sendo ele domiciliado em Recife e o réu em Fortaleza. Qual o foro competente? (dica: Art. 47, CPC)</a:t>
            </a:r>
          </a:p>
          <a:p>
            <a:pPr marL="0" indent="0" algn="just">
              <a:buNone/>
            </a:pPr>
            <a:r>
              <a:rPr lang="pt-BR" dirty="0"/>
              <a:t>A) Recife;</a:t>
            </a:r>
          </a:p>
          <a:p>
            <a:pPr marL="0" indent="0" algn="just">
              <a:buNone/>
            </a:pPr>
            <a:r>
              <a:rPr lang="pt-BR" dirty="0"/>
              <a:t>B) Fortaleza;</a:t>
            </a:r>
          </a:p>
          <a:p>
            <a:pPr marL="0" indent="0" algn="just">
              <a:buNone/>
            </a:pPr>
            <a:r>
              <a:rPr lang="pt-BR" dirty="0"/>
              <a:t>C) Salvador;</a:t>
            </a:r>
          </a:p>
          <a:p>
            <a:pPr marL="0" indent="0" algn="just">
              <a:buNone/>
            </a:pPr>
            <a:r>
              <a:rPr lang="pt-BR" dirty="0"/>
              <a:t>D) Qualquer dos três;</a:t>
            </a:r>
          </a:p>
          <a:p>
            <a:pPr marL="0" indent="0" algn="just">
              <a:buNone/>
            </a:pPr>
            <a:r>
              <a:rPr lang="pt-BR" dirty="0"/>
              <a:t>E) Brasília;</a:t>
            </a:r>
          </a:p>
        </p:txBody>
      </p:sp>
    </p:spTree>
    <p:extLst>
      <p:ext uri="{BB962C8B-B14F-4D97-AF65-F5344CB8AC3E}">
        <p14:creationId xmlns:p14="http://schemas.microsoft.com/office/powerpoint/2010/main" val="14596597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B21B4-5C29-C3DF-3442-CFCAB98DD11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8594D5A-679A-060F-4E15-2C7F982DC3EA}"/>
              </a:ext>
            </a:extLst>
          </p:cNvPr>
          <p:cNvSpPr>
            <a:spLocks noGrp="1"/>
          </p:cNvSpPr>
          <p:nvPr>
            <p:ph idx="1"/>
          </p:nvPr>
        </p:nvSpPr>
        <p:spPr>
          <a:xfrm>
            <a:off x="0" y="0"/>
            <a:ext cx="12192000" cy="6857999"/>
          </a:xfrm>
        </p:spPr>
        <p:txBody>
          <a:bodyPr>
            <a:normAutofit/>
          </a:bodyPr>
          <a:lstStyle/>
          <a:p>
            <a:pPr marL="0" indent="0" algn="just">
              <a:buNone/>
            </a:pPr>
            <a:r>
              <a:rPr lang="pt-BR" dirty="0"/>
              <a:t>6- Pedro faleceu domiciliado em Recife, deixando bens em Recife e João Pessoa. Seus herdeiros residem em Natal. Qual o foro competente para o inventário judicial? Dica Art. 48, CPC</a:t>
            </a:r>
          </a:p>
          <a:p>
            <a:pPr marL="0" indent="0" algn="just">
              <a:buNone/>
            </a:pPr>
            <a:r>
              <a:rPr lang="pt-BR" dirty="0"/>
              <a:t>A) João Pessoa,</a:t>
            </a:r>
          </a:p>
          <a:p>
            <a:pPr marL="0" indent="0" algn="just">
              <a:buNone/>
            </a:pPr>
            <a:r>
              <a:rPr lang="pt-BR" dirty="0"/>
              <a:t>B) Recife,</a:t>
            </a:r>
          </a:p>
          <a:p>
            <a:pPr marL="0" indent="0" algn="just">
              <a:buNone/>
            </a:pPr>
            <a:r>
              <a:rPr lang="pt-BR" dirty="0"/>
              <a:t>C) Natal,</a:t>
            </a:r>
          </a:p>
          <a:p>
            <a:pPr marL="0" indent="0" algn="just">
              <a:buNone/>
            </a:pPr>
            <a:r>
              <a:rPr lang="pt-BR" dirty="0"/>
              <a:t>D) Salvador,</a:t>
            </a:r>
          </a:p>
          <a:p>
            <a:pPr marL="0" indent="0" algn="just">
              <a:buNone/>
            </a:pPr>
            <a:r>
              <a:rPr lang="pt-BR" dirty="0"/>
              <a:t>E) Fortaleza,</a:t>
            </a:r>
          </a:p>
        </p:txBody>
      </p:sp>
    </p:spTree>
    <p:extLst>
      <p:ext uri="{BB962C8B-B14F-4D97-AF65-F5344CB8AC3E}">
        <p14:creationId xmlns:p14="http://schemas.microsoft.com/office/powerpoint/2010/main" val="19983279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C3809-D780-F3A6-7187-1C7C40604FEB}"/>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883711D-36EB-4D50-E90A-C9BD17218750}"/>
              </a:ext>
            </a:extLst>
          </p:cNvPr>
          <p:cNvSpPr>
            <a:spLocks noGrp="1"/>
          </p:cNvSpPr>
          <p:nvPr>
            <p:ph idx="1"/>
          </p:nvPr>
        </p:nvSpPr>
        <p:spPr>
          <a:xfrm>
            <a:off x="0" y="0"/>
            <a:ext cx="12192000" cy="6857999"/>
          </a:xfrm>
        </p:spPr>
        <p:txBody>
          <a:bodyPr>
            <a:normAutofit/>
          </a:bodyPr>
          <a:lstStyle/>
          <a:p>
            <a:pPr marL="0" indent="0" algn="just">
              <a:buNone/>
            </a:pPr>
            <a:r>
              <a:rPr lang="pt-BR" dirty="0"/>
              <a:t>7- Consumidor domiciliado em Santos firma contrato com empresa sediada em São Paulo, contendo cláusula de eleição de foro em Curitiba. Surge conflito. Qual o foro competente? (dica Art. 101, I, CDC)</a:t>
            </a:r>
          </a:p>
          <a:p>
            <a:pPr marL="0" indent="0" algn="just">
              <a:buNone/>
            </a:pPr>
            <a:r>
              <a:rPr lang="pt-BR" dirty="0"/>
              <a:t>A) Curitiba,</a:t>
            </a:r>
          </a:p>
          <a:p>
            <a:pPr marL="0" indent="0" algn="just">
              <a:buNone/>
            </a:pPr>
            <a:r>
              <a:rPr lang="pt-BR" dirty="0"/>
              <a:t>B) São Paulo,</a:t>
            </a:r>
          </a:p>
          <a:p>
            <a:pPr marL="0" indent="0" algn="just">
              <a:buNone/>
            </a:pPr>
            <a:r>
              <a:rPr lang="pt-BR" dirty="0"/>
              <a:t>C) Brasília,</a:t>
            </a:r>
          </a:p>
          <a:p>
            <a:pPr marL="0" indent="0" algn="just">
              <a:buNone/>
            </a:pPr>
            <a:r>
              <a:rPr lang="pt-BR" dirty="0"/>
              <a:t>D) Qualquer foro,</a:t>
            </a:r>
          </a:p>
          <a:p>
            <a:pPr marL="0" indent="0" algn="just">
              <a:buNone/>
            </a:pPr>
            <a:r>
              <a:rPr lang="pt-BR" dirty="0"/>
              <a:t>E) Santos.</a:t>
            </a:r>
          </a:p>
        </p:txBody>
      </p:sp>
    </p:spTree>
    <p:extLst>
      <p:ext uri="{BB962C8B-B14F-4D97-AF65-F5344CB8AC3E}">
        <p14:creationId xmlns:p14="http://schemas.microsoft.com/office/powerpoint/2010/main" val="10550569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DCFB-F7F9-9ABA-12F6-4B1DD3B99DFD}"/>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22D26D6-2AB8-43C9-BA65-4745D60A385A}"/>
              </a:ext>
            </a:extLst>
          </p:cNvPr>
          <p:cNvSpPr>
            <a:spLocks noGrp="1"/>
          </p:cNvSpPr>
          <p:nvPr>
            <p:ph idx="1"/>
          </p:nvPr>
        </p:nvSpPr>
        <p:spPr>
          <a:xfrm>
            <a:off x="0" y="0"/>
            <a:ext cx="12192000" cy="6857999"/>
          </a:xfrm>
        </p:spPr>
        <p:txBody>
          <a:bodyPr>
            <a:normAutofit/>
          </a:bodyPr>
          <a:lstStyle/>
          <a:p>
            <a:pPr marL="0" indent="0" algn="just">
              <a:buNone/>
            </a:pPr>
            <a:r>
              <a:rPr lang="pt-BR" dirty="0"/>
              <a:t>8- Marcos, domiciliado em Campinas, ajuizou ação possessória em face de Renata, residente em Uberlândia, discutindo a posse de um imóvel localizado em Goiânia. O advogado ainda cogitou propor a ação em Brasília, por conveniência logística, ou até mesmo no foro de São Paulo, onde mantém escritório. Diante desse cenário, pergunta-se: qual é o foro competente para a propositura da ação? (dica: art. 47 do CPC)</a:t>
            </a:r>
          </a:p>
          <a:p>
            <a:pPr marL="0" indent="0" algn="just">
              <a:buNone/>
            </a:pPr>
            <a:r>
              <a:rPr lang="pt-BR" dirty="0"/>
              <a:t>A) Foro de Campinas (domicílio do autor),</a:t>
            </a:r>
          </a:p>
          <a:p>
            <a:pPr marL="0" indent="0" algn="just">
              <a:buNone/>
            </a:pPr>
            <a:r>
              <a:rPr lang="pt-BR" dirty="0"/>
              <a:t>B) Foro de Uberlândia (domicílio da ré),</a:t>
            </a:r>
          </a:p>
          <a:p>
            <a:pPr marL="0" indent="0" algn="just">
              <a:buNone/>
            </a:pPr>
            <a:r>
              <a:rPr lang="pt-BR" dirty="0"/>
              <a:t>C) Foro de Brasília, por ser capital federal,</a:t>
            </a:r>
          </a:p>
          <a:p>
            <a:pPr marL="0" indent="0" algn="just">
              <a:buNone/>
            </a:pPr>
            <a:r>
              <a:rPr lang="pt-BR" dirty="0"/>
              <a:t>D) Qualquer foro, como São Paulo ou Brasília, por conveniência,</a:t>
            </a:r>
          </a:p>
          <a:p>
            <a:pPr marL="0" indent="0" algn="just">
              <a:buNone/>
            </a:pPr>
            <a:r>
              <a:rPr lang="pt-BR" dirty="0"/>
              <a:t>E) Foro de Goiânia (localização do imóvel).</a:t>
            </a:r>
          </a:p>
        </p:txBody>
      </p:sp>
    </p:spTree>
    <p:extLst>
      <p:ext uri="{BB962C8B-B14F-4D97-AF65-F5344CB8AC3E}">
        <p14:creationId xmlns:p14="http://schemas.microsoft.com/office/powerpoint/2010/main" val="7728643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E6B8C-605D-D5C0-BDFD-8C6792540B9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2809C5E-46D7-BE8F-B632-C59314DCF818}"/>
              </a:ext>
            </a:extLst>
          </p:cNvPr>
          <p:cNvSpPr>
            <a:spLocks noGrp="1"/>
          </p:cNvSpPr>
          <p:nvPr>
            <p:ph idx="1"/>
          </p:nvPr>
        </p:nvSpPr>
        <p:spPr>
          <a:xfrm>
            <a:off x="0" y="0"/>
            <a:ext cx="12192000" cy="6857999"/>
          </a:xfrm>
        </p:spPr>
        <p:txBody>
          <a:bodyPr>
            <a:normAutofit/>
          </a:bodyPr>
          <a:lstStyle/>
          <a:p>
            <a:pPr marL="0" indent="0" algn="just">
              <a:buNone/>
            </a:pPr>
            <a:r>
              <a:rPr lang="pt-BR" dirty="0"/>
              <a:t>9-A União ajuíza ação contra particular domiciliado em Curitiba. Qual o foro competente? (Art. 46, CPC)</a:t>
            </a:r>
          </a:p>
          <a:p>
            <a:pPr marL="0" indent="0" algn="just">
              <a:buNone/>
            </a:pPr>
            <a:r>
              <a:rPr lang="pt-BR" dirty="0"/>
              <a:t>A) Curitiba</a:t>
            </a:r>
          </a:p>
          <a:p>
            <a:pPr marL="0" indent="0" algn="just">
              <a:buNone/>
            </a:pPr>
            <a:r>
              <a:rPr lang="pt-BR" dirty="0"/>
              <a:t>B) Brasília</a:t>
            </a:r>
          </a:p>
          <a:p>
            <a:pPr marL="0" indent="0" algn="just">
              <a:buNone/>
            </a:pPr>
            <a:r>
              <a:rPr lang="pt-BR" dirty="0"/>
              <a:t>C) Domicílio da União</a:t>
            </a:r>
          </a:p>
          <a:p>
            <a:pPr marL="0" indent="0" algn="just">
              <a:buNone/>
            </a:pPr>
            <a:r>
              <a:rPr lang="pt-BR" dirty="0"/>
              <a:t>D) Qualquer foro </a:t>
            </a:r>
          </a:p>
          <a:p>
            <a:pPr marL="0" indent="0" algn="just">
              <a:buNone/>
            </a:pPr>
            <a:r>
              <a:rPr lang="pt-BR" dirty="0"/>
              <a:t>E) Curitiba ou Brasília</a:t>
            </a:r>
          </a:p>
        </p:txBody>
      </p:sp>
    </p:spTree>
    <p:extLst>
      <p:ext uri="{BB962C8B-B14F-4D97-AF65-F5344CB8AC3E}">
        <p14:creationId xmlns:p14="http://schemas.microsoft.com/office/powerpoint/2010/main" val="24295973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A67BE-85B5-02FC-DE2C-FF52E760D35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BBB46E1-24AD-95D7-791D-4D95AA0AC3C6}"/>
              </a:ext>
            </a:extLst>
          </p:cNvPr>
          <p:cNvSpPr>
            <a:spLocks noGrp="1"/>
          </p:cNvSpPr>
          <p:nvPr>
            <p:ph idx="1"/>
          </p:nvPr>
        </p:nvSpPr>
        <p:spPr>
          <a:xfrm>
            <a:off x="0" y="0"/>
            <a:ext cx="12192000" cy="6857999"/>
          </a:xfrm>
        </p:spPr>
        <p:txBody>
          <a:bodyPr>
            <a:normAutofit/>
          </a:bodyPr>
          <a:lstStyle/>
          <a:p>
            <a:pPr marL="0" indent="0" algn="just">
              <a:buNone/>
            </a:pPr>
            <a:r>
              <a:rPr lang="pt-BR" dirty="0"/>
              <a:t>10- João, domiciliado em Campinas, pretende ajuizar ação de indenização contra o Banco do Brasil, em razão de falha bancária ocorrida em agência localizada em São Paulo. Qual o foro competente? </a:t>
            </a:r>
            <a:r>
              <a:rPr lang="pt-BR" dirty="0" err="1"/>
              <a:t>Dica:Súmula</a:t>
            </a:r>
            <a:r>
              <a:rPr lang="pt-BR" dirty="0"/>
              <a:t> 556 STF</a:t>
            </a:r>
          </a:p>
          <a:p>
            <a:pPr marL="0" indent="0" algn="just">
              <a:buNone/>
            </a:pPr>
            <a:r>
              <a:rPr lang="pt-BR" dirty="0"/>
              <a:t>A) Justiça Estadual</a:t>
            </a:r>
          </a:p>
          <a:p>
            <a:pPr marL="0" indent="0" algn="just">
              <a:buNone/>
            </a:pPr>
            <a:r>
              <a:rPr lang="pt-BR" dirty="0"/>
              <a:t>B) Justiça Federal</a:t>
            </a:r>
          </a:p>
          <a:p>
            <a:pPr marL="0" indent="0" algn="just">
              <a:buNone/>
            </a:pPr>
            <a:r>
              <a:rPr lang="pt-BR" dirty="0"/>
              <a:t>C) Justiça Federal e Estadual</a:t>
            </a:r>
          </a:p>
          <a:p>
            <a:pPr marL="0" indent="0" algn="just">
              <a:buNone/>
            </a:pPr>
            <a:r>
              <a:rPr lang="pt-BR" dirty="0"/>
              <a:t>D) Justiça Federal ou Estadual</a:t>
            </a:r>
          </a:p>
          <a:p>
            <a:pPr marL="0" indent="0" algn="just">
              <a:buNone/>
            </a:pPr>
            <a:r>
              <a:rPr lang="pt-BR" dirty="0"/>
              <a:t>E) STF</a:t>
            </a:r>
          </a:p>
        </p:txBody>
      </p:sp>
    </p:spTree>
    <p:extLst>
      <p:ext uri="{BB962C8B-B14F-4D97-AF65-F5344CB8AC3E}">
        <p14:creationId xmlns:p14="http://schemas.microsoft.com/office/powerpoint/2010/main" val="5140048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C6B18-567E-52DA-C0EC-07760BC64F0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A775FD8-75B7-337A-B75C-E67A3C3993EC}"/>
              </a:ext>
            </a:extLst>
          </p:cNvPr>
          <p:cNvSpPr>
            <a:spLocks noGrp="1"/>
          </p:cNvSpPr>
          <p:nvPr>
            <p:ph idx="1"/>
          </p:nvPr>
        </p:nvSpPr>
        <p:spPr>
          <a:xfrm>
            <a:off x="0" y="0"/>
            <a:ext cx="12192000" cy="6857999"/>
          </a:xfrm>
        </p:spPr>
        <p:txBody>
          <a:bodyPr>
            <a:normAutofit/>
          </a:bodyPr>
          <a:lstStyle/>
          <a:p>
            <a:pPr marL="0" indent="0" algn="just">
              <a:buNone/>
            </a:pPr>
            <a:r>
              <a:rPr lang="pt-BR" dirty="0"/>
              <a:t>11-Marina ajuizou ação em São Paulo, extinta sem resolução do mérito por ausência de pressuposto processual. Em seguida, ajuíza novamente a demanda. Qual o foro competente? (dica Art. 286, II, CPC)</a:t>
            </a:r>
          </a:p>
          <a:p>
            <a:pPr marL="0" indent="0" algn="just">
              <a:buNone/>
            </a:pPr>
            <a:r>
              <a:rPr lang="pt-BR" dirty="0"/>
              <a:t>A) Mesmo juízo, por dependência</a:t>
            </a:r>
          </a:p>
          <a:p>
            <a:pPr marL="0" indent="0" algn="just">
              <a:buNone/>
            </a:pPr>
            <a:r>
              <a:rPr lang="pt-BR" dirty="0"/>
              <a:t>B) Vara sorteada aleatoriamente</a:t>
            </a:r>
          </a:p>
          <a:p>
            <a:pPr marL="0" indent="0" algn="just">
              <a:buNone/>
            </a:pPr>
            <a:r>
              <a:rPr lang="pt-BR" dirty="0"/>
              <a:t>C) Qualquer vara cível</a:t>
            </a:r>
          </a:p>
          <a:p>
            <a:pPr marL="0" indent="0" algn="just">
              <a:buNone/>
            </a:pPr>
            <a:r>
              <a:rPr lang="pt-BR" dirty="0"/>
              <a:t>D) Foro do réu apenas</a:t>
            </a:r>
          </a:p>
          <a:p>
            <a:pPr marL="0" indent="0" algn="just">
              <a:buNone/>
            </a:pPr>
            <a:r>
              <a:rPr lang="pt-BR" dirty="0"/>
              <a:t>E) STF</a:t>
            </a:r>
          </a:p>
          <a:p>
            <a:pPr marL="0" indent="0" algn="just">
              <a:buNone/>
            </a:pPr>
            <a:endParaRPr lang="pt-BR" dirty="0"/>
          </a:p>
          <a:p>
            <a:pPr marL="0" indent="0" algn="just">
              <a:buNone/>
            </a:pPr>
            <a:r>
              <a:rPr lang="pt-BR" dirty="0"/>
              <a:t>1-A; 2-C; 3-C; 4-C; 5-C; 6-B; 7-E; 8-E; 9-A; 10-A; 11-A</a:t>
            </a:r>
          </a:p>
        </p:txBody>
      </p:sp>
    </p:spTree>
    <p:extLst>
      <p:ext uri="{BB962C8B-B14F-4D97-AF65-F5344CB8AC3E}">
        <p14:creationId xmlns:p14="http://schemas.microsoft.com/office/powerpoint/2010/main" val="342306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1524000" y="44624"/>
            <a:ext cx="9144000" cy="6813376"/>
          </a:xfrm>
        </p:spPr>
        <p:txBody>
          <a:bodyPr>
            <a:normAutofit/>
          </a:bodyPr>
          <a:lstStyle/>
          <a:p>
            <a:pPr marL="0" indent="0" algn="just">
              <a:buNone/>
            </a:pPr>
            <a:r>
              <a:rPr lang="pt-BR" dirty="0"/>
              <a:t>7-</a:t>
            </a:r>
            <a:r>
              <a:rPr lang="pt-BR" sz="825" dirty="0"/>
              <a:t>CIEE-insp</a:t>
            </a:r>
            <a:r>
              <a:rPr lang="pt-BR" dirty="0"/>
              <a:t>Em uma situação prática, determinada autoridade processual mantém relação com o cliente de uma das partes, levantando dúvida sobre sua imparcialidade. De acordo com o CPC, as regras de impedimento e suspeição podem alcançar diversos sujeitos do processo. Nesse contexto, assinale a alternativa que não se submete a essas regras:</a:t>
            </a:r>
          </a:p>
          <a:p>
            <a:pPr marL="0" indent="0">
              <a:buNone/>
            </a:pPr>
            <a:r>
              <a:rPr lang="pt-BR" dirty="0"/>
              <a:t>A) Membros do Ministério Público,</a:t>
            </a:r>
          </a:p>
          <a:p>
            <a:pPr marL="0" indent="0">
              <a:buNone/>
            </a:pPr>
            <a:r>
              <a:rPr lang="pt-BR" dirty="0"/>
              <a:t>B) Auxiliares da justiça,</a:t>
            </a:r>
          </a:p>
          <a:p>
            <a:pPr marL="0" indent="0">
              <a:buNone/>
            </a:pPr>
            <a:r>
              <a:rPr lang="pt-BR" dirty="0"/>
              <a:t>C) Oficiais de justiça;</a:t>
            </a:r>
          </a:p>
          <a:p>
            <a:pPr marL="0" indent="0">
              <a:buNone/>
            </a:pPr>
            <a:r>
              <a:rPr lang="pt-BR" dirty="0"/>
              <a:t>D) Defensores públicos.</a:t>
            </a:r>
          </a:p>
          <a:p>
            <a:pPr marL="0" indent="0">
              <a:buNone/>
            </a:pPr>
            <a:r>
              <a:rPr lang="pt-BR" dirty="0"/>
              <a:t>E) Juiz;</a:t>
            </a:r>
          </a:p>
          <a:p>
            <a:pPr marL="0" indent="0" algn="just">
              <a:buNone/>
            </a:pPr>
            <a:endParaRPr lang="pt-BR" dirty="0"/>
          </a:p>
          <a:p>
            <a:pPr marL="0" indent="0" algn="just">
              <a:buNone/>
            </a:pPr>
            <a:endParaRPr lang="pt-BR" dirty="0"/>
          </a:p>
          <a:p>
            <a:pPr marL="0" indent="0" algn="just">
              <a:buNone/>
            </a:pPr>
            <a:endParaRPr lang="pt-BR" dirty="0"/>
          </a:p>
          <a:p>
            <a:pPr marL="0" indent="0" algn="r">
              <a:buNone/>
            </a:pPr>
            <a:r>
              <a:rPr lang="pt-BR" sz="825" dirty="0"/>
              <a:t>Dica: </a:t>
            </a:r>
            <a:r>
              <a:rPr lang="pt-BR" sz="825" dirty="0" err="1"/>
              <a:t>arts</a:t>
            </a:r>
            <a:r>
              <a:rPr lang="pt-BR" sz="825" dirty="0"/>
              <a:t>. 148 e 149 CPC</a:t>
            </a:r>
          </a:p>
        </p:txBody>
      </p:sp>
    </p:spTree>
    <p:extLst>
      <p:ext uri="{BB962C8B-B14F-4D97-AF65-F5344CB8AC3E}">
        <p14:creationId xmlns:p14="http://schemas.microsoft.com/office/powerpoint/2010/main" val="204294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1524000" y="-99392"/>
            <a:ext cx="9144000" cy="6957392"/>
          </a:xfrm>
        </p:spPr>
        <p:txBody>
          <a:bodyPr>
            <a:normAutofit/>
          </a:bodyPr>
          <a:lstStyle/>
          <a:p>
            <a:pPr marL="0" indent="0" algn="just">
              <a:buNone/>
            </a:pPr>
            <a:r>
              <a:rPr lang="pt-BR" dirty="0"/>
              <a:t>8-À luz do Código de Processo Civil de 2015, assinale a alternativa que indica corretamente uma atribuição do chefe de secretaria:</a:t>
            </a:r>
          </a:p>
          <a:p>
            <a:pPr marL="0" indent="0">
              <a:buNone/>
            </a:pPr>
            <a:r>
              <a:rPr lang="pt-BR" dirty="0"/>
              <a:t>A) Proferir decisões interlocutórias em casos de menor complexidade</a:t>
            </a:r>
          </a:p>
          <a:p>
            <a:pPr marL="0" indent="0">
              <a:buNone/>
            </a:pPr>
            <a:r>
              <a:rPr lang="pt-BR" dirty="0"/>
              <a:t>B) Criar determinações judiciais de ofício</a:t>
            </a:r>
          </a:p>
          <a:p>
            <a:pPr marL="0" indent="0">
              <a:buNone/>
            </a:pPr>
            <a:r>
              <a:rPr lang="pt-BR" dirty="0"/>
              <a:t>C) Julgar pedidos simples formulados pelas partes</a:t>
            </a:r>
            <a:br>
              <a:rPr lang="pt-BR" dirty="0"/>
            </a:br>
            <a:r>
              <a:rPr lang="pt-BR" dirty="0"/>
              <a:t>D) Praticar atos ordinatórios, independentemente de despacho do juiz</a:t>
            </a:r>
          </a:p>
          <a:p>
            <a:pPr marL="0" indent="0">
              <a:buNone/>
            </a:pPr>
            <a:r>
              <a:rPr lang="pt-BR" dirty="0"/>
              <a:t>E) Substituir o juiz em sua ausência temporária</a:t>
            </a:r>
          </a:p>
          <a:p>
            <a:pPr marL="0" indent="0" algn="just">
              <a:buNone/>
            </a:pPr>
            <a:endParaRPr lang="pt-BR" dirty="0"/>
          </a:p>
        </p:txBody>
      </p:sp>
    </p:spTree>
    <p:extLst>
      <p:ext uri="{BB962C8B-B14F-4D97-AF65-F5344CB8AC3E}">
        <p14:creationId xmlns:p14="http://schemas.microsoft.com/office/powerpoint/2010/main" val="621538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1524000" y="0"/>
            <a:ext cx="9144000" cy="6858000"/>
          </a:xfrm>
        </p:spPr>
        <p:txBody>
          <a:bodyPr>
            <a:normAutofit/>
          </a:bodyPr>
          <a:lstStyle/>
          <a:p>
            <a:pPr marL="0" indent="0" algn="just">
              <a:buNone/>
            </a:pPr>
            <a:r>
              <a:rPr lang="pt-BR" dirty="0"/>
              <a:t>9- O réu deixou de comparecer injustificadamente à audiência de conciliação. Assinale a correta:</a:t>
            </a:r>
          </a:p>
          <a:p>
            <a:pPr marL="0" indent="0" algn="just">
              <a:buNone/>
            </a:pPr>
            <a:r>
              <a:rPr lang="pt-BR" dirty="0"/>
              <a:t>A) Não há sanção;</a:t>
            </a:r>
          </a:p>
          <a:p>
            <a:pPr marL="0" indent="0" algn="just">
              <a:buNone/>
            </a:pPr>
            <a:r>
              <a:rPr lang="pt-BR" dirty="0"/>
              <a:t>B) Extinção do processo;</a:t>
            </a:r>
          </a:p>
          <a:p>
            <a:pPr marL="0" indent="0" algn="just">
              <a:buNone/>
            </a:pPr>
            <a:r>
              <a:rPr lang="pt-BR" dirty="0"/>
              <a:t>C) Multa de até 2% sobre o valor da causa;</a:t>
            </a:r>
          </a:p>
          <a:p>
            <a:pPr marL="0" indent="0" algn="just">
              <a:buNone/>
            </a:pPr>
            <a:r>
              <a:rPr lang="pt-BR" dirty="0"/>
              <a:t>D) Revelia automática;</a:t>
            </a:r>
          </a:p>
          <a:p>
            <a:pPr marL="0" indent="0" algn="just">
              <a:buNone/>
            </a:pPr>
            <a:r>
              <a:rPr lang="pt-BR" dirty="0"/>
              <a:t>E) Nulidade do processo;</a:t>
            </a:r>
            <a:endParaRPr lang="pt-BR" sz="825" b="1" dirty="0"/>
          </a:p>
        </p:txBody>
      </p:sp>
    </p:spTree>
    <p:extLst>
      <p:ext uri="{BB962C8B-B14F-4D97-AF65-F5344CB8AC3E}">
        <p14:creationId xmlns:p14="http://schemas.microsoft.com/office/powerpoint/2010/main" val="164865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11BC1-129F-A12B-1E73-8C109A27C4B1}"/>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DFA1049-ED44-3114-759E-C13EF6C36D6B}"/>
              </a:ext>
            </a:extLst>
          </p:cNvPr>
          <p:cNvSpPr>
            <a:spLocks noGrp="1"/>
          </p:cNvSpPr>
          <p:nvPr>
            <p:ph idx="1"/>
          </p:nvPr>
        </p:nvSpPr>
        <p:spPr>
          <a:xfrm>
            <a:off x="1524000" y="0"/>
            <a:ext cx="9144000" cy="6858000"/>
          </a:xfrm>
        </p:spPr>
        <p:txBody>
          <a:bodyPr>
            <a:normAutofit/>
          </a:bodyPr>
          <a:lstStyle/>
          <a:p>
            <a:pPr marL="0" indent="0" algn="just">
              <a:buNone/>
            </a:pPr>
            <a:r>
              <a:rPr lang="pt-BR" dirty="0"/>
              <a:t>10- O Tribunal de Justiça de determinado Estado, ao julgar um recurso, determinou que o juiz de primeiro grau realize a oitiva de uma testemunha para complementação da instrução. Assinale a alternativa correta quanto ao instrumento de comunicação utilizado:</a:t>
            </a:r>
          </a:p>
          <a:p>
            <a:pPr marL="0" indent="0" algn="just">
              <a:buNone/>
            </a:pPr>
            <a:r>
              <a:rPr lang="pt-BR" dirty="0"/>
              <a:t>A) Carta precatória. </a:t>
            </a:r>
          </a:p>
          <a:p>
            <a:pPr marL="0" indent="0" algn="just">
              <a:buNone/>
            </a:pPr>
            <a:r>
              <a:rPr lang="pt-BR" dirty="0"/>
              <a:t>B) Carta rogatória.</a:t>
            </a:r>
          </a:p>
          <a:p>
            <a:pPr marL="0" indent="0" algn="just">
              <a:buNone/>
            </a:pPr>
            <a:r>
              <a:rPr lang="pt-BR" dirty="0"/>
              <a:t>C) Carta arbitral.</a:t>
            </a:r>
          </a:p>
          <a:p>
            <a:pPr marL="0" indent="0" algn="just">
              <a:buNone/>
            </a:pPr>
            <a:r>
              <a:rPr lang="pt-BR" dirty="0"/>
              <a:t>D) Carta de ordem.</a:t>
            </a:r>
          </a:p>
          <a:p>
            <a:pPr marL="0" indent="0" algn="just">
              <a:buNone/>
            </a:pPr>
            <a:r>
              <a:rPr lang="pt-BR" dirty="0"/>
              <a:t>E) Carta de afeto.</a:t>
            </a:r>
          </a:p>
          <a:p>
            <a:pPr marL="0" indent="0" algn="just">
              <a:buNone/>
            </a:pPr>
            <a:endParaRPr lang="pt-BR" dirty="0"/>
          </a:p>
          <a:p>
            <a:pPr marL="0" indent="0" algn="just">
              <a:buNone/>
            </a:pPr>
            <a:r>
              <a:rPr lang="pt-BR" dirty="0"/>
              <a:t>1-A; 2-E; 3-A; 4-E; 5-D; 6-D; 7-D; 8-D; 9-C, 10-D</a:t>
            </a:r>
            <a:endParaRPr lang="pt-BR" sz="825" b="1" dirty="0"/>
          </a:p>
        </p:txBody>
      </p:sp>
    </p:spTree>
    <p:extLst>
      <p:ext uri="{BB962C8B-B14F-4D97-AF65-F5344CB8AC3E}">
        <p14:creationId xmlns:p14="http://schemas.microsoft.com/office/powerpoint/2010/main" val="1913307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BDDA9-70E8-9385-11E3-B4620959941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0E66C9A-2124-3D3B-6118-FC24258423FC}"/>
              </a:ext>
            </a:extLst>
          </p:cNvPr>
          <p:cNvSpPr>
            <a:spLocks noGrp="1"/>
          </p:cNvSpPr>
          <p:nvPr>
            <p:ph idx="1"/>
          </p:nvPr>
        </p:nvSpPr>
        <p:spPr>
          <a:xfrm>
            <a:off x="1574334" y="-99392"/>
            <a:ext cx="9022360" cy="6957392"/>
          </a:xfrm>
        </p:spPr>
        <p:txBody>
          <a:bodyPr>
            <a:normAutofit/>
          </a:bodyPr>
          <a:lstStyle/>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p:txBody>
      </p:sp>
      <p:pic>
        <p:nvPicPr>
          <p:cNvPr id="4" name="Imagem 3">
            <a:extLst>
              <a:ext uri="{FF2B5EF4-FFF2-40B4-BE49-F238E27FC236}">
                <a16:creationId xmlns:a16="http://schemas.microsoft.com/office/drawing/2014/main" id="{2643A07A-8312-5DC0-E78F-7C0A95988B23}"/>
              </a:ext>
            </a:extLst>
          </p:cNvPr>
          <p:cNvPicPr>
            <a:picLocks noChangeAspect="1"/>
          </p:cNvPicPr>
          <p:nvPr/>
        </p:nvPicPr>
        <p:blipFill>
          <a:blip r:embed="rId2"/>
          <a:stretch>
            <a:fillRect/>
          </a:stretch>
        </p:blipFill>
        <p:spPr>
          <a:xfrm>
            <a:off x="2279576" y="692697"/>
            <a:ext cx="7931920" cy="3594083"/>
          </a:xfrm>
          <a:prstGeom prst="rect">
            <a:avLst/>
          </a:prstGeom>
        </p:spPr>
      </p:pic>
      <p:pic>
        <p:nvPicPr>
          <p:cNvPr id="6" name="Imagem 5">
            <a:extLst>
              <a:ext uri="{FF2B5EF4-FFF2-40B4-BE49-F238E27FC236}">
                <a16:creationId xmlns:a16="http://schemas.microsoft.com/office/drawing/2014/main" id="{445E76B8-DFC1-6E3C-7CA9-3C8FAA546BAD}"/>
              </a:ext>
            </a:extLst>
          </p:cNvPr>
          <p:cNvPicPr>
            <a:picLocks noChangeAspect="1"/>
          </p:cNvPicPr>
          <p:nvPr/>
        </p:nvPicPr>
        <p:blipFill>
          <a:blip r:embed="rId3"/>
          <a:stretch>
            <a:fillRect/>
          </a:stretch>
        </p:blipFill>
        <p:spPr>
          <a:xfrm rot="21401784">
            <a:off x="4072107" y="4841958"/>
            <a:ext cx="4542182" cy="575654"/>
          </a:xfrm>
          <a:prstGeom prst="rect">
            <a:avLst/>
          </a:prstGeom>
        </p:spPr>
      </p:pic>
      <p:pic>
        <p:nvPicPr>
          <p:cNvPr id="10" name="Imagem 9">
            <a:extLst>
              <a:ext uri="{FF2B5EF4-FFF2-40B4-BE49-F238E27FC236}">
                <a16:creationId xmlns:a16="http://schemas.microsoft.com/office/drawing/2014/main" id="{8EC154D5-35AD-F1B2-9AA8-1325D5A37EE3}"/>
              </a:ext>
            </a:extLst>
          </p:cNvPr>
          <p:cNvPicPr>
            <a:picLocks noChangeAspect="1"/>
          </p:cNvPicPr>
          <p:nvPr/>
        </p:nvPicPr>
        <p:blipFill>
          <a:blip r:embed="rId4"/>
          <a:stretch>
            <a:fillRect/>
          </a:stretch>
        </p:blipFill>
        <p:spPr>
          <a:xfrm>
            <a:off x="1595308" y="956341"/>
            <a:ext cx="557291" cy="235777"/>
          </a:xfrm>
          <a:prstGeom prst="rect">
            <a:avLst/>
          </a:prstGeom>
        </p:spPr>
      </p:pic>
    </p:spTree>
    <p:extLst>
      <p:ext uri="{BB962C8B-B14F-4D97-AF65-F5344CB8AC3E}">
        <p14:creationId xmlns:p14="http://schemas.microsoft.com/office/powerpoint/2010/main" val="341089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4D264-3FA2-7BE7-C804-98982C9CD8F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612DD76-FB76-A0C7-E7CC-EF6D909C50D9}"/>
              </a:ext>
            </a:extLst>
          </p:cNvPr>
          <p:cNvSpPr>
            <a:spLocks noGrp="1"/>
          </p:cNvSpPr>
          <p:nvPr>
            <p:ph idx="1"/>
          </p:nvPr>
        </p:nvSpPr>
        <p:spPr>
          <a:xfrm>
            <a:off x="1981200" y="1"/>
            <a:ext cx="8229600" cy="6126163"/>
          </a:xfrm>
        </p:spPr>
        <p:txBody>
          <a:bodyPr/>
          <a:lstStyle/>
          <a:p>
            <a:pPr marL="0" indent="0">
              <a:buNone/>
            </a:pPr>
            <a:endParaRPr lang="pt-BR" dirty="0"/>
          </a:p>
          <a:p>
            <a:pPr marL="0" indent="0">
              <a:buNone/>
            </a:pPr>
            <a:endParaRPr lang="pt-BR" dirty="0"/>
          </a:p>
          <a:p>
            <a:pPr marL="0" indent="0">
              <a:buNone/>
            </a:pPr>
            <a:r>
              <a:rPr lang="pt-BR" dirty="0"/>
              <a:t>---------------</a:t>
            </a:r>
          </a:p>
        </p:txBody>
      </p:sp>
    </p:spTree>
    <p:extLst>
      <p:ext uri="{BB962C8B-B14F-4D97-AF65-F5344CB8AC3E}">
        <p14:creationId xmlns:p14="http://schemas.microsoft.com/office/powerpoint/2010/main" val="4083376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12015216" cy="6858000"/>
          </a:xfrm>
        </p:spPr>
        <p:txBody>
          <a:bodyPr>
            <a:normAutofit fontScale="85000" lnSpcReduction="20000"/>
          </a:bodyPr>
          <a:lstStyle/>
          <a:p>
            <a:pPr marL="800100" lvl="2" indent="0" algn="r">
              <a:buNone/>
            </a:pPr>
            <a:r>
              <a:rPr lang="pt-BR" b="1" dirty="0">
                <a:solidFill>
                  <a:srgbClr val="002060"/>
                </a:solidFill>
              </a:rPr>
              <a:t>2026-1</a:t>
            </a:r>
          </a:p>
          <a:p>
            <a:pPr marL="800100" lvl="2" indent="0" algn="ctr">
              <a:buNone/>
            </a:pPr>
            <a:r>
              <a:rPr lang="pt-BR" b="1" dirty="0">
                <a:solidFill>
                  <a:srgbClr val="002060"/>
                </a:solidFill>
              </a:rPr>
              <a:t>RESUMO AULA: ATOS PROCESSUAIS – NULIDADE PROCESSUAIS</a:t>
            </a:r>
            <a:endParaRPr lang="pt-BR" b="1" dirty="0"/>
          </a:p>
          <a:p>
            <a:pPr marL="400050" lvl="1" indent="0" algn="just">
              <a:buNone/>
            </a:pPr>
            <a:r>
              <a:rPr lang="pt-BR" b="1" dirty="0"/>
              <a:t>CLASSIFICAÇÃO</a:t>
            </a:r>
            <a:r>
              <a:rPr lang="pt-BR" dirty="0"/>
              <a:t>: juiz – auxiliares da justiça – partes (unilaterais e bilaterais – art. 200)</a:t>
            </a:r>
          </a:p>
          <a:p>
            <a:pPr marL="400050" lvl="1" indent="0" algn="just">
              <a:buNone/>
            </a:pPr>
            <a:r>
              <a:rPr lang="pt-BR" b="1" dirty="0"/>
              <a:t>FORMA LEGAL &amp; FINALIDADE ATINGIDA</a:t>
            </a:r>
            <a:r>
              <a:rPr lang="pt-BR" dirty="0"/>
              <a:t>: princípio da instrumentalidade das formas 188</a:t>
            </a:r>
          </a:p>
          <a:p>
            <a:pPr marL="400050" lvl="1" indent="0" algn="just">
              <a:buNone/>
            </a:pPr>
            <a:r>
              <a:rPr lang="pt-BR" dirty="0"/>
              <a:t>Ex. finalidade atingida validada: fundamento equivocado – formatação - citação whatsapp</a:t>
            </a:r>
          </a:p>
          <a:p>
            <a:r>
              <a:rPr lang="pt-BR" b="1" dirty="0"/>
              <a:t>PRINCÍPIO PRIMAZIA DO JULGAMENTO DO  MÉRITO </a:t>
            </a:r>
            <a:r>
              <a:rPr lang="pt-BR" dirty="0" err="1"/>
              <a:t>Arts</a:t>
            </a:r>
            <a:r>
              <a:rPr lang="pt-BR" dirty="0"/>
              <a:t>. 4º - 6º - 317 – 321 CPC</a:t>
            </a:r>
          </a:p>
          <a:p>
            <a:pPr marL="857250" lvl="1" indent="-457200" algn="just">
              <a:buFontTx/>
              <a:buChar char="-"/>
            </a:pPr>
            <a:r>
              <a:rPr lang="pt-BR" b="1" dirty="0"/>
              <a:t>NULIDADES</a:t>
            </a:r>
            <a:r>
              <a:rPr lang="pt-BR" dirty="0"/>
              <a:t> 276 (</a:t>
            </a:r>
            <a:r>
              <a:rPr lang="pt-BR" b="1" dirty="0"/>
              <a:t>ABSOLUTA</a:t>
            </a:r>
            <a:r>
              <a:rPr lang="pt-BR" dirty="0"/>
              <a:t> (de ofício/qualquer momento) – </a:t>
            </a:r>
            <a:r>
              <a:rPr lang="pt-BR" b="1" dirty="0"/>
              <a:t>RELATIVA-preclusão</a:t>
            </a:r>
            <a:r>
              <a:rPr lang="pt-BR" dirty="0"/>
              <a:t>)</a:t>
            </a:r>
          </a:p>
          <a:p>
            <a:pPr marL="857250" lvl="1" indent="-457200" algn="just">
              <a:buFontTx/>
              <a:buChar char="-"/>
            </a:pPr>
            <a:r>
              <a:rPr lang="pt-BR" b="1" i="1" dirty="0"/>
              <a:t>ALEGAR NA PRIMEIRA OPORTUNIDADE </a:t>
            </a:r>
            <a:r>
              <a:rPr lang="pt-BR" dirty="0"/>
              <a:t>- ART. 278</a:t>
            </a:r>
          </a:p>
          <a:p>
            <a:pPr marL="857250" lvl="1" indent="-457200" algn="just">
              <a:buFontTx/>
              <a:buChar char="-"/>
            </a:pPr>
            <a:r>
              <a:rPr lang="pt-BR" b="1" i="1" dirty="0"/>
              <a:t>“PAS DE NULLITÉ SANS GRIEF “ – não há nulidade sem prejuízo -</a:t>
            </a:r>
            <a:r>
              <a:rPr lang="fr-FR" dirty="0"/>
              <a:t>Art. 282.§ 1º</a:t>
            </a:r>
          </a:p>
          <a:p>
            <a:pPr marL="857250" lvl="1" indent="-457200" algn="just">
              <a:buFontTx/>
              <a:buChar char="-"/>
            </a:pPr>
            <a:r>
              <a:rPr lang="pt-BR" b="1" dirty="0"/>
              <a:t>VENIRE CONTRA FACTUM PROPRIUM </a:t>
            </a:r>
            <a:r>
              <a:rPr lang="pt-BR" dirty="0"/>
              <a:t>(276:  boa-fé processual – própria torpeza)</a:t>
            </a:r>
          </a:p>
          <a:p>
            <a:r>
              <a:rPr lang="pt-BR" dirty="0"/>
              <a:t>Art. 282. Ao pronunciar a nulidade, juiz manda: </a:t>
            </a:r>
            <a:r>
              <a:rPr lang="pt-BR" b="1" dirty="0"/>
              <a:t>repetir</a:t>
            </a:r>
            <a:r>
              <a:rPr lang="pt-BR" dirty="0"/>
              <a:t> ou </a:t>
            </a:r>
            <a:r>
              <a:rPr lang="pt-BR" b="1" dirty="0"/>
              <a:t>retificar (ratifica-valida)</a:t>
            </a:r>
          </a:p>
          <a:p>
            <a:pPr marL="400050" lvl="1" indent="0" algn="just">
              <a:buNone/>
            </a:pPr>
            <a:r>
              <a:rPr lang="pt-BR" dirty="0"/>
              <a:t>-189: </a:t>
            </a:r>
            <a:r>
              <a:rPr lang="pt-BR" b="1" dirty="0"/>
              <a:t>SEGREDO JUSTIÇA</a:t>
            </a:r>
            <a:r>
              <a:rPr lang="pt-BR" dirty="0"/>
              <a:t>: interesse público ou social - família (</a:t>
            </a:r>
            <a:r>
              <a:rPr lang="pt-BR" dirty="0" err="1"/>
              <a:t>ex</a:t>
            </a:r>
            <a:r>
              <a:rPr lang="pt-BR" dirty="0"/>
              <a:t>: casamento, alimentos) - intimidade – arbitragem</a:t>
            </a:r>
          </a:p>
          <a:p>
            <a:pPr algn="just"/>
            <a:r>
              <a:rPr lang="pt-BR" dirty="0"/>
              <a:t>Art. 190: </a:t>
            </a:r>
            <a:r>
              <a:rPr lang="pt-BR" b="1" dirty="0"/>
              <a:t>ACORDOS PROCESSUAIS (ATOS BILATERAIS) </a:t>
            </a:r>
            <a:r>
              <a:rPr lang="pt-BR" dirty="0"/>
              <a:t>nos direito disponíveis quando as partes alterarem: prazos, ônus da provas, procedimentos etc.</a:t>
            </a:r>
          </a:p>
          <a:p>
            <a:pPr marL="400050" lvl="1" indent="0" algn="just">
              <a:buNone/>
            </a:pPr>
            <a:endParaRPr lang="pt-BR" dirty="0"/>
          </a:p>
          <a:p>
            <a:pPr marL="0" indent="0" algn="ctr">
              <a:buNone/>
            </a:pPr>
            <a:r>
              <a:rPr lang="pt-BR" b="1" dirty="0"/>
              <a:t>CLASSIFICAÇÃO DOS ATOS PROCESSUAIS</a:t>
            </a:r>
          </a:p>
          <a:p>
            <a:pPr marL="0" indent="0" algn="just">
              <a:buNone/>
            </a:pPr>
            <a:r>
              <a:rPr lang="pt-BR" b="1" dirty="0"/>
              <a:t>-ATOS DO JUIZ</a:t>
            </a:r>
            <a:r>
              <a:rPr lang="pt-BR" dirty="0"/>
              <a:t>: decisões, despachos e sentenças, acórdãos e decisões monocráticas;</a:t>
            </a:r>
          </a:p>
          <a:p>
            <a:pPr marL="0" indent="0" algn="just">
              <a:buNone/>
            </a:pPr>
            <a:r>
              <a:rPr lang="pt-BR" b="1" dirty="0"/>
              <a:t>-ATOS DOS AUXILIARES DA JUSTIÇA</a:t>
            </a:r>
            <a:r>
              <a:rPr lang="pt-BR" dirty="0"/>
              <a:t>: certidões, atos ordinatórios, citações</a:t>
            </a:r>
          </a:p>
          <a:p>
            <a:pPr marL="0" indent="0" algn="just">
              <a:buNone/>
            </a:pPr>
            <a:r>
              <a:rPr lang="pt-BR" dirty="0"/>
              <a:t>-</a:t>
            </a:r>
            <a:r>
              <a:rPr lang="pt-BR" b="1" dirty="0"/>
              <a:t>ATOS DAS PARTES</a:t>
            </a:r>
            <a:r>
              <a:rPr lang="pt-BR" dirty="0"/>
              <a:t>: petições, manifestações, recursos (art. 200. Os </a:t>
            </a:r>
            <a:r>
              <a:rPr lang="pt-BR" b="1" dirty="0"/>
              <a:t>ATOS DAS PARTES</a:t>
            </a:r>
            <a:r>
              <a:rPr lang="pt-BR" dirty="0"/>
              <a:t> consistentes em declarações </a:t>
            </a:r>
            <a:r>
              <a:rPr lang="pt-BR" b="1" dirty="0"/>
              <a:t>UNILATERAIS</a:t>
            </a:r>
            <a:r>
              <a:rPr lang="pt-BR" dirty="0"/>
              <a:t> ou </a:t>
            </a:r>
            <a:r>
              <a:rPr lang="pt-BR" b="1" dirty="0"/>
              <a:t>BILATERAIS</a:t>
            </a:r>
          </a:p>
          <a:p>
            <a:pPr marL="0" indent="0" algn="just">
              <a:buNone/>
            </a:pPr>
            <a:r>
              <a:rPr lang="pt-BR" b="1" dirty="0"/>
              <a:t>	Exemplo ato bilateral: acordo juntado nos autos!</a:t>
            </a:r>
            <a:endParaRPr lang="pt-BR" dirty="0"/>
          </a:p>
        </p:txBody>
      </p:sp>
    </p:spTree>
    <p:extLst>
      <p:ext uri="{BB962C8B-B14F-4D97-AF65-F5344CB8AC3E}">
        <p14:creationId xmlns:p14="http://schemas.microsoft.com/office/powerpoint/2010/main" val="173496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51D7D-C367-82C9-D2DD-10DF9B1C2C0F}"/>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CFAD4C5-1884-F39D-CA33-F6C3BFE0229C}"/>
              </a:ext>
            </a:extLst>
          </p:cNvPr>
          <p:cNvSpPr>
            <a:spLocks noGrp="1"/>
          </p:cNvSpPr>
          <p:nvPr>
            <p:ph idx="1"/>
          </p:nvPr>
        </p:nvSpPr>
        <p:spPr>
          <a:xfrm>
            <a:off x="82296" y="0"/>
            <a:ext cx="12109704" cy="6858000"/>
          </a:xfrm>
        </p:spPr>
        <p:txBody>
          <a:bodyPr>
            <a:normAutofit fontScale="92500"/>
          </a:bodyPr>
          <a:lstStyle/>
          <a:p>
            <a:pPr marL="400050" lvl="1" indent="0" algn="ctr">
              <a:buNone/>
            </a:pPr>
            <a:r>
              <a:rPr lang="pt-BR" b="1" dirty="0"/>
              <a:t>DAS FORMA DOS ATOS PROCESSUAIS </a:t>
            </a:r>
          </a:p>
          <a:p>
            <a:pPr marL="400050" lvl="1" indent="0" algn="ctr">
              <a:buNone/>
            </a:pPr>
            <a:r>
              <a:rPr lang="pt-BR" b="1" dirty="0">
                <a:solidFill>
                  <a:srgbClr val="002060"/>
                </a:solidFill>
              </a:rPr>
              <a:t>PRINCÍPIO DA INSTRUMENTALIDADE DAS FORMAS </a:t>
            </a:r>
          </a:p>
          <a:p>
            <a:pPr marL="400050" lvl="1" indent="0" algn="just">
              <a:buNone/>
            </a:pPr>
            <a:r>
              <a:rPr lang="pt-BR" b="1" dirty="0"/>
              <a:t>Art. 188: </a:t>
            </a:r>
            <a:r>
              <a:rPr lang="pt-BR" dirty="0"/>
              <a:t>“Os atos e os termos processuais independem de forma determinada, salvo quando a lei expressamente a exigir, considerando-se válidos os que, realizados de outro modo, lhe </a:t>
            </a:r>
            <a:r>
              <a:rPr lang="pt-BR" u="sng" dirty="0"/>
              <a:t>preencham a finalidade essencial</a:t>
            </a:r>
            <a:r>
              <a:rPr lang="pt-BR" dirty="0"/>
              <a:t>.”</a:t>
            </a:r>
            <a:endParaRPr lang="pt-BR" sz="1000" b="1" dirty="0"/>
          </a:p>
          <a:p>
            <a:pPr marL="400050" lvl="1" indent="0" algn="just">
              <a:buNone/>
            </a:pPr>
            <a:r>
              <a:rPr lang="pt-BR" b="1" dirty="0"/>
              <a:t>CONTEXTO</a:t>
            </a:r>
            <a:r>
              <a:rPr lang="pt-BR" dirty="0"/>
              <a:t>: o processo não deve ser excessivamente formalista. O mais importante é que o ato alcance sua finalidade, mesmo que não siga exatamente a forma prevista. Se um ato atinge seu objetivo, ele é válido, Mesmo que tenha sido feito de forma diferente da prevista. O artigo traz uma ressalva importante:  “salvo quando a lei expressamente a exigir”.  Ou seja, existem situações em que a forma é essencial e se não for respeitada → o ato pode ser inválido (nulo).</a:t>
            </a:r>
          </a:p>
          <a:p>
            <a:pPr marL="400050" lvl="1" indent="0" algn="just">
              <a:buNone/>
            </a:pPr>
            <a:r>
              <a:rPr lang="pt-BR" dirty="0"/>
              <a:t>Os atos processuais não precisam seguir forma rígida, exceto quando a lei exigir forma específica. </a:t>
            </a:r>
          </a:p>
          <a:p>
            <a:pPr marL="400050" lvl="1" indent="0" algn="just">
              <a:buNone/>
            </a:pPr>
            <a:r>
              <a:rPr lang="pt-BR" b="1" dirty="0"/>
              <a:t>EXEMPLOS</a:t>
            </a:r>
            <a:r>
              <a:rPr lang="pt-BR" dirty="0"/>
              <a:t>:  </a:t>
            </a:r>
          </a:p>
          <a:p>
            <a:pPr marL="400050" lvl="1" indent="0" algn="just">
              <a:buNone/>
            </a:pPr>
            <a:r>
              <a:rPr lang="pt-BR" b="1" dirty="0"/>
              <a:t>	ATO VÁLIDO</a:t>
            </a:r>
            <a:r>
              <a:rPr lang="pt-BR" dirty="0"/>
              <a:t>: Um advogado protocola uma petição com </a:t>
            </a:r>
            <a:r>
              <a:rPr lang="pt-BR" b="1" dirty="0"/>
              <a:t>erro de formatação </a:t>
            </a:r>
            <a:r>
              <a:rPr lang="pt-BR" dirty="0"/>
              <a:t>(ou </a:t>
            </a:r>
            <a:r>
              <a:rPr lang="pt-BR" b="1" dirty="0"/>
              <a:t>fundamento</a:t>
            </a:r>
            <a:r>
              <a:rPr lang="pt-BR" dirty="0"/>
              <a:t> legal equivocado), mas o pedido está claro e o juiz entende perfeitamente. 👉 Resultado: ato válido</a:t>
            </a:r>
          </a:p>
          <a:p>
            <a:pPr marL="400050" lvl="1" indent="0" algn="just">
              <a:buNone/>
            </a:pPr>
            <a:r>
              <a:rPr lang="pt-BR" dirty="0"/>
              <a:t>	</a:t>
            </a:r>
            <a:r>
              <a:rPr lang="pt-BR" b="1" dirty="0"/>
              <a:t>ATO INVÁLIDO: </a:t>
            </a:r>
            <a:r>
              <a:rPr lang="pt-BR" dirty="0"/>
              <a:t>Uma </a:t>
            </a:r>
            <a:r>
              <a:rPr lang="pt-BR" b="1" dirty="0"/>
              <a:t>intimação</a:t>
            </a:r>
            <a:r>
              <a:rPr lang="pt-BR" dirty="0"/>
              <a:t> é feita sem dar ciência adequada à parte e a parte não toma conhecimento. Resultado: ato inválido (não cumpriu a finalidade)</a:t>
            </a:r>
            <a:endParaRPr lang="pt-BR" sz="1000" dirty="0"/>
          </a:p>
          <a:p>
            <a:pPr marL="400050" lvl="1" indent="0" algn="just">
              <a:buNone/>
            </a:pPr>
            <a:endParaRPr lang="pt-BR" sz="1700" b="1" dirty="0"/>
          </a:p>
          <a:p>
            <a:pPr marL="400050" lvl="1" indent="0" algn="just">
              <a:buNone/>
            </a:pPr>
            <a:r>
              <a:rPr lang="pt-BR" b="1" dirty="0"/>
              <a:t>PERGUNTA: </a:t>
            </a:r>
            <a:r>
              <a:rPr lang="pt-BR" dirty="0"/>
              <a:t>Um recurso foi apresentado sem seguir exatamente o modelo exigido, mas contém todos os elementos necessários para compreensão. Ele deve ser aceito? Justifique o princípio aplicável no enunciado.</a:t>
            </a:r>
          </a:p>
        </p:txBody>
      </p:sp>
    </p:spTree>
    <p:extLst>
      <p:ext uri="{BB962C8B-B14F-4D97-AF65-F5344CB8AC3E}">
        <p14:creationId xmlns:p14="http://schemas.microsoft.com/office/powerpoint/2010/main" val="68022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E617B-5755-6949-48F7-CBCF31A499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4E8DB3F-85FB-A9C2-4AA5-AB927F3A287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22AB124-15B4-2766-60E0-2804C3B0C21B}"/>
              </a:ext>
            </a:extLst>
          </p:cNvPr>
          <p:cNvSpPr>
            <a:spLocks noGrp="1"/>
          </p:cNvSpPr>
          <p:nvPr>
            <p:ph idx="1"/>
          </p:nvPr>
        </p:nvSpPr>
        <p:spPr/>
        <p:txBody>
          <a:bodyPr/>
          <a:lstStyle/>
          <a:p>
            <a:endParaRPr lang="pt-BR" dirty="0"/>
          </a:p>
        </p:txBody>
      </p:sp>
      <p:pic>
        <p:nvPicPr>
          <p:cNvPr id="5" name="Imagem 4">
            <a:extLst>
              <a:ext uri="{FF2B5EF4-FFF2-40B4-BE49-F238E27FC236}">
                <a16:creationId xmlns:a16="http://schemas.microsoft.com/office/drawing/2014/main" id="{038D8F9C-00C9-DD33-3435-D064B12A2C56}"/>
              </a:ext>
            </a:extLst>
          </p:cNvPr>
          <p:cNvPicPr>
            <a:picLocks noChangeAspect="1"/>
          </p:cNvPicPr>
          <p:nvPr/>
        </p:nvPicPr>
        <p:blipFill>
          <a:blip r:embed="rId2"/>
          <a:stretch>
            <a:fillRect/>
          </a:stretch>
        </p:blipFill>
        <p:spPr>
          <a:xfrm>
            <a:off x="0" y="1"/>
            <a:ext cx="12088368" cy="6857999"/>
          </a:xfrm>
          <a:prstGeom prst="rect">
            <a:avLst/>
          </a:prstGeom>
        </p:spPr>
      </p:pic>
      <p:pic>
        <p:nvPicPr>
          <p:cNvPr id="6" name="Imagem 5">
            <a:extLst>
              <a:ext uri="{FF2B5EF4-FFF2-40B4-BE49-F238E27FC236}">
                <a16:creationId xmlns:a16="http://schemas.microsoft.com/office/drawing/2014/main" id="{C19BE560-A8CF-4BB1-3031-0C4D9434D8C4}"/>
              </a:ext>
            </a:extLst>
          </p:cNvPr>
          <p:cNvPicPr>
            <a:picLocks noChangeAspect="1"/>
          </p:cNvPicPr>
          <p:nvPr/>
        </p:nvPicPr>
        <p:blipFill>
          <a:blip r:embed="rId3"/>
          <a:stretch>
            <a:fillRect/>
          </a:stretch>
        </p:blipFill>
        <p:spPr>
          <a:xfrm>
            <a:off x="9905958" y="6459520"/>
            <a:ext cx="609685" cy="247685"/>
          </a:xfrm>
          <a:prstGeom prst="rect">
            <a:avLst/>
          </a:prstGeom>
        </p:spPr>
      </p:pic>
    </p:spTree>
    <p:extLst>
      <p:ext uri="{BB962C8B-B14F-4D97-AF65-F5344CB8AC3E}">
        <p14:creationId xmlns:p14="http://schemas.microsoft.com/office/powerpoint/2010/main" val="39373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E50E7-402A-072B-E3BE-6B886041B5D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7DE6810-3863-1060-BA28-B1C8920F2AA6}"/>
              </a:ext>
            </a:extLst>
          </p:cNvPr>
          <p:cNvSpPr>
            <a:spLocks noGrp="1"/>
          </p:cNvSpPr>
          <p:nvPr>
            <p:ph idx="1"/>
          </p:nvPr>
        </p:nvSpPr>
        <p:spPr>
          <a:xfrm>
            <a:off x="0" y="0"/>
            <a:ext cx="12192000" cy="6858000"/>
          </a:xfrm>
        </p:spPr>
        <p:txBody>
          <a:bodyPr>
            <a:normAutofit/>
          </a:bodyPr>
          <a:lstStyle/>
          <a:p>
            <a:pPr marL="0" indent="0" algn="ctr">
              <a:buNone/>
            </a:pPr>
            <a:r>
              <a:rPr lang="pt-BR" b="1" dirty="0">
                <a:solidFill>
                  <a:srgbClr val="002060"/>
                </a:solidFill>
              </a:rPr>
              <a:t>NULIDADES: DESRESPEITO ÀS ORDENS PROCESSUAIS</a:t>
            </a:r>
            <a:endParaRPr lang="pt-BR" b="1" dirty="0"/>
          </a:p>
          <a:p>
            <a:pPr algn="just"/>
            <a:r>
              <a:rPr lang="pt-BR" b="1" dirty="0"/>
              <a:t>NULIDADE ABSOLUTA:</a:t>
            </a:r>
            <a:r>
              <a:rPr lang="pt-BR" dirty="0"/>
              <a:t> pode ser reconhecida de ofício e a qualquer tempo “não gera preclusão”, é estrutura do processo “insanável”. </a:t>
            </a:r>
          </a:p>
          <a:p>
            <a:pPr marL="0" indent="0" algn="just">
              <a:buNone/>
            </a:pPr>
            <a:r>
              <a:rPr lang="pt-BR" dirty="0"/>
              <a:t>	</a:t>
            </a:r>
            <a:r>
              <a:rPr lang="pt-BR" b="1" dirty="0"/>
              <a:t>EXEMPLOS</a:t>
            </a:r>
            <a:r>
              <a:rPr lang="pt-BR" dirty="0"/>
              <a:t>: juiz </a:t>
            </a:r>
            <a:r>
              <a:rPr lang="pt-BR" u="sng" dirty="0"/>
              <a:t>absolutamente incompetente</a:t>
            </a:r>
            <a:r>
              <a:rPr lang="pt-BR" dirty="0"/>
              <a:t>, </a:t>
            </a:r>
            <a:r>
              <a:rPr lang="pt-BR" u="sng" dirty="0"/>
              <a:t>falta de citação</a:t>
            </a:r>
            <a:r>
              <a:rPr lang="pt-BR" dirty="0"/>
              <a:t>.</a:t>
            </a:r>
          </a:p>
          <a:p>
            <a:pPr marL="0" indent="0" algn="just">
              <a:buNone/>
            </a:pPr>
            <a:endParaRPr lang="pt-BR" dirty="0"/>
          </a:p>
          <a:p>
            <a:pPr algn="just"/>
            <a:r>
              <a:rPr lang="pt-BR" b="1" dirty="0"/>
              <a:t>NULIDADE RELATIVA: </a:t>
            </a:r>
            <a:r>
              <a:rPr lang="pt-BR" dirty="0"/>
              <a:t>viola interesses das partes, não a ordem pública, assim, depende da provocação da parte, há interesse da parte, precisa ser alegada no momento certo “na primeira oportunidade”. É sanável, mas precisa de impugnação.</a:t>
            </a:r>
          </a:p>
          <a:p>
            <a:pPr marL="0" indent="0" algn="just">
              <a:buNone/>
            </a:pPr>
            <a:r>
              <a:rPr lang="pt-BR" dirty="0"/>
              <a:t>	</a:t>
            </a:r>
            <a:r>
              <a:rPr lang="pt-BR" b="1" dirty="0"/>
              <a:t>EXEMPLOS</a:t>
            </a:r>
            <a:r>
              <a:rPr lang="pt-BR" dirty="0"/>
              <a:t>: “pela ordem”; juiz suspeito</a:t>
            </a:r>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3694027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F4E78-26AB-DD2F-E463-89626AC1E4B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3CA7B28-C72F-5350-5E35-25963DF64B16}"/>
              </a:ext>
            </a:extLst>
          </p:cNvPr>
          <p:cNvSpPr>
            <a:spLocks noGrp="1"/>
          </p:cNvSpPr>
          <p:nvPr>
            <p:ph idx="1"/>
          </p:nvPr>
        </p:nvSpPr>
        <p:spPr>
          <a:xfrm>
            <a:off x="1524000" y="0"/>
            <a:ext cx="9144000" cy="6858000"/>
          </a:xfrm>
        </p:spPr>
        <p:txBody>
          <a:bodyPr>
            <a:normAutofit/>
          </a:bodyPr>
          <a:lstStyle/>
          <a:p>
            <a:pPr marL="0" indent="0" algn="ctr">
              <a:buNone/>
            </a:pPr>
            <a:r>
              <a:rPr lang="pt-BR" b="1" dirty="0">
                <a:solidFill>
                  <a:srgbClr val="002060"/>
                </a:solidFill>
              </a:rPr>
              <a:t>ART. 278: ALEGAR NULIDADE NA PRIMEIRA OPORTUNIDADE</a:t>
            </a:r>
            <a:endParaRPr lang="pt-BR" b="1" dirty="0"/>
          </a:p>
          <a:p>
            <a:pPr marL="0" indent="0">
              <a:buNone/>
            </a:pPr>
            <a:endParaRPr lang="pt-BR" dirty="0"/>
          </a:p>
          <a:p>
            <a:endParaRPr lang="pt-BR" b="1" dirty="0"/>
          </a:p>
        </p:txBody>
      </p:sp>
      <p:pic>
        <p:nvPicPr>
          <p:cNvPr id="4" name="Imagem 3">
            <a:extLst>
              <a:ext uri="{FF2B5EF4-FFF2-40B4-BE49-F238E27FC236}">
                <a16:creationId xmlns:a16="http://schemas.microsoft.com/office/drawing/2014/main" id="{65294559-F8C5-D76A-8484-2163DFDB53E7}"/>
              </a:ext>
            </a:extLst>
          </p:cNvPr>
          <p:cNvPicPr>
            <a:picLocks noChangeAspect="1"/>
          </p:cNvPicPr>
          <p:nvPr/>
        </p:nvPicPr>
        <p:blipFill>
          <a:blip r:embed="rId2"/>
          <a:stretch>
            <a:fillRect/>
          </a:stretch>
        </p:blipFill>
        <p:spPr>
          <a:xfrm>
            <a:off x="1965698" y="1916832"/>
            <a:ext cx="8260605" cy="4032448"/>
          </a:xfrm>
          <a:prstGeom prst="rect">
            <a:avLst/>
          </a:prstGeom>
        </p:spPr>
      </p:pic>
    </p:spTree>
    <p:extLst>
      <p:ext uri="{BB962C8B-B14F-4D97-AF65-F5344CB8AC3E}">
        <p14:creationId xmlns:p14="http://schemas.microsoft.com/office/powerpoint/2010/main" val="314474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0D6EE-32B1-C2B9-C27B-910FD618A94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6DFD7B5-93C4-AB23-85F9-7F532BF8C29B}"/>
              </a:ext>
            </a:extLst>
          </p:cNvPr>
          <p:cNvSpPr>
            <a:spLocks noGrp="1"/>
          </p:cNvSpPr>
          <p:nvPr>
            <p:ph idx="1"/>
          </p:nvPr>
        </p:nvSpPr>
        <p:spPr>
          <a:xfrm>
            <a:off x="1524000" y="0"/>
            <a:ext cx="9144000" cy="6858000"/>
          </a:xfrm>
        </p:spPr>
        <p:txBody>
          <a:bodyPr>
            <a:normAutofit/>
          </a:bodyPr>
          <a:lstStyle/>
          <a:p>
            <a:pPr marL="0" indent="0" algn="ctr">
              <a:buNone/>
            </a:pPr>
            <a:r>
              <a:rPr lang="pt-BR" b="1" dirty="0">
                <a:solidFill>
                  <a:srgbClr val="002060"/>
                </a:solidFill>
              </a:rPr>
              <a:t>ART. 278: ALEGAR NULIDADE NA PRIMEIRA OPORTUNIDADE</a:t>
            </a:r>
            <a:endParaRPr lang="pt-BR" b="1" dirty="0"/>
          </a:p>
          <a:p>
            <a:pPr marL="0" indent="0">
              <a:buNone/>
            </a:pPr>
            <a:endParaRPr lang="pt-BR" dirty="0"/>
          </a:p>
          <a:p>
            <a:endParaRPr lang="pt-BR" b="1" dirty="0"/>
          </a:p>
        </p:txBody>
      </p:sp>
      <p:pic>
        <p:nvPicPr>
          <p:cNvPr id="6" name="Imagem 5">
            <a:extLst>
              <a:ext uri="{FF2B5EF4-FFF2-40B4-BE49-F238E27FC236}">
                <a16:creationId xmlns:a16="http://schemas.microsoft.com/office/drawing/2014/main" id="{CBFCACC1-9E76-3367-1205-53E58E8E1C21}"/>
              </a:ext>
            </a:extLst>
          </p:cNvPr>
          <p:cNvPicPr>
            <a:picLocks noChangeAspect="1"/>
          </p:cNvPicPr>
          <p:nvPr/>
        </p:nvPicPr>
        <p:blipFill>
          <a:blip r:embed="rId2"/>
          <a:stretch>
            <a:fillRect/>
          </a:stretch>
        </p:blipFill>
        <p:spPr>
          <a:xfrm>
            <a:off x="2063552" y="1628800"/>
            <a:ext cx="8208912" cy="4608512"/>
          </a:xfrm>
          <a:prstGeom prst="rect">
            <a:avLst/>
          </a:prstGeom>
        </p:spPr>
      </p:pic>
    </p:spTree>
    <p:extLst>
      <p:ext uri="{BB962C8B-B14F-4D97-AF65-F5344CB8AC3E}">
        <p14:creationId xmlns:p14="http://schemas.microsoft.com/office/powerpoint/2010/main" val="2779265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287CB-5285-F816-90FA-6A496533B9E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841E3CC-9403-180A-C817-B17BBD19FDF0}"/>
              </a:ext>
            </a:extLst>
          </p:cNvPr>
          <p:cNvSpPr>
            <a:spLocks noGrp="1"/>
          </p:cNvSpPr>
          <p:nvPr>
            <p:ph idx="1"/>
          </p:nvPr>
        </p:nvSpPr>
        <p:spPr>
          <a:xfrm>
            <a:off x="1524000" y="0"/>
            <a:ext cx="9144000" cy="6858000"/>
          </a:xfrm>
        </p:spPr>
        <p:txBody>
          <a:bodyPr>
            <a:normAutofit/>
          </a:bodyPr>
          <a:lstStyle/>
          <a:p>
            <a:pPr marL="0" indent="0" algn="ctr">
              <a:buNone/>
            </a:pPr>
            <a:r>
              <a:rPr lang="pt-BR" b="1" dirty="0">
                <a:solidFill>
                  <a:srgbClr val="002060"/>
                </a:solidFill>
              </a:rPr>
              <a:t>ART. 278: ALEGAR NULIDADE NA PRIMEIRA OPORTUNIDADE</a:t>
            </a:r>
            <a:endParaRPr lang="pt-BR" b="1" dirty="0"/>
          </a:p>
          <a:p>
            <a:pPr marL="0" indent="0">
              <a:buNone/>
            </a:pPr>
            <a:endParaRPr lang="pt-BR" dirty="0"/>
          </a:p>
          <a:p>
            <a:endParaRPr lang="pt-BR" b="1" dirty="0"/>
          </a:p>
        </p:txBody>
      </p:sp>
      <p:pic>
        <p:nvPicPr>
          <p:cNvPr id="2" name="Imagem 1">
            <a:extLst>
              <a:ext uri="{FF2B5EF4-FFF2-40B4-BE49-F238E27FC236}">
                <a16:creationId xmlns:a16="http://schemas.microsoft.com/office/drawing/2014/main" id="{0D30A60E-53D4-81B7-1CAF-16A9B12D1608}"/>
              </a:ext>
            </a:extLst>
          </p:cNvPr>
          <p:cNvPicPr>
            <a:picLocks noChangeAspect="1"/>
          </p:cNvPicPr>
          <p:nvPr/>
        </p:nvPicPr>
        <p:blipFill>
          <a:blip r:embed="rId2"/>
          <a:stretch>
            <a:fillRect/>
          </a:stretch>
        </p:blipFill>
        <p:spPr>
          <a:xfrm>
            <a:off x="1631504" y="1246577"/>
            <a:ext cx="8928992" cy="5134751"/>
          </a:xfrm>
          <a:prstGeom prst="rect">
            <a:avLst/>
          </a:prstGeom>
        </p:spPr>
      </p:pic>
      <p:pic>
        <p:nvPicPr>
          <p:cNvPr id="5" name="Imagem 4">
            <a:extLst>
              <a:ext uri="{FF2B5EF4-FFF2-40B4-BE49-F238E27FC236}">
                <a16:creationId xmlns:a16="http://schemas.microsoft.com/office/drawing/2014/main" id="{E5496F3B-8ED7-ECC2-B6A5-D9D7BEA332AD}"/>
              </a:ext>
            </a:extLst>
          </p:cNvPr>
          <p:cNvPicPr>
            <a:picLocks noChangeAspect="1"/>
          </p:cNvPicPr>
          <p:nvPr/>
        </p:nvPicPr>
        <p:blipFill>
          <a:blip r:embed="rId3"/>
          <a:stretch>
            <a:fillRect/>
          </a:stretch>
        </p:blipFill>
        <p:spPr>
          <a:xfrm>
            <a:off x="6384033" y="6381328"/>
            <a:ext cx="3600953" cy="295316"/>
          </a:xfrm>
          <a:prstGeom prst="rect">
            <a:avLst/>
          </a:prstGeom>
        </p:spPr>
      </p:pic>
    </p:spTree>
    <p:extLst>
      <p:ext uri="{BB962C8B-B14F-4D97-AF65-F5344CB8AC3E}">
        <p14:creationId xmlns:p14="http://schemas.microsoft.com/office/powerpoint/2010/main" val="2107804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2D6FA-C74C-5B59-D4BC-0CFFC405A82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A8E2FDA-5F1D-AA85-AA96-2206AC5E876B}"/>
              </a:ext>
            </a:extLst>
          </p:cNvPr>
          <p:cNvSpPr>
            <a:spLocks noGrp="1"/>
          </p:cNvSpPr>
          <p:nvPr>
            <p:ph idx="1"/>
          </p:nvPr>
        </p:nvSpPr>
        <p:spPr>
          <a:xfrm>
            <a:off x="1524000" y="0"/>
            <a:ext cx="9144000" cy="6858000"/>
          </a:xfrm>
        </p:spPr>
        <p:txBody>
          <a:bodyPr>
            <a:normAutofit fontScale="85000" lnSpcReduction="20000"/>
          </a:bodyPr>
          <a:lstStyle/>
          <a:p>
            <a:pPr marL="0" indent="0" algn="ctr">
              <a:buNone/>
            </a:pPr>
            <a:r>
              <a:rPr lang="pt-BR" b="1" dirty="0"/>
              <a:t>PRINCÍPIO DA PRIMAZIA DO JULGAMENTO DO  MÉRITO ART. 4º - 6º - 317 – 321 CPC</a:t>
            </a:r>
          </a:p>
          <a:p>
            <a:pPr marL="0" indent="0" algn="just">
              <a:buNone/>
            </a:pPr>
            <a:r>
              <a:rPr lang="pt-BR" dirty="0"/>
              <a:t>→ O juiz deve evitar extinguir o processo (sempre que possível, tentará julgar o mérito).</a:t>
            </a:r>
          </a:p>
          <a:p>
            <a:pPr marL="0" indent="0" algn="just">
              <a:buNone/>
            </a:pPr>
            <a:endParaRPr lang="pt-BR" sz="600" dirty="0"/>
          </a:p>
          <a:p>
            <a:pPr marL="0" indent="0" algn="just">
              <a:buNone/>
            </a:pPr>
            <a:r>
              <a:rPr lang="pt-BR" dirty="0">
                <a:highlight>
                  <a:srgbClr val="FFFF00"/>
                </a:highlight>
              </a:rPr>
              <a:t>A parte ingressou com ação fundamentando no Código Civil de 1916, embora vigente o Código Civil de 2002, sem prejuízo eis descreveu corretamente os fatos e fez os pedidos corretos. A consequência é:</a:t>
            </a:r>
          </a:p>
          <a:p>
            <a:pPr marL="400050" lvl="1" indent="0" algn="just">
              <a:buNone/>
            </a:pPr>
            <a:r>
              <a:rPr lang="pt-BR" dirty="0"/>
              <a:t>A) Sequencia do processo com a citação do réu   </a:t>
            </a:r>
          </a:p>
          <a:p>
            <a:pPr marL="400050" lvl="1" indent="0" algn="just">
              <a:buNone/>
            </a:pPr>
            <a:r>
              <a:rPr lang="pt-BR" dirty="0"/>
              <a:t>B) Extinção sem mérito</a:t>
            </a:r>
          </a:p>
          <a:p>
            <a:pPr marL="400050" lvl="1" indent="0" algn="just">
              <a:buNone/>
            </a:pPr>
            <a:r>
              <a:rPr lang="pt-BR" dirty="0"/>
              <a:t>C) Expedição obrigatória de ofício a OAB     </a:t>
            </a:r>
          </a:p>
          <a:p>
            <a:pPr marL="400050" lvl="1" indent="0" algn="just">
              <a:buNone/>
            </a:pPr>
            <a:r>
              <a:rPr lang="pt-BR" dirty="0"/>
              <a:t>D) Indeferimento da inicial </a:t>
            </a:r>
          </a:p>
          <a:p>
            <a:pPr marL="400050" lvl="1" indent="0" algn="just">
              <a:buNone/>
            </a:pPr>
            <a:r>
              <a:rPr lang="pt-BR" dirty="0"/>
              <a:t>E) Emenda obrigatória para fundamentar no CC de 2002 </a:t>
            </a:r>
          </a:p>
          <a:p>
            <a:pPr marL="400050" lvl="1" indent="0" algn="just">
              <a:buNone/>
            </a:pPr>
            <a:r>
              <a:rPr lang="pt-BR" b="1" dirty="0"/>
              <a:t>DICA</a:t>
            </a:r>
            <a:r>
              <a:rPr lang="pt-BR" dirty="0"/>
              <a:t>:  </a:t>
            </a:r>
            <a:r>
              <a:rPr lang="pt-BR" b="1" dirty="0"/>
              <a:t>FUNDAMENTO JURÍDICO</a:t>
            </a:r>
            <a:r>
              <a:rPr lang="pt-BR" dirty="0"/>
              <a:t>: Art. 319. A petição inicial indicará: III - o fato e os </a:t>
            </a:r>
            <a:r>
              <a:rPr lang="pt-BR" b="1" dirty="0"/>
              <a:t>fundamentos jurídicos </a:t>
            </a:r>
            <a:r>
              <a:rPr lang="pt-BR" dirty="0"/>
              <a:t>do pedido;</a:t>
            </a:r>
          </a:p>
          <a:p>
            <a:pPr marL="400050" lvl="1" indent="0" algn="just">
              <a:buNone/>
            </a:pPr>
            <a:endParaRPr lang="pt-BR" dirty="0"/>
          </a:p>
          <a:p>
            <a:pPr marL="400050" lvl="1" indent="0" algn="just">
              <a:buNone/>
            </a:pPr>
            <a:endParaRPr lang="pt-BR" dirty="0"/>
          </a:p>
          <a:p>
            <a:pPr marL="400050" lvl="1" indent="0" algn="just">
              <a:buNone/>
            </a:pPr>
            <a:endParaRPr lang="pt-BR" dirty="0"/>
          </a:p>
          <a:p>
            <a:pPr marL="400050" lvl="1" indent="0" algn="just">
              <a:buNone/>
            </a:pPr>
            <a:endParaRPr lang="pt-BR" dirty="0"/>
          </a:p>
          <a:p>
            <a:pPr marL="400050" lvl="1" indent="0" algn="just">
              <a:buNone/>
            </a:pPr>
            <a:endParaRPr lang="pt-BR" dirty="0"/>
          </a:p>
          <a:p>
            <a:pPr marL="400050" lvl="1" indent="0" algn="just">
              <a:buNone/>
            </a:pPr>
            <a:endParaRPr lang="pt-BR" dirty="0"/>
          </a:p>
          <a:p>
            <a:pPr marL="400050" lvl="1" indent="0" algn="just">
              <a:buNone/>
            </a:pPr>
            <a:endParaRPr lang="pt-BR" dirty="0"/>
          </a:p>
          <a:p>
            <a:pPr marL="400050" lvl="1" indent="0" algn="just">
              <a:buNone/>
            </a:pPr>
            <a:endParaRPr lang="pt-BR" dirty="0"/>
          </a:p>
          <a:p>
            <a:pPr marL="400050" lvl="1" indent="0" algn="just">
              <a:buNone/>
            </a:pPr>
            <a:r>
              <a:rPr lang="pt-BR" dirty="0"/>
              <a:t>-</a:t>
            </a:r>
          </a:p>
          <a:p>
            <a:endParaRPr lang="pt-BR" sz="600" dirty="0"/>
          </a:p>
          <a:p>
            <a:endParaRPr lang="pt-BR" sz="600" dirty="0"/>
          </a:p>
          <a:p>
            <a:pPr marL="0" indent="0">
              <a:buNone/>
            </a:pPr>
            <a:endParaRPr lang="pt-BR" sz="600" dirty="0"/>
          </a:p>
        </p:txBody>
      </p:sp>
      <p:pic>
        <p:nvPicPr>
          <p:cNvPr id="4" name="Imagem 3">
            <a:extLst>
              <a:ext uri="{FF2B5EF4-FFF2-40B4-BE49-F238E27FC236}">
                <a16:creationId xmlns:a16="http://schemas.microsoft.com/office/drawing/2014/main" id="{A9075801-EB29-B20B-3127-3B60E03B5CF9}"/>
              </a:ext>
            </a:extLst>
          </p:cNvPr>
          <p:cNvPicPr>
            <a:picLocks noChangeAspect="1"/>
          </p:cNvPicPr>
          <p:nvPr/>
        </p:nvPicPr>
        <p:blipFill>
          <a:blip r:embed="rId2"/>
          <a:stretch>
            <a:fillRect/>
          </a:stretch>
        </p:blipFill>
        <p:spPr>
          <a:xfrm>
            <a:off x="1631504" y="5733256"/>
            <a:ext cx="9036496" cy="1008112"/>
          </a:xfrm>
          <a:prstGeom prst="rect">
            <a:avLst/>
          </a:prstGeom>
        </p:spPr>
      </p:pic>
      <p:pic>
        <p:nvPicPr>
          <p:cNvPr id="6" name="Imagem 5">
            <a:extLst>
              <a:ext uri="{FF2B5EF4-FFF2-40B4-BE49-F238E27FC236}">
                <a16:creationId xmlns:a16="http://schemas.microsoft.com/office/drawing/2014/main" id="{998612C1-2FF8-2A52-E321-5587C5E71155}"/>
              </a:ext>
            </a:extLst>
          </p:cNvPr>
          <p:cNvPicPr>
            <a:picLocks noChangeAspect="1"/>
          </p:cNvPicPr>
          <p:nvPr/>
        </p:nvPicPr>
        <p:blipFill>
          <a:blip r:embed="rId3"/>
          <a:stretch>
            <a:fillRect/>
          </a:stretch>
        </p:blipFill>
        <p:spPr>
          <a:xfrm>
            <a:off x="1631505" y="4948806"/>
            <a:ext cx="1478571" cy="784451"/>
          </a:xfrm>
          <a:prstGeom prst="rect">
            <a:avLst/>
          </a:prstGeom>
        </p:spPr>
      </p:pic>
      <p:pic>
        <p:nvPicPr>
          <p:cNvPr id="8" name="Imagem 7">
            <a:extLst>
              <a:ext uri="{FF2B5EF4-FFF2-40B4-BE49-F238E27FC236}">
                <a16:creationId xmlns:a16="http://schemas.microsoft.com/office/drawing/2014/main" id="{F3E0E461-B8B2-2DE6-641A-92191D2EC316}"/>
              </a:ext>
            </a:extLst>
          </p:cNvPr>
          <p:cNvPicPr>
            <a:picLocks noChangeAspect="1"/>
          </p:cNvPicPr>
          <p:nvPr/>
        </p:nvPicPr>
        <p:blipFill>
          <a:blip r:embed="rId4"/>
          <a:stretch>
            <a:fillRect/>
          </a:stretch>
        </p:blipFill>
        <p:spPr>
          <a:xfrm>
            <a:off x="4764360" y="3645024"/>
            <a:ext cx="5796136" cy="2088232"/>
          </a:xfrm>
          <a:prstGeom prst="rect">
            <a:avLst/>
          </a:prstGeom>
        </p:spPr>
      </p:pic>
    </p:spTree>
    <p:extLst>
      <p:ext uri="{BB962C8B-B14F-4D97-AF65-F5344CB8AC3E}">
        <p14:creationId xmlns:p14="http://schemas.microsoft.com/office/powerpoint/2010/main" val="3395148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B043A-24F3-F522-7FCF-781D93CD353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27181BF-900C-C9CC-1DB8-BDC1DFE26BB0}"/>
              </a:ext>
            </a:extLst>
          </p:cNvPr>
          <p:cNvSpPr>
            <a:spLocks noGrp="1"/>
          </p:cNvSpPr>
          <p:nvPr>
            <p:ph idx="1"/>
          </p:nvPr>
        </p:nvSpPr>
        <p:spPr>
          <a:xfrm>
            <a:off x="1524000" y="0"/>
            <a:ext cx="9144000" cy="6858000"/>
          </a:xfrm>
        </p:spPr>
        <p:txBody>
          <a:bodyPr>
            <a:normAutofit fontScale="92500" lnSpcReduction="10000"/>
          </a:bodyPr>
          <a:lstStyle/>
          <a:p>
            <a:pPr marL="0" indent="0" algn="just">
              <a:buNone/>
            </a:pPr>
            <a:r>
              <a:rPr lang="pt-BR" b="1" i="1" dirty="0"/>
              <a:t>VENIRE CONTRA FACTUM PROPRIUM </a:t>
            </a:r>
            <a:r>
              <a:rPr lang="pt-BR" b="1" dirty="0"/>
              <a:t>(boa-fé processual)</a:t>
            </a:r>
            <a:endParaRPr lang="pt-BR" b="1" dirty="0">
              <a:solidFill>
                <a:srgbClr val="002060"/>
              </a:solidFill>
            </a:endParaRPr>
          </a:p>
          <a:p>
            <a:pPr marL="0" indent="0" algn="just">
              <a:buNone/>
            </a:pPr>
            <a:r>
              <a:rPr lang="pt-BR" dirty="0"/>
              <a:t>Art. 276 do CPC:  quem deu causa ao erro não pode pedir a anulação do ato. Ou seja, ninguém pode se beneficiar do próprio erro.</a:t>
            </a:r>
          </a:p>
          <a:p>
            <a:pPr marL="0" indent="0" algn="just">
              <a:buNone/>
            </a:pPr>
            <a:r>
              <a:rPr lang="pt-BR" b="1" dirty="0"/>
              <a:t>EXEMPLO:</a:t>
            </a:r>
            <a:r>
              <a:rPr lang="pt-BR" dirty="0"/>
              <a:t> a parte fornece </a:t>
            </a:r>
            <a:r>
              <a:rPr lang="pt-BR" b="1" dirty="0"/>
              <a:t>ENDEREÇO ERRADO</a:t>
            </a:r>
            <a:r>
              <a:rPr lang="pt-BR" dirty="0"/>
              <a:t> do réu e depois alega nulidade da citação. 👉 Resultado: não pode porque foi ela quem causou o vício.</a:t>
            </a:r>
          </a:p>
          <a:p>
            <a:pPr marL="0"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r>
              <a:rPr lang="pt-BR" b="1" dirty="0"/>
              <a:t>-</a:t>
            </a:r>
          </a:p>
        </p:txBody>
      </p:sp>
      <p:pic>
        <p:nvPicPr>
          <p:cNvPr id="4" name="Imagem 3">
            <a:extLst>
              <a:ext uri="{FF2B5EF4-FFF2-40B4-BE49-F238E27FC236}">
                <a16:creationId xmlns:a16="http://schemas.microsoft.com/office/drawing/2014/main" id="{CDEE4BEC-9D98-7AB4-F210-CD75956BD0EC}"/>
              </a:ext>
            </a:extLst>
          </p:cNvPr>
          <p:cNvPicPr>
            <a:picLocks noChangeAspect="1"/>
          </p:cNvPicPr>
          <p:nvPr/>
        </p:nvPicPr>
        <p:blipFill>
          <a:blip r:embed="rId2"/>
          <a:stretch>
            <a:fillRect/>
          </a:stretch>
        </p:blipFill>
        <p:spPr>
          <a:xfrm>
            <a:off x="2207569" y="4167291"/>
            <a:ext cx="7925906" cy="2572109"/>
          </a:xfrm>
          <a:prstGeom prst="rect">
            <a:avLst/>
          </a:prstGeom>
        </p:spPr>
      </p:pic>
      <p:pic>
        <p:nvPicPr>
          <p:cNvPr id="6" name="Imagem 5">
            <a:extLst>
              <a:ext uri="{FF2B5EF4-FFF2-40B4-BE49-F238E27FC236}">
                <a16:creationId xmlns:a16="http://schemas.microsoft.com/office/drawing/2014/main" id="{6FDDD1DD-81FE-75CD-146D-0AF7BB1ABD27}"/>
              </a:ext>
            </a:extLst>
          </p:cNvPr>
          <p:cNvPicPr>
            <a:picLocks noChangeAspect="1"/>
          </p:cNvPicPr>
          <p:nvPr/>
        </p:nvPicPr>
        <p:blipFill>
          <a:blip r:embed="rId3"/>
          <a:stretch>
            <a:fillRect/>
          </a:stretch>
        </p:blipFill>
        <p:spPr>
          <a:xfrm>
            <a:off x="2133047" y="2690710"/>
            <a:ext cx="7925906" cy="1476581"/>
          </a:xfrm>
          <a:prstGeom prst="rect">
            <a:avLst/>
          </a:prstGeom>
        </p:spPr>
      </p:pic>
      <p:pic>
        <p:nvPicPr>
          <p:cNvPr id="8" name="Imagem 7">
            <a:extLst>
              <a:ext uri="{FF2B5EF4-FFF2-40B4-BE49-F238E27FC236}">
                <a16:creationId xmlns:a16="http://schemas.microsoft.com/office/drawing/2014/main" id="{D10F7F5F-CD93-0B5E-7139-96406BC2B210}"/>
              </a:ext>
            </a:extLst>
          </p:cNvPr>
          <p:cNvPicPr>
            <a:picLocks noChangeAspect="1"/>
          </p:cNvPicPr>
          <p:nvPr/>
        </p:nvPicPr>
        <p:blipFill>
          <a:blip r:embed="rId4"/>
          <a:stretch>
            <a:fillRect/>
          </a:stretch>
        </p:blipFill>
        <p:spPr>
          <a:xfrm>
            <a:off x="7104872" y="6421826"/>
            <a:ext cx="3563129" cy="291105"/>
          </a:xfrm>
          <a:prstGeom prst="rect">
            <a:avLst/>
          </a:prstGeom>
        </p:spPr>
      </p:pic>
    </p:spTree>
    <p:extLst>
      <p:ext uri="{BB962C8B-B14F-4D97-AF65-F5344CB8AC3E}">
        <p14:creationId xmlns:p14="http://schemas.microsoft.com/office/powerpoint/2010/main" val="4268853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7AC69-9BCF-9602-7103-FA5B8ACF09BE}"/>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F717D81-F308-4500-7F32-5376C0099031}"/>
              </a:ext>
            </a:extLst>
          </p:cNvPr>
          <p:cNvSpPr>
            <a:spLocks noGrp="1"/>
          </p:cNvSpPr>
          <p:nvPr>
            <p:ph idx="1"/>
          </p:nvPr>
        </p:nvSpPr>
        <p:spPr>
          <a:xfrm>
            <a:off x="1524000" y="0"/>
            <a:ext cx="9144000" cy="6858000"/>
          </a:xfrm>
        </p:spPr>
        <p:txBody>
          <a:bodyPr>
            <a:normAutofit fontScale="92500" lnSpcReduction="10000"/>
          </a:bodyPr>
          <a:lstStyle/>
          <a:p>
            <a:pPr marL="0" indent="0" algn="just">
              <a:buNone/>
            </a:pPr>
            <a:r>
              <a:rPr lang="pt-BR" b="1" i="1" dirty="0"/>
              <a:t>VENIRE CONTRA FACTUM PROPRIUM </a:t>
            </a:r>
            <a:r>
              <a:rPr lang="pt-BR" b="1" dirty="0"/>
              <a:t>(boa-fé processual)</a:t>
            </a:r>
            <a:endParaRPr lang="pt-BR" b="1" dirty="0">
              <a:solidFill>
                <a:srgbClr val="002060"/>
              </a:solidFill>
            </a:endParaRPr>
          </a:p>
          <a:p>
            <a:pPr marL="0" indent="0" algn="just">
              <a:buNone/>
            </a:pPr>
            <a:endParaRPr lang="pt-BR"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r>
              <a:rPr lang="pt-BR" b="1" dirty="0"/>
              <a:t>-</a:t>
            </a:r>
          </a:p>
        </p:txBody>
      </p:sp>
      <p:pic>
        <p:nvPicPr>
          <p:cNvPr id="5" name="Imagem 4">
            <a:extLst>
              <a:ext uri="{FF2B5EF4-FFF2-40B4-BE49-F238E27FC236}">
                <a16:creationId xmlns:a16="http://schemas.microsoft.com/office/drawing/2014/main" id="{D63B20F4-FB0B-6330-0AAF-D963248280FC}"/>
              </a:ext>
            </a:extLst>
          </p:cNvPr>
          <p:cNvPicPr>
            <a:picLocks noChangeAspect="1"/>
          </p:cNvPicPr>
          <p:nvPr/>
        </p:nvPicPr>
        <p:blipFill>
          <a:blip r:embed="rId2"/>
          <a:stretch>
            <a:fillRect/>
          </a:stretch>
        </p:blipFill>
        <p:spPr>
          <a:xfrm>
            <a:off x="2063553" y="2204864"/>
            <a:ext cx="8459381" cy="2160240"/>
          </a:xfrm>
          <a:prstGeom prst="rect">
            <a:avLst/>
          </a:prstGeom>
        </p:spPr>
      </p:pic>
      <p:pic>
        <p:nvPicPr>
          <p:cNvPr id="9" name="Imagem 8">
            <a:extLst>
              <a:ext uri="{FF2B5EF4-FFF2-40B4-BE49-F238E27FC236}">
                <a16:creationId xmlns:a16="http://schemas.microsoft.com/office/drawing/2014/main" id="{DBBE0D7C-5B86-30F3-15A8-600B6F90E00E}"/>
              </a:ext>
            </a:extLst>
          </p:cNvPr>
          <p:cNvPicPr>
            <a:picLocks noChangeAspect="1"/>
          </p:cNvPicPr>
          <p:nvPr/>
        </p:nvPicPr>
        <p:blipFill>
          <a:blip r:embed="rId3"/>
          <a:stretch>
            <a:fillRect/>
          </a:stretch>
        </p:blipFill>
        <p:spPr>
          <a:xfrm>
            <a:off x="7290034" y="6237312"/>
            <a:ext cx="3067478" cy="342948"/>
          </a:xfrm>
          <a:prstGeom prst="rect">
            <a:avLst/>
          </a:prstGeom>
        </p:spPr>
      </p:pic>
    </p:spTree>
    <p:extLst>
      <p:ext uri="{BB962C8B-B14F-4D97-AF65-F5344CB8AC3E}">
        <p14:creationId xmlns:p14="http://schemas.microsoft.com/office/powerpoint/2010/main" val="4014136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654F-43BC-5CB5-FE72-3642B1EE03A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0203A88-7E98-81C4-8C50-5FCC5A1D37CD}"/>
              </a:ext>
            </a:extLst>
          </p:cNvPr>
          <p:cNvSpPr>
            <a:spLocks noGrp="1"/>
          </p:cNvSpPr>
          <p:nvPr>
            <p:ph idx="1"/>
          </p:nvPr>
        </p:nvSpPr>
        <p:spPr>
          <a:xfrm>
            <a:off x="1524000" y="0"/>
            <a:ext cx="9144000" cy="6858000"/>
          </a:xfrm>
        </p:spPr>
        <p:txBody>
          <a:bodyPr>
            <a:normAutofit fontScale="92500" lnSpcReduction="10000"/>
          </a:bodyPr>
          <a:lstStyle/>
          <a:p>
            <a:pPr marL="0" indent="0" algn="just">
              <a:buNone/>
            </a:pPr>
            <a:r>
              <a:rPr lang="pt-BR" b="1" i="1" dirty="0"/>
              <a:t>VENIRE CONTRA FACTUM PROPRIUM </a:t>
            </a:r>
            <a:r>
              <a:rPr lang="pt-BR" b="1" dirty="0"/>
              <a:t>(boa-fé processual)</a:t>
            </a:r>
            <a:endParaRPr lang="pt-BR" b="1" dirty="0">
              <a:solidFill>
                <a:srgbClr val="002060"/>
              </a:solidFill>
            </a:endParaRPr>
          </a:p>
          <a:p>
            <a:pPr marL="0" indent="0" algn="just">
              <a:buNone/>
            </a:pPr>
            <a:endParaRPr lang="pt-BR"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r>
              <a:rPr lang="pt-BR" b="1" dirty="0"/>
              <a:t>-</a:t>
            </a:r>
          </a:p>
        </p:txBody>
      </p:sp>
      <p:pic>
        <p:nvPicPr>
          <p:cNvPr id="7" name="Imagem 6">
            <a:extLst>
              <a:ext uri="{FF2B5EF4-FFF2-40B4-BE49-F238E27FC236}">
                <a16:creationId xmlns:a16="http://schemas.microsoft.com/office/drawing/2014/main" id="{051F8112-8E54-7720-D47B-3F62E3421604}"/>
              </a:ext>
            </a:extLst>
          </p:cNvPr>
          <p:cNvPicPr>
            <a:picLocks noChangeAspect="1"/>
          </p:cNvPicPr>
          <p:nvPr/>
        </p:nvPicPr>
        <p:blipFill>
          <a:blip r:embed="rId2"/>
          <a:stretch>
            <a:fillRect/>
          </a:stretch>
        </p:blipFill>
        <p:spPr>
          <a:xfrm>
            <a:off x="1524000" y="1124744"/>
            <a:ext cx="9036496" cy="4608512"/>
          </a:xfrm>
          <a:prstGeom prst="rect">
            <a:avLst/>
          </a:prstGeom>
        </p:spPr>
      </p:pic>
      <p:pic>
        <p:nvPicPr>
          <p:cNvPr id="10" name="Imagem 9">
            <a:extLst>
              <a:ext uri="{FF2B5EF4-FFF2-40B4-BE49-F238E27FC236}">
                <a16:creationId xmlns:a16="http://schemas.microsoft.com/office/drawing/2014/main" id="{E362BE93-34E6-28EC-F5BE-6D44C4B9DE1C}"/>
              </a:ext>
            </a:extLst>
          </p:cNvPr>
          <p:cNvPicPr>
            <a:picLocks noChangeAspect="1"/>
          </p:cNvPicPr>
          <p:nvPr/>
        </p:nvPicPr>
        <p:blipFill>
          <a:blip r:embed="rId3"/>
          <a:stretch>
            <a:fillRect/>
          </a:stretch>
        </p:blipFill>
        <p:spPr>
          <a:xfrm>
            <a:off x="7320136" y="6021288"/>
            <a:ext cx="3134162" cy="409632"/>
          </a:xfrm>
          <a:prstGeom prst="rect">
            <a:avLst/>
          </a:prstGeom>
        </p:spPr>
      </p:pic>
    </p:spTree>
    <p:extLst>
      <p:ext uri="{BB962C8B-B14F-4D97-AF65-F5344CB8AC3E}">
        <p14:creationId xmlns:p14="http://schemas.microsoft.com/office/powerpoint/2010/main" val="2209272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0832A-0291-A925-E162-3CABF084E0B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C58BDAA-31DB-548A-6906-4BBF4777EB80}"/>
              </a:ext>
            </a:extLst>
          </p:cNvPr>
          <p:cNvSpPr>
            <a:spLocks noGrp="1"/>
          </p:cNvSpPr>
          <p:nvPr>
            <p:ph idx="1"/>
          </p:nvPr>
        </p:nvSpPr>
        <p:spPr>
          <a:xfrm>
            <a:off x="0" y="0"/>
            <a:ext cx="12192000" cy="6858000"/>
          </a:xfrm>
        </p:spPr>
        <p:txBody>
          <a:bodyPr>
            <a:normAutofit/>
          </a:bodyPr>
          <a:lstStyle/>
          <a:p>
            <a:pPr marL="0" indent="0" algn="just">
              <a:buNone/>
            </a:pPr>
            <a:r>
              <a:rPr lang="pt-BR" sz="2400" dirty="0">
                <a:solidFill>
                  <a:schemeClr val="tx2"/>
                </a:solidFill>
              </a:rPr>
              <a:t>“</a:t>
            </a:r>
            <a:r>
              <a:rPr lang="pt-BR" sz="2400" b="1" i="1" dirty="0">
                <a:solidFill>
                  <a:schemeClr val="tx2"/>
                </a:solidFill>
              </a:rPr>
              <a:t>PAS DE NULLITÉ SANS GRIEF“ </a:t>
            </a:r>
            <a:r>
              <a:rPr lang="pt-BR" b="1" i="1" dirty="0">
                <a:solidFill>
                  <a:srgbClr val="FF0000"/>
                </a:solidFill>
              </a:rPr>
              <a:t>não há nulidade sem prejuízo</a:t>
            </a:r>
            <a:endParaRPr lang="pt-BR" sz="2400" b="1" i="1" dirty="0">
              <a:solidFill>
                <a:srgbClr val="FF0000"/>
              </a:solidFill>
            </a:endParaRPr>
          </a:p>
          <a:p>
            <a:pPr marL="0" indent="0" algn="just">
              <a:buNone/>
            </a:pPr>
            <a:r>
              <a:rPr lang="pt-BR" sz="2400" dirty="0"/>
              <a:t>Art. 282.§ 1º O ATO NÃO SERÁ REPETIDO NEM SUA FALTA SERÁ SUPRIDA </a:t>
            </a:r>
            <a:r>
              <a:rPr lang="pt-BR" sz="2400" b="1" u="sng" dirty="0"/>
              <a:t>QUANDO NÃO PREJUDICAR A PARTE</a:t>
            </a:r>
            <a:endParaRPr lang="pt-BR" b="1" u="sng" dirty="0">
              <a:solidFill>
                <a:schemeClr val="tx2"/>
              </a:solidFill>
            </a:endParaRPr>
          </a:p>
          <a:p>
            <a:pPr marL="400050" lvl="1" indent="0" algn="just">
              <a:buNone/>
            </a:pPr>
            <a:endParaRPr lang="pt-BR" b="1" dirty="0"/>
          </a:p>
          <a:p>
            <a:pPr marL="400050" lvl="1" indent="0" algn="just">
              <a:buNone/>
            </a:pPr>
            <a:endParaRPr lang="pt-BR" b="1" dirty="0"/>
          </a:p>
        </p:txBody>
      </p:sp>
      <p:sp>
        <p:nvSpPr>
          <p:cNvPr id="7" name="Espaço Reservado para Conteúdo 2">
            <a:extLst>
              <a:ext uri="{FF2B5EF4-FFF2-40B4-BE49-F238E27FC236}">
                <a16:creationId xmlns:a16="http://schemas.microsoft.com/office/drawing/2014/main" id="{221D99D5-D962-11EB-A206-14332AD1B788}"/>
              </a:ext>
            </a:extLst>
          </p:cNvPr>
          <p:cNvSpPr txBox="1">
            <a:spLocks/>
          </p:cNvSpPr>
          <p:nvPr/>
        </p:nvSpPr>
        <p:spPr>
          <a:xfrm>
            <a:off x="1524000" y="1340768"/>
            <a:ext cx="9144000" cy="551723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lgn="just">
              <a:buNone/>
            </a:pPr>
            <a:r>
              <a:rPr lang="pt-BR" b="1" dirty="0">
                <a:solidFill>
                  <a:srgbClr val="002060"/>
                </a:solidFill>
              </a:rPr>
              <a:t> </a:t>
            </a:r>
            <a:r>
              <a:rPr lang="pt-BR" dirty="0"/>
              <a:t>O PRINCÍPIO </a:t>
            </a:r>
            <a:r>
              <a:rPr lang="pt-BR" b="1" i="1" dirty="0"/>
              <a:t>PAS DE NULLITÉ SANS GRIEF </a:t>
            </a:r>
            <a:r>
              <a:rPr lang="pt-BR" dirty="0"/>
              <a:t>DISPÕE QUE SÓ CABE A DECLARAÇÃO DE NULIDADE DOS ATOS PROCESSUAIS SE </a:t>
            </a:r>
            <a:r>
              <a:rPr lang="pt-BR" b="1" u="sng" dirty="0"/>
              <a:t>CONSTATADO EFETIVO PREJUÍZO</a:t>
            </a:r>
            <a:r>
              <a:rPr lang="pt-BR" dirty="0"/>
              <a:t> EM DESFAVOR DA PARTE A QUEM INTERESSA.</a:t>
            </a:r>
            <a:endParaRPr lang="pt-BR" b="1" dirty="0">
              <a:solidFill>
                <a:srgbClr val="002060"/>
              </a:solidFill>
            </a:endParaRPr>
          </a:p>
          <a:p>
            <a:pPr marL="400050" lvl="1" indent="0" algn="just">
              <a:buNone/>
            </a:pPr>
            <a:endParaRPr lang="pt-BR" b="1" dirty="0">
              <a:solidFill>
                <a:srgbClr val="002060"/>
              </a:solidFill>
            </a:endParaRPr>
          </a:p>
          <a:p>
            <a:pPr marL="400050" lvl="1" indent="0" algn="just">
              <a:buNone/>
            </a:pPr>
            <a:r>
              <a:rPr lang="pt-BR" dirty="0"/>
              <a:t>"(...) HERDEIRO INCAPAZ. AUSÊNCIADE INTERVENÇÃO DO MINISTÉRIO Art. 282.§ 1º O ato não será repetido nem sua falta será suprida quando não prejudicar a parte.</a:t>
            </a:r>
          </a:p>
          <a:p>
            <a:pPr marL="400050" lvl="1" indent="0" algn="just">
              <a:buNone/>
            </a:pPr>
            <a:r>
              <a:rPr lang="pt-BR" dirty="0"/>
              <a:t>PÚBLICO EM 1ª INSTÂNCIA. MANIFESTAÇÃO DA PROCURADORIA DEJUSTIÇA ARGUINDO A </a:t>
            </a:r>
            <a:r>
              <a:rPr lang="pt-BR" dirty="0" err="1"/>
              <a:t>NULlDADE</a:t>
            </a:r>
            <a:r>
              <a:rPr lang="pt-BR" dirty="0"/>
              <a:t> DO PROCESSO. PREJUÍZO NÃO DEMONSTRADO. 1. Segundo precedentes desta Corte, até mesmo nas causas em que a intervenção do Parquet é obrigatória em face a interesse de menor, é necessária a demonstração de prejuízo deste para que se reconheça a referida nulidade. 2. Agravos Regimentais a que se nega provimento" (REsp 1.196.31110F, </a:t>
            </a:r>
            <a:r>
              <a:rPr lang="pt-BR" dirty="0" err="1"/>
              <a:t>ReI</a:t>
            </a:r>
            <a:r>
              <a:rPr lang="pt-BR" dirty="0"/>
              <a:t>. Ministro SIDNEI BENETI)</a:t>
            </a:r>
            <a:endParaRPr lang="pt-BR" b="1" dirty="0"/>
          </a:p>
        </p:txBody>
      </p:sp>
    </p:spTree>
    <p:extLst>
      <p:ext uri="{BB962C8B-B14F-4D97-AF65-F5344CB8AC3E}">
        <p14:creationId xmlns:p14="http://schemas.microsoft.com/office/powerpoint/2010/main" val="1043110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7CC29-20A0-6FED-EE72-AAE2D553465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52D42FF-085F-D81B-9E79-E275F143BC51}"/>
              </a:ext>
            </a:extLst>
          </p:cNvPr>
          <p:cNvSpPr>
            <a:spLocks noGrp="1"/>
          </p:cNvSpPr>
          <p:nvPr>
            <p:ph idx="1"/>
          </p:nvPr>
        </p:nvSpPr>
        <p:spPr>
          <a:xfrm>
            <a:off x="0" y="0"/>
            <a:ext cx="12070080" cy="6858000"/>
          </a:xfrm>
        </p:spPr>
        <p:txBody>
          <a:bodyPr>
            <a:normAutofit/>
          </a:bodyPr>
          <a:lstStyle/>
          <a:p>
            <a:endParaRPr lang="pt-BR" sz="600" dirty="0"/>
          </a:p>
          <a:p>
            <a:pPr marL="0" indent="0">
              <a:buNone/>
            </a:pPr>
            <a:endParaRPr lang="pt-BR" sz="600" dirty="0"/>
          </a:p>
          <a:p>
            <a:pPr marL="0" indent="0">
              <a:buNone/>
            </a:pPr>
            <a:r>
              <a:rPr lang="pt-BR" b="1" dirty="0"/>
              <a:t>EXEMPLOS</a:t>
            </a:r>
            <a:r>
              <a:rPr lang="pt-BR" dirty="0"/>
              <a:t>:</a:t>
            </a:r>
          </a:p>
          <a:p>
            <a:r>
              <a:rPr lang="pt-BR" u="sng" dirty="0"/>
              <a:t>Falta de citação </a:t>
            </a:r>
            <a:r>
              <a:rPr lang="pt-BR" dirty="0"/>
              <a:t>+ comparecimento espontâneo. NÃO gera nulidade (convalida).</a:t>
            </a:r>
          </a:p>
          <a:p>
            <a:r>
              <a:rPr lang="pt-BR" u="sng" dirty="0"/>
              <a:t>Intimação irregular</a:t>
            </a:r>
            <a:r>
              <a:rPr lang="pt-BR" dirty="0"/>
              <a:t> + parte se manifestou: NÃO gera nulidade.</a:t>
            </a:r>
          </a:p>
          <a:p>
            <a:pPr algn="just"/>
            <a:r>
              <a:rPr lang="pt-BR" u="sng" dirty="0"/>
              <a:t>Testemunha ouvida fora da ordem</a:t>
            </a:r>
            <a:r>
              <a:rPr lang="pt-BR" dirty="0"/>
              <a:t> + ninguém reclamou: preclusão (nulidade relativa perdida)</a:t>
            </a:r>
          </a:p>
          <a:p>
            <a:r>
              <a:rPr lang="pt-BR" u="sng" dirty="0"/>
              <a:t>Advogado atua sem poderes específicos</a:t>
            </a:r>
            <a:r>
              <a:rPr lang="pt-BR" dirty="0"/>
              <a:t>: requer a regularização com a juntada de nova procuração</a:t>
            </a:r>
          </a:p>
          <a:p>
            <a:r>
              <a:rPr lang="pt-BR" u="sng" dirty="0"/>
              <a:t>Audiência realizada sem intimação </a:t>
            </a:r>
            <a:r>
              <a:rPr lang="pt-BR" dirty="0"/>
              <a:t>do advogado (mas o advogado comparece)</a:t>
            </a:r>
          </a:p>
          <a:p>
            <a:r>
              <a:rPr lang="pt-BR" u="sng" dirty="0"/>
              <a:t>Contestação sem numeração de tópicos</a:t>
            </a:r>
            <a:r>
              <a:rPr lang="pt-BR" dirty="0"/>
              <a:t>.➡ </a:t>
            </a:r>
            <a:r>
              <a:rPr lang="pt-BR" b="1" dirty="0"/>
              <a:t>Não há nulidade</a:t>
            </a:r>
          </a:p>
        </p:txBody>
      </p:sp>
    </p:spTree>
    <p:extLst>
      <p:ext uri="{BB962C8B-B14F-4D97-AF65-F5344CB8AC3E}">
        <p14:creationId xmlns:p14="http://schemas.microsoft.com/office/powerpoint/2010/main" val="287550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4324F-E9F5-6CA5-3A85-9C10C382D7E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11508D3-B06C-70E4-B32E-9C7758F71B8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25055C2-EC35-A84E-D0A9-3A4B7B149D8D}"/>
              </a:ext>
            </a:extLst>
          </p:cNvPr>
          <p:cNvSpPr>
            <a:spLocks noGrp="1"/>
          </p:cNvSpPr>
          <p:nvPr>
            <p:ph idx="1"/>
          </p:nvPr>
        </p:nvSpPr>
        <p:spPr/>
        <p:txBody>
          <a:bodyPr/>
          <a:lstStyle/>
          <a:p>
            <a:endParaRPr lang="pt-BR" dirty="0"/>
          </a:p>
        </p:txBody>
      </p:sp>
      <p:pic>
        <p:nvPicPr>
          <p:cNvPr id="5" name="Imagem 4">
            <a:extLst>
              <a:ext uri="{FF2B5EF4-FFF2-40B4-BE49-F238E27FC236}">
                <a16:creationId xmlns:a16="http://schemas.microsoft.com/office/drawing/2014/main" id="{C61BFB66-B903-74DC-41D3-AB0C94B653FE}"/>
              </a:ext>
            </a:extLst>
          </p:cNvPr>
          <p:cNvPicPr>
            <a:picLocks noChangeAspect="1"/>
          </p:cNvPicPr>
          <p:nvPr/>
        </p:nvPicPr>
        <p:blipFill>
          <a:blip r:embed="rId2"/>
          <a:stretch>
            <a:fillRect/>
          </a:stretch>
        </p:blipFill>
        <p:spPr>
          <a:xfrm>
            <a:off x="0" y="-99392"/>
            <a:ext cx="12192000" cy="6957392"/>
          </a:xfrm>
          <a:prstGeom prst="rect">
            <a:avLst/>
          </a:prstGeom>
        </p:spPr>
      </p:pic>
      <p:pic>
        <p:nvPicPr>
          <p:cNvPr id="6" name="Imagem 5">
            <a:extLst>
              <a:ext uri="{FF2B5EF4-FFF2-40B4-BE49-F238E27FC236}">
                <a16:creationId xmlns:a16="http://schemas.microsoft.com/office/drawing/2014/main" id="{20A4F2D9-2250-1BAC-3079-F36701711900}"/>
              </a:ext>
            </a:extLst>
          </p:cNvPr>
          <p:cNvPicPr>
            <a:picLocks noChangeAspect="1"/>
          </p:cNvPicPr>
          <p:nvPr/>
        </p:nvPicPr>
        <p:blipFill>
          <a:blip r:embed="rId3"/>
          <a:stretch>
            <a:fillRect/>
          </a:stretch>
        </p:blipFill>
        <p:spPr>
          <a:xfrm>
            <a:off x="1847529" y="5805264"/>
            <a:ext cx="3686336" cy="909343"/>
          </a:xfrm>
          <a:prstGeom prst="rect">
            <a:avLst/>
          </a:prstGeom>
        </p:spPr>
      </p:pic>
    </p:spTree>
    <p:extLst>
      <p:ext uri="{BB962C8B-B14F-4D97-AF65-F5344CB8AC3E}">
        <p14:creationId xmlns:p14="http://schemas.microsoft.com/office/powerpoint/2010/main" val="628254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EF43-3B4C-3C49-175B-B16E9BCFAC5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D7BC29E-F5D7-19B5-4216-4EBA50CED0C3}"/>
              </a:ext>
            </a:extLst>
          </p:cNvPr>
          <p:cNvSpPr>
            <a:spLocks noGrp="1"/>
          </p:cNvSpPr>
          <p:nvPr>
            <p:ph idx="1"/>
          </p:nvPr>
        </p:nvSpPr>
        <p:spPr>
          <a:xfrm>
            <a:off x="0" y="0"/>
            <a:ext cx="12106656" cy="6858000"/>
          </a:xfrm>
        </p:spPr>
        <p:txBody>
          <a:bodyPr>
            <a:normAutofit/>
          </a:bodyPr>
          <a:lstStyle/>
          <a:p>
            <a:pPr marL="400050" lvl="1" indent="0" algn="just">
              <a:buNone/>
            </a:pPr>
            <a:r>
              <a:rPr lang="pt-BR" dirty="0"/>
              <a:t>Art. 282. Ao </a:t>
            </a:r>
            <a:r>
              <a:rPr lang="pt-BR" b="1" dirty="0"/>
              <a:t>pronunciar a nulidade</a:t>
            </a:r>
            <a:r>
              <a:rPr lang="pt-BR" dirty="0"/>
              <a:t>, o juiz declarará que atos são atingidos e ordenará as providências necessárias a fim de que sejam </a:t>
            </a:r>
            <a:r>
              <a:rPr lang="pt-BR" b="1" dirty="0"/>
              <a:t>repetidos</a:t>
            </a:r>
            <a:r>
              <a:rPr lang="pt-BR" dirty="0"/>
              <a:t> ou </a:t>
            </a:r>
            <a:r>
              <a:rPr lang="pt-BR" b="1" dirty="0"/>
              <a:t>retificados</a:t>
            </a:r>
            <a:r>
              <a:rPr lang="pt-BR" dirty="0"/>
              <a:t>.</a:t>
            </a:r>
          </a:p>
          <a:p>
            <a:pPr marL="400050" lvl="1" indent="0" algn="just">
              <a:buNone/>
            </a:pPr>
            <a:endParaRPr lang="pt-BR" b="1" dirty="0"/>
          </a:p>
          <a:p>
            <a:pPr marL="400050" lvl="1" indent="0" algn="just">
              <a:buNone/>
            </a:pPr>
            <a:endParaRPr lang="pt-BR" b="1" dirty="0"/>
          </a:p>
          <a:p>
            <a:pPr marL="400050" lvl="1" indent="0" algn="just">
              <a:buNone/>
            </a:pPr>
            <a:endParaRPr lang="pt-BR" b="1" dirty="0"/>
          </a:p>
        </p:txBody>
      </p:sp>
      <p:pic>
        <p:nvPicPr>
          <p:cNvPr id="5" name="Imagem 4">
            <a:extLst>
              <a:ext uri="{FF2B5EF4-FFF2-40B4-BE49-F238E27FC236}">
                <a16:creationId xmlns:a16="http://schemas.microsoft.com/office/drawing/2014/main" id="{D9BEE7E9-B6CC-CF7D-F57D-411365A9FFF1}"/>
              </a:ext>
            </a:extLst>
          </p:cNvPr>
          <p:cNvPicPr>
            <a:picLocks noChangeAspect="1"/>
          </p:cNvPicPr>
          <p:nvPr/>
        </p:nvPicPr>
        <p:blipFill>
          <a:blip r:embed="rId2"/>
          <a:stretch>
            <a:fillRect/>
          </a:stretch>
        </p:blipFill>
        <p:spPr>
          <a:xfrm>
            <a:off x="1559496" y="1268760"/>
            <a:ext cx="9108504" cy="5589240"/>
          </a:xfrm>
          <a:prstGeom prst="rect">
            <a:avLst/>
          </a:prstGeom>
        </p:spPr>
      </p:pic>
      <p:cxnSp>
        <p:nvCxnSpPr>
          <p:cNvPr id="4" name="Conector reto 3">
            <a:extLst>
              <a:ext uri="{FF2B5EF4-FFF2-40B4-BE49-F238E27FC236}">
                <a16:creationId xmlns:a16="http://schemas.microsoft.com/office/drawing/2014/main" id="{520370DE-DC96-FF47-EA5B-9B4FE0701C30}"/>
              </a:ext>
            </a:extLst>
          </p:cNvPr>
          <p:cNvCxnSpPr/>
          <p:nvPr/>
        </p:nvCxnSpPr>
        <p:spPr>
          <a:xfrm flipV="1">
            <a:off x="4151784" y="2924944"/>
            <a:ext cx="633670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id="{997946C9-45F4-7E2F-74D2-62BA30F28CC9}"/>
              </a:ext>
            </a:extLst>
          </p:cNvPr>
          <p:cNvCxnSpPr/>
          <p:nvPr/>
        </p:nvCxnSpPr>
        <p:spPr>
          <a:xfrm flipV="1">
            <a:off x="1775520" y="5949280"/>
            <a:ext cx="525658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D5EFC9B-A7C5-B5FE-4396-0DDCB5AEEEA8}"/>
              </a:ext>
            </a:extLst>
          </p:cNvPr>
          <p:cNvCxnSpPr/>
          <p:nvPr/>
        </p:nvCxnSpPr>
        <p:spPr>
          <a:xfrm flipV="1">
            <a:off x="1793716" y="6597352"/>
            <a:ext cx="525658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72EAFC0F-F82E-CEBE-37F0-4EA8F15F3B1D}"/>
              </a:ext>
            </a:extLst>
          </p:cNvPr>
          <p:cNvCxnSpPr/>
          <p:nvPr/>
        </p:nvCxnSpPr>
        <p:spPr>
          <a:xfrm flipV="1">
            <a:off x="4007768" y="3891024"/>
            <a:ext cx="5256584"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688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D21DA-16D4-DAA6-9E41-0ECEDCC6630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B276657-983A-8A07-3BC7-2D2185FF5A20}"/>
              </a:ext>
            </a:extLst>
          </p:cNvPr>
          <p:cNvSpPr>
            <a:spLocks noGrp="1"/>
          </p:cNvSpPr>
          <p:nvPr>
            <p:ph idx="1"/>
          </p:nvPr>
        </p:nvSpPr>
        <p:spPr>
          <a:xfrm>
            <a:off x="1524000" y="0"/>
            <a:ext cx="9144000" cy="6858000"/>
          </a:xfrm>
        </p:spPr>
        <p:txBody>
          <a:bodyPr>
            <a:normAutofit/>
          </a:bodyPr>
          <a:lstStyle/>
          <a:p>
            <a:pPr marL="400050" lvl="1" indent="0" algn="just">
              <a:buNone/>
            </a:pPr>
            <a:r>
              <a:rPr lang="pt-BR" b="1" dirty="0"/>
              <a:t>NULIDADE POR FALTA DE INTIMAÇÃO DO ASSISTENTE TÉCNICO</a:t>
            </a:r>
          </a:p>
          <a:p>
            <a:pPr marL="400050" lvl="1" indent="0" algn="just">
              <a:buNone/>
            </a:pPr>
            <a:endParaRPr lang="pt-BR" b="1" dirty="0"/>
          </a:p>
          <a:p>
            <a:pPr marL="400050" lvl="1" indent="0" algn="just">
              <a:buNone/>
            </a:pPr>
            <a:endParaRPr lang="pt-BR" b="1" dirty="0"/>
          </a:p>
          <a:p>
            <a:pPr marL="400050" lvl="1" indent="0" algn="just">
              <a:buNone/>
            </a:pPr>
            <a:endParaRPr lang="pt-BR" b="1" dirty="0"/>
          </a:p>
        </p:txBody>
      </p:sp>
      <p:pic>
        <p:nvPicPr>
          <p:cNvPr id="4" name="Imagem 3">
            <a:extLst>
              <a:ext uri="{FF2B5EF4-FFF2-40B4-BE49-F238E27FC236}">
                <a16:creationId xmlns:a16="http://schemas.microsoft.com/office/drawing/2014/main" id="{ACEFB4CB-788D-51B5-C661-8964E8385976}"/>
              </a:ext>
            </a:extLst>
          </p:cNvPr>
          <p:cNvPicPr>
            <a:picLocks noChangeAspect="1"/>
          </p:cNvPicPr>
          <p:nvPr/>
        </p:nvPicPr>
        <p:blipFill>
          <a:blip r:embed="rId2"/>
          <a:stretch>
            <a:fillRect/>
          </a:stretch>
        </p:blipFill>
        <p:spPr>
          <a:xfrm>
            <a:off x="1919537" y="1484784"/>
            <a:ext cx="8519023" cy="4968552"/>
          </a:xfrm>
          <a:prstGeom prst="rect">
            <a:avLst/>
          </a:prstGeom>
        </p:spPr>
      </p:pic>
      <p:cxnSp>
        <p:nvCxnSpPr>
          <p:cNvPr id="5" name="Conector reto 4">
            <a:extLst>
              <a:ext uri="{FF2B5EF4-FFF2-40B4-BE49-F238E27FC236}">
                <a16:creationId xmlns:a16="http://schemas.microsoft.com/office/drawing/2014/main" id="{FB26659A-716D-86E2-29DF-C83DD3CE3B9D}"/>
              </a:ext>
            </a:extLst>
          </p:cNvPr>
          <p:cNvCxnSpPr/>
          <p:nvPr/>
        </p:nvCxnSpPr>
        <p:spPr>
          <a:xfrm>
            <a:off x="3719737" y="4293096"/>
            <a:ext cx="6718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id="{34B6D424-0B14-86F6-66BE-0A8B6CD4EC99}"/>
              </a:ext>
            </a:extLst>
          </p:cNvPr>
          <p:cNvCxnSpPr>
            <a:cxnSpLocks/>
          </p:cNvCxnSpPr>
          <p:nvPr/>
        </p:nvCxnSpPr>
        <p:spPr>
          <a:xfrm>
            <a:off x="5303913" y="5517232"/>
            <a:ext cx="50626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793D769E-66C0-3303-1E1B-6B8E9BCB5EDC}"/>
              </a:ext>
            </a:extLst>
          </p:cNvPr>
          <p:cNvCxnSpPr>
            <a:cxnSpLocks/>
          </p:cNvCxnSpPr>
          <p:nvPr/>
        </p:nvCxnSpPr>
        <p:spPr>
          <a:xfrm>
            <a:off x="3935761" y="5949280"/>
            <a:ext cx="50626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55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6CC24-0CEC-5A1C-13A8-B3C8BCDD6EEB}"/>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B6D1052-3306-2336-9194-F123007FDAD9}"/>
              </a:ext>
            </a:extLst>
          </p:cNvPr>
          <p:cNvSpPr>
            <a:spLocks noGrp="1"/>
          </p:cNvSpPr>
          <p:nvPr>
            <p:ph idx="1"/>
          </p:nvPr>
        </p:nvSpPr>
        <p:spPr>
          <a:xfrm>
            <a:off x="0" y="9832"/>
            <a:ext cx="12106656" cy="6858000"/>
          </a:xfrm>
        </p:spPr>
        <p:txBody>
          <a:bodyPr>
            <a:normAutofit fontScale="77500" lnSpcReduction="20000"/>
          </a:bodyPr>
          <a:lstStyle/>
          <a:p>
            <a:pPr marL="0" indent="0" algn="ctr">
              <a:buNone/>
            </a:pPr>
            <a:r>
              <a:rPr lang="pt-BR" b="1" dirty="0">
                <a:solidFill>
                  <a:srgbClr val="002060"/>
                </a:solidFill>
              </a:rPr>
              <a:t>SIGILO PROCESSUAL EXPRESSAMENTE CENÁRIOS DO ART. 189 CPC</a:t>
            </a:r>
          </a:p>
          <a:p>
            <a:pPr marL="0" indent="0" algn="just">
              <a:buNone/>
            </a:pPr>
            <a:r>
              <a:rPr lang="pt-BR" dirty="0"/>
              <a:t>🔹 </a:t>
            </a:r>
            <a:r>
              <a:rPr lang="pt-BR" b="1" dirty="0"/>
              <a:t>REGRA GERAL: </a:t>
            </a:r>
            <a:r>
              <a:rPr lang="pt-BR" dirty="0"/>
              <a:t>os atos processuais são </a:t>
            </a:r>
            <a:r>
              <a:rPr lang="pt-BR" b="1" dirty="0"/>
              <a:t>públicos</a:t>
            </a:r>
            <a:r>
              <a:rPr lang="pt-BR" dirty="0"/>
              <a:t>.</a:t>
            </a:r>
          </a:p>
          <a:p>
            <a:pPr marL="0" indent="0" algn="just">
              <a:buNone/>
            </a:pPr>
            <a:r>
              <a:rPr lang="pt-BR" b="1" dirty="0"/>
              <a:t>Exceção (segredo de justiça): </a:t>
            </a:r>
            <a:r>
              <a:rPr lang="pt-BR" dirty="0"/>
              <a:t>O processo será sigiloso quando envolver:</a:t>
            </a:r>
          </a:p>
          <a:p>
            <a:r>
              <a:rPr lang="pt-BR" dirty="0"/>
              <a:t>Interesse público ou social I</a:t>
            </a:r>
          </a:p>
          <a:p>
            <a:r>
              <a:rPr lang="pt-BR" dirty="0"/>
              <a:t>Direito de família (casamento, divórcio, guarda, alimentos etc.) II</a:t>
            </a:r>
          </a:p>
          <a:p>
            <a:r>
              <a:rPr lang="pt-BR" dirty="0"/>
              <a:t>Proteção da intimidade (III)</a:t>
            </a:r>
          </a:p>
          <a:p>
            <a:r>
              <a:rPr lang="pt-BR" b="1" dirty="0"/>
              <a:t>Arbitragem</a:t>
            </a:r>
            <a:r>
              <a:rPr lang="pt-BR" dirty="0"/>
              <a:t> com cláusula de confidencialidade (189,IV)</a:t>
            </a:r>
          </a:p>
          <a:p>
            <a:pPr marL="0" indent="0" algn="just">
              <a:buNone/>
            </a:pPr>
            <a:r>
              <a:rPr lang="pt-BR" i="1" dirty="0"/>
              <a:t>*</a:t>
            </a:r>
            <a:r>
              <a:rPr lang="pt-BR" b="1" i="1" u="sng" dirty="0"/>
              <a:t>REQUERER O SIGILO NAS PEÇAS DA FGV-OAB E FUNDAMENTAR</a:t>
            </a:r>
            <a:r>
              <a:rPr lang="pt-BR" i="1" dirty="0"/>
              <a:t>.</a:t>
            </a:r>
          </a:p>
          <a:p>
            <a:pPr marL="0" indent="0" algn="just">
              <a:buNone/>
            </a:pPr>
            <a:endParaRPr lang="pt-BR" i="1" dirty="0"/>
          </a:p>
          <a:p>
            <a:pPr marL="0" indent="0" algn="just">
              <a:buNone/>
            </a:pPr>
            <a:r>
              <a:rPr lang="pt-BR" b="1" dirty="0"/>
              <a:t>🔒 Acesso aos processos sigilosos:</a:t>
            </a:r>
            <a:r>
              <a:rPr lang="pt-BR" dirty="0"/>
              <a:t> Apenas </a:t>
            </a:r>
            <a:r>
              <a:rPr lang="pt-BR" b="1" dirty="0"/>
              <a:t>partes e advogados</a:t>
            </a:r>
            <a:r>
              <a:rPr lang="pt-BR" dirty="0"/>
              <a:t> podem consultar os autos.👤 </a:t>
            </a:r>
            <a:r>
              <a:rPr lang="pt-BR" b="1" dirty="0"/>
              <a:t>Terceiros</a:t>
            </a:r>
            <a:r>
              <a:rPr lang="pt-BR" dirty="0"/>
              <a:t> só podem ter acesso se comprovarem </a:t>
            </a:r>
            <a:r>
              <a:rPr lang="pt-BR" b="1" dirty="0"/>
              <a:t>interesse jurídico, </a:t>
            </a:r>
            <a:r>
              <a:rPr lang="pt-BR" dirty="0"/>
              <a:t>e, mesmo assim, de forma limitada (</a:t>
            </a:r>
            <a:r>
              <a:rPr lang="pt-BR" dirty="0" err="1"/>
              <a:t>ex</a:t>
            </a:r>
            <a:r>
              <a:rPr lang="pt-BR" dirty="0"/>
              <a:t>: certidão da decisão).</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t>
            </a:r>
          </a:p>
        </p:txBody>
      </p:sp>
      <p:pic>
        <p:nvPicPr>
          <p:cNvPr id="4" name="Imagem 3">
            <a:extLst>
              <a:ext uri="{FF2B5EF4-FFF2-40B4-BE49-F238E27FC236}">
                <a16:creationId xmlns:a16="http://schemas.microsoft.com/office/drawing/2014/main" id="{934ADDB6-6A72-B8B6-BED7-4170BB3F653A}"/>
              </a:ext>
            </a:extLst>
          </p:cNvPr>
          <p:cNvPicPr>
            <a:picLocks noChangeAspect="1"/>
          </p:cNvPicPr>
          <p:nvPr/>
        </p:nvPicPr>
        <p:blipFill>
          <a:blip r:embed="rId2"/>
          <a:stretch>
            <a:fillRect/>
          </a:stretch>
        </p:blipFill>
        <p:spPr>
          <a:xfrm>
            <a:off x="2423592" y="4149080"/>
            <a:ext cx="7920880" cy="2708920"/>
          </a:xfrm>
          <a:prstGeom prst="rect">
            <a:avLst/>
          </a:prstGeom>
        </p:spPr>
      </p:pic>
    </p:spTree>
    <p:extLst>
      <p:ext uri="{BB962C8B-B14F-4D97-AF65-F5344CB8AC3E}">
        <p14:creationId xmlns:p14="http://schemas.microsoft.com/office/powerpoint/2010/main" val="2188197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CC0AB-4D06-2C3F-5F73-FF01E4D1B48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FC51168-2A7B-4094-884D-27E77C129760}"/>
              </a:ext>
            </a:extLst>
          </p:cNvPr>
          <p:cNvSpPr>
            <a:spLocks noGrp="1"/>
          </p:cNvSpPr>
          <p:nvPr>
            <p:ph idx="1"/>
          </p:nvPr>
        </p:nvSpPr>
        <p:spPr>
          <a:xfrm>
            <a:off x="0" y="0"/>
            <a:ext cx="12097512" cy="6858000"/>
          </a:xfrm>
        </p:spPr>
        <p:txBody>
          <a:bodyPr>
            <a:normAutofit fontScale="77500" lnSpcReduction="20000"/>
          </a:bodyPr>
          <a:lstStyle/>
          <a:p>
            <a:pPr marL="0" indent="0" algn="just">
              <a:buNone/>
            </a:pPr>
            <a:r>
              <a:rPr lang="pt-BR" b="1" dirty="0">
                <a:solidFill>
                  <a:srgbClr val="002060"/>
                </a:solidFill>
              </a:rPr>
              <a:t> </a:t>
            </a:r>
            <a:r>
              <a:rPr lang="pt-BR" b="1" dirty="0"/>
              <a:t>Art. 190 do CPC: </a:t>
            </a:r>
            <a:r>
              <a:rPr lang="pt-BR" dirty="0"/>
              <a:t>As partes podem fazer </a:t>
            </a:r>
            <a:r>
              <a:rPr lang="pt-BR" b="1" dirty="0"/>
              <a:t>acordos</a:t>
            </a:r>
            <a:r>
              <a:rPr lang="pt-BR" dirty="0"/>
              <a:t> sobre </a:t>
            </a:r>
            <a:r>
              <a:rPr lang="pt-BR" b="1" dirty="0"/>
              <a:t>REGRAS PROCESSUAIS</a:t>
            </a:r>
            <a:r>
              <a:rPr lang="pt-BR" dirty="0"/>
              <a:t>, desde que, o direito permita acordo (</a:t>
            </a:r>
            <a:r>
              <a:rPr lang="pt-BR" b="1" dirty="0"/>
              <a:t>autocomposição</a:t>
            </a:r>
            <a:r>
              <a:rPr lang="pt-BR" dirty="0"/>
              <a:t>); As partes podem </a:t>
            </a:r>
            <a:r>
              <a:rPr lang="pt-BR" b="1" dirty="0"/>
              <a:t>“combinar regras do jogo” do processo</a:t>
            </a:r>
            <a:r>
              <a:rPr lang="pt-BR" dirty="0"/>
              <a:t>. </a:t>
            </a:r>
            <a:r>
              <a:rPr lang="pt-BR" b="1" dirty="0"/>
              <a:t>O que as partes podem ajustar? </a:t>
            </a:r>
            <a:r>
              <a:rPr lang="pt-BR" dirty="0"/>
              <a:t>As partes podem fazer acordos sobre: 📌 Prazos processuais art. 191 CPC📌 Forma de produção de provas 📌 Distribuição de ônus (</a:t>
            </a:r>
            <a:r>
              <a:rPr lang="pt-BR" dirty="0" err="1"/>
              <a:t>ex</a:t>
            </a:r>
            <a:r>
              <a:rPr lang="pt-BR" dirty="0"/>
              <a:t>: quem prova o quê) 📌 Procedimentos específicos do processo.</a:t>
            </a:r>
          </a:p>
          <a:p>
            <a:pPr marL="0" indent="0" algn="just">
              <a:buNone/>
            </a:pPr>
            <a:endParaRPr lang="pt-BR" sz="900" dirty="0"/>
          </a:p>
          <a:p>
            <a:pPr marL="0" indent="0" algn="just">
              <a:buNone/>
            </a:pPr>
            <a:r>
              <a:rPr lang="pt-BR" b="1" dirty="0"/>
              <a:t>REQUISITOS PARA VALIDADE</a:t>
            </a:r>
            <a:r>
              <a:rPr lang="pt-BR" dirty="0"/>
              <a:t>: O direito deve permitir acordo (</a:t>
            </a:r>
            <a:r>
              <a:rPr lang="pt-BR" dirty="0" err="1"/>
              <a:t>ex</a:t>
            </a:r>
            <a:r>
              <a:rPr lang="pt-BR" dirty="0"/>
              <a:t>: direitos patrimoniais disponíveis);  As partes devem ser </a:t>
            </a:r>
            <a:r>
              <a:rPr lang="pt-BR" b="1" dirty="0"/>
              <a:t>capazes; </a:t>
            </a:r>
            <a:r>
              <a:rPr lang="pt-BR" dirty="0"/>
              <a:t>Não pode haver abuso ou prejuízo grave.</a:t>
            </a:r>
          </a:p>
          <a:p>
            <a:pPr marL="0" indent="0" algn="just">
              <a:buNone/>
            </a:pPr>
            <a:r>
              <a:rPr lang="pt-BR" b="1" dirty="0"/>
              <a:t>PAPEL DO JUIZ: </a:t>
            </a:r>
            <a:r>
              <a:rPr lang="pt-BR" dirty="0"/>
              <a:t>atua como fiscal (impõe limites): pode validar o acordo ou recusar quando se houver nulidade,  for abusivo ou se houver vulnerabilidade de uma das partes (</a:t>
            </a:r>
            <a:r>
              <a:rPr lang="pt-BR" dirty="0" err="1"/>
              <a:t>ex</a:t>
            </a:r>
            <a:r>
              <a:rPr lang="pt-BR" dirty="0"/>
              <a:t>: direitos indisponíveis, desigualdade extrema e cláusula abusiva).</a:t>
            </a:r>
          </a:p>
          <a:p>
            <a:pPr marL="0" indent="0">
              <a:buNone/>
            </a:pPr>
            <a:r>
              <a:rPr lang="pt-BR" b="1" dirty="0"/>
              <a:t>EXEMPLOS DIDÁTICOS: </a:t>
            </a:r>
          </a:p>
          <a:p>
            <a:pPr marL="0" indent="0" algn="just">
              <a:buNone/>
            </a:pPr>
            <a:r>
              <a:rPr lang="pt-BR" b="1" dirty="0"/>
              <a:t>✅ Ajuste de PRAZO: </a:t>
            </a:r>
            <a:r>
              <a:rPr lang="pt-BR" dirty="0"/>
              <a:t>Duas empresas entram em processo e combinam: “Os prazos serão contados em dobro para ambas”. Válido → não prejudica ninguém e facilita o processo.  </a:t>
            </a:r>
          </a:p>
          <a:p>
            <a:pPr marL="0" indent="0" algn="just">
              <a:buNone/>
            </a:pPr>
            <a:r>
              <a:rPr lang="pt-BR" b="1" dirty="0"/>
              <a:t>✅ Produção de PROVA: </a:t>
            </a:r>
            <a:r>
              <a:rPr lang="pt-BR" dirty="0"/>
              <a:t>As partes acordam: “A prova pericial será substituída por um laudo conjunto”. Válido → economia e eficiência.</a:t>
            </a:r>
          </a:p>
          <a:p>
            <a:pPr marL="0" indent="0" algn="just">
              <a:buNone/>
            </a:pPr>
            <a:r>
              <a:rPr lang="pt-BR" b="1" dirty="0"/>
              <a:t>✅ CLÁUSULA ABUSIVA: </a:t>
            </a:r>
            <a:r>
              <a:rPr lang="pt-BR" dirty="0"/>
              <a:t>Um contrato de adesão prevê: “O consumidor não poderá produzir provas”. Cláusula deve ser invalidade pelo juiz porque prejudica uma parte vulnerável</a:t>
            </a:r>
          </a:p>
          <a:p>
            <a:pPr marL="0" indent="0" algn="just">
              <a:buNone/>
            </a:pPr>
            <a:endParaRPr lang="pt-BR" sz="1300" b="1" dirty="0"/>
          </a:p>
          <a:p>
            <a:pPr marL="0" indent="0" algn="just">
              <a:buNone/>
            </a:pPr>
            <a:r>
              <a:rPr lang="pt-BR" b="1" dirty="0"/>
              <a:t>ATIVIDADE PARA SALA: </a:t>
            </a:r>
            <a:r>
              <a:rPr lang="pt-BR" dirty="0">
                <a:highlight>
                  <a:srgbClr val="FFFF00"/>
                </a:highlight>
              </a:rPr>
              <a:t>Uma empresa impõe em contrato que o cliente não poderá recorrer de decisões judiciais. Pergunta: Esse acordo é válido? Justifique.</a:t>
            </a:r>
          </a:p>
          <a:p>
            <a:pPr marL="0" indent="0" algn="just">
              <a:buNone/>
            </a:pPr>
            <a:r>
              <a:rPr lang="pt-BR" b="1" dirty="0"/>
              <a:t>FRASE PARA MEMORIZAÇÃO: </a:t>
            </a:r>
            <a:r>
              <a:rPr lang="pt-BR" dirty="0"/>
              <a:t>As partes podem adaptar o processo, mas não podem torná-lo injusto.</a:t>
            </a:r>
          </a:p>
        </p:txBody>
      </p:sp>
    </p:spTree>
    <p:extLst>
      <p:ext uri="{BB962C8B-B14F-4D97-AF65-F5344CB8AC3E}">
        <p14:creationId xmlns:p14="http://schemas.microsoft.com/office/powerpoint/2010/main" val="2147885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54F61-22DA-2D58-C695-BD28BBB3FA2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FD10307-E642-2B98-33E7-CCA58F14FEDE}"/>
              </a:ext>
            </a:extLst>
          </p:cNvPr>
          <p:cNvSpPr>
            <a:spLocks noGrp="1"/>
          </p:cNvSpPr>
          <p:nvPr>
            <p:ph idx="1"/>
          </p:nvPr>
        </p:nvSpPr>
        <p:spPr>
          <a:xfrm>
            <a:off x="0" y="0"/>
            <a:ext cx="12192000" cy="6858000"/>
          </a:xfrm>
        </p:spPr>
        <p:txBody>
          <a:bodyPr>
            <a:normAutofit fontScale="40000" lnSpcReduction="20000"/>
          </a:bodyPr>
          <a:lstStyle/>
          <a:p>
            <a:r>
              <a:rPr lang="pt-BR" dirty="0"/>
              <a:t>-conciliação preside (165)</a:t>
            </a:r>
          </a:p>
          <a:p>
            <a:r>
              <a:rPr lang="pt-BR" dirty="0"/>
              <a:t>-cartas</a:t>
            </a:r>
          </a:p>
          <a:p>
            <a:r>
              <a:rPr lang="pt-BR" dirty="0"/>
              <a:t>-momento </a:t>
            </a:r>
            <a:r>
              <a:rPr lang="pt-BR" dirty="0" err="1"/>
              <a:t>susp</a:t>
            </a:r>
            <a:r>
              <a:rPr lang="pt-BR" dirty="0"/>
              <a:t>. </a:t>
            </a:r>
            <a:r>
              <a:rPr lang="pt-BR" dirty="0" err="1"/>
              <a:t>imp</a:t>
            </a:r>
            <a:endParaRPr lang="pt-BR" dirty="0"/>
          </a:p>
          <a:p>
            <a:r>
              <a:rPr lang="pt-BR" dirty="0"/>
              <a:t>-exemplo </a:t>
            </a:r>
            <a:r>
              <a:rPr lang="pt-BR" dirty="0" err="1"/>
              <a:t>susp</a:t>
            </a:r>
            <a:r>
              <a:rPr lang="pt-BR" dirty="0"/>
              <a:t>. </a:t>
            </a:r>
            <a:r>
              <a:rPr lang="pt-BR" dirty="0" err="1"/>
              <a:t>imp</a:t>
            </a:r>
            <a:endParaRPr lang="pt-BR" dirty="0"/>
          </a:p>
          <a:p>
            <a:r>
              <a:rPr lang="pt-BR" dirty="0"/>
              <a:t>-qual comporta rescisória</a:t>
            </a:r>
          </a:p>
          <a:p>
            <a:r>
              <a:rPr lang="pt-BR" dirty="0"/>
              <a:t>-ministro pode conhecer de ofício</a:t>
            </a:r>
          </a:p>
          <a:p>
            <a:r>
              <a:rPr lang="pt-BR" dirty="0"/>
              <a:t>-145, § 2º provocado pela parte</a:t>
            </a:r>
          </a:p>
          <a:p>
            <a:r>
              <a:rPr lang="pt-BR" dirty="0"/>
              <a:t>"dar presente"</a:t>
            </a:r>
          </a:p>
          <a:p>
            <a:r>
              <a:rPr lang="pt-BR" dirty="0"/>
              <a:t>-"foro íntimo"</a:t>
            </a:r>
          </a:p>
          <a:p>
            <a:r>
              <a:rPr lang="pt-BR" dirty="0"/>
              <a:t>-incidente</a:t>
            </a:r>
          </a:p>
          <a:p>
            <a:r>
              <a:rPr lang="pt-BR" dirty="0"/>
              <a:t>-testemunha "contradita"</a:t>
            </a:r>
          </a:p>
          <a:p>
            <a:r>
              <a:rPr lang="pt-BR" dirty="0"/>
              <a:t>-Oficial se aplica</a:t>
            </a:r>
          </a:p>
          <a:p>
            <a:r>
              <a:rPr lang="pt-BR" dirty="0"/>
              <a:t>-assistente se aplica</a:t>
            </a:r>
          </a:p>
          <a:p>
            <a:r>
              <a:rPr lang="pt-BR" dirty="0"/>
              <a:t>-exemplo acordo bilateral</a:t>
            </a:r>
          </a:p>
          <a:p>
            <a:r>
              <a:rPr lang="pt-BR" dirty="0"/>
              <a:t>-instrumentalidade das formas</a:t>
            </a:r>
          </a:p>
          <a:p>
            <a:r>
              <a:rPr lang="pt-BR" dirty="0"/>
              <a:t>-primazia julgamento mérito</a:t>
            </a:r>
          </a:p>
          <a:p>
            <a:r>
              <a:rPr lang="pt-BR" dirty="0"/>
              <a:t>-preclusão</a:t>
            </a:r>
          </a:p>
          <a:p>
            <a:r>
              <a:rPr lang="pt-BR" dirty="0"/>
              <a:t>-nulidade absoluta</a:t>
            </a:r>
          </a:p>
          <a:p>
            <a:r>
              <a:rPr lang="pt-BR" dirty="0"/>
              <a:t>-momento arguir nulidade</a:t>
            </a:r>
          </a:p>
          <a:p>
            <a:r>
              <a:rPr lang="pt-BR" dirty="0"/>
              <a:t>-prejuízo</a:t>
            </a:r>
          </a:p>
          <a:p>
            <a:r>
              <a:rPr lang="pt-BR" dirty="0"/>
              <a:t>-nulidade valida os atos?</a:t>
            </a:r>
          </a:p>
          <a:p>
            <a:r>
              <a:rPr lang="pt-BR" dirty="0"/>
              <a:t>-segredo justiça?</a:t>
            </a:r>
          </a:p>
          <a:p>
            <a:r>
              <a:rPr lang="pt-BR" dirty="0"/>
              <a:t>-acordo processual: data contestar</a:t>
            </a:r>
          </a:p>
          <a:p>
            <a:r>
              <a:rPr lang="pt-BR" dirty="0"/>
              <a:t>-escolher conciliador</a:t>
            </a:r>
          </a:p>
          <a:p>
            <a:r>
              <a:rPr lang="pt-BR" dirty="0"/>
              <a:t>-escolher perito</a:t>
            </a:r>
          </a:p>
          <a:p>
            <a:r>
              <a:rPr lang="pt-BR" dirty="0"/>
              <a:t>-5º andar arbitro</a:t>
            </a:r>
          </a:p>
          <a:p>
            <a:r>
              <a:rPr lang="pt-BR" dirty="0"/>
              <a:t>-processo sigilo 189</a:t>
            </a:r>
          </a:p>
        </p:txBody>
      </p:sp>
    </p:spTree>
    <p:extLst>
      <p:ext uri="{BB962C8B-B14F-4D97-AF65-F5344CB8AC3E}">
        <p14:creationId xmlns:p14="http://schemas.microsoft.com/office/powerpoint/2010/main" val="3502781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4E49A-07D7-195C-CF2F-A703806D3CB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2C9E143-4E69-EE75-B19E-88BCDD153BDF}"/>
              </a:ext>
            </a:extLst>
          </p:cNvPr>
          <p:cNvSpPr>
            <a:spLocks noGrp="1"/>
          </p:cNvSpPr>
          <p:nvPr>
            <p:ph idx="1"/>
          </p:nvPr>
        </p:nvSpPr>
        <p:spPr>
          <a:xfrm>
            <a:off x="1981200" y="1"/>
            <a:ext cx="8229600" cy="6126163"/>
          </a:xfrm>
        </p:spPr>
        <p:txBody>
          <a:bodyPr/>
          <a:lstStyle/>
          <a:p>
            <a:pPr marL="0" indent="0">
              <a:buNone/>
            </a:pPr>
            <a:endParaRPr lang="pt-BR" dirty="0"/>
          </a:p>
          <a:p>
            <a:pPr marL="0" indent="0">
              <a:buNone/>
            </a:pPr>
            <a:endParaRPr lang="pt-BR" dirty="0"/>
          </a:p>
          <a:p>
            <a:pPr marL="0" indent="0">
              <a:buNone/>
            </a:pPr>
            <a:r>
              <a:rPr lang="pt-BR" dirty="0"/>
              <a:t>---------------</a:t>
            </a:r>
          </a:p>
        </p:txBody>
      </p:sp>
    </p:spTree>
    <p:extLst>
      <p:ext uri="{BB962C8B-B14F-4D97-AF65-F5344CB8AC3E}">
        <p14:creationId xmlns:p14="http://schemas.microsoft.com/office/powerpoint/2010/main" val="2882531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5831B-D441-4A2A-7CC0-76450432956E}"/>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3296CAF-02C9-FC05-D6A4-221B2240D176}"/>
              </a:ext>
            </a:extLst>
          </p:cNvPr>
          <p:cNvSpPr>
            <a:spLocks noGrp="1"/>
          </p:cNvSpPr>
          <p:nvPr>
            <p:ph idx="1"/>
          </p:nvPr>
        </p:nvSpPr>
        <p:spPr>
          <a:xfrm>
            <a:off x="192024" y="0"/>
            <a:ext cx="10475976" cy="6858000"/>
          </a:xfrm>
        </p:spPr>
        <p:txBody>
          <a:bodyPr>
            <a:normAutofit/>
          </a:bodyPr>
          <a:lstStyle/>
          <a:p>
            <a:pPr marL="0" indent="0" algn="just">
              <a:buNone/>
            </a:pPr>
            <a:r>
              <a:rPr lang="pt-BR" dirty="0"/>
              <a:t>1-Marina apresentou contestação fora do padrão formal exigido pelo tribunal, mas expôs claramente sua defesa e juntou documentos essenciais, sem causar qualquer prejuízo ao autor. Nesse caso, o magistrado deve:</a:t>
            </a:r>
          </a:p>
          <a:p>
            <a:pPr marL="0" indent="0" algn="just">
              <a:buNone/>
            </a:pPr>
            <a:r>
              <a:rPr lang="pt-BR" dirty="0"/>
              <a:t>A) Rejeitar a contestação por vício formal;</a:t>
            </a:r>
          </a:p>
          <a:p>
            <a:pPr marL="0" indent="0" algn="just">
              <a:buNone/>
            </a:pPr>
            <a:r>
              <a:rPr lang="pt-BR" dirty="0"/>
              <a:t>B) Decretar revelia;</a:t>
            </a:r>
          </a:p>
          <a:p>
            <a:pPr marL="0" indent="0" algn="just">
              <a:buNone/>
            </a:pPr>
            <a:r>
              <a:rPr lang="pt-BR" dirty="0"/>
              <a:t>C) Considerar o ato válido;</a:t>
            </a:r>
          </a:p>
          <a:p>
            <a:pPr marL="0" indent="0" algn="just">
              <a:buNone/>
            </a:pPr>
            <a:r>
              <a:rPr lang="pt-BR" dirty="0"/>
              <a:t>D) Anular o processo;</a:t>
            </a:r>
          </a:p>
          <a:p>
            <a:pPr marL="0" indent="0" algn="just">
              <a:buNone/>
            </a:pPr>
            <a:r>
              <a:rPr lang="pt-BR" dirty="0"/>
              <a:t>E) Determinar nova contestação obrigatória;</a:t>
            </a:r>
          </a:p>
          <a:p>
            <a:pPr marL="0" indent="0" algn="just">
              <a:buNone/>
            </a:pPr>
            <a:endParaRPr lang="pt-BR" dirty="0"/>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2405421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AF52B-2463-4C44-930A-ACD79860D05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ACA5981-8316-94FF-25BF-5A508DF0B018}"/>
              </a:ext>
            </a:extLst>
          </p:cNvPr>
          <p:cNvSpPr>
            <a:spLocks noGrp="1"/>
          </p:cNvSpPr>
          <p:nvPr>
            <p:ph idx="1"/>
          </p:nvPr>
        </p:nvSpPr>
        <p:spPr>
          <a:xfrm>
            <a:off x="137160" y="0"/>
            <a:ext cx="11914632" cy="6858000"/>
          </a:xfrm>
        </p:spPr>
        <p:txBody>
          <a:bodyPr>
            <a:normAutofit/>
          </a:bodyPr>
          <a:lstStyle/>
          <a:p>
            <a:pPr marL="0" indent="0" algn="just">
              <a:buNone/>
            </a:pPr>
            <a:r>
              <a:rPr lang="pt-BR" dirty="0"/>
              <a:t>2- Uma intimação foi realizada com pequeno erro formal, mas a parte compareceu tempestivamente e praticou o ato no prazo correto. Nesse caso:</a:t>
            </a:r>
          </a:p>
          <a:p>
            <a:pPr marL="0" indent="0">
              <a:buNone/>
            </a:pPr>
            <a:r>
              <a:rPr lang="pt-BR" dirty="0"/>
              <a:t>A) O ato é nulo independentemente de prejuízo;</a:t>
            </a:r>
          </a:p>
          <a:p>
            <a:pPr marL="0" indent="0">
              <a:buNone/>
            </a:pPr>
            <a:r>
              <a:rPr lang="pt-BR" dirty="0"/>
              <a:t>B) Há nulidade relativa automática;</a:t>
            </a:r>
          </a:p>
          <a:p>
            <a:pPr marL="0" indent="0">
              <a:buNone/>
            </a:pPr>
            <a:r>
              <a:rPr lang="pt-BR" dirty="0"/>
              <a:t>C) O ato é válido, pois atingiu sua finalidade;</a:t>
            </a:r>
          </a:p>
          <a:p>
            <a:pPr marL="0" indent="0">
              <a:buNone/>
            </a:pPr>
            <a:r>
              <a:rPr lang="pt-BR" dirty="0"/>
              <a:t>D) Deve ser repetido obrigatoriamente;</a:t>
            </a:r>
          </a:p>
          <a:p>
            <a:pPr marL="0" indent="0">
              <a:buNone/>
            </a:pPr>
            <a:r>
              <a:rPr lang="pt-BR" dirty="0"/>
              <a:t>E) Depende de provocação da parte contrária;</a:t>
            </a:r>
          </a:p>
          <a:p>
            <a:pPr marL="0" indent="0" algn="just">
              <a:buNone/>
            </a:pPr>
            <a:endParaRPr lang="pt-BR" dirty="0"/>
          </a:p>
        </p:txBody>
      </p:sp>
    </p:spTree>
    <p:extLst>
      <p:ext uri="{BB962C8B-B14F-4D97-AF65-F5344CB8AC3E}">
        <p14:creationId xmlns:p14="http://schemas.microsoft.com/office/powerpoint/2010/main" val="1755206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E790D-9C08-8136-8F97-B52E8570F59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B2FF17C-EB41-48C0-5474-C85E640729D2}"/>
              </a:ext>
            </a:extLst>
          </p:cNvPr>
          <p:cNvSpPr>
            <a:spLocks noGrp="1"/>
          </p:cNvSpPr>
          <p:nvPr>
            <p:ph idx="1"/>
          </p:nvPr>
        </p:nvSpPr>
        <p:spPr>
          <a:xfrm>
            <a:off x="0" y="0"/>
            <a:ext cx="12079224" cy="6858000"/>
          </a:xfrm>
        </p:spPr>
        <p:txBody>
          <a:bodyPr>
            <a:normAutofit/>
          </a:bodyPr>
          <a:lstStyle/>
          <a:p>
            <a:pPr marL="0" indent="0">
              <a:buNone/>
            </a:pPr>
            <a:r>
              <a:rPr lang="pt-BR" dirty="0"/>
              <a:t>3-Em processo civil, a parte alega nulidade por descumprimento de forma legal, porém o ato atingiu sua finalidade e não houve prejuízo. O juiz deve:</a:t>
            </a:r>
          </a:p>
          <a:p>
            <a:pPr marL="0" indent="0">
              <a:buNone/>
            </a:pPr>
            <a:r>
              <a:rPr lang="pt-BR" dirty="0"/>
              <a:t>A) Declarar nulidade absoluta;</a:t>
            </a:r>
          </a:p>
          <a:p>
            <a:pPr marL="0" indent="0">
              <a:buNone/>
            </a:pPr>
            <a:r>
              <a:rPr lang="pt-BR" dirty="0"/>
              <a:t>B) Reconhecer nulidade relativa;</a:t>
            </a:r>
          </a:p>
          <a:p>
            <a:pPr marL="0" indent="0">
              <a:buNone/>
            </a:pPr>
            <a:r>
              <a:rPr lang="pt-BR" dirty="0"/>
              <a:t>C) Rejeitar a nulidade;</a:t>
            </a:r>
          </a:p>
          <a:p>
            <a:pPr marL="0" indent="0">
              <a:buNone/>
            </a:pPr>
            <a:r>
              <a:rPr lang="pt-BR" dirty="0"/>
              <a:t>D) Anular o processo inteiro;</a:t>
            </a:r>
          </a:p>
          <a:p>
            <a:pPr marL="0" indent="0">
              <a:buNone/>
            </a:pPr>
            <a:r>
              <a:rPr lang="pt-BR" dirty="0"/>
              <a:t>E) Suspender o processo;</a:t>
            </a:r>
          </a:p>
          <a:p>
            <a:pPr marL="0" indent="0" algn="just">
              <a:buNone/>
            </a:pPr>
            <a:endParaRPr lang="pt-BR" dirty="0"/>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3017813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2CB1-A614-E15B-7D98-70885CB7403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028850F-9D5D-877B-07EF-36C716B87B06}"/>
              </a:ext>
            </a:extLst>
          </p:cNvPr>
          <p:cNvSpPr>
            <a:spLocks noGrp="1"/>
          </p:cNvSpPr>
          <p:nvPr>
            <p:ph idx="1"/>
          </p:nvPr>
        </p:nvSpPr>
        <p:spPr>
          <a:xfrm>
            <a:off x="146304" y="0"/>
            <a:ext cx="12045696" cy="6858000"/>
          </a:xfrm>
        </p:spPr>
        <p:txBody>
          <a:bodyPr>
            <a:normAutofit/>
          </a:bodyPr>
          <a:lstStyle/>
          <a:p>
            <a:pPr marL="0" indent="0" algn="just">
              <a:buNone/>
            </a:pPr>
            <a:r>
              <a:rPr lang="pt-BR" dirty="0">
                <a:solidFill>
                  <a:srgbClr val="002060"/>
                </a:solidFill>
              </a:rPr>
              <a:t>4-</a:t>
            </a:r>
            <a:r>
              <a:rPr lang="pt-BR" dirty="0"/>
              <a:t>O processo foi julgado por juiz absolutamente incompetente, sem que as partes alegassem o vício durante a tramitação. A consequência é:</a:t>
            </a:r>
          </a:p>
          <a:p>
            <a:pPr marL="0" indent="0">
              <a:buNone/>
            </a:pPr>
            <a:r>
              <a:rPr lang="pt-BR" dirty="0"/>
              <a:t>A) Nulidade absoluta, reconhecível de ofício</a:t>
            </a:r>
          </a:p>
          <a:p>
            <a:pPr marL="0" indent="0">
              <a:buNone/>
            </a:pPr>
            <a:r>
              <a:rPr lang="pt-BR" dirty="0"/>
              <a:t>B) Validade da decisão</a:t>
            </a:r>
          </a:p>
          <a:p>
            <a:pPr marL="0" indent="0">
              <a:buNone/>
            </a:pPr>
            <a:r>
              <a:rPr lang="pt-BR" dirty="0"/>
              <a:t>C) Nulidade relativa</a:t>
            </a:r>
          </a:p>
          <a:p>
            <a:pPr marL="0" indent="0">
              <a:buNone/>
            </a:pPr>
            <a:r>
              <a:rPr lang="pt-BR" dirty="0"/>
              <a:t>D) Preclusão do direito de alegar</a:t>
            </a:r>
          </a:p>
          <a:p>
            <a:pPr marL="0" indent="0">
              <a:buNone/>
            </a:pPr>
            <a:r>
              <a:rPr lang="pt-BR" dirty="0"/>
              <a:t>E) Necessidade de provocação da parte</a:t>
            </a:r>
          </a:p>
        </p:txBody>
      </p:sp>
    </p:spTree>
    <p:extLst>
      <p:ext uri="{BB962C8B-B14F-4D97-AF65-F5344CB8AC3E}">
        <p14:creationId xmlns:p14="http://schemas.microsoft.com/office/powerpoint/2010/main" val="263054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181FE-CFDD-DC9B-229E-0F68ECC1CA8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4EC50A-D088-9EFD-AFDC-9B57431E9B7E}"/>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706BA8C0-DE2A-77E3-F1CA-3B8CAD1C2ABC}"/>
              </a:ext>
            </a:extLst>
          </p:cNvPr>
          <p:cNvPicPr>
            <a:picLocks noGrp="1" noChangeAspect="1"/>
          </p:cNvPicPr>
          <p:nvPr>
            <p:ph idx="1"/>
          </p:nvPr>
        </p:nvPicPr>
        <p:blipFill>
          <a:blip r:embed="rId2"/>
          <a:stretch>
            <a:fillRect/>
          </a:stretch>
        </p:blipFill>
        <p:spPr>
          <a:xfrm>
            <a:off x="0" y="0"/>
            <a:ext cx="12042648" cy="6858000"/>
          </a:xfrm>
          <a:prstGeom prst="rect">
            <a:avLst/>
          </a:prstGeom>
        </p:spPr>
      </p:pic>
      <p:cxnSp>
        <p:nvCxnSpPr>
          <p:cNvPr id="4" name="Conector reto 3">
            <a:extLst>
              <a:ext uri="{FF2B5EF4-FFF2-40B4-BE49-F238E27FC236}">
                <a16:creationId xmlns:a16="http://schemas.microsoft.com/office/drawing/2014/main" id="{1CAF96CE-BAC8-8EDB-3F57-A87DE2ED6EBA}"/>
              </a:ext>
            </a:extLst>
          </p:cNvPr>
          <p:cNvCxnSpPr/>
          <p:nvPr/>
        </p:nvCxnSpPr>
        <p:spPr>
          <a:xfrm>
            <a:off x="6888088" y="1417638"/>
            <a:ext cx="2664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id="{ED11CECA-6A09-8D76-6C34-8C42921D3E76}"/>
              </a:ext>
            </a:extLst>
          </p:cNvPr>
          <p:cNvCxnSpPr/>
          <p:nvPr/>
        </p:nvCxnSpPr>
        <p:spPr>
          <a:xfrm>
            <a:off x="1524000" y="1196752"/>
            <a:ext cx="2664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E91D7A7C-34C9-5ED2-147C-D08EE2944626}"/>
              </a:ext>
            </a:extLst>
          </p:cNvPr>
          <p:cNvCxnSpPr/>
          <p:nvPr/>
        </p:nvCxnSpPr>
        <p:spPr>
          <a:xfrm>
            <a:off x="6312024" y="2564904"/>
            <a:ext cx="26642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eta: para Baixo 7">
            <a:extLst>
              <a:ext uri="{FF2B5EF4-FFF2-40B4-BE49-F238E27FC236}">
                <a16:creationId xmlns:a16="http://schemas.microsoft.com/office/drawing/2014/main" id="{D76EE32A-817B-4F42-8675-697DFEFB8476}"/>
              </a:ext>
            </a:extLst>
          </p:cNvPr>
          <p:cNvSpPr/>
          <p:nvPr/>
        </p:nvSpPr>
        <p:spPr>
          <a:xfrm>
            <a:off x="7176121" y="5733257"/>
            <a:ext cx="269225" cy="5040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11673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9727E-B706-147E-035B-1A5B51BD376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3553782-8D0B-71EC-2BED-FBE3B759F4AF}"/>
              </a:ext>
            </a:extLst>
          </p:cNvPr>
          <p:cNvSpPr>
            <a:spLocks noGrp="1"/>
          </p:cNvSpPr>
          <p:nvPr>
            <p:ph idx="1"/>
          </p:nvPr>
        </p:nvSpPr>
        <p:spPr>
          <a:xfrm>
            <a:off x="82296" y="0"/>
            <a:ext cx="11878056" cy="6858000"/>
          </a:xfrm>
        </p:spPr>
        <p:txBody>
          <a:bodyPr>
            <a:normAutofit/>
          </a:bodyPr>
          <a:lstStyle/>
          <a:p>
            <a:pPr marL="0" indent="0">
              <a:buNone/>
            </a:pPr>
            <a:r>
              <a:rPr lang="pt-BR" dirty="0"/>
              <a:t>5-O réu deixou de alegar, na primeira oportunidade, um vício formal (nulidade relativa) que lhe causava prejuízo no curso do processo. Nesse caso:</a:t>
            </a:r>
          </a:p>
          <a:p>
            <a:pPr marL="0" indent="0">
              <a:buNone/>
            </a:pPr>
            <a:r>
              <a:rPr lang="pt-BR" dirty="0"/>
              <a:t>A) Ocorre preclusão</a:t>
            </a:r>
          </a:p>
          <a:p>
            <a:pPr marL="0" indent="0">
              <a:buNone/>
            </a:pPr>
            <a:r>
              <a:rPr lang="pt-BR" dirty="0"/>
              <a:t>B) Trata-se de nulidade absoluta</a:t>
            </a:r>
          </a:p>
          <a:p>
            <a:pPr marL="0" indent="0">
              <a:buNone/>
            </a:pPr>
            <a:r>
              <a:rPr lang="pt-BR" dirty="0"/>
              <a:t>C) O vício é insanável</a:t>
            </a:r>
          </a:p>
          <a:p>
            <a:pPr marL="0" indent="0">
              <a:buNone/>
            </a:pPr>
            <a:r>
              <a:rPr lang="pt-BR" dirty="0"/>
              <a:t>D) Pode alegar a qualquer tempo</a:t>
            </a:r>
          </a:p>
          <a:p>
            <a:pPr marL="0" indent="0">
              <a:buNone/>
            </a:pPr>
            <a:r>
              <a:rPr lang="pt-BR" dirty="0"/>
              <a:t>E) O juiz deve reconhecer de ofício</a:t>
            </a:r>
          </a:p>
          <a:p>
            <a:pPr marL="0" indent="0">
              <a:buNone/>
            </a:pPr>
            <a:endParaRPr lang="pt-BR" dirty="0"/>
          </a:p>
        </p:txBody>
      </p:sp>
    </p:spTree>
    <p:extLst>
      <p:ext uri="{BB962C8B-B14F-4D97-AF65-F5344CB8AC3E}">
        <p14:creationId xmlns:p14="http://schemas.microsoft.com/office/powerpoint/2010/main" val="567061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6B1F5-10BD-9C0B-96BE-A57C2C05C11D}"/>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6C9A400-E5FF-8117-0A23-CBE759FCB806}"/>
              </a:ext>
            </a:extLst>
          </p:cNvPr>
          <p:cNvSpPr>
            <a:spLocks noGrp="1"/>
          </p:cNvSpPr>
          <p:nvPr>
            <p:ph idx="1"/>
          </p:nvPr>
        </p:nvSpPr>
        <p:spPr>
          <a:xfrm>
            <a:off x="0" y="0"/>
            <a:ext cx="12192000" cy="6858000"/>
          </a:xfrm>
        </p:spPr>
        <p:txBody>
          <a:bodyPr>
            <a:normAutofit/>
          </a:bodyPr>
          <a:lstStyle/>
          <a:p>
            <a:pPr marL="0" indent="0">
              <a:buNone/>
            </a:pPr>
            <a:r>
              <a:rPr lang="pt-BR" dirty="0"/>
              <a:t>6- O réu identifica vício processual que lhe causa prejuízo, mas deixa de alegá-lo na contestação, fazendo alegação da nulidade relativa apenas em sede de apelação. Nesse caso:</a:t>
            </a:r>
          </a:p>
          <a:p>
            <a:pPr marL="0" indent="0">
              <a:buNone/>
            </a:pPr>
            <a:r>
              <a:rPr lang="pt-BR" dirty="0"/>
              <a:t>A) Ocorre preclusão</a:t>
            </a:r>
          </a:p>
          <a:p>
            <a:pPr marL="0" indent="0">
              <a:buNone/>
            </a:pPr>
            <a:r>
              <a:rPr lang="pt-BR" dirty="0"/>
              <a:t>B) Trata-se de nulidade absoluta</a:t>
            </a:r>
          </a:p>
          <a:p>
            <a:pPr marL="0" indent="0">
              <a:buNone/>
            </a:pPr>
            <a:r>
              <a:rPr lang="pt-BR" dirty="0"/>
              <a:t>C) Não há preclusão</a:t>
            </a:r>
          </a:p>
          <a:p>
            <a:pPr marL="0" indent="0">
              <a:buNone/>
            </a:pPr>
            <a:r>
              <a:rPr lang="pt-BR" dirty="0"/>
              <a:t>D) Pode alegar livremente</a:t>
            </a:r>
          </a:p>
          <a:p>
            <a:pPr marL="0" indent="0">
              <a:buNone/>
            </a:pPr>
            <a:r>
              <a:rPr lang="pt-BR" dirty="0"/>
              <a:t>E) O juiz deve reconhecer de ofício</a:t>
            </a:r>
          </a:p>
        </p:txBody>
      </p:sp>
    </p:spTree>
    <p:extLst>
      <p:ext uri="{BB962C8B-B14F-4D97-AF65-F5344CB8AC3E}">
        <p14:creationId xmlns:p14="http://schemas.microsoft.com/office/powerpoint/2010/main" val="270424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99909-96F8-394A-198A-55C73A1A772B}"/>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588A9E-18CA-0052-7657-1957C19E3278}"/>
              </a:ext>
            </a:extLst>
          </p:cNvPr>
          <p:cNvSpPr>
            <a:spLocks noGrp="1"/>
          </p:cNvSpPr>
          <p:nvPr>
            <p:ph idx="1"/>
          </p:nvPr>
        </p:nvSpPr>
        <p:spPr>
          <a:xfrm>
            <a:off x="0" y="0"/>
            <a:ext cx="12192000" cy="6858000"/>
          </a:xfrm>
        </p:spPr>
        <p:txBody>
          <a:bodyPr>
            <a:normAutofit/>
          </a:bodyPr>
          <a:lstStyle/>
          <a:p>
            <a:pPr marL="0" indent="0" algn="just">
              <a:buNone/>
            </a:pPr>
            <a:r>
              <a:rPr lang="pt-BR" dirty="0"/>
              <a:t>7-Em ação indenizatória, autor e réu, de comum acordo, dispensaram a juntada do laudo pericial, requerendo apenas a presença do perito em audiência, ocasião em que foi colhido seu depoimento técnico sob o crivo do contraditório. Encerrada a instrução, sobreveio decisão desfavorável a uma das partes, que, então, passou a sustentar nulidade processual sob o argumento de inobservância da forma legal da prova pericial. Diante desse cenário, assinale a alternativa correta:		</a:t>
            </a:r>
          </a:p>
          <a:p>
            <a:pPr marL="514350" indent="-514350" algn="just">
              <a:buAutoNum type="alphaUcParenR"/>
            </a:pPr>
            <a:r>
              <a:rPr lang="pt-BR" dirty="0"/>
              <a:t>A nulidade deve ser reconhecida,	</a:t>
            </a:r>
          </a:p>
          <a:p>
            <a:pPr marL="514350" indent="-514350" algn="just">
              <a:buAutoNum type="alphaUcParenR"/>
            </a:pPr>
            <a:r>
              <a:rPr lang="pt-BR" dirty="0"/>
              <a:t>B) Trata-se de nulidade absoluta,</a:t>
            </a:r>
          </a:p>
          <a:p>
            <a:pPr marL="0" indent="0" algn="just">
              <a:buNone/>
            </a:pPr>
            <a:r>
              <a:rPr lang="pt-BR" dirty="0"/>
              <a:t>C) O ato deve ser anulado,			</a:t>
            </a:r>
          </a:p>
          <a:p>
            <a:pPr marL="0" indent="0" algn="just">
              <a:buNone/>
            </a:pPr>
            <a:r>
              <a:rPr lang="pt-BR" dirty="0"/>
              <a:t>D) O processo deve ser extinto,</a:t>
            </a:r>
          </a:p>
          <a:p>
            <a:pPr marL="0" indent="0" algn="just">
              <a:buNone/>
            </a:pPr>
            <a:r>
              <a:rPr lang="pt-BR" dirty="0"/>
              <a:t>E) A alegação deve ser rejeitada.</a:t>
            </a:r>
          </a:p>
        </p:txBody>
      </p:sp>
    </p:spTree>
    <p:extLst>
      <p:ext uri="{BB962C8B-B14F-4D97-AF65-F5344CB8AC3E}">
        <p14:creationId xmlns:p14="http://schemas.microsoft.com/office/powerpoint/2010/main" val="2486912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F4C51-3D35-1A1E-17A8-AD19C47E32B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D0EB3DC-045C-0176-BEE8-434945872AA9}"/>
              </a:ext>
            </a:extLst>
          </p:cNvPr>
          <p:cNvSpPr>
            <a:spLocks noGrp="1"/>
          </p:cNvSpPr>
          <p:nvPr>
            <p:ph idx="1"/>
          </p:nvPr>
        </p:nvSpPr>
        <p:spPr>
          <a:xfrm>
            <a:off x="91440" y="0"/>
            <a:ext cx="12030456" cy="6858000"/>
          </a:xfrm>
        </p:spPr>
        <p:txBody>
          <a:bodyPr>
            <a:normAutofit/>
          </a:bodyPr>
          <a:lstStyle/>
          <a:p>
            <a:pPr marL="0" indent="0" algn="just">
              <a:buNone/>
            </a:pPr>
            <a:r>
              <a:rPr lang="pt-BR" dirty="0"/>
              <a:t>8-A parte cria situação irregular no processo e, em seguida, alega nulidade com base nessa própria irregularidade. Nesse caso:</a:t>
            </a:r>
          </a:p>
          <a:p>
            <a:pPr marL="514350" indent="-514350" algn="just">
              <a:buAutoNum type="alphaUcParenR"/>
            </a:pPr>
            <a:r>
              <a:rPr lang="pt-BR" dirty="0"/>
              <a:t>A nulidade deve ser reconhecida,		</a:t>
            </a:r>
          </a:p>
          <a:p>
            <a:pPr marL="514350" indent="-514350" algn="just">
              <a:buAutoNum type="alphaUcParenR"/>
            </a:pPr>
            <a:r>
              <a:rPr lang="pt-BR" dirty="0"/>
              <a:t>B) Trata-se de nulidade absoluta,</a:t>
            </a:r>
          </a:p>
          <a:p>
            <a:pPr marL="0" indent="0" algn="just">
              <a:buNone/>
            </a:pPr>
            <a:r>
              <a:rPr lang="pt-BR" dirty="0"/>
              <a:t>C) O juiz deve anular o ato,			</a:t>
            </a:r>
          </a:p>
          <a:p>
            <a:pPr marL="0" indent="0" algn="just">
              <a:buNone/>
            </a:pPr>
            <a:r>
              <a:rPr lang="pt-BR" dirty="0"/>
              <a:t>D) O processo deve ser extinto,</a:t>
            </a:r>
          </a:p>
          <a:p>
            <a:pPr marL="0" indent="0" algn="just">
              <a:buNone/>
            </a:pPr>
            <a:r>
              <a:rPr lang="pt-BR" dirty="0"/>
              <a:t>E) A alegação deve ser rejeitada.</a:t>
            </a:r>
          </a:p>
          <a:p>
            <a:pPr algn="just"/>
            <a:endParaRPr lang="pt-BR" dirty="0"/>
          </a:p>
        </p:txBody>
      </p:sp>
    </p:spTree>
    <p:extLst>
      <p:ext uri="{BB962C8B-B14F-4D97-AF65-F5344CB8AC3E}">
        <p14:creationId xmlns:p14="http://schemas.microsoft.com/office/powerpoint/2010/main" val="300094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5A2BD-45F0-2E25-8FEF-41355D970A8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117B9C4-2326-8696-B8EE-92165FB9608C}"/>
              </a:ext>
            </a:extLst>
          </p:cNvPr>
          <p:cNvSpPr>
            <a:spLocks noGrp="1"/>
          </p:cNvSpPr>
          <p:nvPr>
            <p:ph idx="1"/>
          </p:nvPr>
        </p:nvSpPr>
        <p:spPr>
          <a:xfrm>
            <a:off x="0" y="0"/>
            <a:ext cx="12106656" cy="6858000"/>
          </a:xfrm>
        </p:spPr>
        <p:txBody>
          <a:bodyPr>
            <a:normAutofit/>
          </a:bodyPr>
          <a:lstStyle/>
          <a:p>
            <a:pPr marL="0" indent="0" algn="just">
              <a:buNone/>
            </a:pPr>
            <a:r>
              <a:rPr lang="pt-BR" dirty="0"/>
              <a:t>9-O réu apresentou contestação com erro na qualificação de uma das partes, o que não comprometeu a compreensão do ato. Após decisão desfavorável, tentou alegar nulidade da própria peça por vício formal. Nesse caso:</a:t>
            </a:r>
          </a:p>
          <a:p>
            <a:pPr marL="514350" indent="-514350" algn="just">
              <a:buAutoNum type="alphaUcParenR"/>
            </a:pPr>
            <a:r>
              <a:rPr lang="pt-BR" dirty="0"/>
              <a:t>A nulidade deve ser reconhecida,	</a:t>
            </a:r>
          </a:p>
          <a:p>
            <a:pPr marL="514350" indent="-514350" algn="just">
              <a:buAutoNum type="alphaUcParenR"/>
            </a:pPr>
            <a:r>
              <a:rPr lang="pt-BR" dirty="0"/>
              <a:t>B) O ato é inexistente,</a:t>
            </a:r>
          </a:p>
          <a:p>
            <a:pPr marL="0" indent="0" algn="just">
              <a:buNone/>
            </a:pPr>
            <a:r>
              <a:rPr lang="pt-BR" dirty="0"/>
              <a:t>C) Deve ser anulada a contestação,		</a:t>
            </a:r>
          </a:p>
          <a:p>
            <a:pPr marL="0" indent="0" algn="just">
              <a:buNone/>
            </a:pPr>
            <a:r>
              <a:rPr lang="pt-BR" dirty="0"/>
              <a:t>D) O processo deve ser reiniciado,</a:t>
            </a:r>
          </a:p>
          <a:p>
            <a:pPr marL="0" indent="0" algn="just">
              <a:buNone/>
            </a:pPr>
            <a:r>
              <a:rPr lang="pt-BR" dirty="0"/>
              <a:t>E) A alegação deve ser rejeitada.</a:t>
            </a:r>
          </a:p>
        </p:txBody>
      </p:sp>
    </p:spTree>
    <p:extLst>
      <p:ext uri="{BB962C8B-B14F-4D97-AF65-F5344CB8AC3E}">
        <p14:creationId xmlns:p14="http://schemas.microsoft.com/office/powerpoint/2010/main" val="278822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6E42B-F869-AC86-E614-34BD569653F1}"/>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CE5A4F7-EF39-187F-6C95-9C15670CEF1E}"/>
              </a:ext>
            </a:extLst>
          </p:cNvPr>
          <p:cNvSpPr>
            <a:spLocks noGrp="1"/>
          </p:cNvSpPr>
          <p:nvPr>
            <p:ph idx="1"/>
          </p:nvPr>
        </p:nvSpPr>
        <p:spPr>
          <a:xfrm>
            <a:off x="0" y="0"/>
            <a:ext cx="12192000" cy="6858000"/>
          </a:xfrm>
        </p:spPr>
        <p:txBody>
          <a:bodyPr>
            <a:normAutofit/>
          </a:bodyPr>
          <a:lstStyle/>
          <a:p>
            <a:pPr marL="0" indent="0" algn="just">
              <a:buNone/>
            </a:pPr>
            <a:r>
              <a:rPr lang="pt-BR" dirty="0"/>
              <a:t>10- Durante audiência de instrução, o advogado percebeu irregularidade na oitiva de testemunha, mas permaneceu em silêncio. Após sentença desfavorável, alegou nulidade do depoimento. A consequência é:</a:t>
            </a:r>
          </a:p>
          <a:p>
            <a:pPr marL="514350" indent="-514350" algn="just">
              <a:buAutoNum type="alphaUcParenR"/>
            </a:pPr>
            <a:r>
              <a:rPr lang="pt-BR" dirty="0"/>
              <a:t>Preclusão da alegação.		</a:t>
            </a:r>
          </a:p>
          <a:p>
            <a:pPr marL="514350" indent="-514350" algn="just">
              <a:buAutoNum type="alphaUcParenR"/>
            </a:pPr>
            <a:r>
              <a:rPr lang="pt-BR" dirty="0"/>
              <a:t>B) Nulidade absoluta.</a:t>
            </a:r>
          </a:p>
          <a:p>
            <a:pPr marL="0" indent="0" algn="just">
              <a:buNone/>
            </a:pPr>
            <a:r>
              <a:rPr lang="pt-BR" dirty="0"/>
              <a:t>C) Repetição obrigatória do ato.	</a:t>
            </a:r>
          </a:p>
          <a:p>
            <a:pPr marL="0" indent="0" algn="just">
              <a:buNone/>
            </a:pPr>
            <a:r>
              <a:rPr lang="pt-BR" dirty="0"/>
              <a:t>D) Reconhecimento de ofício.</a:t>
            </a:r>
          </a:p>
          <a:p>
            <a:pPr marL="0" indent="0" algn="just">
              <a:buNone/>
            </a:pPr>
            <a:r>
              <a:rPr lang="pt-BR" dirty="0"/>
              <a:t>E) Nulidade automática.</a:t>
            </a:r>
          </a:p>
          <a:p>
            <a:pPr algn="just"/>
            <a:endParaRPr lang="pt-BR" dirty="0"/>
          </a:p>
        </p:txBody>
      </p:sp>
    </p:spTree>
    <p:extLst>
      <p:ext uri="{BB962C8B-B14F-4D97-AF65-F5344CB8AC3E}">
        <p14:creationId xmlns:p14="http://schemas.microsoft.com/office/powerpoint/2010/main" val="1736268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796DE-EE13-8E61-455A-2E09C7E061A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0871E3-DBDD-4FEC-577E-6644259C6163}"/>
              </a:ext>
            </a:extLst>
          </p:cNvPr>
          <p:cNvSpPr>
            <a:spLocks noGrp="1"/>
          </p:cNvSpPr>
          <p:nvPr>
            <p:ph idx="1"/>
          </p:nvPr>
        </p:nvSpPr>
        <p:spPr>
          <a:xfrm>
            <a:off x="91440" y="0"/>
            <a:ext cx="11969496" cy="6858000"/>
          </a:xfrm>
        </p:spPr>
        <p:txBody>
          <a:bodyPr>
            <a:normAutofit/>
          </a:bodyPr>
          <a:lstStyle/>
          <a:p>
            <a:pPr marL="0" indent="0" algn="just">
              <a:buNone/>
            </a:pPr>
            <a:endParaRPr lang="pt-BR" sz="900" dirty="0"/>
          </a:p>
          <a:p>
            <a:pPr marL="0" indent="0" algn="just">
              <a:buNone/>
            </a:pPr>
            <a:r>
              <a:rPr lang="pt-BR" dirty="0"/>
              <a:t>11- O réu não foi formalmente citado, mas compareceu espontaneamente aos autos e apresentou contestação completa. Nesse caso:</a:t>
            </a:r>
          </a:p>
          <a:p>
            <a:pPr marL="514350" indent="-514350" algn="just">
              <a:buAutoNum type="alphaUcParenR"/>
            </a:pPr>
            <a:r>
              <a:rPr lang="pt-BR" dirty="0"/>
              <a:t>O processo deve prosseguir normalmente	</a:t>
            </a:r>
          </a:p>
          <a:p>
            <a:pPr marL="514350" indent="-514350" algn="just">
              <a:buAutoNum type="alphaUcParenR"/>
            </a:pPr>
            <a:r>
              <a:rPr lang="pt-BR" dirty="0"/>
              <a:t>B) Extinção sem mérito</a:t>
            </a:r>
          </a:p>
          <a:p>
            <a:pPr marL="0" indent="0" algn="just">
              <a:buNone/>
            </a:pPr>
            <a:r>
              <a:rPr lang="pt-BR" dirty="0"/>
              <a:t>C) Necessidade de nova citação		               </a:t>
            </a:r>
          </a:p>
          <a:p>
            <a:pPr marL="0" indent="0" algn="just">
              <a:buNone/>
            </a:pPr>
            <a:r>
              <a:rPr lang="pt-BR" dirty="0"/>
              <a:t>D) Anulação de todos os atos</a:t>
            </a:r>
          </a:p>
          <a:p>
            <a:pPr marL="0" indent="0" algn="just">
              <a:buNone/>
            </a:pPr>
            <a:r>
              <a:rPr lang="pt-BR" dirty="0"/>
              <a:t>E) Nulidade absoluta do processo</a:t>
            </a:r>
          </a:p>
        </p:txBody>
      </p:sp>
    </p:spTree>
    <p:extLst>
      <p:ext uri="{BB962C8B-B14F-4D97-AF65-F5344CB8AC3E}">
        <p14:creationId xmlns:p14="http://schemas.microsoft.com/office/powerpoint/2010/main" val="2362473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DCFC-B2FE-F785-F289-CBF6FC3B436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6561C8D-85F4-5FF8-CE36-2227A29DA2BB}"/>
              </a:ext>
            </a:extLst>
          </p:cNvPr>
          <p:cNvSpPr>
            <a:spLocks noGrp="1"/>
          </p:cNvSpPr>
          <p:nvPr>
            <p:ph idx="1"/>
          </p:nvPr>
        </p:nvSpPr>
        <p:spPr>
          <a:xfrm>
            <a:off x="164592" y="0"/>
            <a:ext cx="11942064" cy="6858000"/>
          </a:xfrm>
        </p:spPr>
        <p:txBody>
          <a:bodyPr>
            <a:normAutofit/>
          </a:bodyPr>
          <a:lstStyle/>
          <a:p>
            <a:pPr marL="0" indent="0" algn="just">
              <a:buNone/>
            </a:pPr>
            <a:endParaRPr lang="pt-BR" sz="900" dirty="0"/>
          </a:p>
          <a:p>
            <a:pPr marL="0" indent="0" algn="just">
              <a:buNone/>
            </a:pPr>
            <a:endParaRPr lang="pt-BR" sz="900" dirty="0"/>
          </a:p>
          <a:p>
            <a:pPr marL="0" indent="0" algn="just">
              <a:buNone/>
            </a:pPr>
            <a:r>
              <a:rPr lang="pt-BR" dirty="0"/>
              <a:t>12-Durante audiência, uma testemunha foi ouvida fora da ordem legal. Nenhuma das partes se opôs no momento oportuno. Nesse caso:</a:t>
            </a:r>
          </a:p>
          <a:p>
            <a:pPr marL="514350" indent="-514350" algn="just">
              <a:buAutoNum type="alphaUcParenR"/>
            </a:pPr>
            <a:r>
              <a:rPr lang="pt-BR" dirty="0"/>
              <a:t>Preclusão e manutenção do ato	</a:t>
            </a:r>
          </a:p>
          <a:p>
            <a:pPr marL="514350" indent="-514350" algn="just">
              <a:buAutoNum type="alphaUcParenR"/>
            </a:pPr>
            <a:r>
              <a:rPr lang="pt-BR" dirty="0"/>
              <a:t>B) Necessidade de repetir a audiência</a:t>
            </a:r>
          </a:p>
          <a:p>
            <a:pPr marL="0" indent="0" algn="just">
              <a:buNone/>
            </a:pPr>
            <a:r>
              <a:rPr lang="pt-BR" dirty="0"/>
              <a:t>C) Extinção do processo		</a:t>
            </a:r>
          </a:p>
          <a:p>
            <a:pPr marL="0" indent="0" algn="just">
              <a:buNone/>
            </a:pPr>
            <a:r>
              <a:rPr lang="pt-BR" dirty="0"/>
              <a:t>D) Nulidade absoluta            </a:t>
            </a:r>
          </a:p>
          <a:p>
            <a:pPr marL="0" indent="0" algn="just">
              <a:buNone/>
            </a:pPr>
            <a:r>
              <a:rPr lang="pt-BR" dirty="0"/>
              <a:t>E) Anulação automática</a:t>
            </a:r>
          </a:p>
        </p:txBody>
      </p:sp>
    </p:spTree>
    <p:extLst>
      <p:ext uri="{BB962C8B-B14F-4D97-AF65-F5344CB8AC3E}">
        <p14:creationId xmlns:p14="http://schemas.microsoft.com/office/powerpoint/2010/main" val="2977474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1B7F1-AB88-C401-B0EC-FEB044569E6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B220F4E-6641-9995-8450-EB5535F813AD}"/>
              </a:ext>
            </a:extLst>
          </p:cNvPr>
          <p:cNvSpPr>
            <a:spLocks noGrp="1"/>
          </p:cNvSpPr>
          <p:nvPr>
            <p:ph idx="1"/>
          </p:nvPr>
        </p:nvSpPr>
        <p:spPr>
          <a:xfrm>
            <a:off x="118872" y="0"/>
            <a:ext cx="11987784" cy="6858000"/>
          </a:xfrm>
        </p:spPr>
        <p:txBody>
          <a:bodyPr>
            <a:normAutofit/>
          </a:bodyPr>
          <a:lstStyle/>
          <a:p>
            <a:pPr marL="0" indent="0" algn="just">
              <a:buNone/>
            </a:pPr>
            <a:endParaRPr lang="pt-BR" sz="900" dirty="0"/>
          </a:p>
          <a:p>
            <a:pPr marL="0" indent="0" algn="just">
              <a:buNone/>
            </a:pPr>
            <a:endParaRPr lang="pt-BR" sz="900" dirty="0"/>
          </a:p>
          <a:p>
            <a:pPr marL="0" indent="0" algn="just">
              <a:buNone/>
            </a:pPr>
            <a:r>
              <a:rPr lang="pt-BR" dirty="0"/>
              <a:t>13- Um jornalista (ou um vizinho da parte) solicita acesso aos autos de um processo cível comum, que não envolve qualquer matéria sensível ou sigilosa. Nesse caso:</a:t>
            </a:r>
          </a:p>
          <a:p>
            <a:pPr marL="0" indent="0">
              <a:buNone/>
            </a:pPr>
            <a:r>
              <a:rPr lang="pt-BR" dirty="0"/>
              <a:t>A) O acesso deve ser negado.                   </a:t>
            </a:r>
          </a:p>
          <a:p>
            <a:pPr marL="0" indent="0">
              <a:buNone/>
            </a:pPr>
            <a:r>
              <a:rPr lang="pt-BR" dirty="0"/>
              <a:t>B) O processo é automaticamente sigiloso.</a:t>
            </a:r>
          </a:p>
          <a:p>
            <a:pPr marL="0" indent="0">
              <a:buNone/>
            </a:pPr>
            <a:r>
              <a:rPr lang="pt-BR" dirty="0"/>
              <a:t>C) O acesso é permitido, pois os atos são públicos;  </a:t>
            </a:r>
          </a:p>
          <a:p>
            <a:pPr marL="0" indent="0">
              <a:buNone/>
            </a:pPr>
            <a:r>
              <a:rPr lang="pt-BR" dirty="0"/>
              <a:t>D) Depende de autorização judicial sempre,</a:t>
            </a:r>
          </a:p>
          <a:p>
            <a:pPr marL="0" indent="0">
              <a:buNone/>
            </a:pPr>
            <a:r>
              <a:rPr lang="pt-BR" dirty="0"/>
              <a:t>E) Apenas advogados podem acessar,</a:t>
            </a:r>
          </a:p>
        </p:txBody>
      </p:sp>
    </p:spTree>
    <p:extLst>
      <p:ext uri="{BB962C8B-B14F-4D97-AF65-F5344CB8AC3E}">
        <p14:creationId xmlns:p14="http://schemas.microsoft.com/office/powerpoint/2010/main" val="1837786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62453-95F1-EC2C-4D2D-F73EA9DDF10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B789A8B-2868-0C90-3097-B2A4093CB271}"/>
              </a:ext>
            </a:extLst>
          </p:cNvPr>
          <p:cNvSpPr>
            <a:spLocks noGrp="1"/>
          </p:cNvSpPr>
          <p:nvPr>
            <p:ph idx="1"/>
          </p:nvPr>
        </p:nvSpPr>
        <p:spPr>
          <a:xfrm>
            <a:off x="82296" y="0"/>
            <a:ext cx="12109704" cy="6858000"/>
          </a:xfrm>
        </p:spPr>
        <p:txBody>
          <a:bodyPr>
            <a:normAutofit/>
          </a:bodyPr>
          <a:lstStyle/>
          <a:p>
            <a:pPr marL="0" indent="0" algn="just">
              <a:buNone/>
            </a:pPr>
            <a:r>
              <a:rPr lang="pt-BR" dirty="0"/>
              <a:t>14- As partes celebraram contrato com cláusula arbitral prevendo confidencialidade. Posteriormente, o Judiciário é acionado para cumprimento de decisão arbitral. Nesse caso (dica art. 189, IV CPC):</a:t>
            </a:r>
          </a:p>
          <a:p>
            <a:pPr marL="514350" indent="-514350">
              <a:buAutoNum type="alphaUcParenR"/>
            </a:pPr>
            <a:r>
              <a:rPr lang="pt-BR" dirty="0"/>
              <a:t>Deve tramitar em segredo de justiça	</a:t>
            </a:r>
          </a:p>
          <a:p>
            <a:pPr marL="514350" indent="-514350">
              <a:buAutoNum type="alphaUcParenR"/>
            </a:pPr>
            <a:r>
              <a:rPr lang="pt-BR" dirty="0"/>
              <a:t>B) A confidencialidade é irrelevante</a:t>
            </a:r>
          </a:p>
          <a:p>
            <a:pPr marL="0" indent="0">
              <a:buNone/>
            </a:pPr>
            <a:r>
              <a:rPr lang="pt-BR" dirty="0"/>
              <a:t>C) O processo será público			</a:t>
            </a:r>
          </a:p>
          <a:p>
            <a:pPr marL="0" indent="0">
              <a:buNone/>
            </a:pPr>
            <a:r>
              <a:rPr lang="pt-BR" dirty="0"/>
              <a:t>D) Depende de autorização da OAB</a:t>
            </a:r>
          </a:p>
          <a:p>
            <a:pPr marL="0" indent="0">
              <a:buNone/>
            </a:pPr>
            <a:r>
              <a:rPr lang="pt-BR" dirty="0"/>
              <a:t>E) O juiz decide sem critério</a:t>
            </a:r>
          </a:p>
        </p:txBody>
      </p:sp>
    </p:spTree>
    <p:extLst>
      <p:ext uri="{BB962C8B-B14F-4D97-AF65-F5344CB8AC3E}">
        <p14:creationId xmlns:p14="http://schemas.microsoft.com/office/powerpoint/2010/main" val="48175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F70BA-40C1-8272-9C09-4FAD45B4EB7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94F693-923A-818D-B997-67C993589B0A}"/>
              </a:ext>
            </a:extLst>
          </p:cNvPr>
          <p:cNvSpPr>
            <a:spLocks noGrp="1"/>
          </p:cNvSpPr>
          <p:nvPr>
            <p:ph idx="1"/>
          </p:nvPr>
        </p:nvSpPr>
        <p:spPr>
          <a:xfrm>
            <a:off x="1574334" y="0"/>
            <a:ext cx="9022360" cy="6858000"/>
          </a:xfrm>
        </p:spPr>
        <p:txBody>
          <a:bodyPr>
            <a:normAutofit fontScale="70000" lnSpcReduction="20000"/>
          </a:bodyPr>
          <a:lstStyle/>
          <a:p>
            <a:pPr marL="0" indent="0" algn="just">
              <a:buNone/>
            </a:pPr>
            <a:r>
              <a:rPr lang="pt-BR" dirty="0"/>
              <a:t>AO JUÍZO DA... VARA CÍVEL DA COMARCA DE...</a:t>
            </a:r>
          </a:p>
          <a:p>
            <a:pPr marL="0" indent="0" algn="just">
              <a:buNone/>
            </a:pPr>
            <a:endParaRPr lang="pt-BR" dirty="0"/>
          </a:p>
          <a:p>
            <a:pPr marL="0" indent="0" algn="just">
              <a:buNone/>
            </a:pPr>
            <a:r>
              <a:rPr lang="pt-BR" dirty="0"/>
              <a:t>Processo n. ...</a:t>
            </a:r>
          </a:p>
          <a:p>
            <a:pPr marL="0" indent="0" algn="just">
              <a:buNone/>
            </a:pPr>
            <a:r>
              <a:rPr lang="pt-BR" dirty="0"/>
              <a:t>“</a:t>
            </a:r>
            <a:r>
              <a:rPr lang="pt-BR" b="1" dirty="0"/>
              <a:t>PARTE</a:t>
            </a:r>
            <a:r>
              <a:rPr lang="pt-BR" dirty="0"/>
              <a:t>”, já qualificado nos autos do processo em epígrafe, por seu advogado, vem, respeitosamente, à presença de Vossa Excelência, com fundamento no artigo 146 do Código de Processo Civil, oferecer o presente INCIDENTE DE IMPEDIMENTO (ou SUSPEIÇÃO) pelos motivos a seguir expostos:</a:t>
            </a:r>
          </a:p>
          <a:p>
            <a:pPr marL="0" indent="0" algn="just">
              <a:buNone/>
            </a:pPr>
            <a:r>
              <a:rPr lang="pt-BR" b="1" dirty="0"/>
              <a:t>FATOS</a:t>
            </a:r>
            <a:r>
              <a:rPr lang="pt-BR" dirty="0"/>
              <a:t> (...)</a:t>
            </a:r>
          </a:p>
          <a:p>
            <a:pPr marL="0" indent="0" algn="just">
              <a:buNone/>
            </a:pPr>
            <a:r>
              <a:rPr lang="pt-BR" b="1" dirty="0"/>
              <a:t>DIREITO</a:t>
            </a:r>
            <a:r>
              <a:rPr lang="pt-BR" dirty="0"/>
              <a:t>: “petição fundamentada” </a:t>
            </a:r>
            <a:r>
              <a:rPr lang="pt-BR" b="1" dirty="0"/>
              <a:t>art. 148, § 1º</a:t>
            </a:r>
            <a:r>
              <a:rPr lang="pt-BR" dirty="0"/>
              <a:t>  (artigos 144/145 do CPC)</a:t>
            </a:r>
          </a:p>
          <a:p>
            <a:pPr marL="0" indent="0" algn="just">
              <a:buNone/>
            </a:pPr>
            <a:r>
              <a:rPr lang="pt-BR" b="1" dirty="0"/>
              <a:t>PEDIDO</a:t>
            </a:r>
          </a:p>
          <a:p>
            <a:pPr marL="0" indent="0" algn="just">
              <a:buNone/>
            </a:pPr>
            <a:r>
              <a:rPr lang="pt-BR" dirty="0"/>
              <a:t>	Dessa forma, é a presente para requerer o reconhecimento do impedimento, determinando-se a remessa dos autos ao substituto legal, ou, se assim não entender Vossa Excelência, que determine a sua remessa ao Egrégio Tribunal de Justiça (ou Superior Tribunal de Justiça), na maneira como preceitua o artigo 146, § 1º, do CPC.</a:t>
            </a:r>
          </a:p>
          <a:p>
            <a:pPr marL="0" indent="0" algn="just">
              <a:buNone/>
            </a:pPr>
            <a:r>
              <a:rPr lang="pt-BR" b="1" dirty="0"/>
              <a:t>DAS PROVAS</a:t>
            </a:r>
          </a:p>
          <a:p>
            <a:pPr marL="0" indent="0" algn="just">
              <a:buNone/>
            </a:pPr>
            <a:r>
              <a:rPr lang="pt-BR" dirty="0"/>
              <a:t>	Para demonstrar o alegado, junta aos autos as </a:t>
            </a:r>
            <a:r>
              <a:rPr lang="pt-BR" b="1" dirty="0"/>
              <a:t>seguintes provas</a:t>
            </a:r>
            <a:r>
              <a:rPr lang="pt-BR" dirty="0"/>
              <a:t>: ...; bem como indica as testemunhas: (nome e qualificação das testemunhas); documento etc.</a:t>
            </a:r>
          </a:p>
          <a:p>
            <a:pPr marL="0" indent="0" algn="ctr">
              <a:buNone/>
            </a:pPr>
            <a:endParaRPr lang="pt-BR" dirty="0"/>
          </a:p>
          <a:p>
            <a:pPr marL="0" indent="0" algn="ctr">
              <a:buNone/>
            </a:pPr>
            <a:r>
              <a:rPr lang="pt-BR" dirty="0"/>
              <a:t>Termos em que,  </a:t>
            </a:r>
          </a:p>
          <a:p>
            <a:pPr marL="0" indent="0" algn="ctr">
              <a:buNone/>
            </a:pPr>
            <a:r>
              <a:rPr lang="pt-BR" dirty="0"/>
              <a:t>Pede deferimento.</a:t>
            </a:r>
          </a:p>
          <a:p>
            <a:pPr marL="0" indent="0" algn="ctr">
              <a:buNone/>
            </a:pPr>
            <a:r>
              <a:rPr lang="pt-BR" dirty="0"/>
              <a:t>(local e data) </a:t>
            </a:r>
          </a:p>
          <a:p>
            <a:pPr marL="0" indent="0" algn="ctr">
              <a:buNone/>
            </a:pPr>
            <a:r>
              <a:rPr lang="pt-BR" dirty="0"/>
              <a:t>ADVOGADO ... OAB ..</a:t>
            </a:r>
          </a:p>
        </p:txBody>
      </p:sp>
      <p:pic>
        <p:nvPicPr>
          <p:cNvPr id="10" name="Imagem 9">
            <a:extLst>
              <a:ext uri="{FF2B5EF4-FFF2-40B4-BE49-F238E27FC236}">
                <a16:creationId xmlns:a16="http://schemas.microsoft.com/office/drawing/2014/main" id="{95620405-6497-64A1-EE9A-38B775B89479}"/>
              </a:ext>
            </a:extLst>
          </p:cNvPr>
          <p:cNvPicPr>
            <a:picLocks noChangeAspect="1"/>
          </p:cNvPicPr>
          <p:nvPr/>
        </p:nvPicPr>
        <p:blipFill>
          <a:blip r:embed="rId2"/>
          <a:stretch>
            <a:fillRect/>
          </a:stretch>
        </p:blipFill>
        <p:spPr>
          <a:xfrm>
            <a:off x="10060377" y="990631"/>
            <a:ext cx="557291" cy="235777"/>
          </a:xfrm>
          <a:prstGeom prst="rect">
            <a:avLst/>
          </a:prstGeom>
        </p:spPr>
      </p:pic>
    </p:spTree>
    <p:extLst>
      <p:ext uri="{BB962C8B-B14F-4D97-AF65-F5344CB8AC3E}">
        <p14:creationId xmlns:p14="http://schemas.microsoft.com/office/powerpoint/2010/main" val="3752081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0EA23-0F22-8974-0B44-00DB670A47C2}"/>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0BE46FD-5FEA-BA3F-65F2-397EDFAA1CA6}"/>
              </a:ext>
            </a:extLst>
          </p:cNvPr>
          <p:cNvSpPr>
            <a:spLocks noGrp="1"/>
          </p:cNvSpPr>
          <p:nvPr>
            <p:ph idx="1"/>
          </p:nvPr>
        </p:nvSpPr>
        <p:spPr>
          <a:xfrm>
            <a:off x="0" y="0"/>
            <a:ext cx="12097512" cy="6858000"/>
          </a:xfrm>
        </p:spPr>
        <p:txBody>
          <a:bodyPr>
            <a:normAutofit/>
          </a:bodyPr>
          <a:lstStyle/>
          <a:p>
            <a:pPr marL="0" indent="0" algn="just">
              <a:buNone/>
            </a:pPr>
            <a:endParaRPr lang="pt-BR" dirty="0"/>
          </a:p>
          <a:p>
            <a:pPr marL="0" indent="0">
              <a:buNone/>
            </a:pPr>
            <a:r>
              <a:rPr lang="pt-BR" dirty="0"/>
              <a:t>15-Em ação de cobrança, as partes convencionam, por escrito, a alteração do prazo para apresentação de contestação, ampliando-o de comum acordo. Nesse caso:</a:t>
            </a:r>
          </a:p>
          <a:p>
            <a:pPr marL="514350" indent="-514350">
              <a:buAutoNum type="alphaUcParenR"/>
            </a:pPr>
            <a:r>
              <a:rPr lang="pt-BR" dirty="0"/>
              <a:t>O acordo é válido			</a:t>
            </a:r>
          </a:p>
          <a:p>
            <a:pPr marL="514350" indent="-514350">
              <a:buAutoNum type="alphaUcParenR"/>
            </a:pPr>
            <a:r>
              <a:rPr lang="pt-BR" dirty="0"/>
              <a:t>B) O juiz deve ignorar a convenção,</a:t>
            </a:r>
          </a:p>
          <a:p>
            <a:pPr marL="0" indent="0">
              <a:buNone/>
            </a:pPr>
            <a:r>
              <a:rPr lang="pt-BR" dirty="0"/>
              <a:t>C) O acordo é inválido,			</a:t>
            </a:r>
          </a:p>
          <a:p>
            <a:pPr marL="0" indent="0">
              <a:buNone/>
            </a:pPr>
            <a:r>
              <a:rPr lang="pt-BR" dirty="0"/>
              <a:t>D) Trata-se de nulidade absoluta.</a:t>
            </a:r>
          </a:p>
          <a:p>
            <a:pPr marL="0" indent="0">
              <a:buNone/>
            </a:pPr>
            <a:r>
              <a:rPr lang="pt-BR" dirty="0"/>
              <a:t>E) Depende de autorização da OAB.</a:t>
            </a:r>
          </a:p>
          <a:p>
            <a:pPr marL="0" indent="0">
              <a:buNone/>
            </a:pPr>
            <a:endParaRPr lang="pt-BR" dirty="0"/>
          </a:p>
        </p:txBody>
      </p:sp>
    </p:spTree>
    <p:extLst>
      <p:ext uri="{BB962C8B-B14F-4D97-AF65-F5344CB8AC3E}">
        <p14:creationId xmlns:p14="http://schemas.microsoft.com/office/powerpoint/2010/main" val="2619000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B01DC-C86F-7466-3810-0E96BA66A3D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B794E5-D97E-F413-04CD-7C894820C7C3}"/>
              </a:ext>
            </a:extLst>
          </p:cNvPr>
          <p:cNvSpPr>
            <a:spLocks noGrp="1"/>
          </p:cNvSpPr>
          <p:nvPr>
            <p:ph idx="1"/>
          </p:nvPr>
        </p:nvSpPr>
        <p:spPr>
          <a:xfrm>
            <a:off x="82296" y="0"/>
            <a:ext cx="11969496" cy="6858000"/>
          </a:xfrm>
        </p:spPr>
        <p:txBody>
          <a:bodyPr>
            <a:normAutofit/>
          </a:bodyPr>
          <a:lstStyle/>
          <a:p>
            <a:pPr marL="0" indent="0" algn="just">
              <a:buNone/>
            </a:pPr>
            <a:r>
              <a:rPr lang="pt-BR" dirty="0"/>
              <a:t>16-As partes convencionam, antes do processo, a redistribuição do ônus da prova em eventual demanda judicial. Nesse caso:</a:t>
            </a:r>
          </a:p>
          <a:p>
            <a:pPr marL="514350" indent="-514350">
              <a:buAutoNum type="alphaUcParenR"/>
            </a:pPr>
            <a:r>
              <a:rPr lang="pt-BR" dirty="0"/>
              <a:t>O acordo é inválido,			</a:t>
            </a:r>
          </a:p>
          <a:p>
            <a:pPr marL="514350" indent="-514350">
              <a:buAutoNum type="alphaUcParenR"/>
            </a:pPr>
            <a:r>
              <a:rPr lang="pt-BR" dirty="0"/>
              <a:t>B) O juiz deve ignorar,</a:t>
            </a:r>
          </a:p>
          <a:p>
            <a:pPr marL="0" indent="0">
              <a:buNone/>
            </a:pPr>
            <a:r>
              <a:rPr lang="pt-BR" dirty="0"/>
              <a:t>C) O acordo é válido, se não houver abuso;	</a:t>
            </a:r>
          </a:p>
          <a:p>
            <a:pPr marL="0" indent="0">
              <a:buNone/>
            </a:pPr>
            <a:r>
              <a:rPr lang="pt-BR" dirty="0"/>
              <a:t>D) É nulidade absoluta.</a:t>
            </a:r>
          </a:p>
          <a:p>
            <a:pPr marL="0" indent="0">
              <a:buNone/>
            </a:pPr>
            <a:r>
              <a:rPr lang="pt-BR" dirty="0"/>
              <a:t>E) Depende de sentença.</a:t>
            </a:r>
          </a:p>
          <a:p>
            <a:pPr marL="0" indent="0">
              <a:buNone/>
            </a:pPr>
            <a:endParaRPr lang="pt-BR" dirty="0"/>
          </a:p>
          <a:p>
            <a:pPr marL="0" indent="0" algn="r">
              <a:buNone/>
            </a:pPr>
            <a:r>
              <a:rPr lang="pt-BR" sz="1600" dirty="0"/>
              <a:t>1-C; 2-C; 3-C; 4-A, 5-A, 6-A, 7-E, 8-E, 9-E, 10-A, 11-A, 12-A, 13-C, 14-A, 15-A; 16-C</a:t>
            </a:r>
          </a:p>
        </p:txBody>
      </p:sp>
    </p:spTree>
    <p:extLst>
      <p:ext uri="{BB962C8B-B14F-4D97-AF65-F5344CB8AC3E}">
        <p14:creationId xmlns:p14="http://schemas.microsoft.com/office/powerpoint/2010/main" val="2507045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9999A-4DD1-70D9-526D-F5C3FB5A7E4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6F7BEAC-2894-4EC5-8FB8-E37CF1EB7D9C}"/>
              </a:ext>
            </a:extLst>
          </p:cNvPr>
          <p:cNvSpPr>
            <a:spLocks noGrp="1"/>
          </p:cNvSpPr>
          <p:nvPr>
            <p:ph idx="1"/>
          </p:nvPr>
        </p:nvSpPr>
        <p:spPr>
          <a:xfrm>
            <a:off x="0" y="0"/>
            <a:ext cx="12192000" cy="6857999"/>
          </a:xfrm>
        </p:spPr>
        <p:txBody>
          <a:bodyPr>
            <a:normAutofit/>
          </a:bodyPr>
          <a:lstStyle/>
          <a:p>
            <a:r>
              <a:rPr lang="pt-BR" b="1" dirty="0"/>
              <a:t>--------------</a:t>
            </a:r>
            <a:endParaRPr lang="pt-BR" dirty="0"/>
          </a:p>
        </p:txBody>
      </p:sp>
    </p:spTree>
    <p:extLst>
      <p:ext uri="{BB962C8B-B14F-4D97-AF65-F5344CB8AC3E}">
        <p14:creationId xmlns:p14="http://schemas.microsoft.com/office/powerpoint/2010/main" val="1429130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9999A-4DD1-70D9-526D-F5C3FB5A7E4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6F7BEAC-2894-4EC5-8FB8-E37CF1EB7D9C}"/>
              </a:ext>
            </a:extLst>
          </p:cNvPr>
          <p:cNvSpPr>
            <a:spLocks noGrp="1"/>
          </p:cNvSpPr>
          <p:nvPr>
            <p:ph idx="1"/>
          </p:nvPr>
        </p:nvSpPr>
        <p:spPr>
          <a:xfrm>
            <a:off x="0" y="0"/>
            <a:ext cx="12192000" cy="6857999"/>
          </a:xfrm>
        </p:spPr>
        <p:txBody>
          <a:bodyPr>
            <a:normAutofit fontScale="62500" lnSpcReduction="20000"/>
          </a:bodyPr>
          <a:lstStyle/>
          <a:p>
            <a:r>
              <a:rPr lang="pt-BR" b="1" dirty="0"/>
              <a:t>PRAZO PROCESSUAL:</a:t>
            </a:r>
            <a:r>
              <a:rPr lang="pt-BR" dirty="0"/>
              <a:t> </a:t>
            </a:r>
            <a:r>
              <a:rPr lang="pt-BR" b="1" dirty="0"/>
              <a:t>LEGAL</a:t>
            </a:r>
            <a:r>
              <a:rPr lang="pt-BR" dirty="0"/>
              <a:t> – </a:t>
            </a:r>
            <a:r>
              <a:rPr lang="pt-BR" b="1" dirty="0"/>
              <a:t>JUDICIAL </a:t>
            </a:r>
            <a:r>
              <a:rPr lang="pt-BR" dirty="0"/>
              <a:t>– </a:t>
            </a:r>
            <a:r>
              <a:rPr lang="pt-BR" b="1" dirty="0"/>
              <a:t>BILATERAL</a:t>
            </a:r>
            <a:r>
              <a:rPr lang="pt-BR" dirty="0"/>
              <a:t>                                                        </a:t>
            </a:r>
            <a:r>
              <a:rPr lang="pt-BR" b="1" dirty="0"/>
              <a:t>PRAZOS PROCESSUAIS 2026-1</a:t>
            </a:r>
          </a:p>
          <a:p>
            <a:pPr marL="0" indent="0">
              <a:buNone/>
            </a:pPr>
            <a:r>
              <a:rPr lang="pt-BR" b="1" dirty="0"/>
              <a:t>	-PRAZO</a:t>
            </a:r>
            <a:r>
              <a:rPr lang="pt-BR" dirty="0"/>
              <a:t>: </a:t>
            </a:r>
            <a:r>
              <a:rPr lang="pt-BR" b="1" dirty="0"/>
              <a:t>DILATÓRIO</a:t>
            </a:r>
            <a:r>
              <a:rPr lang="pt-BR" dirty="0"/>
              <a:t>  &amp; </a:t>
            </a:r>
            <a:r>
              <a:rPr lang="pt-BR" b="1" dirty="0"/>
              <a:t>PEREMPTÓRIO (prazo fatal)</a:t>
            </a:r>
          </a:p>
          <a:p>
            <a:r>
              <a:rPr lang="pt-BR" b="1" dirty="0"/>
              <a:t>PRECLUSÃO</a:t>
            </a:r>
            <a:r>
              <a:rPr lang="pt-BR" dirty="0"/>
              <a:t>: temporal – lógica – consumativa (exemplos, explicar: prazo recurso, laudo, defesa genérica, pagamento)</a:t>
            </a:r>
          </a:p>
          <a:p>
            <a:r>
              <a:rPr lang="pt-BR" b="1" dirty="0"/>
              <a:t>218: RESPEITAR </a:t>
            </a:r>
            <a:r>
              <a:rPr lang="pt-BR" b="1" u="sng" dirty="0"/>
              <a:t>Prazo Legal</a:t>
            </a:r>
            <a:r>
              <a:rPr lang="pt-BR" dirty="0"/>
              <a:t>; na </a:t>
            </a:r>
            <a:r>
              <a:rPr lang="pt-BR" b="1" dirty="0"/>
              <a:t>omissão</a:t>
            </a:r>
            <a:r>
              <a:rPr lang="pt-BR" dirty="0"/>
              <a:t>: juiz determina; na </a:t>
            </a:r>
            <a:r>
              <a:rPr lang="pt-BR" b="1" dirty="0"/>
              <a:t>omissão</a:t>
            </a:r>
            <a:r>
              <a:rPr lang="pt-BR" dirty="0"/>
              <a:t> do juiz: </a:t>
            </a:r>
            <a:r>
              <a:rPr lang="pt-BR" b="1" u="sng" dirty="0"/>
              <a:t>comparecimento 48 horas</a:t>
            </a:r>
            <a:r>
              <a:rPr lang="pt-BR" dirty="0"/>
              <a:t>; </a:t>
            </a:r>
            <a:r>
              <a:rPr lang="pt-BR" u="sng" dirty="0"/>
              <a:t>prática de ato 5 dias</a:t>
            </a:r>
            <a:r>
              <a:rPr lang="pt-BR" dirty="0"/>
              <a:t>.</a:t>
            </a:r>
            <a:endParaRPr lang="pt-BR" b="1" dirty="0"/>
          </a:p>
          <a:p>
            <a:r>
              <a:rPr lang="pt-BR" dirty="0"/>
              <a:t>219: SÓ </a:t>
            </a:r>
            <a:r>
              <a:rPr lang="pt-BR" b="1" dirty="0"/>
              <a:t>DIAS ÚTEIS </a:t>
            </a:r>
            <a:r>
              <a:rPr lang="pt-BR" dirty="0"/>
              <a:t>(JEC – TRABALHISTA – PENAL/NÃO) –regra horas “minuto a minuto” </a:t>
            </a:r>
            <a:r>
              <a:rPr lang="pt-BR" b="1" dirty="0"/>
              <a:t>CC</a:t>
            </a:r>
            <a:r>
              <a:rPr lang="pt-BR" dirty="0"/>
              <a:t> - art. 132, § 4 </a:t>
            </a:r>
          </a:p>
          <a:p>
            <a:r>
              <a:rPr lang="pt-BR" dirty="0"/>
              <a:t>220: </a:t>
            </a:r>
            <a:r>
              <a:rPr lang="pt-BR" b="1" dirty="0"/>
              <a:t>SUSPENSÃO</a:t>
            </a:r>
            <a:r>
              <a:rPr lang="pt-BR" dirty="0"/>
              <a:t> 20 DE DEZEMBRO / 20 DE JANEIRO</a:t>
            </a:r>
          </a:p>
          <a:p>
            <a:r>
              <a:rPr lang="pt-BR" dirty="0"/>
              <a:t>221: </a:t>
            </a:r>
            <a:r>
              <a:rPr lang="pt-BR" b="1" dirty="0"/>
              <a:t>SUSPENSÃO</a:t>
            </a:r>
            <a:r>
              <a:rPr lang="pt-BR" dirty="0"/>
              <a:t> dos prazos: semana CONCILIAÇÃO - INSTABILIDADE SISTEMA - art. 313</a:t>
            </a:r>
          </a:p>
          <a:p>
            <a:r>
              <a:rPr lang="pt-BR" dirty="0"/>
              <a:t>222: </a:t>
            </a:r>
            <a:r>
              <a:rPr lang="pt-BR" b="1" dirty="0"/>
              <a:t>PRORROGAÇÃO</a:t>
            </a:r>
            <a:r>
              <a:rPr lang="pt-BR" dirty="0"/>
              <a:t>: calamidade pública – difícil transporte até 2 meses</a:t>
            </a:r>
          </a:p>
          <a:p>
            <a:r>
              <a:rPr lang="pt-BR" dirty="0"/>
              <a:t>223: </a:t>
            </a:r>
            <a:r>
              <a:rPr lang="pt-BR" b="1" dirty="0"/>
              <a:t>PRECLUSÃO</a:t>
            </a:r>
            <a:r>
              <a:rPr lang="pt-BR" dirty="0"/>
              <a:t> (extinção do direito de praticar o ato processo, exceto justa causa: infarto, enchente, apagão etc.). </a:t>
            </a:r>
            <a:r>
              <a:rPr lang="pt-BR" b="1" dirty="0">
                <a:solidFill>
                  <a:srgbClr val="FF0000"/>
                </a:solidFill>
              </a:rPr>
              <a:t>1 </a:t>
            </a:r>
            <a:r>
              <a:rPr lang="pt-BR" b="1" dirty="0" err="1">
                <a:solidFill>
                  <a:srgbClr val="FF0000"/>
                </a:solidFill>
              </a:rPr>
              <a:t>adv</a:t>
            </a:r>
            <a:endParaRPr lang="pt-BR" b="1" dirty="0">
              <a:solidFill>
                <a:srgbClr val="FF0000"/>
              </a:solidFill>
            </a:endParaRPr>
          </a:p>
          <a:p>
            <a:r>
              <a:rPr lang="pt-BR" dirty="0"/>
              <a:t>224: </a:t>
            </a:r>
            <a:r>
              <a:rPr lang="pt-BR" b="1" dirty="0"/>
              <a:t>CONTAGEM</a:t>
            </a:r>
            <a:r>
              <a:rPr lang="pt-BR" dirty="0"/>
              <a:t> </a:t>
            </a:r>
            <a:r>
              <a:rPr lang="pt-BR" b="1" dirty="0"/>
              <a:t>EXCLUI</a:t>
            </a:r>
            <a:r>
              <a:rPr lang="pt-BR" dirty="0"/>
              <a:t> o dia inicial e </a:t>
            </a:r>
            <a:r>
              <a:rPr lang="pt-BR" b="1" dirty="0"/>
              <a:t>INCLUI</a:t>
            </a:r>
            <a:r>
              <a:rPr lang="pt-BR" dirty="0"/>
              <a:t> e dia final</a:t>
            </a:r>
          </a:p>
          <a:p>
            <a:r>
              <a:rPr lang="pt-BR" dirty="0"/>
              <a:t>§ 1º </a:t>
            </a:r>
            <a:r>
              <a:rPr lang="pt-BR" b="1" dirty="0"/>
              <a:t>SUSPENSÃO</a:t>
            </a:r>
            <a:r>
              <a:rPr lang="pt-BR" dirty="0"/>
              <a:t> "</a:t>
            </a:r>
            <a:r>
              <a:rPr lang="pt-BR" b="1" dirty="0"/>
              <a:t>PROTRAÍDOS</a:t>
            </a:r>
            <a:r>
              <a:rPr lang="pt-BR" dirty="0"/>
              <a:t>" dia seguinte (regra apenas para primeiro e último dia)</a:t>
            </a:r>
          </a:p>
          <a:p>
            <a:r>
              <a:rPr lang="pt-BR" dirty="0"/>
              <a:t>§ 2º </a:t>
            </a:r>
            <a:r>
              <a:rPr lang="pt-BR" b="1" dirty="0"/>
              <a:t>DISPONIBILIZA</a:t>
            </a:r>
            <a:r>
              <a:rPr lang="pt-BR" dirty="0"/>
              <a:t>, dia seguinte </a:t>
            </a:r>
            <a:r>
              <a:rPr lang="pt-BR" b="1" dirty="0"/>
              <a:t>PUBLICA</a:t>
            </a:r>
            <a:r>
              <a:rPr lang="pt-BR" sz="1700" dirty="0"/>
              <a:t> (começa contar um dia depois da publicação)</a:t>
            </a:r>
          </a:p>
          <a:p>
            <a:r>
              <a:rPr lang="pt-BR" dirty="0"/>
              <a:t>225: </a:t>
            </a:r>
            <a:r>
              <a:rPr lang="pt-BR" b="1" dirty="0"/>
              <a:t>RENÚNCIA</a:t>
            </a:r>
            <a:r>
              <a:rPr lang="pt-BR" dirty="0"/>
              <a:t> (expressa) do prazo pela parte</a:t>
            </a:r>
          </a:p>
          <a:p>
            <a:r>
              <a:rPr lang="pt-BR" dirty="0"/>
              <a:t>226:  </a:t>
            </a:r>
            <a:r>
              <a:rPr lang="pt-BR" b="1" dirty="0"/>
              <a:t>Prazo impróprio </a:t>
            </a:r>
            <a:r>
              <a:rPr lang="pt-BR" dirty="0"/>
              <a:t>para o juiz: </a:t>
            </a:r>
            <a:r>
              <a:rPr lang="pt-BR" b="1" dirty="0"/>
              <a:t>DESPACHO</a:t>
            </a:r>
            <a:r>
              <a:rPr lang="pt-BR" b="1" dirty="0">
                <a:solidFill>
                  <a:srgbClr val="FF0000"/>
                </a:solidFill>
              </a:rPr>
              <a:t>5</a:t>
            </a:r>
            <a:r>
              <a:rPr lang="pt-BR" dirty="0"/>
              <a:t> – </a:t>
            </a:r>
            <a:r>
              <a:rPr lang="pt-BR" b="1" dirty="0"/>
              <a:t>INTERLOCUTÓRIA</a:t>
            </a:r>
            <a:r>
              <a:rPr lang="pt-BR" b="1" dirty="0">
                <a:solidFill>
                  <a:srgbClr val="FF0000"/>
                </a:solidFill>
              </a:rPr>
              <a:t>10</a:t>
            </a:r>
            <a:r>
              <a:rPr lang="pt-BR" dirty="0"/>
              <a:t> – </a:t>
            </a:r>
            <a:r>
              <a:rPr lang="pt-BR" b="1" dirty="0"/>
              <a:t>SENTENÇA</a:t>
            </a:r>
            <a:r>
              <a:rPr lang="pt-BR" b="1" dirty="0">
                <a:solidFill>
                  <a:srgbClr val="FF0000"/>
                </a:solidFill>
              </a:rPr>
              <a:t>30</a:t>
            </a:r>
          </a:p>
          <a:p>
            <a:r>
              <a:rPr lang="pt-BR" dirty="0"/>
              <a:t>227: </a:t>
            </a:r>
            <a:r>
              <a:rPr lang="pt-BR" b="1" dirty="0"/>
              <a:t>PERMITE O JUIZ DOBRAR</a:t>
            </a:r>
            <a:r>
              <a:rPr lang="pt-BR" dirty="0"/>
              <a:t> OS PRAZO (exceto excesso de serviço...)</a:t>
            </a:r>
          </a:p>
          <a:p>
            <a:r>
              <a:rPr lang="pt-BR" dirty="0"/>
              <a:t>228: </a:t>
            </a:r>
            <a:r>
              <a:rPr lang="pt-BR" b="1" dirty="0"/>
              <a:t>SERVENTUÁRIO</a:t>
            </a:r>
            <a:r>
              <a:rPr lang="pt-BR" dirty="0"/>
              <a:t> enviar </a:t>
            </a:r>
            <a:r>
              <a:rPr lang="pt-BR" b="1" u="sng" dirty="0"/>
              <a:t>CLS 1 DIA</a:t>
            </a:r>
            <a:r>
              <a:rPr lang="pt-BR" dirty="0"/>
              <a:t>; </a:t>
            </a:r>
            <a:r>
              <a:rPr lang="pt-BR" b="1" u="sng" dirty="0"/>
              <a:t>EXECUTAR 5 dias</a:t>
            </a:r>
          </a:p>
          <a:p>
            <a:r>
              <a:rPr lang="pt-BR" dirty="0"/>
              <a:t>229: </a:t>
            </a:r>
            <a:r>
              <a:rPr lang="pt-BR" b="1" dirty="0"/>
              <a:t>PRAZO DOBRADO PARA ADVS</a:t>
            </a:r>
            <a:r>
              <a:rPr lang="pt-BR" dirty="0"/>
              <a:t>.: processo físico + escritórios diferentes</a:t>
            </a:r>
          </a:p>
          <a:p>
            <a:r>
              <a:rPr lang="pt-BR" b="1" dirty="0"/>
              <a:t>PRAZOS</a:t>
            </a:r>
            <a:r>
              <a:rPr lang="pt-BR" dirty="0"/>
              <a:t> </a:t>
            </a:r>
            <a:r>
              <a:rPr lang="pt-BR" b="1" dirty="0"/>
              <a:t>DOBRADOS</a:t>
            </a:r>
            <a:r>
              <a:rPr lang="pt-BR" dirty="0"/>
              <a:t>: MP-180; DEFENSORIA-186; FAZENDA PÚBLICA e AUTARQUIA-183</a:t>
            </a:r>
          </a:p>
          <a:p>
            <a:r>
              <a:rPr lang="pt-BR" dirty="0"/>
              <a:t>230: </a:t>
            </a:r>
            <a:r>
              <a:rPr lang="pt-BR" b="1" dirty="0"/>
              <a:t>INÍCIO</a:t>
            </a:r>
            <a:r>
              <a:rPr lang="pt-BR" dirty="0"/>
              <a:t>: começa após a citação e intimação</a:t>
            </a:r>
          </a:p>
          <a:p>
            <a:r>
              <a:rPr lang="pt-BR" dirty="0"/>
              <a:t>231: </a:t>
            </a:r>
            <a:r>
              <a:rPr lang="pt-BR" b="1" dirty="0"/>
              <a:t>INICIO:</a:t>
            </a:r>
            <a:r>
              <a:rPr lang="pt-BR" dirty="0"/>
              <a:t> prazo: juntada ar-mandado -</a:t>
            </a:r>
            <a:r>
              <a:rPr lang="pt-BR" dirty="0" err="1"/>
              <a:t>djen</a:t>
            </a:r>
            <a:endParaRPr lang="pt-BR" dirty="0"/>
          </a:p>
          <a:p>
            <a:r>
              <a:rPr lang="pt-BR" dirty="0"/>
              <a:t>1º citação do último réu</a:t>
            </a:r>
          </a:p>
        </p:txBody>
      </p:sp>
    </p:spTree>
    <p:extLst>
      <p:ext uri="{BB962C8B-B14F-4D97-AF65-F5344CB8AC3E}">
        <p14:creationId xmlns:p14="http://schemas.microsoft.com/office/powerpoint/2010/main" val="468012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67BF4-3E4B-71C8-8D75-18BAF18A4BD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E1B60D9-7D18-DF0B-DD04-0855B4D4CF65}"/>
              </a:ext>
            </a:extLst>
          </p:cNvPr>
          <p:cNvSpPr>
            <a:spLocks noGrp="1"/>
          </p:cNvSpPr>
          <p:nvPr>
            <p:ph idx="1"/>
          </p:nvPr>
        </p:nvSpPr>
        <p:spPr>
          <a:xfrm>
            <a:off x="0" y="0"/>
            <a:ext cx="12192000" cy="6857999"/>
          </a:xfrm>
        </p:spPr>
        <p:txBody>
          <a:bodyPr>
            <a:normAutofit fontScale="62500" lnSpcReduction="20000"/>
          </a:bodyPr>
          <a:lstStyle/>
          <a:p>
            <a:pPr marL="0" indent="0" algn="just">
              <a:buNone/>
            </a:pPr>
            <a:r>
              <a:rPr lang="pt-BR" b="1" dirty="0"/>
              <a:t>PRAZO PROCESSUAL</a:t>
            </a:r>
            <a:r>
              <a:rPr lang="pt-BR" dirty="0"/>
              <a:t> é o intervalo de tempo previsto em lei ou fixado pelo juiz para que as partes, o juiz ou auxiliares da justiça pratiquem atos no processo. O prazo funciona como um “relógio oficial” da marcha processual. A perda do direito de praticar o ato processual era </a:t>
            </a:r>
            <a:r>
              <a:rPr lang="pt-BR" b="1" dirty="0"/>
              <a:t>PRECLUSÃO. </a:t>
            </a:r>
            <a:endParaRPr lang="pt-BR" dirty="0"/>
          </a:p>
          <a:p>
            <a:pPr marL="0" indent="0">
              <a:buNone/>
            </a:pPr>
            <a:r>
              <a:rPr lang="pt-BR" b="1" dirty="0"/>
              <a:t>	TIPOS DE PRECLUSÃO:</a:t>
            </a:r>
          </a:p>
          <a:p>
            <a:pPr marL="0" indent="0">
              <a:buNone/>
            </a:pPr>
            <a:r>
              <a:rPr lang="pt-BR" b="1" dirty="0"/>
              <a:t>-TEMPORAL</a:t>
            </a:r>
            <a:r>
              <a:rPr lang="pt-BR" dirty="0"/>
              <a:t>: exemplo: perder prazo por não apresentar contestação (ou recurso) no prazo legal.</a:t>
            </a:r>
          </a:p>
          <a:p>
            <a:pPr marL="0" indent="0" algn="just">
              <a:buNone/>
            </a:pPr>
            <a:r>
              <a:rPr lang="pt-BR" dirty="0"/>
              <a:t>-</a:t>
            </a:r>
            <a:r>
              <a:rPr lang="pt-BR" b="1" dirty="0"/>
              <a:t>LÓGICA</a:t>
            </a:r>
            <a:r>
              <a:rPr lang="pt-BR" dirty="0"/>
              <a:t>: perda por incompatibilidade de atos (pagar as custas e requerer gratuidade justiça; pagar e contestar; não impugnar valores na fase de execução)</a:t>
            </a:r>
          </a:p>
          <a:p>
            <a:pPr marL="0" indent="0" algn="just">
              <a:buNone/>
            </a:pPr>
            <a:r>
              <a:rPr lang="pt-BR" dirty="0"/>
              <a:t>-</a:t>
            </a:r>
            <a:r>
              <a:rPr lang="pt-BR" b="1" dirty="0"/>
              <a:t>CONSUMATIVA</a:t>
            </a:r>
            <a:r>
              <a:rPr lang="pt-BR" dirty="0"/>
              <a:t>: Perda por já ter exercido o direito. Ou seja, o ato já foi praticado, então não pode ser repetido ou modificado. Exemplo: apresentar contestação (ou apelação) e depois tentar apresentar outra.</a:t>
            </a:r>
          </a:p>
          <a:p>
            <a:pPr marL="0" indent="0">
              <a:buNone/>
            </a:pPr>
            <a:r>
              <a:rPr lang="pt-BR" b="1" dirty="0"/>
              <a:t>	CLASSIFICAÇÃO DOS PRAZOS PROCESSUAIS</a:t>
            </a:r>
          </a:p>
          <a:p>
            <a:r>
              <a:rPr lang="pt-BR" dirty="0"/>
              <a:t>LEGAIS: previstos na lei (</a:t>
            </a:r>
            <a:r>
              <a:rPr lang="pt-BR" dirty="0" err="1"/>
              <a:t>ex</a:t>
            </a:r>
            <a:r>
              <a:rPr lang="pt-BR" dirty="0"/>
              <a:t>: prazo de apelação em 15 dias úteis).</a:t>
            </a:r>
          </a:p>
          <a:p>
            <a:r>
              <a:rPr lang="pt-BR" dirty="0"/>
              <a:t>JUDICIAIS: fixados pelo juiz (exemplo 30 dias para o perito apresentar o laudo pericial)</a:t>
            </a:r>
          </a:p>
          <a:p>
            <a:r>
              <a:rPr lang="pt-BR" dirty="0"/>
              <a:t>CONVENCIONAIS: ajustados pelas partes (negócio jurídico processual, acordo “ato bilateral”).</a:t>
            </a:r>
          </a:p>
          <a:p>
            <a:pPr marL="0" indent="0">
              <a:buNone/>
            </a:pPr>
            <a:r>
              <a:rPr lang="pt-BR" b="1" dirty="0"/>
              <a:t>	QUANTO AOS DESTINATÁRIOS:</a:t>
            </a:r>
          </a:p>
          <a:p>
            <a:r>
              <a:rPr lang="pt-BR" dirty="0"/>
              <a:t>PRÓPRIOS: para as partes (geram preclusão se não cumpridos, exemplo preclusão máxima “revelia”).</a:t>
            </a:r>
          </a:p>
          <a:p>
            <a:r>
              <a:rPr lang="pt-BR" dirty="0"/>
              <a:t>IMPRÓPRIOS: para juiz/serventuários (não geram preclusão, exemplo, 30 dias para o juiz julgar o caso).</a:t>
            </a:r>
          </a:p>
          <a:p>
            <a:pPr marL="0" indent="0">
              <a:buNone/>
            </a:pPr>
            <a:r>
              <a:rPr lang="pt-BR" b="1" dirty="0"/>
              <a:t>	QUANTO À NATUREZA</a:t>
            </a:r>
            <a:r>
              <a:rPr lang="pt-BR" dirty="0"/>
              <a:t>:</a:t>
            </a:r>
          </a:p>
          <a:p>
            <a:r>
              <a:rPr lang="pt-BR" dirty="0"/>
              <a:t>PEREMPTÓRIOS: não podem ser modificados (conhecido como “prazo fatal”, gera preclusão).</a:t>
            </a:r>
          </a:p>
          <a:p>
            <a:r>
              <a:rPr lang="pt-BR" dirty="0"/>
              <a:t>DILATÓRIOS: podem ser ampliados ou reduzidos.</a:t>
            </a:r>
          </a:p>
          <a:p>
            <a:pPr marL="0" indent="0" algn="just">
              <a:buNone/>
            </a:pPr>
            <a:r>
              <a:rPr lang="pt-BR" b="1" dirty="0"/>
              <a:t>	DOS PRAZOS: </a:t>
            </a:r>
            <a:r>
              <a:rPr lang="pt-BR" dirty="0"/>
              <a:t>Art. 218. Os atos processuais serão realizados nos </a:t>
            </a:r>
            <a:r>
              <a:rPr lang="pt-BR" b="1" dirty="0"/>
              <a:t>prazos prescritos</a:t>
            </a:r>
            <a:r>
              <a:rPr lang="pt-BR" dirty="0"/>
              <a:t> em lei. § 1º Quando a lei for </a:t>
            </a:r>
            <a:r>
              <a:rPr lang="pt-BR" b="1" dirty="0"/>
              <a:t>omissa</a:t>
            </a:r>
            <a:r>
              <a:rPr lang="pt-BR" dirty="0"/>
              <a:t>, o </a:t>
            </a:r>
            <a:r>
              <a:rPr lang="pt-BR" b="1" dirty="0"/>
              <a:t>juiz</a:t>
            </a:r>
            <a:r>
              <a:rPr lang="pt-BR" dirty="0"/>
              <a:t> determinará os prazos em consideração à complexidade do ato. § 2º comparecimento 48 horas; § 3º Inexistindo preceito legal ou prazo pelo juiz, será de 5 dias. § 4º Será considerado </a:t>
            </a:r>
            <a:r>
              <a:rPr lang="pt-BR" b="1" dirty="0"/>
              <a:t>tempestivo o ato praticado antes do termo inicial do prazo</a:t>
            </a:r>
            <a:r>
              <a:rPr lang="pt-BR" dirty="0"/>
              <a:t>.</a:t>
            </a:r>
          </a:p>
          <a:p>
            <a:pPr marL="0" indent="0" algn="just">
              <a:buNone/>
            </a:pPr>
            <a:r>
              <a:rPr lang="pt-BR" dirty="0"/>
              <a:t>Exemplo: intimação para cumprimento de uma liminar às 14h37 → prazo de 24h termina às 14h37 do dia seguinte. ATENTE: </a:t>
            </a:r>
            <a:r>
              <a:rPr lang="pt-BR" b="1" dirty="0"/>
              <a:t>CC</a:t>
            </a:r>
            <a:r>
              <a:rPr lang="pt-BR" dirty="0"/>
              <a:t> - art. 132, § 4 o Os prazos fixados por hora contar-se-ão de minuto a minuto.</a:t>
            </a:r>
          </a:p>
        </p:txBody>
      </p:sp>
    </p:spTree>
    <p:extLst>
      <p:ext uri="{BB962C8B-B14F-4D97-AF65-F5344CB8AC3E}">
        <p14:creationId xmlns:p14="http://schemas.microsoft.com/office/powerpoint/2010/main" val="1742696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E2A36-D0B1-DD49-4A43-2DF5792817A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7DCBC55-D2C1-5CB0-72DA-D5627CA4EF43}"/>
              </a:ext>
            </a:extLst>
          </p:cNvPr>
          <p:cNvSpPr>
            <a:spLocks noGrp="1"/>
          </p:cNvSpPr>
          <p:nvPr>
            <p:ph idx="1"/>
          </p:nvPr>
        </p:nvSpPr>
        <p:spPr>
          <a:xfrm>
            <a:off x="0" y="0"/>
            <a:ext cx="12192000" cy="6857999"/>
          </a:xfrm>
        </p:spPr>
        <p:txBody>
          <a:bodyPr>
            <a:normAutofit/>
          </a:bodyPr>
          <a:lstStyle/>
          <a:p>
            <a:pPr marL="0" indent="0">
              <a:buNone/>
            </a:pPr>
            <a:r>
              <a:rPr lang="pt-BR" dirty="0"/>
              <a:t>1- Joana foi intimada para praticar um ato, mas a lei não prevê prazo específico. Diante disso, o juiz fixou prazo considerando a complexidade do ato. Assinale a alternativa correta (dica, art. 218):</a:t>
            </a:r>
          </a:p>
          <a:p>
            <a:pPr marL="0" indent="0">
              <a:buNone/>
            </a:pPr>
            <a:r>
              <a:rPr lang="pt-BR" dirty="0"/>
              <a:t>A) O juiz não pode fixar prazo quando a lei for omissa;</a:t>
            </a:r>
            <a:br>
              <a:rPr lang="pt-BR" dirty="0"/>
            </a:br>
            <a:r>
              <a:rPr lang="pt-BR" dirty="0"/>
              <a:t>B) O prazo deve ser sempre de 5 dias;</a:t>
            </a:r>
            <a:br>
              <a:rPr lang="pt-BR" dirty="0"/>
            </a:br>
            <a:r>
              <a:rPr lang="pt-BR" dirty="0"/>
              <a:t>C) O juiz pode fixar prazo conforme a complexidade do ato;</a:t>
            </a:r>
            <a:br>
              <a:rPr lang="pt-BR" dirty="0"/>
            </a:br>
            <a:r>
              <a:rPr lang="pt-BR" dirty="0"/>
              <a:t>D) O prazo será automaticamente de 10 dias;</a:t>
            </a:r>
            <a:br>
              <a:rPr lang="pt-BR" dirty="0"/>
            </a:br>
            <a:r>
              <a:rPr lang="pt-BR" dirty="0"/>
              <a:t>E) O ato será considerado inexistente;</a:t>
            </a:r>
          </a:p>
        </p:txBody>
      </p:sp>
    </p:spTree>
    <p:extLst>
      <p:ext uri="{BB962C8B-B14F-4D97-AF65-F5344CB8AC3E}">
        <p14:creationId xmlns:p14="http://schemas.microsoft.com/office/powerpoint/2010/main" val="3907983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6FE2B-5B75-8EC3-7989-3DCCEDAABA0D}"/>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C926519-C152-3617-54D5-1B21A5D05E2C}"/>
              </a:ext>
            </a:extLst>
          </p:cNvPr>
          <p:cNvSpPr>
            <a:spLocks noGrp="1"/>
          </p:cNvSpPr>
          <p:nvPr>
            <p:ph idx="1"/>
          </p:nvPr>
        </p:nvSpPr>
        <p:spPr>
          <a:xfrm>
            <a:off x="0" y="0"/>
            <a:ext cx="12192000" cy="6857999"/>
          </a:xfrm>
        </p:spPr>
        <p:txBody>
          <a:bodyPr>
            <a:normAutofit/>
          </a:bodyPr>
          <a:lstStyle/>
          <a:p>
            <a:pPr marL="0" indent="0">
              <a:buNone/>
            </a:pPr>
            <a:r>
              <a:rPr lang="pt-BR" dirty="0"/>
              <a:t>2- Maria precisa praticar um ato processual, mas não há previsão legal nem prazo fixado pelo juiz. Neste caso, o prazo será de: (dica, art. 218, §3º, prazo residual):</a:t>
            </a:r>
          </a:p>
          <a:p>
            <a:pPr marL="0" indent="0">
              <a:buNone/>
            </a:pPr>
            <a:r>
              <a:rPr lang="pt-BR" dirty="0"/>
              <a:t>A) 48 horas</a:t>
            </a:r>
          </a:p>
          <a:p>
            <a:pPr marL="0" indent="0">
              <a:buNone/>
            </a:pPr>
            <a:r>
              <a:rPr lang="pt-BR" dirty="0"/>
              <a:t>B) 3 dias</a:t>
            </a:r>
          </a:p>
          <a:p>
            <a:pPr marL="0" indent="0">
              <a:buNone/>
            </a:pPr>
            <a:r>
              <a:rPr lang="pt-BR" dirty="0"/>
              <a:t>C) 5 dias</a:t>
            </a:r>
          </a:p>
          <a:p>
            <a:pPr marL="0" indent="0">
              <a:buNone/>
            </a:pPr>
            <a:r>
              <a:rPr lang="pt-BR" dirty="0"/>
              <a:t>D) 10 dias</a:t>
            </a:r>
          </a:p>
          <a:p>
            <a:pPr marL="0" indent="0">
              <a:buNone/>
            </a:pPr>
            <a:r>
              <a:rPr lang="pt-BR" dirty="0"/>
              <a:t>E) 15 dias</a:t>
            </a:r>
          </a:p>
          <a:p>
            <a:pPr marL="0" indent="0" algn="just">
              <a:buNone/>
            </a:pPr>
            <a:endParaRPr lang="pt-BR" dirty="0"/>
          </a:p>
        </p:txBody>
      </p:sp>
    </p:spTree>
    <p:extLst>
      <p:ext uri="{BB962C8B-B14F-4D97-AF65-F5344CB8AC3E}">
        <p14:creationId xmlns:p14="http://schemas.microsoft.com/office/powerpoint/2010/main" val="157832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E9712-09A2-1CD1-9A18-66A0B5A3128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C09E6DB-AD79-84A2-0EA3-5472D2F39F85}"/>
              </a:ext>
            </a:extLst>
          </p:cNvPr>
          <p:cNvSpPr>
            <a:spLocks noGrp="1"/>
          </p:cNvSpPr>
          <p:nvPr>
            <p:ph idx="1"/>
          </p:nvPr>
        </p:nvSpPr>
        <p:spPr>
          <a:xfrm>
            <a:off x="0" y="0"/>
            <a:ext cx="12192000" cy="6857999"/>
          </a:xfrm>
        </p:spPr>
        <p:txBody>
          <a:bodyPr>
            <a:normAutofit/>
          </a:bodyPr>
          <a:lstStyle/>
          <a:p>
            <a:pPr marL="0" indent="0" algn="just">
              <a:buNone/>
            </a:pPr>
            <a:r>
              <a:rPr lang="pt-BR" dirty="0"/>
              <a:t>3- O advogado Pedro protocolou uma manifestação antes do início do prazo. Assinale a alternativa correta (dica, art. 218, §4º - ato antecipado):</a:t>
            </a:r>
          </a:p>
          <a:p>
            <a:pPr marL="0" indent="0">
              <a:buNone/>
            </a:pPr>
            <a:r>
              <a:rPr lang="pt-BR" dirty="0"/>
              <a:t>A) O ato é intempestivo.</a:t>
            </a:r>
          </a:p>
          <a:p>
            <a:pPr marL="0" indent="0">
              <a:buNone/>
            </a:pPr>
            <a:r>
              <a:rPr lang="pt-BR" dirty="0"/>
              <a:t>B) O ato é inválido.</a:t>
            </a:r>
          </a:p>
          <a:p>
            <a:pPr marL="0" indent="0">
              <a:buNone/>
            </a:pPr>
            <a:r>
              <a:rPr lang="pt-BR" dirty="0"/>
              <a:t>C) O ato depende de homologação judicial.</a:t>
            </a:r>
          </a:p>
          <a:p>
            <a:pPr marL="0" indent="0">
              <a:buNone/>
            </a:pPr>
            <a:r>
              <a:rPr lang="pt-BR" dirty="0"/>
              <a:t>D) O ato é considerado tempestivo.</a:t>
            </a:r>
          </a:p>
          <a:p>
            <a:pPr marL="0" indent="0">
              <a:buNone/>
            </a:pPr>
            <a:r>
              <a:rPr lang="pt-BR" dirty="0"/>
              <a:t>E) O ato deve ser repetido.</a:t>
            </a:r>
          </a:p>
          <a:p>
            <a:pPr marL="0" indent="0" algn="just">
              <a:buNone/>
            </a:pPr>
            <a:endParaRPr lang="pt-BR" dirty="0"/>
          </a:p>
        </p:txBody>
      </p:sp>
    </p:spTree>
    <p:extLst>
      <p:ext uri="{BB962C8B-B14F-4D97-AF65-F5344CB8AC3E}">
        <p14:creationId xmlns:p14="http://schemas.microsoft.com/office/powerpoint/2010/main" val="3655603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463E4-0042-E9B5-C0B0-897BDE0808D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91506FC-F55F-0B31-CFA2-2ECFE992F6E7}"/>
              </a:ext>
            </a:extLst>
          </p:cNvPr>
          <p:cNvSpPr>
            <a:spLocks noGrp="1"/>
          </p:cNvSpPr>
          <p:nvPr>
            <p:ph idx="1"/>
          </p:nvPr>
        </p:nvSpPr>
        <p:spPr>
          <a:xfrm>
            <a:off x="0" y="0"/>
            <a:ext cx="12192000" cy="6857999"/>
          </a:xfrm>
        </p:spPr>
        <p:txBody>
          <a:bodyPr>
            <a:normAutofit/>
          </a:bodyPr>
          <a:lstStyle/>
          <a:p>
            <a:pPr marL="0" indent="0">
              <a:buNone/>
            </a:pPr>
            <a:r>
              <a:rPr lang="pt-BR" dirty="0"/>
              <a:t>4- Em um processo cível, o prazo de 10 dias foi fixado pelo juiz. A contagem será feita (dica: art. 219 - dias úteis):</a:t>
            </a:r>
          </a:p>
          <a:p>
            <a:pPr marL="0" indent="0">
              <a:buNone/>
            </a:pPr>
            <a:r>
              <a:rPr lang="pt-BR" dirty="0"/>
              <a:t>A) Em dias corridos,</a:t>
            </a:r>
          </a:p>
          <a:p>
            <a:pPr marL="0" indent="0">
              <a:buNone/>
            </a:pPr>
            <a:r>
              <a:rPr lang="pt-BR" dirty="0"/>
              <a:t>B) Em dias úteis,</a:t>
            </a:r>
          </a:p>
          <a:p>
            <a:pPr marL="0" indent="0">
              <a:buNone/>
            </a:pPr>
            <a:r>
              <a:rPr lang="pt-BR" dirty="0"/>
              <a:t>C) Em horas,</a:t>
            </a:r>
          </a:p>
          <a:p>
            <a:pPr marL="0" indent="0">
              <a:buNone/>
            </a:pPr>
            <a:r>
              <a:rPr lang="pt-BR" dirty="0"/>
              <a:t>D) Minuto a minuto,</a:t>
            </a:r>
          </a:p>
          <a:p>
            <a:pPr marL="0" indent="0">
              <a:buNone/>
            </a:pPr>
            <a:r>
              <a:rPr lang="pt-BR" dirty="0"/>
              <a:t>E) Conforme escolha das partes,</a:t>
            </a:r>
          </a:p>
          <a:p>
            <a:pPr marL="0" indent="0" algn="just">
              <a:buNone/>
            </a:pPr>
            <a:endParaRPr lang="pt-BR" dirty="0"/>
          </a:p>
        </p:txBody>
      </p:sp>
    </p:spTree>
    <p:extLst>
      <p:ext uri="{BB962C8B-B14F-4D97-AF65-F5344CB8AC3E}">
        <p14:creationId xmlns:p14="http://schemas.microsoft.com/office/powerpoint/2010/main" val="3519494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F648C-7A47-9CAB-514F-AD8364441BF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F870AE4-53E8-C56A-71AD-75DD54FDB61C}"/>
              </a:ext>
            </a:extLst>
          </p:cNvPr>
          <p:cNvSpPr>
            <a:spLocks noGrp="1"/>
          </p:cNvSpPr>
          <p:nvPr>
            <p:ph idx="1"/>
          </p:nvPr>
        </p:nvSpPr>
        <p:spPr>
          <a:xfrm>
            <a:off x="0" y="0"/>
            <a:ext cx="12192000" cy="6857999"/>
          </a:xfrm>
        </p:spPr>
        <p:txBody>
          <a:bodyPr>
            <a:normAutofit/>
          </a:bodyPr>
          <a:lstStyle/>
          <a:p>
            <a:pPr marL="0" indent="0" algn="just">
              <a:buNone/>
            </a:pPr>
            <a:r>
              <a:rPr lang="pt-BR" dirty="0"/>
              <a:t>5- Um prazo processual estava em curso no dia 18 de dezembro. O que ocorre entre 20/12 e 20/01? (dica: Art. 220 - suspensão fim de ano)</a:t>
            </a:r>
          </a:p>
          <a:p>
            <a:pPr marL="0" indent="0">
              <a:buNone/>
            </a:pPr>
            <a:r>
              <a:rPr lang="pt-BR" dirty="0"/>
              <a:t>A) O prazo continua normalmente;</a:t>
            </a:r>
          </a:p>
          <a:p>
            <a:pPr marL="0" indent="0">
              <a:buNone/>
            </a:pPr>
            <a:r>
              <a:rPr lang="pt-BR" dirty="0"/>
              <a:t>B) O prazo é interrompido e reiniciado;</a:t>
            </a:r>
          </a:p>
          <a:p>
            <a:pPr marL="0" indent="0">
              <a:buNone/>
            </a:pPr>
            <a:r>
              <a:rPr lang="pt-BR" dirty="0"/>
              <a:t>C) O prazo é suspenso;</a:t>
            </a:r>
          </a:p>
          <a:p>
            <a:pPr marL="0" indent="0">
              <a:buNone/>
            </a:pPr>
            <a:r>
              <a:rPr lang="pt-BR" dirty="0"/>
              <a:t>D) O prazo é reduzido;</a:t>
            </a:r>
          </a:p>
          <a:p>
            <a:pPr marL="0" indent="0">
              <a:buNone/>
            </a:pPr>
            <a:r>
              <a:rPr lang="pt-BR" dirty="0"/>
              <a:t>E) O processo é extinto;</a:t>
            </a:r>
          </a:p>
          <a:p>
            <a:pPr marL="0" indent="0" algn="just">
              <a:buNone/>
            </a:pPr>
            <a:endParaRPr lang="pt-BR" dirty="0"/>
          </a:p>
        </p:txBody>
      </p:sp>
    </p:spTree>
    <p:extLst>
      <p:ext uri="{BB962C8B-B14F-4D97-AF65-F5344CB8AC3E}">
        <p14:creationId xmlns:p14="http://schemas.microsoft.com/office/powerpoint/2010/main" val="112453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1524000" y="44624"/>
            <a:ext cx="9144000" cy="6696744"/>
          </a:xfrm>
        </p:spPr>
        <p:txBody>
          <a:bodyPr/>
          <a:lstStyle/>
          <a:p>
            <a:pPr marL="0" indent="0" algn="just">
              <a:buNone/>
            </a:pPr>
            <a:r>
              <a:rPr lang="pt-BR" dirty="0"/>
              <a:t>1- Aplica-se o incidente de impedimento e/ou suspeição em face de certos sujeitos do processo, exceto: (d</a:t>
            </a:r>
            <a:r>
              <a:rPr lang="pt-BR" sz="2100" dirty="0"/>
              <a:t>ica: 457 CPC</a:t>
            </a:r>
            <a:r>
              <a:rPr lang="pt-BR" dirty="0"/>
              <a:t>)</a:t>
            </a:r>
          </a:p>
          <a:p>
            <a:pPr marL="0" indent="0" algn="just">
              <a:buNone/>
            </a:pPr>
            <a:r>
              <a:rPr lang="pt-BR" dirty="0"/>
              <a:t>A-Testemunha</a:t>
            </a:r>
          </a:p>
          <a:p>
            <a:pPr marL="0" indent="0" algn="just">
              <a:buNone/>
            </a:pPr>
            <a:r>
              <a:rPr lang="pt-BR" dirty="0"/>
              <a:t>B- Juiz</a:t>
            </a:r>
          </a:p>
          <a:p>
            <a:pPr marL="0" indent="0" algn="just">
              <a:buNone/>
            </a:pPr>
            <a:r>
              <a:rPr lang="pt-BR" dirty="0"/>
              <a:t>C- Chefe de secretaria</a:t>
            </a:r>
          </a:p>
          <a:p>
            <a:pPr marL="0" indent="0" algn="just">
              <a:buNone/>
            </a:pPr>
            <a:r>
              <a:rPr lang="pt-BR" dirty="0"/>
              <a:t>D- Ministério Público</a:t>
            </a:r>
          </a:p>
          <a:p>
            <a:pPr marL="0" indent="0" algn="just">
              <a:buNone/>
            </a:pPr>
            <a:r>
              <a:rPr lang="pt-BR" dirty="0"/>
              <a:t>E-Oficial de Justiça</a:t>
            </a:r>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18319874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54200-569F-096D-A5C5-C7B3BEA00D3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FE41254-CA80-6039-077D-B58606F2439D}"/>
              </a:ext>
            </a:extLst>
          </p:cNvPr>
          <p:cNvSpPr>
            <a:spLocks noGrp="1"/>
          </p:cNvSpPr>
          <p:nvPr>
            <p:ph idx="1"/>
          </p:nvPr>
        </p:nvSpPr>
        <p:spPr>
          <a:xfrm>
            <a:off x="0" y="0"/>
            <a:ext cx="12192000" cy="6857999"/>
          </a:xfrm>
        </p:spPr>
        <p:txBody>
          <a:bodyPr>
            <a:normAutofit/>
          </a:bodyPr>
          <a:lstStyle/>
          <a:p>
            <a:pPr marL="0" indent="0" algn="just">
              <a:buNone/>
            </a:pPr>
            <a:r>
              <a:rPr lang="pt-BR" dirty="0"/>
              <a:t>6- Um prazo começou a correr após intimação válida. Neste caso, a contagem ocorre (dica, art. 224 - contagem do prazo):</a:t>
            </a:r>
          </a:p>
          <a:p>
            <a:pPr marL="0" indent="0">
              <a:buNone/>
            </a:pPr>
            <a:r>
              <a:rPr lang="pt-BR" dirty="0"/>
              <a:t>A) Incluindo o dia do começo;</a:t>
            </a:r>
          </a:p>
          <a:p>
            <a:pPr marL="0" indent="0">
              <a:buNone/>
            </a:pPr>
            <a:r>
              <a:rPr lang="pt-BR" dirty="0"/>
              <a:t>B) Excluindo o dia do vencimento;</a:t>
            </a:r>
          </a:p>
          <a:p>
            <a:pPr marL="0" indent="0">
              <a:buNone/>
            </a:pPr>
            <a:r>
              <a:rPr lang="pt-BR" dirty="0"/>
              <a:t>C) Excluindo o dia do começo e incluindo o do vencimento;</a:t>
            </a:r>
          </a:p>
          <a:p>
            <a:pPr marL="0" indent="0">
              <a:buNone/>
            </a:pPr>
            <a:r>
              <a:rPr lang="pt-BR" dirty="0"/>
              <a:t>D) Apenas em dias corridos;</a:t>
            </a:r>
          </a:p>
          <a:p>
            <a:pPr marL="0" indent="0">
              <a:buNone/>
            </a:pPr>
            <a:r>
              <a:rPr lang="pt-BR" dirty="0"/>
              <a:t>E) A critério do juiz;</a:t>
            </a:r>
          </a:p>
          <a:p>
            <a:pPr marL="0" indent="0" algn="just">
              <a:buNone/>
            </a:pPr>
            <a:endParaRPr lang="pt-BR" dirty="0"/>
          </a:p>
        </p:txBody>
      </p:sp>
    </p:spTree>
    <p:extLst>
      <p:ext uri="{BB962C8B-B14F-4D97-AF65-F5344CB8AC3E}">
        <p14:creationId xmlns:p14="http://schemas.microsoft.com/office/powerpoint/2010/main" val="4766237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669C2-6D56-7BC5-ABED-A21F03B9CA5E}"/>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19D21EC-2985-B381-1C39-F43707AC6BB8}"/>
              </a:ext>
            </a:extLst>
          </p:cNvPr>
          <p:cNvSpPr>
            <a:spLocks noGrp="1"/>
          </p:cNvSpPr>
          <p:nvPr>
            <p:ph idx="1"/>
          </p:nvPr>
        </p:nvSpPr>
        <p:spPr>
          <a:xfrm>
            <a:off x="0" y="0"/>
            <a:ext cx="12192000" cy="6857999"/>
          </a:xfrm>
        </p:spPr>
        <p:txBody>
          <a:bodyPr>
            <a:normAutofit/>
          </a:bodyPr>
          <a:lstStyle/>
          <a:p>
            <a:pPr marL="0" indent="0">
              <a:buNone/>
            </a:pPr>
            <a:r>
              <a:rPr lang="pt-BR" dirty="0"/>
              <a:t>7- O juiz deve proferir sentença no prazo impróprio de (dica, art. 226 - prazos do juiz):</a:t>
            </a:r>
          </a:p>
          <a:p>
            <a:pPr marL="0" indent="0">
              <a:buNone/>
            </a:pPr>
            <a:r>
              <a:rPr lang="pt-BR" dirty="0"/>
              <a:t>A) 30 dias</a:t>
            </a:r>
          </a:p>
          <a:p>
            <a:pPr marL="0" indent="0">
              <a:buNone/>
            </a:pPr>
            <a:r>
              <a:rPr lang="pt-BR" dirty="0"/>
              <a:t>B) 60 dias</a:t>
            </a:r>
          </a:p>
          <a:p>
            <a:pPr marL="0" indent="0">
              <a:buNone/>
            </a:pPr>
            <a:r>
              <a:rPr lang="pt-BR" dirty="0"/>
              <a:t>C) 15 dias</a:t>
            </a:r>
          </a:p>
          <a:p>
            <a:pPr marL="0" indent="0">
              <a:buNone/>
            </a:pPr>
            <a:r>
              <a:rPr lang="pt-BR" dirty="0"/>
              <a:t>D) 5 dias</a:t>
            </a:r>
          </a:p>
          <a:p>
            <a:pPr marL="0" indent="0">
              <a:buNone/>
            </a:pPr>
            <a:r>
              <a:rPr lang="pt-BR" dirty="0"/>
              <a:t>E) 10 dias</a:t>
            </a:r>
          </a:p>
          <a:p>
            <a:pPr marL="0" indent="0" algn="just">
              <a:buNone/>
            </a:pPr>
            <a:endParaRPr lang="pt-BR" dirty="0"/>
          </a:p>
        </p:txBody>
      </p:sp>
    </p:spTree>
    <p:extLst>
      <p:ext uri="{BB962C8B-B14F-4D97-AF65-F5344CB8AC3E}">
        <p14:creationId xmlns:p14="http://schemas.microsoft.com/office/powerpoint/2010/main" val="4112943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FAB82-E53A-EE71-C63A-6A352E02804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4F9BF37-6CE5-73D4-A041-E7E5B1AF3315}"/>
              </a:ext>
            </a:extLst>
          </p:cNvPr>
          <p:cNvSpPr>
            <a:spLocks noGrp="1"/>
          </p:cNvSpPr>
          <p:nvPr>
            <p:ph idx="1"/>
          </p:nvPr>
        </p:nvSpPr>
        <p:spPr>
          <a:xfrm>
            <a:off x="0" y="0"/>
            <a:ext cx="12192000" cy="6857999"/>
          </a:xfrm>
        </p:spPr>
        <p:txBody>
          <a:bodyPr>
            <a:normAutofit/>
          </a:bodyPr>
          <a:lstStyle/>
          <a:p>
            <a:pPr marL="0" indent="0">
              <a:buNone/>
            </a:pPr>
            <a:r>
              <a:rPr lang="pt-BR" dirty="0"/>
              <a:t>8-Dois réus possuem advogados de escritórios diferentes e o processo tramita eletronicamente. Nesse caso (dica, art. 229 - litisconsortes):</a:t>
            </a:r>
          </a:p>
          <a:p>
            <a:pPr marL="0" indent="0">
              <a:buNone/>
            </a:pPr>
            <a:r>
              <a:rPr lang="pt-BR" dirty="0"/>
              <a:t>A) O prazo é simples</a:t>
            </a:r>
          </a:p>
          <a:p>
            <a:pPr marL="0" indent="0">
              <a:buNone/>
            </a:pPr>
            <a:r>
              <a:rPr lang="pt-BR" dirty="0"/>
              <a:t>B) O prazo é em dobro</a:t>
            </a:r>
          </a:p>
          <a:p>
            <a:pPr marL="0" indent="0">
              <a:buNone/>
            </a:pPr>
            <a:r>
              <a:rPr lang="pt-BR" dirty="0"/>
              <a:t>C) O prazo é triplo</a:t>
            </a:r>
          </a:p>
          <a:p>
            <a:pPr marL="0" indent="0">
              <a:buNone/>
            </a:pPr>
            <a:r>
              <a:rPr lang="pt-BR" dirty="0"/>
              <a:t>D) Depende de pedido</a:t>
            </a:r>
          </a:p>
          <a:p>
            <a:pPr marL="0" indent="0">
              <a:buNone/>
            </a:pPr>
            <a:r>
              <a:rPr lang="pt-BR" dirty="0"/>
              <a:t>E) Não há prazo</a:t>
            </a:r>
          </a:p>
          <a:p>
            <a:pPr marL="0" indent="0" algn="just">
              <a:buNone/>
            </a:pPr>
            <a:endParaRPr lang="pt-BR" dirty="0"/>
          </a:p>
        </p:txBody>
      </p:sp>
    </p:spTree>
    <p:extLst>
      <p:ext uri="{BB962C8B-B14F-4D97-AF65-F5344CB8AC3E}">
        <p14:creationId xmlns:p14="http://schemas.microsoft.com/office/powerpoint/2010/main" val="8937847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38A75-E2E2-DA47-CF38-C901D2EB8E8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D8D4895-110C-04D4-77BF-1F7B53B9F07F}"/>
              </a:ext>
            </a:extLst>
          </p:cNvPr>
          <p:cNvSpPr>
            <a:spLocks noGrp="1"/>
          </p:cNvSpPr>
          <p:nvPr>
            <p:ph idx="1"/>
          </p:nvPr>
        </p:nvSpPr>
        <p:spPr>
          <a:xfrm>
            <a:off x="0" y="0"/>
            <a:ext cx="12192000" cy="6857999"/>
          </a:xfrm>
        </p:spPr>
        <p:txBody>
          <a:bodyPr>
            <a:normAutofit/>
          </a:bodyPr>
          <a:lstStyle/>
          <a:p>
            <a:pPr marL="0" indent="0" algn="just">
              <a:buNone/>
            </a:pPr>
            <a:r>
              <a:rPr lang="pt-BR" dirty="0"/>
              <a:t>9- A citação foi realizada pelos Correios com aviso de recebimento (AR). O prazo começa (dica, art. 231 - termo inicial: correio):</a:t>
            </a:r>
          </a:p>
          <a:p>
            <a:pPr marL="0" indent="0">
              <a:buNone/>
            </a:pPr>
            <a:r>
              <a:rPr lang="pt-BR" dirty="0"/>
              <a:t>A) Na postagem,</a:t>
            </a:r>
          </a:p>
          <a:p>
            <a:pPr marL="0" indent="0">
              <a:buNone/>
            </a:pPr>
            <a:r>
              <a:rPr lang="pt-BR" dirty="0"/>
              <a:t>B) Na entrega,</a:t>
            </a:r>
          </a:p>
          <a:p>
            <a:pPr marL="0" indent="0">
              <a:buNone/>
            </a:pPr>
            <a:r>
              <a:rPr lang="pt-BR" dirty="0"/>
              <a:t>C) No dia seguinte na juntada;</a:t>
            </a:r>
          </a:p>
          <a:p>
            <a:pPr marL="0" indent="0">
              <a:buNone/>
            </a:pPr>
            <a:r>
              <a:rPr lang="pt-BR" dirty="0"/>
              <a:t>D) Após 5 dias </a:t>
            </a:r>
            <a:r>
              <a:rPr lang="pt-BR"/>
              <a:t>a juntada.</a:t>
            </a:r>
            <a:endParaRPr lang="pt-BR" dirty="0"/>
          </a:p>
          <a:p>
            <a:pPr marL="0" indent="0">
              <a:buNone/>
            </a:pPr>
            <a:r>
              <a:rPr lang="pt-BR" dirty="0"/>
              <a:t>E) Na ciência do juiz.</a:t>
            </a:r>
          </a:p>
          <a:p>
            <a:pPr marL="0" indent="0" algn="just">
              <a:buNone/>
            </a:pPr>
            <a:endParaRPr lang="pt-BR" dirty="0"/>
          </a:p>
        </p:txBody>
      </p:sp>
    </p:spTree>
    <p:extLst>
      <p:ext uri="{BB962C8B-B14F-4D97-AF65-F5344CB8AC3E}">
        <p14:creationId xmlns:p14="http://schemas.microsoft.com/office/powerpoint/2010/main" val="2865093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C74B9-9600-1F8E-290D-3290555BD23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94EEABF-2370-82DF-C17F-E9EE2FE05A3B}"/>
              </a:ext>
            </a:extLst>
          </p:cNvPr>
          <p:cNvSpPr>
            <a:spLocks noGrp="1"/>
          </p:cNvSpPr>
          <p:nvPr>
            <p:ph idx="1"/>
          </p:nvPr>
        </p:nvSpPr>
        <p:spPr>
          <a:xfrm>
            <a:off x="0" y="0"/>
            <a:ext cx="12192000" cy="6857999"/>
          </a:xfrm>
        </p:spPr>
        <p:txBody>
          <a:bodyPr>
            <a:normAutofit/>
          </a:bodyPr>
          <a:lstStyle/>
          <a:p>
            <a:pPr marL="0" indent="0">
              <a:buNone/>
            </a:pPr>
            <a:r>
              <a:rPr lang="pt-BR" dirty="0"/>
              <a:t>10- Uma intimação foi disponibilizada no Diário da Justiça eletrônico na segunda-feira. Neste caso, o prazo começa (art. 224, §2º - início da contagem):</a:t>
            </a:r>
          </a:p>
          <a:p>
            <a:pPr marL="0" indent="0">
              <a:buNone/>
            </a:pPr>
            <a:r>
              <a:rPr lang="pt-BR" dirty="0"/>
              <a:t>A) segunda-feira.</a:t>
            </a:r>
          </a:p>
          <a:p>
            <a:pPr marL="0" indent="0">
              <a:buNone/>
            </a:pPr>
            <a:r>
              <a:rPr lang="pt-BR" dirty="0"/>
              <a:t>B) terça-feira.</a:t>
            </a:r>
          </a:p>
          <a:p>
            <a:pPr marL="0" indent="0">
              <a:buNone/>
            </a:pPr>
            <a:r>
              <a:rPr lang="pt-BR" dirty="0"/>
              <a:t>C) quarta-feira.</a:t>
            </a:r>
          </a:p>
          <a:p>
            <a:pPr marL="0" indent="0">
              <a:buNone/>
            </a:pPr>
            <a:r>
              <a:rPr lang="pt-BR" dirty="0"/>
              <a:t>D) sexta-feira.</a:t>
            </a:r>
          </a:p>
          <a:p>
            <a:pPr marL="0" indent="0">
              <a:buNone/>
            </a:pPr>
            <a:r>
              <a:rPr lang="pt-BR" dirty="0"/>
              <a:t>E) sexta-feira.</a:t>
            </a:r>
          </a:p>
        </p:txBody>
      </p:sp>
    </p:spTree>
    <p:extLst>
      <p:ext uri="{BB962C8B-B14F-4D97-AF65-F5344CB8AC3E}">
        <p14:creationId xmlns:p14="http://schemas.microsoft.com/office/powerpoint/2010/main" val="1370927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3E185-FB0B-D72D-05E3-0F1655F8C37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B47398B-A0B8-268F-482E-30A1A169B751}"/>
              </a:ext>
            </a:extLst>
          </p:cNvPr>
          <p:cNvSpPr>
            <a:spLocks noGrp="1"/>
          </p:cNvSpPr>
          <p:nvPr>
            <p:ph idx="1"/>
          </p:nvPr>
        </p:nvSpPr>
        <p:spPr>
          <a:xfrm>
            <a:off x="0" y="0"/>
            <a:ext cx="12192000" cy="6857999"/>
          </a:xfrm>
        </p:spPr>
        <p:txBody>
          <a:bodyPr>
            <a:normAutofit/>
          </a:bodyPr>
          <a:lstStyle/>
          <a:p>
            <a:pPr marL="0" indent="0" algn="just">
              <a:buNone/>
            </a:pPr>
            <a:r>
              <a:rPr lang="pt-BR" dirty="0"/>
              <a:t>11- Há três réus citados em momentos diferentes. O prazo para contestar começa (dica, art. 231, §1º - pluralidade de réus):</a:t>
            </a:r>
          </a:p>
          <a:p>
            <a:pPr marL="0" indent="0">
              <a:buNone/>
            </a:pPr>
            <a:r>
              <a:rPr lang="pt-BR" dirty="0"/>
              <a:t>A) Da primeira citação;</a:t>
            </a:r>
          </a:p>
          <a:p>
            <a:pPr marL="0" indent="0">
              <a:buNone/>
            </a:pPr>
            <a:r>
              <a:rPr lang="pt-BR" dirty="0"/>
              <a:t>B) Da segunda citação;</a:t>
            </a:r>
          </a:p>
          <a:p>
            <a:pPr marL="0" indent="0">
              <a:buNone/>
            </a:pPr>
            <a:r>
              <a:rPr lang="pt-BR" dirty="0"/>
              <a:t>C) Da última citação;</a:t>
            </a:r>
          </a:p>
          <a:p>
            <a:pPr marL="0" indent="0">
              <a:buNone/>
            </a:pPr>
            <a:r>
              <a:rPr lang="pt-BR" dirty="0"/>
              <a:t>D) Individualmente para cada um;</a:t>
            </a:r>
          </a:p>
          <a:p>
            <a:pPr marL="0" indent="0">
              <a:buNone/>
            </a:pPr>
            <a:r>
              <a:rPr lang="pt-BR" dirty="0"/>
              <a:t>E) Após despacho do juiz;</a:t>
            </a:r>
          </a:p>
        </p:txBody>
      </p:sp>
    </p:spTree>
    <p:extLst>
      <p:ext uri="{BB962C8B-B14F-4D97-AF65-F5344CB8AC3E}">
        <p14:creationId xmlns:p14="http://schemas.microsoft.com/office/powerpoint/2010/main" val="2691946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7438C-2616-9254-6090-295134744C7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4B77A90-B9E0-320C-8464-9774B9E9CC1B}"/>
              </a:ext>
            </a:extLst>
          </p:cNvPr>
          <p:cNvSpPr>
            <a:spLocks noGrp="1"/>
          </p:cNvSpPr>
          <p:nvPr>
            <p:ph idx="1"/>
          </p:nvPr>
        </p:nvSpPr>
        <p:spPr>
          <a:xfrm>
            <a:off x="0" y="0"/>
            <a:ext cx="12192000" cy="6857999"/>
          </a:xfrm>
        </p:spPr>
        <p:txBody>
          <a:bodyPr>
            <a:normAutofit/>
          </a:bodyPr>
          <a:lstStyle/>
          <a:p>
            <a:pPr marL="0" indent="0">
              <a:buNone/>
            </a:pPr>
            <a:r>
              <a:rPr lang="pt-BR" dirty="0"/>
              <a:t>12-Dois advogados foram intimados no mesmo processo em momentos diferentes. O prazo (dica, art. 231, §2º - pluralidade de intimados):</a:t>
            </a:r>
          </a:p>
          <a:p>
            <a:pPr marL="0" indent="0">
              <a:buNone/>
            </a:pPr>
            <a:r>
              <a:rPr lang="pt-BR" dirty="0"/>
              <a:t>A) É único para ambos;</a:t>
            </a:r>
          </a:p>
          <a:p>
            <a:pPr marL="0" indent="0">
              <a:buNone/>
            </a:pPr>
            <a:r>
              <a:rPr lang="pt-BR" dirty="0"/>
              <a:t>B) Corre em dobro;</a:t>
            </a:r>
          </a:p>
          <a:p>
            <a:pPr marL="0" indent="0">
              <a:buNone/>
            </a:pPr>
            <a:r>
              <a:rPr lang="pt-BR" dirty="0"/>
              <a:t>C) Corre individualmente para cada um;</a:t>
            </a:r>
          </a:p>
          <a:p>
            <a:pPr marL="0" indent="0">
              <a:buNone/>
            </a:pPr>
            <a:r>
              <a:rPr lang="pt-BR" dirty="0"/>
              <a:t>D) Depende do juiz;</a:t>
            </a:r>
          </a:p>
          <a:p>
            <a:pPr marL="0" indent="0">
              <a:buNone/>
            </a:pPr>
            <a:r>
              <a:rPr lang="pt-BR" dirty="0"/>
              <a:t>E) É contado da primeira intimação;</a:t>
            </a:r>
          </a:p>
          <a:p>
            <a:pPr marL="0" indent="0">
              <a:buNone/>
            </a:pPr>
            <a:endParaRPr lang="pt-BR" dirty="0"/>
          </a:p>
          <a:p>
            <a:pPr marL="0" indent="0">
              <a:buNone/>
            </a:pPr>
            <a:r>
              <a:rPr lang="pt-BR" dirty="0"/>
              <a:t>1-C, 2-C; 3-D; 4-B; 5-C, 6-C, 7-A; 8-A; 9-C; 10-C; 11-C; 12-C</a:t>
            </a:r>
          </a:p>
        </p:txBody>
      </p:sp>
    </p:spTree>
    <p:extLst>
      <p:ext uri="{BB962C8B-B14F-4D97-AF65-F5344CB8AC3E}">
        <p14:creationId xmlns:p14="http://schemas.microsoft.com/office/powerpoint/2010/main" val="3003986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98BA9-BD03-4D26-E9E5-F17628A3774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48C4D3D-30A1-52E0-84A7-7264530CEACC}"/>
              </a:ext>
            </a:extLst>
          </p:cNvPr>
          <p:cNvSpPr>
            <a:spLocks noGrp="1"/>
          </p:cNvSpPr>
          <p:nvPr>
            <p:ph idx="1"/>
          </p:nvPr>
        </p:nvSpPr>
        <p:spPr>
          <a:xfrm>
            <a:off x="0" y="0"/>
            <a:ext cx="12192000" cy="6857999"/>
          </a:xfrm>
        </p:spPr>
        <p:txBody>
          <a:bodyPr numCol="2">
            <a:normAutofit fontScale="77500" lnSpcReduction="20000"/>
          </a:bodyPr>
          <a:lstStyle/>
          <a:p>
            <a:r>
              <a:rPr lang="pt-BR" dirty="0"/>
              <a:t>238: </a:t>
            </a:r>
            <a:r>
              <a:rPr lang="pt-BR" b="1" dirty="0"/>
              <a:t>CITAÇÃO</a:t>
            </a:r>
            <a:r>
              <a:rPr lang="pt-BR" dirty="0"/>
              <a:t>: convocados réu-executado</a:t>
            </a:r>
          </a:p>
          <a:p>
            <a:r>
              <a:rPr lang="pt-BR" dirty="0"/>
              <a:t>239: </a:t>
            </a:r>
            <a:r>
              <a:rPr lang="pt-BR" b="1" dirty="0"/>
              <a:t>citação ato formal</a:t>
            </a:r>
            <a:r>
              <a:rPr lang="pt-BR" dirty="0"/>
              <a:t> indispensável (</a:t>
            </a:r>
            <a:r>
              <a:rPr lang="pt-BR" b="1" dirty="0"/>
              <a:t>§ 1º comparecimento espontâneo</a:t>
            </a:r>
            <a:r>
              <a:rPr lang="pt-BR" dirty="0"/>
              <a:t>)</a:t>
            </a:r>
          </a:p>
          <a:p>
            <a:r>
              <a:rPr lang="pt-BR" dirty="0"/>
              <a:t>240: </a:t>
            </a:r>
            <a:r>
              <a:rPr lang="pt-BR" b="1" dirty="0"/>
              <a:t>EFEITOS DA CITAÇÃO</a:t>
            </a:r>
            <a:r>
              <a:rPr lang="pt-BR" dirty="0"/>
              <a:t>: gera litispendência, torna litigiosa e constitui em mora o devedor e interrompe prescrição</a:t>
            </a:r>
          </a:p>
          <a:p>
            <a:r>
              <a:rPr lang="pt-BR" dirty="0"/>
              <a:t>242: </a:t>
            </a:r>
            <a:r>
              <a:rPr lang="pt-BR" b="1" dirty="0"/>
              <a:t>citação pessoal </a:t>
            </a:r>
            <a:r>
              <a:rPr lang="pt-BR" dirty="0"/>
              <a:t>(exceto administrador)</a:t>
            </a:r>
          </a:p>
          <a:p>
            <a:r>
              <a:rPr lang="pt-BR" dirty="0"/>
              <a:t>243: </a:t>
            </a:r>
            <a:r>
              <a:rPr lang="pt-BR" b="1" dirty="0"/>
              <a:t>local citação </a:t>
            </a:r>
            <a:r>
              <a:rPr lang="pt-BR" dirty="0"/>
              <a:t>(qualquer lugar), militar LINS </a:t>
            </a:r>
            <a:r>
              <a:rPr lang="pt-BR" u="sng" dirty="0"/>
              <a:t>unidade</a:t>
            </a:r>
            <a:r>
              <a:rPr lang="pt-BR" dirty="0"/>
              <a:t> que está servindo</a:t>
            </a:r>
          </a:p>
          <a:p>
            <a:r>
              <a:rPr lang="pt-BR" dirty="0"/>
              <a:t>244: </a:t>
            </a:r>
            <a:r>
              <a:rPr lang="pt-BR" b="1" dirty="0"/>
              <a:t>evitar citação</a:t>
            </a:r>
            <a:r>
              <a:rPr lang="pt-BR" dirty="0"/>
              <a:t>: culto; parente linha reta morto 7 dias; noivo 3 dias; doente estado grave</a:t>
            </a:r>
          </a:p>
          <a:p>
            <a:r>
              <a:rPr lang="pt-BR" dirty="0"/>
              <a:t>245: </a:t>
            </a:r>
            <a:r>
              <a:rPr lang="pt-BR" b="1" dirty="0"/>
              <a:t>INCAPAZ</a:t>
            </a:r>
            <a:r>
              <a:rPr lang="pt-BR" dirty="0"/>
              <a:t>: pedir </a:t>
            </a:r>
            <a:r>
              <a:rPr lang="pt-BR" b="1" dirty="0"/>
              <a:t>laudo</a:t>
            </a:r>
            <a:r>
              <a:rPr lang="pt-BR" dirty="0"/>
              <a:t> e </a:t>
            </a:r>
            <a:r>
              <a:rPr lang="pt-BR" b="1" dirty="0"/>
              <a:t>nomeação de curador</a:t>
            </a:r>
          </a:p>
          <a:p>
            <a:r>
              <a:rPr lang="pt-BR" dirty="0"/>
              <a:t>246: </a:t>
            </a:r>
            <a:r>
              <a:rPr lang="pt-BR" b="1" dirty="0"/>
              <a:t>ordem de citação</a:t>
            </a:r>
            <a:r>
              <a:rPr lang="pt-BR" dirty="0"/>
              <a:t>: meio eletrônico em 2 dias</a:t>
            </a:r>
          </a:p>
          <a:p>
            <a:r>
              <a:rPr lang="pt-BR" dirty="0"/>
              <a:t>§ 1º </a:t>
            </a:r>
            <a:r>
              <a:rPr lang="pt-BR" b="1" dirty="0"/>
              <a:t>pessoa jurídica obrigatório cadastro</a:t>
            </a:r>
          </a:p>
          <a:p>
            <a:r>
              <a:rPr lang="pt-BR" dirty="0"/>
              <a:t>§ 1ºA </a:t>
            </a:r>
            <a:r>
              <a:rPr lang="pt-BR" b="1" dirty="0"/>
              <a:t>ausência</a:t>
            </a:r>
            <a:r>
              <a:rPr lang="pt-BR" dirty="0"/>
              <a:t> de </a:t>
            </a:r>
            <a:r>
              <a:rPr lang="pt-BR" b="1" dirty="0"/>
              <a:t>confirmação em 3 dias</a:t>
            </a:r>
            <a:r>
              <a:rPr lang="pt-BR" dirty="0"/>
              <a:t>, segue: AR - Oficial, balcão - edital</a:t>
            </a:r>
          </a:p>
          <a:p>
            <a:r>
              <a:rPr lang="pt-BR" dirty="0"/>
              <a:t>§ 1-B: réu deve </a:t>
            </a:r>
            <a:r>
              <a:rPr lang="pt-BR" b="1" dirty="0"/>
              <a:t>justificar 1ª oportunidade</a:t>
            </a:r>
          </a:p>
          <a:p>
            <a:r>
              <a:rPr lang="pt-BR" dirty="0"/>
              <a:t>§ 1-C: </a:t>
            </a:r>
            <a:r>
              <a:rPr lang="pt-BR" b="1" dirty="0"/>
              <a:t>multa</a:t>
            </a:r>
            <a:r>
              <a:rPr lang="pt-BR" dirty="0"/>
              <a:t> para que não </a:t>
            </a:r>
            <a:r>
              <a:rPr lang="pt-BR" b="1" dirty="0"/>
              <a:t>justificar até 5%</a:t>
            </a:r>
            <a:r>
              <a:rPr lang="pt-BR" dirty="0"/>
              <a:t> valor da causa (ato </a:t>
            </a:r>
            <a:r>
              <a:rPr lang="pt-BR" b="1" dirty="0"/>
              <a:t>atentatório à dignidade da justiça</a:t>
            </a:r>
            <a:r>
              <a:rPr lang="pt-BR" dirty="0"/>
              <a:t>)</a:t>
            </a:r>
          </a:p>
          <a:p>
            <a:r>
              <a:rPr lang="pt-BR" dirty="0"/>
              <a:t>*</a:t>
            </a:r>
            <a:r>
              <a:rPr lang="pt-BR" b="1" dirty="0"/>
              <a:t>citação WhatsApp</a:t>
            </a:r>
          </a:p>
          <a:p>
            <a:r>
              <a:rPr lang="pt-BR" dirty="0"/>
              <a:t>247 - </a:t>
            </a:r>
            <a:r>
              <a:rPr lang="pt-BR" b="1" dirty="0"/>
              <a:t>citação pelo correio QUALQUER ESTADO</a:t>
            </a:r>
            <a:r>
              <a:rPr lang="pt-BR" dirty="0"/>
              <a:t>, </a:t>
            </a:r>
            <a:r>
              <a:rPr lang="pt-BR" b="1" dirty="0"/>
              <a:t>exceto</a:t>
            </a:r>
            <a:r>
              <a:rPr lang="pt-BR" dirty="0"/>
              <a:t>: ações de estado - incapaz - direito público - local não atendido pelos Correios - justo motivo</a:t>
            </a:r>
          </a:p>
          <a:p>
            <a:r>
              <a:rPr lang="pt-BR" dirty="0"/>
              <a:t>248: </a:t>
            </a:r>
            <a:r>
              <a:rPr lang="pt-BR" b="1" dirty="0"/>
              <a:t>citação AR </a:t>
            </a:r>
            <a:r>
              <a:rPr lang="pt-BR" dirty="0"/>
              <a:t>com recibo dos Correios</a:t>
            </a:r>
          </a:p>
          <a:p>
            <a:r>
              <a:rPr lang="pt-BR" dirty="0"/>
              <a:t>§4 Condomínio é válido recebido pelo </a:t>
            </a:r>
            <a:r>
              <a:rPr lang="pt-BR" b="1" dirty="0"/>
              <a:t>porteiro</a:t>
            </a:r>
          </a:p>
          <a:p>
            <a:r>
              <a:rPr lang="pt-BR" dirty="0"/>
              <a:t>249: </a:t>
            </a:r>
            <a:r>
              <a:rPr lang="pt-BR" b="1" dirty="0"/>
              <a:t>oficial de justiça</a:t>
            </a:r>
            <a:r>
              <a:rPr lang="pt-BR" dirty="0"/>
              <a:t> é exceção (precisa de motivo)</a:t>
            </a:r>
          </a:p>
          <a:p>
            <a:r>
              <a:rPr lang="pt-BR" dirty="0"/>
              <a:t>250: </a:t>
            </a:r>
            <a:r>
              <a:rPr lang="pt-BR" b="1" dirty="0"/>
              <a:t>citação por hora certa</a:t>
            </a:r>
            <a:r>
              <a:rPr lang="pt-BR" dirty="0"/>
              <a:t>: 2 vezes + 1 (suspeita ocultação) - qualquer pessoa (nomeia curador especial 72)</a:t>
            </a:r>
          </a:p>
          <a:p>
            <a:r>
              <a:rPr lang="pt-BR" dirty="0"/>
              <a:t>256: </a:t>
            </a:r>
            <a:r>
              <a:rPr lang="pt-BR" b="1" dirty="0"/>
              <a:t>edital</a:t>
            </a:r>
            <a:r>
              <a:rPr lang="pt-BR" dirty="0"/>
              <a:t>: LINS + LEGAL</a:t>
            </a:r>
          </a:p>
          <a:p>
            <a:r>
              <a:rPr lang="pt-BR" dirty="0"/>
              <a:t>258: </a:t>
            </a:r>
            <a:r>
              <a:rPr lang="pt-BR" b="1" dirty="0"/>
              <a:t>edital dolosa</a:t>
            </a:r>
            <a:r>
              <a:rPr lang="pt-BR" dirty="0"/>
              <a:t>: multa em favor do citando de </a:t>
            </a:r>
            <a:r>
              <a:rPr lang="pt-BR" b="1" dirty="0"/>
              <a:t>5 s.m.</a:t>
            </a:r>
          </a:p>
          <a:p>
            <a:r>
              <a:rPr lang="pt-BR" dirty="0"/>
              <a:t>259: LEGAL: usucapião</a:t>
            </a:r>
          </a:p>
          <a:p>
            <a:r>
              <a:rPr lang="pt-BR" dirty="0"/>
              <a:t>269: </a:t>
            </a:r>
            <a:r>
              <a:rPr lang="pt-BR" b="1" dirty="0"/>
              <a:t>INTIMAÇÃO</a:t>
            </a:r>
            <a:r>
              <a:rPr lang="pt-BR" dirty="0"/>
              <a:t>: ciência a alguém de ato processual (advogado) - DJEN - intimação em nome da sociedade</a:t>
            </a:r>
          </a:p>
        </p:txBody>
      </p:sp>
    </p:spTree>
    <p:extLst>
      <p:ext uri="{BB962C8B-B14F-4D97-AF65-F5344CB8AC3E}">
        <p14:creationId xmlns:p14="http://schemas.microsoft.com/office/powerpoint/2010/main" val="2679417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2D0C1-68B1-E839-9976-37E3D83F3A9F}"/>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36E8FFF-4B1B-1E4C-17F7-8CCEFF2A3FD2}"/>
              </a:ext>
            </a:extLst>
          </p:cNvPr>
          <p:cNvSpPr>
            <a:spLocks noGrp="1"/>
          </p:cNvSpPr>
          <p:nvPr>
            <p:ph idx="1"/>
          </p:nvPr>
        </p:nvSpPr>
        <p:spPr>
          <a:xfrm>
            <a:off x="0" y="0"/>
            <a:ext cx="12192000" cy="6857999"/>
          </a:xfrm>
        </p:spPr>
        <p:txBody>
          <a:bodyPr>
            <a:normAutofit fontScale="85000" lnSpcReduction="20000"/>
          </a:bodyPr>
          <a:lstStyle/>
          <a:p>
            <a:pPr marL="0" indent="0" algn="ctr">
              <a:buNone/>
            </a:pPr>
            <a:r>
              <a:rPr lang="pt-BR" b="1" dirty="0"/>
              <a:t>CITAÇÃO</a:t>
            </a:r>
          </a:p>
          <a:p>
            <a:pPr marL="0" indent="0" algn="just">
              <a:buNone/>
            </a:pPr>
            <a:r>
              <a:rPr lang="pt-BR" b="1" dirty="0"/>
              <a:t>DEFINIÇÃO</a:t>
            </a:r>
            <a:r>
              <a:rPr lang="pt-BR" dirty="0"/>
              <a:t>: Art. 238. Citação é o ato pelo qual são </a:t>
            </a:r>
            <a:r>
              <a:rPr lang="pt-BR" b="1" u="sng" dirty="0"/>
              <a:t>CONVOCADOS</a:t>
            </a:r>
            <a:r>
              <a:rPr lang="pt-BR" dirty="0"/>
              <a:t> o </a:t>
            </a:r>
            <a:r>
              <a:rPr lang="pt-BR" b="1" dirty="0"/>
              <a:t>réu</a:t>
            </a:r>
            <a:r>
              <a:rPr lang="pt-BR" dirty="0"/>
              <a:t>, o </a:t>
            </a:r>
            <a:r>
              <a:rPr lang="pt-BR" b="1" dirty="0"/>
              <a:t>executado</a:t>
            </a:r>
            <a:r>
              <a:rPr lang="pt-BR" dirty="0"/>
              <a:t> ou o interessado PARA INTEGRAR A RELAÇÃO PROCESSUAL.</a:t>
            </a:r>
          </a:p>
          <a:p>
            <a:pPr marL="0" indent="0" algn="just">
              <a:buNone/>
            </a:pPr>
            <a:endParaRPr lang="pt-BR" i="0" dirty="0">
              <a:effectLst/>
              <a:latin typeface="Arial" panose="020B0604020202020204" pitchFamily="34" charset="0"/>
            </a:endParaRPr>
          </a:p>
          <a:p>
            <a:pPr marL="0" indent="0" algn="just">
              <a:buNone/>
            </a:pPr>
            <a:r>
              <a:rPr lang="pt-BR" i="0" dirty="0">
                <a:effectLst/>
                <a:latin typeface="Arial" panose="020B0604020202020204" pitchFamily="34" charset="0"/>
              </a:rPr>
              <a:t>ATO FORMAL DE EXTREMA RELEVÂNCIA DA REGULARIDADE FORMAL: Art. 280. As citações e as intimações serão nulas quando feitas sem observância das prescrições legais.</a:t>
            </a:r>
            <a:endParaRPr lang="pt-BR" dirty="0"/>
          </a:p>
          <a:p>
            <a:pPr marL="0" indent="0" algn="just">
              <a:buNone/>
            </a:pPr>
            <a:r>
              <a:rPr lang="pt-BR" dirty="0"/>
              <a:t>	CITAÇÃO É PRESSUPOSTO PROCESSUAL, ou seja,  sem citação, não existe processo!</a:t>
            </a:r>
          </a:p>
          <a:p>
            <a:pPr marL="0" indent="0" algn="just">
              <a:buNone/>
            </a:pPr>
            <a:endParaRPr lang="pt-BR" b="1" dirty="0"/>
          </a:p>
          <a:p>
            <a:pPr marL="0" indent="0" algn="just">
              <a:buNone/>
            </a:pPr>
            <a:r>
              <a:rPr lang="pt-BR" b="1" dirty="0"/>
              <a:t>	</a:t>
            </a:r>
            <a:r>
              <a:rPr lang="pt-BR" dirty="0"/>
              <a:t>Art. 239. Para a </a:t>
            </a:r>
            <a:r>
              <a:rPr lang="pt-BR" b="1" dirty="0"/>
              <a:t>validade</a:t>
            </a:r>
            <a:r>
              <a:rPr lang="pt-BR" dirty="0"/>
              <a:t> do processo é </a:t>
            </a:r>
            <a:r>
              <a:rPr lang="pt-BR" b="1" dirty="0"/>
              <a:t>INDISPENSÁVEL</a:t>
            </a:r>
            <a:r>
              <a:rPr lang="pt-BR" dirty="0"/>
              <a:t> a citação do réu ou do executado, ressalvadas as hipóteses de </a:t>
            </a:r>
            <a:r>
              <a:rPr lang="pt-BR" b="1" dirty="0"/>
              <a:t>indeferimento da petição inicial</a:t>
            </a:r>
            <a:r>
              <a:rPr lang="pt-BR" dirty="0"/>
              <a:t> ou de </a:t>
            </a:r>
            <a:r>
              <a:rPr lang="pt-BR" b="1" dirty="0"/>
              <a:t>improcedência liminar do pedido</a:t>
            </a:r>
            <a:r>
              <a:rPr lang="pt-BR" dirty="0"/>
              <a:t>.</a:t>
            </a:r>
          </a:p>
          <a:p>
            <a:pPr marL="0" indent="0" algn="just">
              <a:buNone/>
            </a:pPr>
            <a:r>
              <a:rPr lang="pt-BR" dirty="0"/>
              <a:t>	§ 1º O </a:t>
            </a:r>
            <a:r>
              <a:rPr lang="pt-BR" b="1" dirty="0"/>
              <a:t>comparecimento espontâneo do réu</a:t>
            </a:r>
            <a:r>
              <a:rPr lang="pt-BR" dirty="0"/>
              <a:t> ou do </a:t>
            </a:r>
            <a:r>
              <a:rPr lang="pt-BR" b="1" dirty="0"/>
              <a:t>executado</a:t>
            </a:r>
            <a:r>
              <a:rPr lang="pt-BR" dirty="0"/>
              <a:t> supre a falta ou a nulidade da citação, </a:t>
            </a:r>
            <a:r>
              <a:rPr lang="pt-BR" b="1" dirty="0"/>
              <a:t>fluindo a partir desta data o prazo para apresentação de contestação</a:t>
            </a:r>
            <a:r>
              <a:rPr lang="pt-BR" dirty="0"/>
              <a:t> ou de </a:t>
            </a:r>
            <a:r>
              <a:rPr lang="pt-BR" b="1" dirty="0"/>
              <a:t>embargos à execução</a:t>
            </a:r>
            <a:r>
              <a:rPr lang="pt-BR" dirty="0"/>
              <a:t>.</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t>
            </a:r>
          </a:p>
          <a:p>
            <a:pPr marL="0" indent="0" algn="just">
              <a:buNone/>
            </a:pPr>
            <a:endParaRPr lang="pt-BR" dirty="0"/>
          </a:p>
          <a:p>
            <a:pPr marL="0" indent="0" algn="just">
              <a:buNone/>
            </a:pPr>
            <a:endParaRPr lang="pt-BR" dirty="0"/>
          </a:p>
          <a:p>
            <a:pPr marL="0" indent="0" algn="just">
              <a:buNone/>
            </a:pPr>
            <a:endParaRPr lang="pt-BR" dirty="0"/>
          </a:p>
        </p:txBody>
      </p:sp>
      <p:pic>
        <p:nvPicPr>
          <p:cNvPr id="4" name="Imagem 3">
            <a:extLst>
              <a:ext uri="{FF2B5EF4-FFF2-40B4-BE49-F238E27FC236}">
                <a16:creationId xmlns:a16="http://schemas.microsoft.com/office/drawing/2014/main" id="{961039D3-D5EC-BA75-ACEC-A436327630C9}"/>
              </a:ext>
            </a:extLst>
          </p:cNvPr>
          <p:cNvPicPr>
            <a:picLocks noChangeAspect="1"/>
          </p:cNvPicPr>
          <p:nvPr/>
        </p:nvPicPr>
        <p:blipFill>
          <a:blip r:embed="rId2"/>
          <a:stretch>
            <a:fillRect/>
          </a:stretch>
        </p:blipFill>
        <p:spPr>
          <a:xfrm>
            <a:off x="1004990" y="4859743"/>
            <a:ext cx="9563100" cy="1767560"/>
          </a:xfrm>
          <a:prstGeom prst="rect">
            <a:avLst/>
          </a:prstGeom>
        </p:spPr>
      </p:pic>
    </p:spTree>
    <p:extLst>
      <p:ext uri="{BB962C8B-B14F-4D97-AF65-F5344CB8AC3E}">
        <p14:creationId xmlns:p14="http://schemas.microsoft.com/office/powerpoint/2010/main" val="11099099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fontScale="77500" lnSpcReduction="20000"/>
          </a:bodyPr>
          <a:lstStyle/>
          <a:p>
            <a:pPr marL="0" indent="0" algn="ctr">
              <a:buNone/>
            </a:pPr>
            <a:r>
              <a:rPr lang="pt-BR" b="1" dirty="0"/>
              <a:t>EFEITOS DA CITAÇÃO</a:t>
            </a:r>
          </a:p>
          <a:p>
            <a:pPr marL="0" indent="0" algn="just">
              <a:buNone/>
            </a:pPr>
            <a:r>
              <a:rPr lang="pt-BR" dirty="0"/>
              <a:t>	Art. 240. A CITAÇÃO VÁLIDA, ainda quando ordenada por juízo incompetente, induz: </a:t>
            </a:r>
            <a:r>
              <a:rPr lang="pt-BR" u="sng" dirty="0"/>
              <a:t>LITISPENDÊNCIA</a:t>
            </a:r>
            <a:r>
              <a:rPr lang="pt-BR" dirty="0"/>
              <a:t>, </a:t>
            </a:r>
            <a:r>
              <a:rPr lang="pt-BR" u="sng" dirty="0"/>
              <a:t>TORNA LITIGIOSA</a:t>
            </a:r>
            <a:r>
              <a:rPr lang="pt-BR" dirty="0"/>
              <a:t> A COISA e </a:t>
            </a:r>
            <a:r>
              <a:rPr lang="pt-BR" u="sng" dirty="0"/>
              <a:t>CONSTITUI EM MORA O DEVEDOR</a:t>
            </a:r>
            <a:r>
              <a:rPr lang="pt-BR" dirty="0"/>
              <a:t>, ressalvado o disposto nos </a:t>
            </a:r>
            <a:r>
              <a:rPr lang="pt-BR" dirty="0" err="1"/>
              <a:t>arts</a:t>
            </a:r>
            <a:r>
              <a:rPr lang="pt-BR" dirty="0"/>
              <a:t>. 397 e 398 do Código Civil: “</a:t>
            </a:r>
            <a:r>
              <a:rPr lang="pt-BR" sz="2200" dirty="0">
                <a:latin typeface="Agency FB" panose="020B0503020202020204" pitchFamily="34" charset="0"/>
              </a:rPr>
              <a:t>Nas obrigações provenientes de </a:t>
            </a:r>
            <a:r>
              <a:rPr lang="pt-BR" sz="2200" b="1" dirty="0">
                <a:latin typeface="Agency FB" panose="020B0503020202020204" pitchFamily="34" charset="0"/>
              </a:rPr>
              <a:t>ato ilícito, considera-se o devedor em mora, desde que o praticou”</a:t>
            </a:r>
            <a:r>
              <a:rPr lang="pt-BR" sz="2200" dirty="0">
                <a:latin typeface="Agency FB" panose="020B0503020202020204" pitchFamily="34" charset="0"/>
              </a:rPr>
              <a:t>. </a:t>
            </a:r>
          </a:p>
          <a:p>
            <a:pPr marL="0" indent="0" algn="just">
              <a:buNone/>
            </a:pPr>
            <a:r>
              <a:rPr lang="pt-BR" b="1" dirty="0"/>
              <a:t>*LITISPENDÊNCIA</a:t>
            </a:r>
            <a:r>
              <a:rPr lang="pt-BR" dirty="0"/>
              <a:t>: 337, § 3º “há litispendência quando se repete ação que está em curso”</a:t>
            </a:r>
          </a:p>
          <a:p>
            <a:pPr marL="0" indent="0" algn="just">
              <a:buNone/>
            </a:pPr>
            <a:r>
              <a:rPr lang="pt-BR" b="1" dirty="0"/>
              <a:t>*LITIGIOSA</a:t>
            </a:r>
            <a:r>
              <a:rPr lang="pt-BR" dirty="0"/>
              <a:t>: a transferência caracterizará fraude.</a:t>
            </a:r>
          </a:p>
          <a:p>
            <a:pPr marL="0" indent="0" algn="just">
              <a:buNone/>
            </a:pPr>
            <a:r>
              <a:rPr lang="pt-BR" b="1" dirty="0"/>
              <a:t>*MORA</a:t>
            </a:r>
            <a:r>
              <a:rPr lang="pt-BR" dirty="0"/>
              <a:t>: Obrigações sem prazo (ilíquidas ou sem vencimento definido, a regra é: os juros começam a partir da citação.</a:t>
            </a:r>
          </a:p>
          <a:p>
            <a:pPr marL="0" indent="0" algn="just">
              <a:buNone/>
            </a:pPr>
            <a:r>
              <a:rPr lang="pt-BR" b="1" dirty="0"/>
              <a:t>*INTERROMPE A PRESCRIÇÃO </a:t>
            </a:r>
            <a:r>
              <a:rPr lang="pt-BR" dirty="0"/>
              <a:t>(art. 205, CC): § 1º A interrupção da prescrição, operada pelo despacho que ordena a citação, ainda que proferido por juízo incompetente, </a:t>
            </a:r>
            <a:r>
              <a:rPr lang="pt-BR" b="1" dirty="0"/>
              <a:t>retroagirá à data de propositura da ação</a:t>
            </a:r>
            <a:r>
              <a:rPr lang="pt-BR" dirty="0"/>
              <a:t>.</a:t>
            </a:r>
          </a:p>
          <a:p>
            <a:pPr marL="0" indent="0" algn="just">
              <a:buNone/>
            </a:pPr>
            <a:endParaRPr lang="pt-BR" sz="1600" dirty="0"/>
          </a:p>
          <a:p>
            <a:pPr marL="0" indent="0" algn="just">
              <a:buNone/>
            </a:pPr>
            <a:r>
              <a:rPr lang="pt-BR" b="1" dirty="0"/>
              <a:t>CITAÇÃO É ATO PESSOAL:  EXCEÇÃO: procurador com poderes conforme artigo 105, “</a:t>
            </a:r>
            <a:r>
              <a:rPr lang="pt-BR" b="1" i="1" dirty="0"/>
              <a:t>citação ficta”, </a:t>
            </a:r>
            <a:r>
              <a:rPr lang="pt-BR" b="1" dirty="0"/>
              <a:t>administrador (ou através de pessoa com poderes especiais)</a:t>
            </a:r>
            <a:endParaRPr lang="pt-BR" b="1" i="1" dirty="0"/>
          </a:p>
          <a:p>
            <a:pPr marL="0" indent="0" algn="just">
              <a:buNone/>
            </a:pPr>
            <a:r>
              <a:rPr lang="pt-BR" dirty="0"/>
              <a:t>	Art. 242. A </a:t>
            </a:r>
            <a:r>
              <a:rPr lang="pt-BR" b="1" dirty="0"/>
              <a:t>citação será pessoal</a:t>
            </a:r>
            <a:r>
              <a:rPr lang="pt-BR" dirty="0"/>
              <a:t>, </a:t>
            </a:r>
            <a:r>
              <a:rPr lang="pt-BR" b="1" dirty="0"/>
              <a:t>podendo</a:t>
            </a:r>
            <a:r>
              <a:rPr lang="pt-BR" dirty="0"/>
              <a:t>, no entanto, ser feita na pessoa do representante legal ou do </a:t>
            </a:r>
            <a:r>
              <a:rPr lang="pt-BR" b="1" dirty="0"/>
              <a:t>procurador</a:t>
            </a:r>
            <a:r>
              <a:rPr lang="pt-BR" dirty="0"/>
              <a:t> do réu, do executado ou do interessado.</a:t>
            </a:r>
          </a:p>
          <a:p>
            <a:pPr marL="0" indent="0" algn="just">
              <a:buNone/>
            </a:pPr>
            <a:r>
              <a:rPr lang="pt-BR" dirty="0"/>
              <a:t>	§ 1º Na </a:t>
            </a:r>
            <a:r>
              <a:rPr lang="pt-BR" b="1" dirty="0"/>
              <a:t>ausência do citando</a:t>
            </a:r>
            <a:r>
              <a:rPr lang="pt-BR" dirty="0"/>
              <a:t>, a citação será feita na pessoa de seu mandatário, administrador, </a:t>
            </a:r>
            <a:r>
              <a:rPr lang="pt-BR" b="1" dirty="0"/>
              <a:t>preposto ou gerente</a:t>
            </a:r>
            <a:r>
              <a:rPr lang="pt-BR" dirty="0"/>
              <a:t>, </a:t>
            </a:r>
            <a:r>
              <a:rPr lang="pt-BR" b="1" dirty="0"/>
              <a:t>quando a ação se originar de atos por eles praticados</a:t>
            </a:r>
            <a:r>
              <a:rPr lang="pt-BR" dirty="0"/>
              <a:t>.</a:t>
            </a:r>
          </a:p>
          <a:p>
            <a:pPr marL="0" indent="0" algn="just">
              <a:buNone/>
            </a:pPr>
            <a:r>
              <a:rPr lang="pt-BR" dirty="0"/>
              <a:t>	§ 2º O </a:t>
            </a:r>
            <a:r>
              <a:rPr lang="pt-BR" b="1" dirty="0"/>
              <a:t>locador que se ausentar do Brasil</a:t>
            </a:r>
            <a:r>
              <a:rPr lang="pt-BR" dirty="0"/>
              <a:t> </a:t>
            </a:r>
            <a:r>
              <a:rPr lang="pt-BR" b="1" dirty="0"/>
              <a:t>sem cientificar o locatário</a:t>
            </a:r>
            <a:r>
              <a:rPr lang="pt-BR" dirty="0"/>
              <a:t> de que deixou, na localidade onde estiver situado o imóvel, procurador com poderes para receber citação será citado na pessoa do </a:t>
            </a:r>
            <a:r>
              <a:rPr lang="pt-BR" b="1" dirty="0"/>
              <a:t>administrador</a:t>
            </a:r>
            <a:r>
              <a:rPr lang="pt-BR" dirty="0"/>
              <a:t> do imóvel encarregado do recebimento dos aluguéis, que será considerado habilitado para representar o locador em juízo.</a:t>
            </a:r>
          </a:p>
          <a:p>
            <a:pPr marL="0" indent="0" algn="just">
              <a:buNone/>
            </a:pPr>
            <a:r>
              <a:rPr lang="pt-BR" dirty="0"/>
              <a:t>	*</a:t>
            </a:r>
            <a:r>
              <a:rPr lang="pt-BR" b="1" dirty="0"/>
              <a:t>FICAR ATENTO:</a:t>
            </a:r>
            <a:r>
              <a:rPr lang="pt-BR" dirty="0"/>
              <a:t> A PESSOA JURÍDICA TEM ENDEREÇO NA JUNTA COMERCIAL.</a:t>
            </a:r>
          </a:p>
        </p:txBody>
      </p:sp>
    </p:spTree>
    <p:extLst>
      <p:ext uri="{BB962C8B-B14F-4D97-AF65-F5344CB8AC3E}">
        <p14:creationId xmlns:p14="http://schemas.microsoft.com/office/powerpoint/2010/main" val="66842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1524000" y="0"/>
            <a:ext cx="9144000" cy="6858000"/>
          </a:xfrm>
        </p:spPr>
        <p:txBody>
          <a:bodyPr>
            <a:normAutofit fontScale="85000" lnSpcReduction="20000"/>
          </a:bodyPr>
          <a:lstStyle/>
          <a:p>
            <a:pPr marL="0" indent="0" algn="just">
              <a:buNone/>
            </a:pPr>
            <a:r>
              <a:rPr lang="pt-BR" dirty="0"/>
              <a:t>2- </a:t>
            </a:r>
            <a:r>
              <a:rPr lang="pt-BR" sz="825" dirty="0"/>
              <a:t>CEBRASPE-</a:t>
            </a:r>
            <a:r>
              <a:rPr lang="pt-BR" sz="825" dirty="0" err="1"/>
              <a:t>adp</a:t>
            </a:r>
            <a:r>
              <a:rPr lang="pt-BR" dirty="0"/>
              <a:t> O juiz será </a:t>
            </a:r>
            <a:r>
              <a:rPr lang="pt-BR" b="1" u="sng" dirty="0"/>
              <a:t>suspeito</a:t>
            </a:r>
            <a:r>
              <a:rPr lang="pt-BR" dirty="0"/>
              <a:t> se:</a:t>
            </a:r>
          </a:p>
          <a:p>
            <a:pPr marL="0" indent="0" algn="just">
              <a:buNone/>
            </a:pPr>
            <a:r>
              <a:rPr lang="pt-BR" dirty="0"/>
              <a:t>	A- a parte ré for instituição de ensino na qual ele ministre aulas (art. 144, VII),</a:t>
            </a:r>
          </a:p>
          <a:p>
            <a:pPr marL="0" indent="0" algn="just">
              <a:buNone/>
            </a:pPr>
            <a:r>
              <a:rPr lang="pt-BR" dirty="0"/>
              <a:t>	B- o autor for seu primo (art. 147 terceiro grau),</a:t>
            </a:r>
          </a:p>
          <a:p>
            <a:pPr marL="0" indent="0" algn="just">
              <a:buNone/>
            </a:pPr>
            <a:r>
              <a:rPr lang="pt-BR" dirty="0"/>
              <a:t>	C- o autor for cliente de escritório de advocacia de seu cônjuge (art. 148, VIII),</a:t>
            </a:r>
          </a:p>
          <a:p>
            <a:pPr marL="0" indent="0" algn="just">
              <a:buNone/>
            </a:pPr>
            <a:r>
              <a:rPr lang="pt-BR" dirty="0"/>
              <a:t>	D- o </a:t>
            </a:r>
            <a:r>
              <a:rPr lang="pt-BR" b="1" dirty="0"/>
              <a:t>auxiliar</a:t>
            </a:r>
            <a:r>
              <a:rPr lang="pt-BR" dirty="0"/>
              <a:t> do perito tiver amizade com o advogado,</a:t>
            </a:r>
          </a:p>
          <a:p>
            <a:pPr marL="0" indent="0" algn="just">
              <a:buNone/>
            </a:pPr>
            <a:r>
              <a:rPr lang="pt-BR" dirty="0"/>
              <a:t>	E- o réu for credor do seu cônjuge.</a:t>
            </a:r>
          </a:p>
          <a:p>
            <a:pPr marL="0" indent="0" algn="just">
              <a:buNone/>
            </a:pPr>
            <a:endParaRPr lang="pt-BR" dirty="0"/>
          </a:p>
          <a:p>
            <a:pPr marL="0" indent="0" algn="just">
              <a:buNone/>
            </a:pPr>
            <a:r>
              <a:rPr lang="pt-BR" dirty="0"/>
              <a:t>Dica1: Tanto suspeito quanto impedido, é no máximo parente até o 3º grau!</a:t>
            </a:r>
          </a:p>
          <a:p>
            <a:pPr marL="0" indent="0" algn="just">
              <a:buNone/>
            </a:pPr>
            <a:r>
              <a:rPr lang="pt-BR" b="1" dirty="0"/>
              <a:t>MACETE SOBRE SUSPEIÇÃO </a:t>
            </a:r>
            <a:r>
              <a:rPr lang="pt-BR" b="1" dirty="0">
                <a:highlight>
                  <a:srgbClr val="00FF00"/>
                </a:highlight>
              </a:rPr>
              <a:t>PICCAS – art. 145</a:t>
            </a:r>
          </a:p>
          <a:p>
            <a:pPr marL="0" indent="0" algn="just">
              <a:buNone/>
            </a:pPr>
            <a:r>
              <a:rPr lang="pt-BR" dirty="0">
                <a:highlight>
                  <a:srgbClr val="00FF00"/>
                </a:highlight>
              </a:rPr>
              <a:t>P</a:t>
            </a:r>
            <a:r>
              <a:rPr lang="pt-BR" dirty="0"/>
              <a:t>resente</a:t>
            </a:r>
          </a:p>
          <a:p>
            <a:pPr marL="0" indent="0" algn="just">
              <a:buNone/>
            </a:pPr>
            <a:r>
              <a:rPr lang="pt-BR" dirty="0">
                <a:highlight>
                  <a:srgbClr val="00FF00"/>
                </a:highlight>
              </a:rPr>
              <a:t>I</a:t>
            </a:r>
            <a:r>
              <a:rPr lang="pt-BR" dirty="0"/>
              <a:t>nteressado</a:t>
            </a:r>
          </a:p>
          <a:p>
            <a:pPr marL="0" indent="0" algn="just">
              <a:buNone/>
            </a:pPr>
            <a:r>
              <a:rPr lang="pt-BR" dirty="0">
                <a:highlight>
                  <a:srgbClr val="00FF00"/>
                </a:highlight>
              </a:rPr>
              <a:t>C</a:t>
            </a:r>
            <a:r>
              <a:rPr lang="pt-BR" dirty="0"/>
              <a:t>redor “ou </a:t>
            </a:r>
            <a:r>
              <a:rPr lang="pt-BR" dirty="0">
                <a:highlight>
                  <a:srgbClr val="00FF00"/>
                </a:highlight>
              </a:rPr>
              <a:t>d</a:t>
            </a:r>
            <a:r>
              <a:rPr lang="pt-BR" dirty="0"/>
              <a:t>evedor”</a:t>
            </a:r>
          </a:p>
          <a:p>
            <a:pPr marL="0" indent="0" algn="just">
              <a:buNone/>
            </a:pPr>
            <a:r>
              <a:rPr lang="pt-BR" dirty="0">
                <a:highlight>
                  <a:srgbClr val="00FF00"/>
                </a:highlight>
              </a:rPr>
              <a:t>C</a:t>
            </a:r>
            <a:r>
              <a:rPr lang="pt-BR" dirty="0"/>
              <a:t>onselho</a:t>
            </a:r>
          </a:p>
          <a:p>
            <a:pPr marL="0" indent="0" algn="just">
              <a:buNone/>
            </a:pPr>
            <a:r>
              <a:rPr lang="pt-BR" dirty="0">
                <a:highlight>
                  <a:srgbClr val="00FF00"/>
                </a:highlight>
              </a:rPr>
              <a:t>A</a:t>
            </a:r>
            <a:r>
              <a:rPr lang="pt-BR" dirty="0"/>
              <a:t>migo ou </a:t>
            </a:r>
            <a:r>
              <a:rPr lang="pt-BR" dirty="0">
                <a:highlight>
                  <a:srgbClr val="00FF00"/>
                </a:highlight>
              </a:rPr>
              <a:t>I</a:t>
            </a:r>
            <a:r>
              <a:rPr lang="pt-BR" dirty="0"/>
              <a:t>nimigo</a:t>
            </a:r>
          </a:p>
          <a:p>
            <a:pPr marL="0" indent="0" algn="just">
              <a:buNone/>
            </a:pPr>
            <a:r>
              <a:rPr lang="pt-BR" dirty="0">
                <a:highlight>
                  <a:srgbClr val="00FF00"/>
                </a:highlight>
              </a:rPr>
              <a:t>S</a:t>
            </a:r>
            <a:r>
              <a:rPr lang="pt-BR" dirty="0"/>
              <a:t>ubministrou (prover, ministrar meios, exemplo caso Sergio Moro)</a:t>
            </a:r>
          </a:p>
          <a:p>
            <a:pPr marL="0" indent="0" algn="just">
              <a:buNone/>
            </a:pPr>
            <a:endParaRPr lang="pt-BR" dirty="0"/>
          </a:p>
        </p:txBody>
      </p:sp>
    </p:spTree>
    <p:extLst>
      <p:ext uri="{BB962C8B-B14F-4D97-AF65-F5344CB8AC3E}">
        <p14:creationId xmlns:p14="http://schemas.microsoft.com/office/powerpoint/2010/main" val="33223356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endParaRPr lang="pt-BR" b="1" dirty="0"/>
          </a:p>
          <a:p>
            <a:pPr marL="0" indent="0" algn="just">
              <a:buNone/>
            </a:pPr>
            <a:r>
              <a:rPr lang="pt-BR" b="1" dirty="0"/>
              <a:t>EFEITOS DA CITAÇÃO:  MORA DO DEVEDOR</a:t>
            </a:r>
            <a:r>
              <a:rPr lang="pt-BR" dirty="0"/>
              <a:t> (ou seja, acarretará a incidência dos juros e da correção monetária).</a:t>
            </a:r>
          </a:p>
          <a:p>
            <a:pPr marL="0" indent="0" algn="just">
              <a:buNone/>
            </a:pPr>
            <a:endParaRPr lang="pt-BR" b="1" dirty="0"/>
          </a:p>
        </p:txBody>
      </p:sp>
      <p:pic>
        <p:nvPicPr>
          <p:cNvPr id="2" name="Imagem 1">
            <a:extLst>
              <a:ext uri="{FF2B5EF4-FFF2-40B4-BE49-F238E27FC236}">
                <a16:creationId xmlns:a16="http://schemas.microsoft.com/office/drawing/2014/main" id="{9B7BA7AB-D13F-8942-8CD7-347547A4BE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40" y="1531644"/>
            <a:ext cx="10342880" cy="4466483"/>
          </a:xfrm>
          <a:prstGeom prst="rect">
            <a:avLst/>
          </a:prstGeom>
          <a:noFill/>
          <a:ln>
            <a:noFill/>
          </a:ln>
        </p:spPr>
      </p:pic>
    </p:spTree>
    <p:extLst>
      <p:ext uri="{BB962C8B-B14F-4D97-AF65-F5344CB8AC3E}">
        <p14:creationId xmlns:p14="http://schemas.microsoft.com/office/powerpoint/2010/main" val="36357962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fontScale="77500" lnSpcReduction="20000"/>
          </a:bodyPr>
          <a:lstStyle/>
          <a:p>
            <a:pPr marL="0" indent="0" algn="just">
              <a:buNone/>
            </a:pPr>
            <a:r>
              <a:rPr lang="pt-BR" b="1" dirty="0"/>
              <a:t>LOCAL DA CITAÇÃO</a:t>
            </a:r>
            <a:r>
              <a:rPr lang="pt-BR" dirty="0"/>
              <a:t>:  Art. 243. A citação poderá ser feita </a:t>
            </a:r>
            <a:r>
              <a:rPr lang="pt-BR" b="1" dirty="0"/>
              <a:t>em QUALQUER LUGAR em que se encontre o réu</a:t>
            </a:r>
            <a:r>
              <a:rPr lang="pt-BR" dirty="0"/>
              <a:t>, o executado ou o interessado. Parágrafo único. </a:t>
            </a:r>
            <a:r>
              <a:rPr lang="pt-BR" b="1" dirty="0"/>
              <a:t>O militar em serviço ativo</a:t>
            </a:r>
            <a:r>
              <a:rPr lang="pt-BR" dirty="0"/>
              <a:t> será </a:t>
            </a:r>
            <a:r>
              <a:rPr lang="pt-BR" b="1" dirty="0"/>
              <a:t>citado na unidade</a:t>
            </a:r>
            <a:r>
              <a:rPr lang="pt-BR" dirty="0"/>
              <a:t> em que estiver servindo, </a:t>
            </a:r>
            <a:r>
              <a:rPr lang="pt-BR" b="1" dirty="0"/>
              <a:t>se não for conhecida sua residência ou nela não for encontrado.</a:t>
            </a:r>
          </a:p>
          <a:p>
            <a:pPr marL="0" indent="0" algn="just">
              <a:buNone/>
            </a:pPr>
            <a:endParaRPr lang="pt-BR" b="1" dirty="0"/>
          </a:p>
          <a:p>
            <a:pPr marL="0" indent="0" algn="just">
              <a:buNone/>
            </a:pPr>
            <a:r>
              <a:rPr lang="pt-BR" b="1" dirty="0"/>
              <a:t>EXCEÇÕES</a:t>
            </a:r>
            <a:r>
              <a:rPr lang="pt-BR" dirty="0"/>
              <a:t>: Art. 244. Não se fará a citação, salvo para evitar o perecimento do direito: </a:t>
            </a:r>
          </a:p>
          <a:p>
            <a:pPr marL="0" indent="0" algn="just">
              <a:buNone/>
            </a:pPr>
            <a:r>
              <a:rPr lang="pt-BR" dirty="0"/>
              <a:t>	I - de quem estiver participando de ato de </a:t>
            </a:r>
            <a:r>
              <a:rPr lang="pt-BR" b="1" dirty="0"/>
              <a:t>culto religioso </a:t>
            </a:r>
            <a:r>
              <a:rPr lang="pt-BR" sz="1800" b="1" dirty="0"/>
              <a:t>(</a:t>
            </a:r>
            <a:r>
              <a:rPr lang="pt-BR" sz="1800" b="1" i="1" dirty="0"/>
              <a:t>despacho, procissão, retiro etc.</a:t>
            </a:r>
            <a:r>
              <a:rPr lang="pt-BR" sz="1800" b="1" dirty="0"/>
              <a:t>)</a:t>
            </a:r>
            <a:r>
              <a:rPr lang="pt-BR" sz="1800" dirty="0"/>
              <a:t>;</a:t>
            </a:r>
          </a:p>
          <a:p>
            <a:pPr marL="0" indent="0" algn="just">
              <a:buNone/>
            </a:pPr>
            <a:r>
              <a:rPr lang="pt-BR" dirty="0"/>
              <a:t>	II - de cônjuge, de companheiro ou de qualquer </a:t>
            </a:r>
            <a:r>
              <a:rPr lang="pt-BR" b="1" dirty="0"/>
              <a:t>parente do morto</a:t>
            </a:r>
            <a:r>
              <a:rPr lang="pt-BR" dirty="0"/>
              <a:t>, consanguíneo ou afim, em linha reta ou na linha colateral em </a:t>
            </a:r>
            <a:r>
              <a:rPr lang="pt-BR" b="1" dirty="0"/>
              <a:t>segundo grau</a:t>
            </a:r>
            <a:r>
              <a:rPr lang="pt-BR" dirty="0"/>
              <a:t>, no dia do falecimento e nos </a:t>
            </a:r>
            <a:r>
              <a:rPr lang="pt-BR" b="1" dirty="0"/>
              <a:t>7 dias seguintes</a:t>
            </a:r>
            <a:r>
              <a:rPr lang="pt-BR" dirty="0"/>
              <a:t>;</a:t>
            </a:r>
          </a:p>
          <a:p>
            <a:pPr marL="0" indent="0" algn="just">
              <a:buNone/>
            </a:pPr>
            <a:r>
              <a:rPr lang="pt-BR" dirty="0"/>
              <a:t>	III - </a:t>
            </a:r>
            <a:r>
              <a:rPr lang="pt-BR" b="1" dirty="0"/>
              <a:t>de noivos</a:t>
            </a:r>
            <a:r>
              <a:rPr lang="pt-BR" dirty="0"/>
              <a:t>, nos 3 primeiros dias seguintes ao casamento </a:t>
            </a:r>
            <a:r>
              <a:rPr lang="pt-BR" sz="1800" b="1" i="1" dirty="0"/>
              <a:t>(período de gala: é prazo processual, logo, dias úteis);</a:t>
            </a:r>
          </a:p>
          <a:p>
            <a:pPr marL="0" indent="0" algn="just">
              <a:buNone/>
            </a:pPr>
            <a:r>
              <a:rPr lang="pt-BR" dirty="0"/>
              <a:t>	IV - de </a:t>
            </a:r>
            <a:r>
              <a:rPr lang="pt-BR" b="1" dirty="0"/>
              <a:t>doente</a:t>
            </a:r>
            <a:r>
              <a:rPr lang="pt-BR" dirty="0"/>
              <a:t>, enquanto grave o seu estado (</a:t>
            </a:r>
            <a:r>
              <a:rPr lang="pt-BR" sz="1800" b="1" i="1" dirty="0"/>
              <a:t>enfermo</a:t>
            </a:r>
            <a:r>
              <a:rPr lang="pt-BR" dirty="0"/>
              <a:t>).</a:t>
            </a:r>
          </a:p>
          <a:p>
            <a:pPr marL="0" indent="0" algn="just">
              <a:buNone/>
            </a:pPr>
            <a:endParaRPr lang="pt-BR" dirty="0"/>
          </a:p>
          <a:p>
            <a:pPr marL="0" indent="0" algn="just">
              <a:buNone/>
            </a:pPr>
            <a:r>
              <a:rPr lang="pt-BR" dirty="0"/>
              <a:t>Art. 245. </a:t>
            </a:r>
            <a:r>
              <a:rPr lang="pt-BR" b="1" dirty="0"/>
              <a:t>Não se fará citação</a:t>
            </a:r>
            <a:r>
              <a:rPr lang="pt-BR" dirty="0"/>
              <a:t> quando se verificar que o citando é mentalmente </a:t>
            </a:r>
            <a:r>
              <a:rPr lang="pt-BR" b="1" dirty="0"/>
              <a:t>incapaz</a:t>
            </a:r>
            <a:r>
              <a:rPr lang="pt-BR" dirty="0"/>
              <a:t> ou está impossibilitado de recebê-la.</a:t>
            </a:r>
          </a:p>
          <a:p>
            <a:pPr marL="0" indent="0" algn="just">
              <a:buNone/>
            </a:pPr>
            <a:r>
              <a:rPr lang="pt-BR" dirty="0"/>
              <a:t>   § 1º O </a:t>
            </a:r>
            <a:r>
              <a:rPr lang="pt-BR" b="1" dirty="0"/>
              <a:t>oficial de justiça descreverá</a:t>
            </a:r>
            <a:r>
              <a:rPr lang="pt-BR" dirty="0"/>
              <a:t> e certificará minuciosamente a ocorrência.</a:t>
            </a:r>
          </a:p>
          <a:p>
            <a:pPr marL="0" indent="0" algn="just">
              <a:buNone/>
            </a:pPr>
            <a:r>
              <a:rPr lang="pt-BR" dirty="0"/>
              <a:t>   § 2º Para examinar o citando, o juiz </a:t>
            </a:r>
            <a:r>
              <a:rPr lang="pt-BR" b="1" dirty="0"/>
              <a:t>nomeará médico</a:t>
            </a:r>
            <a:r>
              <a:rPr lang="pt-BR" dirty="0"/>
              <a:t>, que apresentará </a:t>
            </a:r>
            <a:r>
              <a:rPr lang="pt-BR" b="1" dirty="0"/>
              <a:t>laudo</a:t>
            </a:r>
            <a:r>
              <a:rPr lang="pt-BR" dirty="0"/>
              <a:t> no prazo de 5 dias.</a:t>
            </a:r>
          </a:p>
          <a:p>
            <a:pPr marL="0" indent="0" algn="just">
              <a:buNone/>
            </a:pPr>
            <a:r>
              <a:rPr lang="pt-BR" i="1" dirty="0"/>
              <a:t>   § 3º Dispensa-se a nomeação de que trata o § 2º se pessoa da família apresentar declaração do médico do citando que ateste a incapacidade deste.</a:t>
            </a:r>
          </a:p>
          <a:p>
            <a:pPr marL="0" indent="0" algn="just">
              <a:buNone/>
            </a:pPr>
            <a:r>
              <a:rPr lang="pt-BR" dirty="0"/>
              <a:t>   § 4º </a:t>
            </a:r>
            <a:r>
              <a:rPr lang="pt-BR" b="1" dirty="0"/>
              <a:t>RECONHECIDA A IMPOSSIBILIDADE, O JUIZ NOMEARÁ CURADOR AO CITANDO</a:t>
            </a:r>
            <a:r>
              <a:rPr lang="pt-BR" dirty="0"/>
              <a:t>, observando, quanto à sua escolha, a preferência estabelecida em lei e restringindo a nomeação à causa (</a:t>
            </a:r>
            <a:r>
              <a:rPr lang="pt-BR" b="1" dirty="0"/>
              <a:t>a citação será feita na pessoa do curador</a:t>
            </a:r>
            <a:r>
              <a:rPr lang="pt-BR" dirty="0"/>
              <a:t>, a quem incumbirá a defesa dos interesses do citando).</a:t>
            </a:r>
          </a:p>
        </p:txBody>
      </p:sp>
    </p:spTree>
    <p:extLst>
      <p:ext uri="{BB962C8B-B14F-4D97-AF65-F5344CB8AC3E}">
        <p14:creationId xmlns:p14="http://schemas.microsoft.com/office/powerpoint/2010/main" val="1799121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fontScale="92500" lnSpcReduction="10000"/>
          </a:bodyPr>
          <a:lstStyle/>
          <a:p>
            <a:pPr marL="0" indent="0" algn="ctr">
              <a:buNone/>
            </a:pPr>
            <a:r>
              <a:rPr lang="pt-BR" b="1" dirty="0"/>
              <a:t>ORDEM DE PREFERÊNCIA DA CITAÇÃO</a:t>
            </a:r>
          </a:p>
          <a:p>
            <a:pPr marL="0" indent="0" algn="just">
              <a:buNone/>
            </a:pPr>
            <a:r>
              <a:rPr lang="pt-BR" dirty="0"/>
              <a:t>	Art. 246. A citação será feita </a:t>
            </a:r>
            <a:r>
              <a:rPr lang="pt-BR" b="1" dirty="0"/>
              <a:t>preferencialmente</a:t>
            </a:r>
            <a:r>
              <a:rPr lang="pt-BR" dirty="0"/>
              <a:t> por meio eletrônico, no prazo de até 2 dias úteis, contado da decisão que a determinar, por meio dos endereços eletrônicos indicados pelo citando no banco de dados do Poder Judiciário, conforme regulamento do CNJ. (Lei nº 14.195/21)</a:t>
            </a:r>
          </a:p>
          <a:p>
            <a:pPr marL="0" indent="0" algn="just">
              <a:buNone/>
            </a:pPr>
            <a:r>
              <a:rPr lang="pt-BR" dirty="0"/>
              <a:t>	§ 1º </a:t>
            </a:r>
            <a:r>
              <a:rPr lang="pt-BR" b="1" dirty="0"/>
              <a:t>As empresas</a:t>
            </a:r>
            <a:r>
              <a:rPr lang="pt-BR" dirty="0"/>
              <a:t> </a:t>
            </a:r>
            <a:r>
              <a:rPr lang="pt-BR" b="1" dirty="0"/>
              <a:t>públicas</a:t>
            </a:r>
            <a:r>
              <a:rPr lang="pt-BR" dirty="0"/>
              <a:t> e </a:t>
            </a:r>
            <a:r>
              <a:rPr lang="pt-BR" b="1" dirty="0"/>
              <a:t>privadas</a:t>
            </a:r>
            <a:r>
              <a:rPr lang="pt-BR" dirty="0"/>
              <a:t> </a:t>
            </a:r>
            <a:r>
              <a:rPr lang="pt-BR" b="1" u="sng" dirty="0"/>
              <a:t>SÃO OBRIGADAS a manter cadastro nos sistemas de processo em autos eletrônicos</a:t>
            </a:r>
            <a:r>
              <a:rPr lang="pt-BR" dirty="0"/>
              <a:t>, para efeito de recebimento de citações e intimações, as quais serão efetuadas preferencialmente por esse meio. </a:t>
            </a:r>
          </a:p>
          <a:p>
            <a:pPr marL="0" indent="0" algn="just">
              <a:buNone/>
            </a:pPr>
            <a:r>
              <a:rPr lang="pt-BR" dirty="0"/>
              <a:t>	§ 1º-A A AUSÊNCIA DE CONFIRMAÇÃO, </a:t>
            </a:r>
            <a:r>
              <a:rPr lang="pt-BR" b="1" dirty="0"/>
              <a:t>EM ATÉ 3 (TRÊS) DIAS ÚTEIS</a:t>
            </a:r>
            <a:r>
              <a:rPr lang="pt-BR" dirty="0"/>
              <a:t>, contados do recebimento da citação eletrônica, implicará a realização da citação: I - pelo </a:t>
            </a:r>
            <a:r>
              <a:rPr lang="pt-BR" b="1" dirty="0"/>
              <a:t>correio</a:t>
            </a:r>
            <a:r>
              <a:rPr lang="pt-BR" dirty="0"/>
              <a:t>; II - por </a:t>
            </a:r>
            <a:r>
              <a:rPr lang="pt-BR" b="1" dirty="0"/>
              <a:t>oficial de justiça</a:t>
            </a:r>
            <a:r>
              <a:rPr lang="pt-BR" dirty="0"/>
              <a:t>; III - pelo </a:t>
            </a:r>
            <a:r>
              <a:rPr lang="pt-BR" b="1" dirty="0"/>
              <a:t>escrivão</a:t>
            </a:r>
            <a:r>
              <a:rPr lang="pt-BR" dirty="0"/>
              <a:t> ou chefe de secretaria, se o citando comparecer em cartório; IV - por </a:t>
            </a:r>
            <a:r>
              <a:rPr lang="pt-BR" b="1" dirty="0"/>
              <a:t>edital</a:t>
            </a:r>
            <a:r>
              <a:rPr lang="pt-BR" dirty="0"/>
              <a:t>.</a:t>
            </a:r>
          </a:p>
          <a:p>
            <a:pPr marL="0" indent="0" algn="just">
              <a:buNone/>
            </a:pPr>
            <a:r>
              <a:rPr lang="pt-BR" dirty="0"/>
              <a:t>	§ 1º-B </a:t>
            </a:r>
            <a:r>
              <a:rPr lang="pt-BR" b="1" dirty="0"/>
              <a:t>Na primeira oportunidade o réu citado </a:t>
            </a:r>
            <a:r>
              <a:rPr lang="pt-BR" dirty="0"/>
              <a:t>nas formas previstas nos incisos I, II, III e IV deverá apresentar justa causa para a ausência de confirmação do recebimento da citação enviada eletronicamente.</a:t>
            </a:r>
          </a:p>
          <a:p>
            <a:pPr marL="0" indent="0" algn="just">
              <a:buNone/>
            </a:pPr>
            <a:r>
              <a:rPr lang="pt-BR" dirty="0"/>
              <a:t>	§ 1º-C Considera-se </a:t>
            </a:r>
            <a:r>
              <a:rPr lang="pt-BR" b="1" dirty="0"/>
              <a:t>ATO ATENTATÓRIO À DIGNIDADE DA JUSTIÇA, passível de </a:t>
            </a:r>
            <a:r>
              <a:rPr lang="pt-BR" b="1" dirty="0">
                <a:solidFill>
                  <a:srgbClr val="FF0000"/>
                </a:solidFill>
              </a:rPr>
              <a:t>multa de até 5%</a:t>
            </a:r>
            <a:r>
              <a:rPr lang="pt-BR" b="1" dirty="0"/>
              <a:t> do valor da causa, deixar de confirmar no prazo legal, sem justa causa</a:t>
            </a:r>
            <a:r>
              <a:rPr lang="pt-BR" dirty="0"/>
              <a:t>, o recebimento da citação recebida por meio eletrônico.</a:t>
            </a:r>
          </a:p>
        </p:txBody>
      </p:sp>
    </p:spTree>
    <p:extLst>
      <p:ext uri="{BB962C8B-B14F-4D97-AF65-F5344CB8AC3E}">
        <p14:creationId xmlns:p14="http://schemas.microsoft.com/office/powerpoint/2010/main" val="3107164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r>
              <a:rPr lang="pt-BR" b="1" dirty="0"/>
              <a:t>CITAÇÃO POR WHATSAPP</a:t>
            </a:r>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r>
              <a:rPr lang="pt-BR" b="1" dirty="0"/>
              <a:t>NÃO É PROBIDO, MAS....</a:t>
            </a:r>
          </a:p>
          <a:p>
            <a:pPr marL="0" indent="0" algn="just">
              <a:buNone/>
            </a:pPr>
            <a:endParaRPr lang="pt-BR" b="1" dirty="0"/>
          </a:p>
          <a:p>
            <a:pPr marL="0" indent="0" algn="just">
              <a:buNone/>
            </a:pPr>
            <a:endParaRPr lang="pt-BR" sz="900"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r>
              <a:rPr lang="pt-BR" b="1" dirty="0"/>
              <a:t>POR TELEFONE:</a:t>
            </a:r>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dirty="0"/>
          </a:p>
        </p:txBody>
      </p:sp>
      <p:pic>
        <p:nvPicPr>
          <p:cNvPr id="6" name="Imagem 5">
            <a:extLst>
              <a:ext uri="{FF2B5EF4-FFF2-40B4-BE49-F238E27FC236}">
                <a16:creationId xmlns:a16="http://schemas.microsoft.com/office/drawing/2014/main" id="{AC965D74-C769-099C-614A-1EE2BEF47FA1}"/>
              </a:ext>
            </a:extLst>
          </p:cNvPr>
          <p:cNvPicPr>
            <a:picLocks noChangeAspect="1"/>
          </p:cNvPicPr>
          <p:nvPr/>
        </p:nvPicPr>
        <p:blipFill>
          <a:blip r:embed="rId2"/>
          <a:stretch>
            <a:fillRect/>
          </a:stretch>
        </p:blipFill>
        <p:spPr>
          <a:xfrm>
            <a:off x="0" y="445979"/>
            <a:ext cx="12192000" cy="2053381"/>
          </a:xfrm>
          <a:prstGeom prst="rect">
            <a:avLst/>
          </a:prstGeom>
        </p:spPr>
      </p:pic>
      <p:pic>
        <p:nvPicPr>
          <p:cNvPr id="8" name="Imagem 7">
            <a:extLst>
              <a:ext uri="{FF2B5EF4-FFF2-40B4-BE49-F238E27FC236}">
                <a16:creationId xmlns:a16="http://schemas.microsoft.com/office/drawing/2014/main" id="{16D701A2-C2D6-4F33-5878-2E3FA522F67B}"/>
              </a:ext>
            </a:extLst>
          </p:cNvPr>
          <p:cNvPicPr>
            <a:picLocks noChangeAspect="1"/>
          </p:cNvPicPr>
          <p:nvPr/>
        </p:nvPicPr>
        <p:blipFill>
          <a:blip r:embed="rId3"/>
          <a:stretch>
            <a:fillRect/>
          </a:stretch>
        </p:blipFill>
        <p:spPr>
          <a:xfrm>
            <a:off x="1168400" y="2967506"/>
            <a:ext cx="10170160" cy="974574"/>
          </a:xfrm>
          <a:prstGeom prst="rect">
            <a:avLst/>
          </a:prstGeom>
        </p:spPr>
      </p:pic>
      <p:pic>
        <p:nvPicPr>
          <p:cNvPr id="10" name="Imagem 9">
            <a:extLst>
              <a:ext uri="{FF2B5EF4-FFF2-40B4-BE49-F238E27FC236}">
                <a16:creationId xmlns:a16="http://schemas.microsoft.com/office/drawing/2014/main" id="{81C2D599-ADD5-6010-5E98-94C9420A29DB}"/>
              </a:ext>
            </a:extLst>
          </p:cNvPr>
          <p:cNvPicPr>
            <a:picLocks noChangeAspect="1"/>
          </p:cNvPicPr>
          <p:nvPr/>
        </p:nvPicPr>
        <p:blipFill>
          <a:blip r:embed="rId4"/>
          <a:stretch>
            <a:fillRect/>
          </a:stretch>
        </p:blipFill>
        <p:spPr>
          <a:xfrm>
            <a:off x="2479040" y="5506720"/>
            <a:ext cx="9591040" cy="1351280"/>
          </a:xfrm>
          <a:prstGeom prst="rect">
            <a:avLst/>
          </a:prstGeom>
        </p:spPr>
      </p:pic>
      <p:pic>
        <p:nvPicPr>
          <p:cNvPr id="13" name="Imagem 12">
            <a:extLst>
              <a:ext uri="{FF2B5EF4-FFF2-40B4-BE49-F238E27FC236}">
                <a16:creationId xmlns:a16="http://schemas.microsoft.com/office/drawing/2014/main" id="{A080CE1C-497B-FB72-1132-49C3663B90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6080" y="3821430"/>
            <a:ext cx="7995920" cy="1714500"/>
          </a:xfrm>
          <a:prstGeom prst="rect">
            <a:avLst/>
          </a:prstGeom>
          <a:noFill/>
          <a:ln>
            <a:noFill/>
          </a:ln>
        </p:spPr>
      </p:pic>
    </p:spTree>
    <p:extLst>
      <p:ext uri="{BB962C8B-B14F-4D97-AF65-F5344CB8AC3E}">
        <p14:creationId xmlns:p14="http://schemas.microsoft.com/office/powerpoint/2010/main" val="34271274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fontScale="62500" lnSpcReduction="20000"/>
          </a:bodyPr>
          <a:lstStyle/>
          <a:p>
            <a:pPr marL="0" indent="0" algn="just">
              <a:buNone/>
            </a:pPr>
            <a:r>
              <a:rPr lang="pt-BR" b="1" dirty="0"/>
              <a:t>CITAÇÃO PELO CORREIO:  </a:t>
            </a:r>
            <a:r>
              <a:rPr lang="pt-BR" dirty="0"/>
              <a:t>Art. 247. A </a:t>
            </a:r>
            <a:r>
              <a:rPr lang="pt-BR" b="1" dirty="0"/>
              <a:t>citação será feita por meio eletrônico</a:t>
            </a:r>
            <a:r>
              <a:rPr lang="pt-BR" dirty="0"/>
              <a:t> ou </a:t>
            </a:r>
            <a:r>
              <a:rPr lang="pt-BR" b="1" dirty="0"/>
              <a:t>pelo correio</a:t>
            </a:r>
            <a:r>
              <a:rPr lang="pt-BR" dirty="0"/>
              <a:t> </a:t>
            </a:r>
            <a:r>
              <a:rPr lang="pt-BR" b="1" dirty="0"/>
              <a:t>para qualquer comarca do País</a:t>
            </a:r>
            <a:r>
              <a:rPr lang="pt-BR" dirty="0"/>
              <a:t>, </a:t>
            </a:r>
            <a:r>
              <a:rPr lang="pt-BR" b="1" dirty="0"/>
              <a:t>EXCETO</a:t>
            </a:r>
            <a:r>
              <a:rPr lang="pt-BR" dirty="0"/>
              <a:t>:</a:t>
            </a:r>
          </a:p>
          <a:p>
            <a:pPr marL="0" indent="0" algn="just">
              <a:buNone/>
            </a:pPr>
            <a:r>
              <a:rPr lang="pt-BR" dirty="0"/>
              <a:t>	I - nas </a:t>
            </a:r>
            <a:r>
              <a:rPr lang="pt-BR" b="1" dirty="0"/>
              <a:t>ações de estado</a:t>
            </a:r>
            <a:r>
              <a:rPr lang="pt-BR" dirty="0"/>
              <a:t>, observado o disposto no art. 695, § 3º</a:t>
            </a:r>
            <a:r>
              <a:rPr lang="pt-BR" sz="2000" i="1" dirty="0"/>
              <a:t>; (</a:t>
            </a:r>
            <a:r>
              <a:rPr lang="pt-BR" sz="2000" dirty="0"/>
              <a:t>estado da pessoa na ordem civil, </a:t>
            </a:r>
            <a:r>
              <a:rPr lang="pt-BR" sz="2000" b="1" i="1" dirty="0"/>
              <a:t>EXEMPLOS</a:t>
            </a:r>
            <a:r>
              <a:rPr lang="pt-BR" sz="2000" i="1" dirty="0"/>
              <a:t>: filiação legítima, as ações de divórcio, adoção, anulação de casamento; separação, reconhecimento e extinção de união estável, alimentos, ação de guarda etc.)</a:t>
            </a:r>
          </a:p>
          <a:p>
            <a:pPr marL="0" indent="0" algn="just">
              <a:buNone/>
            </a:pPr>
            <a:r>
              <a:rPr lang="pt-BR" dirty="0"/>
              <a:t>	II - quando o citando for </a:t>
            </a:r>
            <a:r>
              <a:rPr lang="pt-BR" b="1" dirty="0"/>
              <a:t>incapaz</a:t>
            </a:r>
            <a:r>
              <a:rPr lang="pt-BR" dirty="0"/>
              <a:t>;</a:t>
            </a:r>
          </a:p>
          <a:p>
            <a:pPr marL="0" indent="0" algn="just">
              <a:buNone/>
            </a:pPr>
            <a:r>
              <a:rPr lang="pt-BR" dirty="0"/>
              <a:t>	III - quando o citando for </a:t>
            </a:r>
            <a:r>
              <a:rPr lang="pt-BR" b="1" dirty="0"/>
              <a:t>pessoa de direito público </a:t>
            </a:r>
            <a:r>
              <a:rPr lang="pt-BR" sz="1400" b="1" i="1" dirty="0"/>
              <a:t>(indisponibilidade do direito)</a:t>
            </a:r>
            <a:r>
              <a:rPr lang="pt-BR" sz="1400" i="1" dirty="0"/>
              <a:t>;</a:t>
            </a:r>
          </a:p>
          <a:p>
            <a:pPr marL="0" indent="0" algn="just">
              <a:buNone/>
            </a:pPr>
            <a:r>
              <a:rPr lang="pt-BR" dirty="0"/>
              <a:t>	IV - quando o citando residir em local </a:t>
            </a:r>
            <a:r>
              <a:rPr lang="pt-BR" b="1" dirty="0"/>
              <a:t>não atendido pela entrega domiciliar </a:t>
            </a:r>
            <a:r>
              <a:rPr lang="pt-BR" dirty="0"/>
              <a:t>de correspondência;</a:t>
            </a:r>
          </a:p>
          <a:p>
            <a:pPr marL="0" indent="0" algn="just">
              <a:buNone/>
            </a:pPr>
            <a:r>
              <a:rPr lang="pt-BR" dirty="0"/>
              <a:t>	V - quando o autor, </a:t>
            </a:r>
            <a:r>
              <a:rPr lang="pt-BR" b="1" dirty="0"/>
              <a:t>justificadamente, a requerer de outra forma</a:t>
            </a:r>
            <a:r>
              <a:rPr lang="pt-BR" dirty="0"/>
              <a:t>.</a:t>
            </a:r>
          </a:p>
          <a:p>
            <a:pPr marL="0" indent="0" algn="just">
              <a:buNone/>
            </a:pPr>
            <a:r>
              <a:rPr lang="pt-BR" dirty="0"/>
              <a:t>Art. 248. </a:t>
            </a:r>
            <a:r>
              <a:rPr lang="pt-BR" b="1" dirty="0"/>
              <a:t>Deferida a citação pelo correio (</a:t>
            </a:r>
            <a:r>
              <a:rPr lang="pt-BR" dirty="0"/>
              <a:t>§ </a:t>
            </a:r>
            <a:r>
              <a:rPr lang="pt-BR" i="1" dirty="0"/>
              <a:t>1º) A </a:t>
            </a:r>
            <a:r>
              <a:rPr lang="pt-BR" b="1" i="1" dirty="0"/>
              <a:t>carta será registrada</a:t>
            </a:r>
            <a:r>
              <a:rPr lang="pt-BR" i="1" dirty="0"/>
              <a:t> para entrega ao citando, exigindo-lhe o carteiro, ao fazer a entrega, que </a:t>
            </a:r>
            <a:r>
              <a:rPr lang="pt-BR" b="1" i="1" dirty="0"/>
              <a:t>assine o recibo</a:t>
            </a:r>
            <a:r>
              <a:rPr lang="pt-BR" i="1" dirty="0"/>
              <a:t>.  </a:t>
            </a:r>
            <a:r>
              <a:rPr lang="pt-BR" b="1" dirty="0"/>
              <a:t>Atente</a:t>
            </a:r>
            <a:r>
              <a:rPr lang="pt-BR" dirty="0"/>
              <a:t>: § 4º Nos </a:t>
            </a:r>
            <a:r>
              <a:rPr lang="pt-BR" b="1" dirty="0"/>
              <a:t>condomínios edilícios</a:t>
            </a:r>
            <a:r>
              <a:rPr lang="pt-BR" dirty="0"/>
              <a:t> ou nos loteamentos </a:t>
            </a:r>
            <a:r>
              <a:rPr lang="pt-BR" b="1" dirty="0"/>
              <a:t>com controle de acesso</a:t>
            </a:r>
            <a:r>
              <a:rPr lang="pt-BR" dirty="0"/>
              <a:t>, </a:t>
            </a:r>
            <a:r>
              <a:rPr lang="pt-BR" b="1" dirty="0"/>
              <a:t>será válida a entrega do MANDADO A FUNCIONÁRIO DA PORTARIA</a:t>
            </a:r>
            <a:r>
              <a:rPr lang="pt-BR" dirty="0"/>
              <a:t> responsável pelo recebimento de correspondência, que, entretanto, </a:t>
            </a:r>
            <a:r>
              <a:rPr lang="pt-BR" b="1" dirty="0"/>
              <a:t>poderá recusar o recebimento, se declarar, por escrito, sob as penas da lei, que o destinatário da correspondência está ausente.</a:t>
            </a:r>
          </a:p>
          <a:p>
            <a:pPr marL="0" indent="0" algn="just">
              <a:buNone/>
            </a:pPr>
            <a:r>
              <a:rPr lang="pt-BR" b="1" dirty="0"/>
              <a:t>	OFICIAL APENAS DE FORMA MOTIVADA: </a:t>
            </a:r>
            <a:r>
              <a:rPr lang="pt-BR" dirty="0"/>
              <a:t>Art. 249. A citação será feita por meio de oficial de justiça nas hipóteses previstas neste Código ou em lei, ou </a:t>
            </a:r>
            <a:r>
              <a:rPr lang="pt-BR" b="1" dirty="0"/>
              <a:t>quando frustrada a citação pelo correio</a:t>
            </a:r>
            <a:r>
              <a:rPr lang="pt-BR" dirty="0"/>
              <a:t>.</a:t>
            </a:r>
          </a:p>
          <a:p>
            <a:pPr marL="0" indent="0" algn="just">
              <a:buNone/>
            </a:pPr>
            <a:r>
              <a:rPr lang="pt-BR" b="1" dirty="0"/>
              <a:t>	CITAÇÃO POR HORA CERTA (apenas quando houver suspeita de ocultação): </a:t>
            </a:r>
            <a:r>
              <a:rPr lang="pt-BR" dirty="0"/>
              <a:t>Art. 252. Quando, por </a:t>
            </a:r>
            <a:r>
              <a:rPr lang="pt-BR" b="1" dirty="0"/>
              <a:t>2 vezes</a:t>
            </a:r>
            <a:r>
              <a:rPr lang="pt-BR" dirty="0"/>
              <a:t>, o oficial de justiça houver procurado o citando em seu domicílio ou residência sem o encontrar, deverá, havendo </a:t>
            </a:r>
            <a:r>
              <a:rPr lang="pt-BR" b="1" dirty="0"/>
              <a:t>suspeita de ocultação</a:t>
            </a:r>
            <a:r>
              <a:rPr lang="pt-BR" dirty="0"/>
              <a:t>, </a:t>
            </a:r>
            <a:r>
              <a:rPr lang="pt-BR" b="1" dirty="0"/>
              <a:t>intimar qualquer pessoa da família</a:t>
            </a:r>
            <a:r>
              <a:rPr lang="pt-BR" dirty="0"/>
              <a:t> ou, </a:t>
            </a:r>
            <a:r>
              <a:rPr lang="pt-BR" b="1" dirty="0"/>
              <a:t>em sua falta, qualquer vizinho</a:t>
            </a:r>
            <a:r>
              <a:rPr lang="pt-BR" dirty="0"/>
              <a:t> de que, </a:t>
            </a:r>
            <a:r>
              <a:rPr lang="pt-BR" b="1" dirty="0"/>
              <a:t>no dia útil imediato</a:t>
            </a:r>
            <a:r>
              <a:rPr lang="pt-BR" dirty="0"/>
              <a:t>, </a:t>
            </a:r>
            <a:r>
              <a:rPr lang="pt-BR" b="1" dirty="0"/>
              <a:t>VOLTARÁ </a:t>
            </a:r>
            <a:r>
              <a:rPr lang="pt-BR" dirty="0"/>
              <a:t>a fim de efetuar a citação, na hora que designar.</a:t>
            </a:r>
          </a:p>
          <a:p>
            <a:pPr marL="0" indent="0" algn="just">
              <a:buNone/>
            </a:pPr>
            <a:r>
              <a:rPr lang="pt-BR" dirty="0"/>
              <a:t>	Art. 253. </a:t>
            </a:r>
            <a:r>
              <a:rPr lang="pt-BR" b="1" dirty="0"/>
              <a:t>No dia e na hora designados</a:t>
            </a:r>
            <a:r>
              <a:rPr lang="pt-BR" dirty="0"/>
              <a:t>, o oficial de justiça, </a:t>
            </a:r>
            <a:r>
              <a:rPr lang="pt-BR" b="1" dirty="0"/>
              <a:t>independentemente de novo despacho</a:t>
            </a:r>
            <a:r>
              <a:rPr lang="pt-BR" dirty="0"/>
              <a:t>, </a:t>
            </a:r>
            <a:r>
              <a:rPr lang="pt-BR" b="1" dirty="0"/>
              <a:t>COMPARECERÁ</a:t>
            </a:r>
            <a:r>
              <a:rPr lang="pt-BR" dirty="0"/>
              <a:t> ao domicílio ou à residência do citando a fim de realizar a diligência. § 1º Se o </a:t>
            </a:r>
            <a:r>
              <a:rPr lang="pt-BR" b="1" dirty="0"/>
              <a:t>citando não estiver presente</a:t>
            </a:r>
            <a:r>
              <a:rPr lang="pt-BR" dirty="0"/>
              <a:t>, o oficial de justiça procurará informar-se das </a:t>
            </a:r>
            <a:r>
              <a:rPr lang="pt-BR" b="1" dirty="0"/>
              <a:t>razões da ausência</a:t>
            </a:r>
            <a:r>
              <a:rPr lang="pt-BR" dirty="0"/>
              <a:t>, dando por feita a citação. § 2º A </a:t>
            </a:r>
            <a:r>
              <a:rPr lang="pt-BR" b="1" dirty="0"/>
              <a:t>citação com hora certa será efetivada mesmo que a pessoa da família ou o vizinho que houver sido intimado esteja ausente</a:t>
            </a:r>
            <a:r>
              <a:rPr lang="pt-BR" dirty="0"/>
              <a:t>.</a:t>
            </a:r>
          </a:p>
          <a:p>
            <a:pPr marL="0" indent="0" algn="just">
              <a:buNone/>
            </a:pPr>
            <a:r>
              <a:rPr lang="pt-BR" dirty="0"/>
              <a:t>§ 3º Da certidão da ocorrência, o oficial de justiça </a:t>
            </a:r>
            <a:r>
              <a:rPr lang="pt-BR" b="1" dirty="0"/>
              <a:t>DEIXARÁ CONTRAFÉ</a:t>
            </a:r>
            <a:r>
              <a:rPr lang="pt-BR" dirty="0"/>
              <a:t> com qualquer pessoa .	§ 4º O oficial de justiça fará constar do mandado a advertência de que será nomeado </a:t>
            </a:r>
            <a:r>
              <a:rPr lang="pt-BR" b="1" dirty="0"/>
              <a:t>CURADOR ESPECIAL </a:t>
            </a:r>
            <a:r>
              <a:rPr lang="pt-BR" dirty="0"/>
              <a:t>se houver revelia.</a:t>
            </a:r>
          </a:p>
          <a:p>
            <a:pPr marL="0" indent="0" algn="just">
              <a:buNone/>
            </a:pPr>
            <a:r>
              <a:rPr lang="pt-BR" i="1" dirty="0">
                <a:latin typeface="Agency FB" panose="020B0503020202020204" pitchFamily="34" charset="0"/>
              </a:rPr>
              <a:t>ART. 72:  O juiz nomeará curador especial ao: I - </a:t>
            </a:r>
            <a:r>
              <a:rPr lang="pt-BR" b="1" i="1" dirty="0">
                <a:latin typeface="Agency FB" panose="020B0503020202020204" pitchFamily="34" charset="0"/>
              </a:rPr>
              <a:t>incapaz</a:t>
            </a:r>
            <a:r>
              <a:rPr lang="pt-BR" i="1" dirty="0">
                <a:latin typeface="Agency FB" panose="020B0503020202020204" pitchFamily="34" charset="0"/>
              </a:rPr>
              <a:t>, se não tiver representante legal ou se os interesses deste colidirem com os daquele, enquanto durar a incapacidade; II - </a:t>
            </a:r>
            <a:r>
              <a:rPr lang="pt-BR" b="1" i="1" dirty="0">
                <a:latin typeface="Agency FB" panose="020B0503020202020204" pitchFamily="34" charset="0"/>
              </a:rPr>
              <a:t>réu preso reve</a:t>
            </a:r>
            <a:r>
              <a:rPr lang="pt-BR" i="1" dirty="0">
                <a:latin typeface="Agency FB" panose="020B0503020202020204" pitchFamily="34" charset="0"/>
              </a:rPr>
              <a:t>l, bem como ao réu </a:t>
            </a:r>
            <a:r>
              <a:rPr lang="pt-BR" b="1" i="1" dirty="0">
                <a:latin typeface="Agency FB" panose="020B0503020202020204" pitchFamily="34" charset="0"/>
              </a:rPr>
              <a:t>revel citado por edital ou com hora certa</a:t>
            </a:r>
            <a:r>
              <a:rPr lang="pt-BR" i="1" dirty="0">
                <a:latin typeface="Agency FB" panose="020B0503020202020204" pitchFamily="34" charset="0"/>
              </a:rPr>
              <a:t>, enquanto não for constituído advogado. A curatela especial será exercida pela Defensoria Pública.</a:t>
            </a:r>
            <a:endParaRPr lang="pt-BR" sz="1800" i="1" dirty="0">
              <a:latin typeface="Agency FB" panose="020B0503020202020204" pitchFamily="34" charset="0"/>
            </a:endParaRPr>
          </a:p>
        </p:txBody>
      </p:sp>
    </p:spTree>
    <p:extLst>
      <p:ext uri="{BB962C8B-B14F-4D97-AF65-F5344CB8AC3E}">
        <p14:creationId xmlns:p14="http://schemas.microsoft.com/office/powerpoint/2010/main" val="500731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fontScale="62500" lnSpcReduction="20000"/>
          </a:bodyPr>
          <a:lstStyle/>
          <a:p>
            <a:pPr marL="0" indent="0" algn="just">
              <a:buNone/>
            </a:pPr>
            <a:r>
              <a:rPr lang="pt-BR" b="1" dirty="0"/>
              <a:t>CITAÇÃO POR EDITAL:  </a:t>
            </a:r>
            <a:r>
              <a:rPr lang="pt-BR" dirty="0"/>
              <a:t>Art. 256. A </a:t>
            </a:r>
            <a:r>
              <a:rPr lang="pt-BR" b="1" u="sng" dirty="0"/>
              <a:t>citação por edital</a:t>
            </a:r>
            <a:r>
              <a:rPr lang="pt-BR" dirty="0"/>
              <a:t> será feita:</a:t>
            </a:r>
          </a:p>
          <a:p>
            <a:pPr marL="0" indent="0" algn="just">
              <a:buNone/>
            </a:pPr>
            <a:r>
              <a:rPr lang="pt-BR" dirty="0"/>
              <a:t>	I - quando </a:t>
            </a:r>
            <a:r>
              <a:rPr lang="pt-BR" b="1" dirty="0"/>
              <a:t>desconhecido</a:t>
            </a:r>
            <a:r>
              <a:rPr lang="pt-BR" dirty="0"/>
              <a:t> ou </a:t>
            </a:r>
            <a:r>
              <a:rPr lang="pt-BR" b="1" dirty="0"/>
              <a:t>incerto</a:t>
            </a:r>
            <a:r>
              <a:rPr lang="pt-BR" dirty="0"/>
              <a:t> o citando;</a:t>
            </a:r>
          </a:p>
          <a:p>
            <a:pPr marL="0" indent="0" algn="just">
              <a:buNone/>
            </a:pPr>
            <a:r>
              <a:rPr lang="pt-BR" dirty="0"/>
              <a:t>	II - quando </a:t>
            </a:r>
            <a:r>
              <a:rPr lang="pt-BR" b="1" dirty="0"/>
              <a:t>ignorado</a:t>
            </a:r>
            <a:r>
              <a:rPr lang="pt-BR" dirty="0"/>
              <a:t>, </a:t>
            </a:r>
            <a:r>
              <a:rPr lang="pt-BR" b="1" dirty="0"/>
              <a:t>incerto</a:t>
            </a:r>
            <a:r>
              <a:rPr lang="pt-BR" dirty="0"/>
              <a:t> ou </a:t>
            </a:r>
            <a:r>
              <a:rPr lang="pt-BR" b="1" dirty="0"/>
              <a:t>inacessível</a:t>
            </a:r>
            <a:r>
              <a:rPr lang="pt-BR" dirty="0"/>
              <a:t> o lugar em que se encontrar o citando;</a:t>
            </a:r>
          </a:p>
          <a:p>
            <a:pPr marL="0" indent="0" algn="just">
              <a:buNone/>
            </a:pPr>
            <a:r>
              <a:rPr lang="pt-BR" dirty="0"/>
              <a:t>	</a:t>
            </a:r>
            <a:r>
              <a:rPr lang="pt-BR" b="1" dirty="0"/>
              <a:t>III - nos casos expressos em lei.</a:t>
            </a:r>
          </a:p>
          <a:p>
            <a:pPr marL="0" indent="0" algn="just">
              <a:buNone/>
            </a:pPr>
            <a:r>
              <a:rPr lang="pt-BR" b="1" dirty="0"/>
              <a:t>PEDIDO CITAÇÃO POR EDITAL DE FORMA DOLOSA GERARÁ MULTA DE 5 SALÁRIOS MÍNIMOS: </a:t>
            </a:r>
            <a:r>
              <a:rPr lang="pt-BR" dirty="0"/>
              <a:t>Art. 258. A parte que requerer a citação por edital, alegando </a:t>
            </a:r>
            <a:r>
              <a:rPr lang="pt-BR" dirty="0">
                <a:solidFill>
                  <a:srgbClr val="FF0000"/>
                </a:solidFill>
              </a:rPr>
              <a:t>dolosamente</a:t>
            </a:r>
            <a:r>
              <a:rPr lang="pt-BR" dirty="0"/>
              <a:t> a ocorrência das circunstâncias autorizadoras para sua realização, incorrerá em MULTA DE 5 (CINCO) VEZES O SALÁRIO-MÍNIMO (a multa reverterá em </a:t>
            </a:r>
            <a:r>
              <a:rPr lang="pt-BR" b="1" dirty="0"/>
              <a:t>benefício do citando</a:t>
            </a:r>
            <a:r>
              <a:rPr lang="pt-BR" dirty="0"/>
              <a:t>).</a:t>
            </a:r>
          </a:p>
          <a:p>
            <a:pPr marL="0" indent="0" algn="just">
              <a:buNone/>
            </a:pPr>
            <a:endParaRPr lang="pt-BR" dirty="0"/>
          </a:p>
          <a:p>
            <a:pPr marL="0" indent="0" algn="just">
              <a:buNone/>
            </a:pPr>
            <a:r>
              <a:rPr lang="pt-BR" dirty="0"/>
              <a:t>	Art. 259. </a:t>
            </a:r>
            <a:r>
              <a:rPr lang="pt-BR" b="1" dirty="0"/>
              <a:t>Serão publicados editais:</a:t>
            </a:r>
          </a:p>
          <a:p>
            <a:pPr marL="0" indent="0" algn="just">
              <a:buNone/>
            </a:pPr>
            <a:r>
              <a:rPr lang="pt-BR" dirty="0"/>
              <a:t>I - na ação de </a:t>
            </a:r>
            <a:r>
              <a:rPr lang="pt-BR" b="1" u="sng" dirty="0"/>
              <a:t>usucapião</a:t>
            </a:r>
            <a:r>
              <a:rPr lang="pt-BR" dirty="0"/>
              <a:t> de imóvel;</a:t>
            </a:r>
          </a:p>
          <a:p>
            <a:pPr marL="0" indent="0" algn="just">
              <a:buNone/>
            </a:pPr>
            <a:r>
              <a:rPr lang="pt-BR" dirty="0"/>
              <a:t>II - na ação de recuperação ou </a:t>
            </a:r>
            <a:r>
              <a:rPr lang="pt-BR" b="1" u="sng" dirty="0"/>
              <a:t>substituição de título ao portador</a:t>
            </a:r>
            <a:r>
              <a:rPr lang="pt-BR" dirty="0"/>
              <a:t>;</a:t>
            </a:r>
          </a:p>
          <a:p>
            <a:pPr marL="0" indent="0" algn="just">
              <a:buNone/>
            </a:pPr>
            <a:r>
              <a:rPr lang="pt-BR" dirty="0"/>
              <a:t>III - em qualquer ação em que seja necessária, por determinação legal, a provocação, para participação no processo, de </a:t>
            </a:r>
            <a:r>
              <a:rPr lang="pt-BR" b="1" u="sng" dirty="0"/>
              <a:t>interessados incertos ou desconhecidos</a:t>
            </a:r>
            <a:r>
              <a:rPr lang="pt-BR" dirty="0"/>
              <a:t>.</a:t>
            </a:r>
          </a:p>
          <a:p>
            <a:pPr marL="0" indent="0" algn="just">
              <a:buNone/>
            </a:pPr>
            <a:endParaRPr lang="pt-BR" b="1" dirty="0"/>
          </a:p>
          <a:p>
            <a:pPr marL="0" indent="0" algn="just">
              <a:buNone/>
            </a:pPr>
            <a:r>
              <a:rPr lang="pt-BR" b="1" dirty="0"/>
              <a:t>	QUESTÃO</a:t>
            </a:r>
            <a:r>
              <a:rPr lang="pt-BR" dirty="0"/>
              <a:t>:  A respeito das citações e intimações nos Juizados Especiais Cíveis, é correto afirmar que:</a:t>
            </a:r>
          </a:p>
          <a:p>
            <a:pPr marL="0" indent="0" algn="just">
              <a:buNone/>
            </a:pPr>
            <a:r>
              <a:rPr lang="pt-BR" dirty="0"/>
              <a:t>A- é desnecessário o aviso de recebimento em citação feita por correspondência. </a:t>
            </a:r>
          </a:p>
          <a:p>
            <a:pPr marL="0" indent="0" algn="just">
              <a:buNone/>
            </a:pPr>
            <a:r>
              <a:rPr lang="pt-BR" dirty="0"/>
              <a:t>B- não poderá ser por edital,</a:t>
            </a:r>
          </a:p>
          <a:p>
            <a:pPr marL="0" indent="0" algn="just">
              <a:buNone/>
            </a:pPr>
            <a:r>
              <a:rPr lang="pt-BR" dirty="0"/>
              <a:t>C- a citação conterá apenas dia e hora para comparecimento.</a:t>
            </a:r>
          </a:p>
          <a:p>
            <a:pPr marL="0" indent="0" algn="just">
              <a:buNone/>
            </a:pPr>
            <a:r>
              <a:rPr lang="pt-BR" dirty="0"/>
              <a:t>D- não supre a falta de citação o comparecimento espontâneo.</a:t>
            </a:r>
          </a:p>
          <a:p>
            <a:pPr marL="0" indent="0" algn="just">
              <a:buNone/>
            </a:pPr>
            <a:r>
              <a:rPr lang="pt-BR" dirty="0"/>
              <a:t>Lei n. 9.099/95, art. 18. A citação far-se-á: I - por correspondência, com aviso de recebimento em mão própria; II - tratando-se de pessoa jurídica ou firma individual, mediante entrega ao encarregado da recepção, que será obrigatoriamente identificado; III - sendo necessário, por oficial de justiça, independentemente de mandado ou carta precatória. </a:t>
            </a:r>
            <a:r>
              <a:rPr lang="pt-BR" b="1" u="sng" dirty="0"/>
              <a:t>§ 2º não se fará citação por edital.</a:t>
            </a:r>
          </a:p>
        </p:txBody>
      </p:sp>
    </p:spTree>
    <p:extLst>
      <p:ext uri="{BB962C8B-B14F-4D97-AF65-F5344CB8AC3E}">
        <p14:creationId xmlns:p14="http://schemas.microsoft.com/office/powerpoint/2010/main" val="25929823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D75FC5EE-60E7-C115-6F36-03947F535319}"/>
              </a:ext>
            </a:extLst>
          </p:cNvPr>
          <p:cNvPicPr>
            <a:picLocks noGrp="1" noChangeAspect="1"/>
          </p:cNvPicPr>
          <p:nvPr>
            <p:ph idx="1"/>
          </p:nvPr>
        </p:nvPicPr>
        <p:blipFill>
          <a:blip r:embed="rId2"/>
          <a:stretch>
            <a:fillRect/>
          </a:stretch>
        </p:blipFill>
        <p:spPr>
          <a:xfrm>
            <a:off x="83801" y="0"/>
            <a:ext cx="11316838" cy="5528345"/>
          </a:xfrm>
        </p:spPr>
      </p:pic>
      <p:pic>
        <p:nvPicPr>
          <p:cNvPr id="6" name="Imagem 5">
            <a:extLst>
              <a:ext uri="{FF2B5EF4-FFF2-40B4-BE49-F238E27FC236}">
                <a16:creationId xmlns:a16="http://schemas.microsoft.com/office/drawing/2014/main" id="{3C8A720E-5EDC-4CAA-0CA2-A4270E538CAB}"/>
              </a:ext>
            </a:extLst>
          </p:cNvPr>
          <p:cNvPicPr>
            <a:picLocks noChangeAspect="1"/>
          </p:cNvPicPr>
          <p:nvPr/>
        </p:nvPicPr>
        <p:blipFill>
          <a:blip r:embed="rId3"/>
          <a:stretch>
            <a:fillRect/>
          </a:stretch>
        </p:blipFill>
        <p:spPr>
          <a:xfrm>
            <a:off x="-73551" y="3933417"/>
            <a:ext cx="428685" cy="2924583"/>
          </a:xfrm>
          <a:prstGeom prst="rect">
            <a:avLst/>
          </a:prstGeom>
        </p:spPr>
      </p:pic>
      <p:pic>
        <p:nvPicPr>
          <p:cNvPr id="8" name="Imagem 7">
            <a:extLst>
              <a:ext uri="{FF2B5EF4-FFF2-40B4-BE49-F238E27FC236}">
                <a16:creationId xmlns:a16="http://schemas.microsoft.com/office/drawing/2014/main" id="{C5BF0C56-B3F0-A956-0BE2-DB303F3E224F}"/>
              </a:ext>
            </a:extLst>
          </p:cNvPr>
          <p:cNvPicPr>
            <a:picLocks noChangeAspect="1"/>
          </p:cNvPicPr>
          <p:nvPr/>
        </p:nvPicPr>
        <p:blipFill>
          <a:blip r:embed="rId4"/>
          <a:stretch>
            <a:fillRect/>
          </a:stretch>
        </p:blipFill>
        <p:spPr>
          <a:xfrm>
            <a:off x="2783489" y="5008228"/>
            <a:ext cx="9326277" cy="1764191"/>
          </a:xfrm>
          <a:prstGeom prst="rect">
            <a:avLst/>
          </a:prstGeom>
        </p:spPr>
      </p:pic>
      <p:cxnSp>
        <p:nvCxnSpPr>
          <p:cNvPr id="3" name="Conector reto 2">
            <a:extLst>
              <a:ext uri="{FF2B5EF4-FFF2-40B4-BE49-F238E27FC236}">
                <a16:creationId xmlns:a16="http://schemas.microsoft.com/office/drawing/2014/main" id="{95F19E6A-CE55-D8FD-CB27-47767386B1DB}"/>
              </a:ext>
            </a:extLst>
          </p:cNvPr>
          <p:cNvCxnSpPr/>
          <p:nvPr/>
        </p:nvCxnSpPr>
        <p:spPr>
          <a:xfrm>
            <a:off x="8808440" y="2843868"/>
            <a:ext cx="229019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eta: para a Direita 4">
            <a:extLst>
              <a:ext uri="{FF2B5EF4-FFF2-40B4-BE49-F238E27FC236}">
                <a16:creationId xmlns:a16="http://schemas.microsoft.com/office/drawing/2014/main" id="{02E3516A-535A-F716-C187-0B6BD056B998}"/>
              </a:ext>
            </a:extLst>
          </p:cNvPr>
          <p:cNvSpPr/>
          <p:nvPr/>
        </p:nvSpPr>
        <p:spPr>
          <a:xfrm rot="9880623">
            <a:off x="11217303" y="2404714"/>
            <a:ext cx="747035" cy="486562"/>
          </a:xfrm>
          <a:prstGeom prst="rightArrow">
            <a:avLst>
              <a:gd name="adj1" fmla="val 50000"/>
              <a:gd name="adj2" fmla="val 490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242205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fontScale="77500" lnSpcReduction="20000"/>
          </a:bodyPr>
          <a:lstStyle/>
          <a:p>
            <a:pPr marL="0" indent="0" algn="ctr">
              <a:buNone/>
            </a:pPr>
            <a:r>
              <a:rPr lang="pt-BR" b="1" dirty="0"/>
              <a:t>DAS INTIMAÇÕES</a:t>
            </a:r>
          </a:p>
          <a:p>
            <a:pPr marL="0" indent="0" algn="just">
              <a:buNone/>
            </a:pPr>
            <a:r>
              <a:rPr lang="pt-BR" dirty="0"/>
              <a:t>Art. 269. Intimação é o ato pelo qual se dá </a:t>
            </a:r>
            <a:r>
              <a:rPr lang="pt-BR" b="1" dirty="0"/>
              <a:t>CIÊNCIA</a:t>
            </a:r>
            <a:r>
              <a:rPr lang="pt-BR" dirty="0"/>
              <a:t> a </a:t>
            </a:r>
            <a:r>
              <a:rPr lang="pt-BR" b="1" dirty="0"/>
              <a:t>ALGUÉM</a:t>
            </a:r>
            <a:r>
              <a:rPr lang="pt-BR" dirty="0"/>
              <a:t> dos atos e dos termos do processo.</a:t>
            </a:r>
          </a:p>
          <a:p>
            <a:pPr marL="0" indent="0" algn="just">
              <a:buNone/>
            </a:pPr>
            <a:r>
              <a:rPr lang="pt-BR" dirty="0"/>
              <a:t>	§ 1º É facultado aos advogados promover a intimação do advogado da outra parte por meio do correio, juntando aos autos, a seguir, cópia do ofício de intimação e do aviso de recebimento.</a:t>
            </a:r>
          </a:p>
          <a:p>
            <a:pPr marL="0" indent="0" algn="just">
              <a:buNone/>
            </a:pPr>
            <a:r>
              <a:rPr lang="pt-BR" dirty="0"/>
              <a:t>	§ 2º O ofício de intimação deverá ser instruído com cópia do despacho, da decisão ou da sentença.</a:t>
            </a:r>
          </a:p>
          <a:p>
            <a:pPr marL="0" indent="0" algn="just">
              <a:buNone/>
            </a:pPr>
            <a:r>
              <a:rPr lang="pt-BR" dirty="0"/>
              <a:t>	§ 3º A intimação da União, dos Estados, do Distrito Federal, dos Municípios e de suas respectivas autarquias e fundações de direito público será realizada perante o órgão de Advocacia Pública responsável por sua representação judicial.</a:t>
            </a:r>
          </a:p>
          <a:p>
            <a:pPr marL="0" indent="0" algn="just">
              <a:buNone/>
            </a:pPr>
            <a:endParaRPr lang="pt-BR" dirty="0"/>
          </a:p>
          <a:p>
            <a:pPr marL="0" indent="0" algn="just">
              <a:buNone/>
            </a:pPr>
            <a:r>
              <a:rPr lang="pt-BR" b="1" dirty="0"/>
              <a:t>DOE SEM ABREVIAÇÕES</a:t>
            </a:r>
          </a:p>
          <a:p>
            <a:pPr marL="0" indent="0" algn="just">
              <a:buNone/>
            </a:pPr>
            <a:r>
              <a:rPr lang="pt-BR" dirty="0"/>
              <a:t>	Art. 270. As intimações realizam-se, sempre que possível, por meio eletrônico, inclusive MP, Defensoria e Advocacia Pública </a:t>
            </a:r>
            <a:r>
              <a:rPr lang="pt-BR" b="1" dirty="0"/>
              <a:t>e sem abreviaturas dos nomes</a:t>
            </a:r>
            <a:r>
              <a:rPr lang="pt-BR" dirty="0"/>
              <a:t>.</a:t>
            </a:r>
          </a:p>
          <a:p>
            <a:pPr marL="0" indent="0" algn="just">
              <a:buNone/>
            </a:pPr>
            <a:r>
              <a:rPr lang="pt-BR" dirty="0"/>
              <a:t>	Quando por carta, presumem-se válidas as intimações dirigidas ao endereço constante dos autos, ainda que não recebidas pessoalmente pelo interessado, se a modificação temporária ou definitiva não tiver sido devidamente comunicada ao juízo.</a:t>
            </a:r>
          </a:p>
          <a:p>
            <a:pPr marL="0" indent="0" algn="just">
              <a:buNone/>
            </a:pPr>
            <a:r>
              <a:rPr lang="pt-BR" dirty="0"/>
              <a:t>	</a:t>
            </a:r>
          </a:p>
          <a:p>
            <a:pPr marL="0" indent="0" algn="just">
              <a:buNone/>
            </a:pPr>
            <a:r>
              <a:rPr lang="pt-BR" b="1" dirty="0"/>
              <a:t>INTIMAÇÕES EM NOME DA SOCIEDADE DE ADVOGADOS</a:t>
            </a:r>
          </a:p>
          <a:p>
            <a:pPr marL="0" indent="0" algn="just">
              <a:buNone/>
            </a:pPr>
            <a:r>
              <a:rPr lang="pt-BR" dirty="0"/>
              <a:t>	Os advogados poderão requerer que, na intimação a eles dirigida, figure apenas o nome da sociedade a que pertençam, desde que devidamente registrada na Ordem dos Advogados do Brasil.</a:t>
            </a:r>
          </a:p>
        </p:txBody>
      </p:sp>
    </p:spTree>
    <p:extLst>
      <p:ext uri="{BB962C8B-B14F-4D97-AF65-F5344CB8AC3E}">
        <p14:creationId xmlns:p14="http://schemas.microsoft.com/office/powerpoint/2010/main" val="16661607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lnSpcReduction="10000"/>
          </a:bodyPr>
          <a:lstStyle/>
          <a:p>
            <a:pPr marL="0" indent="0" algn="just">
              <a:buNone/>
            </a:pPr>
            <a:r>
              <a:rPr lang="pt-BR" sz="1600" dirty="0"/>
              <a:t>Órgão: CRQ - </a:t>
            </a:r>
            <a:r>
              <a:rPr lang="pt-BR" dirty="0"/>
              <a:t>No dia 14 de setembro de 2018 (sexta-feira), se deu o termo inicial do prazo para o Conselho Regional de Química da 19ª Região oferecer contestação em uma Ação de natureza cível, procedimento ordinário, que foi interposta em seu desfavor em uma das varas federais de uma Comarca do Estado da Paraíba. Diante das regras processuais vigentes, assinale a alternativa que indica o último dia do prazo para interposição da referida contestação de forma tempestiva. No cômputo do prazo, considere que não houve feriados no período.</a:t>
            </a:r>
          </a:p>
          <a:p>
            <a:pPr marL="0" indent="0" algn="just">
              <a:buNone/>
            </a:pPr>
            <a:r>
              <a:rPr lang="pt-BR" dirty="0"/>
              <a:t>A- 1º/10/2018</a:t>
            </a:r>
          </a:p>
          <a:p>
            <a:pPr marL="0" indent="0" algn="just">
              <a:buNone/>
            </a:pPr>
            <a:r>
              <a:rPr lang="pt-BR" dirty="0"/>
              <a:t>B- 04/10/2018</a:t>
            </a:r>
          </a:p>
          <a:p>
            <a:pPr marL="0" indent="0" algn="just">
              <a:buNone/>
            </a:pPr>
            <a:r>
              <a:rPr lang="pt-BR" dirty="0"/>
              <a:t>C- 05/10/2018</a:t>
            </a:r>
          </a:p>
          <a:p>
            <a:pPr marL="0" indent="0" algn="just">
              <a:buNone/>
            </a:pPr>
            <a:r>
              <a:rPr lang="pt-BR" dirty="0"/>
              <a:t>D- 25/10/2018</a:t>
            </a:r>
          </a:p>
          <a:p>
            <a:pPr marL="0" indent="0" algn="just">
              <a:buNone/>
            </a:pPr>
            <a:r>
              <a:rPr lang="pt-BR" dirty="0"/>
              <a:t>E- 26/10/2018 </a:t>
            </a:r>
          </a:p>
          <a:p>
            <a:pPr marL="0" indent="0" algn="just">
              <a:buNone/>
            </a:pPr>
            <a:endParaRPr lang="pt-BR" dirty="0"/>
          </a:p>
          <a:p>
            <a:pPr marL="0" indent="0" algn="just">
              <a:buNone/>
            </a:pPr>
            <a:r>
              <a:rPr lang="pt-BR" dirty="0"/>
              <a:t>(CORRETA “E”, porque exclui o dia inicial e é prazo dobrado. Os conselhos de fiscalização profissional têm a natureza jurídica de autarquias corporativas, aplicando o prazo em dobro para recorrer, nos termos do art. 188 do CPC!)</a:t>
            </a:r>
          </a:p>
        </p:txBody>
      </p:sp>
      <p:pic>
        <p:nvPicPr>
          <p:cNvPr id="4" name="Imagem 3">
            <a:extLst>
              <a:ext uri="{FF2B5EF4-FFF2-40B4-BE49-F238E27FC236}">
                <a16:creationId xmlns:a16="http://schemas.microsoft.com/office/drawing/2014/main" id="{AA102A3E-B18F-255C-D669-18E0CF54468F}"/>
              </a:ext>
            </a:extLst>
          </p:cNvPr>
          <p:cNvPicPr>
            <a:picLocks noChangeAspect="1"/>
          </p:cNvPicPr>
          <p:nvPr/>
        </p:nvPicPr>
        <p:blipFill>
          <a:blip r:embed="rId2"/>
          <a:stretch>
            <a:fillRect/>
          </a:stretch>
        </p:blipFill>
        <p:spPr>
          <a:xfrm>
            <a:off x="4681056" y="2087417"/>
            <a:ext cx="6464197" cy="2283248"/>
          </a:xfrm>
          <a:prstGeom prst="rect">
            <a:avLst/>
          </a:prstGeom>
        </p:spPr>
      </p:pic>
    </p:spTree>
    <p:extLst>
      <p:ext uri="{BB962C8B-B14F-4D97-AF65-F5344CB8AC3E}">
        <p14:creationId xmlns:p14="http://schemas.microsoft.com/office/powerpoint/2010/main" val="3700804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r>
              <a:rPr lang="pt-BR" dirty="0"/>
              <a:t>1- OAB – APELAÇÃO 15 DIAS</a:t>
            </a:r>
          </a:p>
          <a:p>
            <a:pPr marL="0" indent="0" algn="just">
              <a:buNone/>
            </a:pPr>
            <a:endParaRPr lang="pt-BR" dirty="0"/>
          </a:p>
          <a:p>
            <a:pPr marL="0" indent="0" algn="just">
              <a:buNone/>
            </a:pPr>
            <a:endParaRPr lang="pt-BR" dirty="0"/>
          </a:p>
        </p:txBody>
      </p:sp>
      <p:pic>
        <p:nvPicPr>
          <p:cNvPr id="5" name="Imagem 4">
            <a:extLst>
              <a:ext uri="{FF2B5EF4-FFF2-40B4-BE49-F238E27FC236}">
                <a16:creationId xmlns:a16="http://schemas.microsoft.com/office/drawing/2014/main" id="{B2AA1881-8083-42C8-D0A7-0855CCAA5F00}"/>
              </a:ext>
            </a:extLst>
          </p:cNvPr>
          <p:cNvPicPr>
            <a:picLocks noChangeAspect="1"/>
          </p:cNvPicPr>
          <p:nvPr/>
        </p:nvPicPr>
        <p:blipFill>
          <a:blip r:embed="rId2"/>
          <a:stretch>
            <a:fillRect/>
          </a:stretch>
        </p:blipFill>
        <p:spPr>
          <a:xfrm>
            <a:off x="629555" y="396841"/>
            <a:ext cx="10546994" cy="3462095"/>
          </a:xfrm>
          <a:prstGeom prst="rect">
            <a:avLst/>
          </a:prstGeom>
        </p:spPr>
      </p:pic>
      <p:pic>
        <p:nvPicPr>
          <p:cNvPr id="4" name="Imagem 3">
            <a:extLst>
              <a:ext uri="{FF2B5EF4-FFF2-40B4-BE49-F238E27FC236}">
                <a16:creationId xmlns:a16="http://schemas.microsoft.com/office/drawing/2014/main" id="{E7346DA7-F94A-85AD-E8E8-DF7E365420BF}"/>
              </a:ext>
            </a:extLst>
          </p:cNvPr>
          <p:cNvPicPr>
            <a:picLocks noChangeAspect="1"/>
          </p:cNvPicPr>
          <p:nvPr/>
        </p:nvPicPr>
        <p:blipFill>
          <a:blip r:embed="rId3"/>
          <a:stretch>
            <a:fillRect/>
          </a:stretch>
        </p:blipFill>
        <p:spPr>
          <a:xfrm>
            <a:off x="3065890" y="3969744"/>
            <a:ext cx="7009288" cy="2963660"/>
          </a:xfrm>
          <a:prstGeom prst="rect">
            <a:avLst/>
          </a:prstGeom>
        </p:spPr>
      </p:pic>
    </p:spTree>
    <p:extLst>
      <p:ext uri="{BB962C8B-B14F-4D97-AF65-F5344CB8AC3E}">
        <p14:creationId xmlns:p14="http://schemas.microsoft.com/office/powerpoint/2010/main" val="307237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1524000" y="0"/>
            <a:ext cx="9144000" cy="6858000"/>
          </a:xfrm>
        </p:spPr>
        <p:txBody>
          <a:bodyPr>
            <a:normAutofit lnSpcReduction="10000"/>
          </a:bodyPr>
          <a:lstStyle/>
          <a:p>
            <a:pPr marL="0" indent="0" algn="just">
              <a:buNone/>
            </a:pPr>
            <a:r>
              <a:rPr lang="pt-BR" dirty="0"/>
              <a:t>3-</a:t>
            </a:r>
            <a:r>
              <a:rPr lang="pt-BR" sz="975" dirty="0"/>
              <a:t>CESPE </a:t>
            </a:r>
            <a:r>
              <a:rPr lang="pt-BR" dirty="0"/>
              <a:t>No que se refere às causas de suspeição e impedimentos aplicáveis aos juízes, assinale a opção correta. (dica art. 148)</a:t>
            </a:r>
          </a:p>
          <a:p>
            <a:pPr marL="0" indent="0" algn="just">
              <a:buNone/>
            </a:pPr>
            <a:r>
              <a:rPr lang="pt-BR" dirty="0"/>
              <a:t>	A- As causas de suspeição e impedimentos aplicáveis aos juízes aplicam-se </a:t>
            </a:r>
            <a:r>
              <a:rPr lang="pt-BR" b="1" dirty="0"/>
              <a:t>também</a:t>
            </a:r>
            <a:r>
              <a:rPr lang="pt-BR" dirty="0"/>
              <a:t> aos </a:t>
            </a:r>
            <a:r>
              <a:rPr lang="pt-BR" b="1" dirty="0"/>
              <a:t>auxiliares da justiça</a:t>
            </a:r>
            <a:r>
              <a:rPr lang="pt-BR" dirty="0"/>
              <a:t> e aos membros do </a:t>
            </a:r>
            <a:r>
              <a:rPr lang="pt-BR" b="1" dirty="0"/>
              <a:t>Ministério Público</a:t>
            </a:r>
          </a:p>
          <a:p>
            <a:pPr marL="0" indent="0" algn="just">
              <a:buNone/>
            </a:pPr>
            <a:r>
              <a:rPr lang="pt-BR" dirty="0"/>
              <a:t>	B- As causas de suspeição e impedimentos aplicáveis aos juízes não se aplicam aos auxiliares da justiça nem aos membros do Ministério Público</a:t>
            </a:r>
          </a:p>
          <a:p>
            <a:pPr marL="0" indent="0" algn="just">
              <a:buNone/>
            </a:pPr>
            <a:r>
              <a:rPr lang="pt-BR" dirty="0"/>
              <a:t>	C- As suspeições se aplicam apenas aos membros do Ministério Público e os impedimentos se aplicam apenas aos auxiliares da justiça</a:t>
            </a:r>
          </a:p>
          <a:p>
            <a:pPr marL="0" indent="0" algn="just">
              <a:buNone/>
            </a:pPr>
            <a:r>
              <a:rPr lang="pt-BR" dirty="0"/>
              <a:t>	D- As causas de suspeição e impedimentos aplicáveis aos juízes não se aplicam aos auxiliares da justiça, mas se aplicam aos membros do Ministério Público</a:t>
            </a:r>
          </a:p>
          <a:p>
            <a:pPr marL="0" indent="0" algn="just">
              <a:buNone/>
            </a:pPr>
            <a:r>
              <a:rPr lang="pt-BR" dirty="0"/>
              <a:t>	E- As causas de suspeição e impedimentos aplicáveis aos juízes não se aplicam aos membros do Ministério Público, mas se aplicam aos auxiliares da justiça</a:t>
            </a:r>
          </a:p>
        </p:txBody>
      </p:sp>
    </p:spTree>
    <p:extLst>
      <p:ext uri="{BB962C8B-B14F-4D97-AF65-F5344CB8AC3E}">
        <p14:creationId xmlns:p14="http://schemas.microsoft.com/office/powerpoint/2010/main" val="33401515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r>
              <a:rPr lang="pt-BR" dirty="0"/>
              <a:t>2-</a:t>
            </a:r>
            <a:r>
              <a:rPr lang="pt-BR" sz="1400" dirty="0"/>
              <a:t>FGV</a:t>
            </a:r>
            <a:r>
              <a:rPr lang="pt-BR" dirty="0"/>
              <a:t> Acerca dos prazos processuais, assinale a afirmativa correta:</a:t>
            </a:r>
          </a:p>
          <a:p>
            <a:pPr marL="0" indent="0" algn="just">
              <a:buNone/>
            </a:pPr>
            <a:r>
              <a:rPr lang="pt-BR" dirty="0"/>
              <a:t>	A- Salvo disposição em contrário, os prazos serão contados incluindo o dia do começo e o dia do vencimento. </a:t>
            </a:r>
          </a:p>
          <a:p>
            <a:pPr marL="0" indent="0" algn="just">
              <a:buNone/>
            </a:pPr>
            <a:r>
              <a:rPr lang="pt-BR" dirty="0"/>
              <a:t>	</a:t>
            </a:r>
            <a:r>
              <a:rPr lang="pt-BR" dirty="0">
                <a:highlight>
                  <a:srgbClr val="FFFF00"/>
                </a:highlight>
              </a:rPr>
              <a:t>B- Na contagem de prazo em dias, estabelecido por lei ou pelo juiz, computar-se-ão somente os dias úteis,</a:t>
            </a:r>
          </a:p>
          <a:p>
            <a:pPr marL="0" indent="0" algn="just">
              <a:buNone/>
            </a:pPr>
            <a:r>
              <a:rPr lang="pt-BR" dirty="0"/>
              <a:t>	C- Os litisconsortes que tiverem diferentes procuradores, de escritórios de advocacia distintos, terão prazos contados em dobro para todas as suas manifestações, inclusive, nos processos em autos eletrônicos. </a:t>
            </a:r>
          </a:p>
          <a:p>
            <a:pPr marL="0" indent="0" algn="just">
              <a:buNone/>
            </a:pPr>
            <a:r>
              <a:rPr lang="pt-BR" dirty="0"/>
              <a:t>	D- Quando houver mais de um réu, o dia do começo do prazo para contestar será contado individualmente para cada litigante;</a:t>
            </a:r>
          </a:p>
          <a:p>
            <a:pPr marL="0" indent="0" algn="just">
              <a:buNone/>
            </a:pPr>
            <a:r>
              <a:rPr lang="pt-BR" dirty="0"/>
              <a:t>	E- O juiz proferirá as sentenças no prazo de 15 (quinze) dias;</a:t>
            </a:r>
          </a:p>
        </p:txBody>
      </p:sp>
    </p:spTree>
    <p:extLst>
      <p:ext uri="{BB962C8B-B14F-4D97-AF65-F5344CB8AC3E}">
        <p14:creationId xmlns:p14="http://schemas.microsoft.com/office/powerpoint/2010/main" val="11275253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r>
              <a:rPr lang="pt-BR" dirty="0"/>
              <a:t>3- </a:t>
            </a:r>
            <a:r>
              <a:rPr lang="pt-BR" sz="1500" dirty="0"/>
              <a:t>FUNDATEC </a:t>
            </a:r>
            <a:r>
              <a:rPr lang="pt-BR" dirty="0"/>
              <a:t>Maria da Silva ajuizou ação de indenização por dano moral em relação ao </a:t>
            </a:r>
            <a:r>
              <a:rPr lang="pt-BR" dirty="0">
                <a:highlight>
                  <a:srgbClr val="FFFF00"/>
                </a:highlight>
              </a:rPr>
              <a:t>Município</a:t>
            </a:r>
            <a:r>
              <a:rPr lang="pt-BR" dirty="0"/>
              <a:t> de Giruá, fundada na cobrança indevida de tributo. O prazo para o réu contestar a demanda será de:</a:t>
            </a:r>
          </a:p>
          <a:p>
            <a:pPr marL="0" indent="0" algn="just">
              <a:buNone/>
            </a:pPr>
            <a:r>
              <a:rPr lang="pt-BR" dirty="0"/>
              <a:t>A- 5 dias,</a:t>
            </a:r>
          </a:p>
          <a:p>
            <a:pPr marL="0" indent="0" algn="just">
              <a:buNone/>
            </a:pPr>
            <a:r>
              <a:rPr lang="pt-BR" dirty="0"/>
              <a:t>B- 10 dias,</a:t>
            </a:r>
          </a:p>
          <a:p>
            <a:pPr marL="0" indent="0" algn="just">
              <a:buNone/>
            </a:pPr>
            <a:r>
              <a:rPr lang="pt-BR" dirty="0">
                <a:highlight>
                  <a:srgbClr val="FFFF00"/>
                </a:highlight>
              </a:rPr>
              <a:t>C- 15 dias,</a:t>
            </a:r>
          </a:p>
          <a:p>
            <a:pPr marL="0" indent="0" algn="just">
              <a:buNone/>
            </a:pPr>
            <a:r>
              <a:rPr lang="pt-BR" dirty="0"/>
              <a:t>D- 20 dias,</a:t>
            </a:r>
          </a:p>
          <a:p>
            <a:pPr marL="0" indent="0" algn="just">
              <a:buNone/>
            </a:pPr>
            <a:r>
              <a:rPr lang="pt-BR" dirty="0"/>
              <a:t>E- 30 dias.</a:t>
            </a:r>
          </a:p>
          <a:p>
            <a:pPr marL="0" indent="0" algn="just">
              <a:buNone/>
            </a:pPr>
            <a:endParaRPr lang="pt-BR" dirty="0"/>
          </a:p>
          <a:p>
            <a:pPr marL="0" indent="0" algn="just">
              <a:buNone/>
            </a:pPr>
            <a:r>
              <a:rPr lang="pt-BR" dirty="0"/>
              <a:t>Art. 335. </a:t>
            </a:r>
            <a:r>
              <a:rPr lang="pt-BR"/>
              <a:t>O réu poderá oferecer contestação, por petição, no prazo de 15 (quinze) dias, cujo termo inicial será a data...</a:t>
            </a:r>
            <a:endParaRPr lang="pt-BR" dirty="0"/>
          </a:p>
        </p:txBody>
      </p:sp>
    </p:spTree>
    <p:extLst>
      <p:ext uri="{BB962C8B-B14F-4D97-AF65-F5344CB8AC3E}">
        <p14:creationId xmlns:p14="http://schemas.microsoft.com/office/powerpoint/2010/main" val="42812556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r>
              <a:rPr lang="pt-BR" dirty="0"/>
              <a:t>4- </a:t>
            </a:r>
            <a:r>
              <a:rPr lang="pt-BR" sz="1700" dirty="0" err="1"/>
              <a:t>Consulplan</a:t>
            </a:r>
            <a:r>
              <a:rPr lang="pt-BR" sz="1700" dirty="0"/>
              <a:t> </a:t>
            </a:r>
            <a:r>
              <a:rPr lang="pt-BR" dirty="0"/>
              <a:t>Determinado processo tramita na Comarca de </a:t>
            </a:r>
            <a:r>
              <a:rPr lang="pt-BR" dirty="0" err="1"/>
              <a:t>Parislândia</a:t>
            </a:r>
            <a:r>
              <a:rPr lang="pt-BR" dirty="0"/>
              <a:t>, que é local de difícil acesso, feito apenas por meio de barco e estrada de chão. Nesse caso, de acordo com o Código de Processo Civil, o juiz poderá prorrogar os prazos processuais por até (dica:  Art. 222. Na comarca, seção ou subseção judiciária onde for difícil o transporte, o juiz poderá prorrogar os prazos por até ... meses):</a:t>
            </a:r>
          </a:p>
          <a:p>
            <a:pPr marL="0" indent="0" algn="just">
              <a:buNone/>
            </a:pPr>
            <a:r>
              <a:rPr lang="pt-BR" dirty="0"/>
              <a:t>	</a:t>
            </a:r>
            <a:r>
              <a:rPr lang="pt-BR" dirty="0">
                <a:highlight>
                  <a:srgbClr val="FFFF00"/>
                </a:highlight>
              </a:rPr>
              <a:t>A- dois meses</a:t>
            </a:r>
          </a:p>
          <a:p>
            <a:pPr marL="0" indent="0" algn="just">
              <a:buNone/>
            </a:pPr>
            <a:r>
              <a:rPr lang="pt-BR" dirty="0"/>
              <a:t>	B- trinta dias</a:t>
            </a:r>
          </a:p>
          <a:p>
            <a:pPr marL="0" indent="0" algn="just">
              <a:buNone/>
            </a:pPr>
            <a:r>
              <a:rPr lang="pt-BR" dirty="0"/>
              <a:t>	C- dez dias</a:t>
            </a:r>
          </a:p>
          <a:p>
            <a:pPr marL="0" indent="0" algn="just">
              <a:buNone/>
            </a:pPr>
            <a:r>
              <a:rPr lang="pt-BR" dirty="0"/>
              <a:t>	D- três meses</a:t>
            </a:r>
          </a:p>
          <a:p>
            <a:pPr marL="0" indent="0" algn="just">
              <a:buNone/>
            </a:pPr>
            <a:r>
              <a:rPr lang="pt-BR" dirty="0"/>
              <a:t>	E- seis meses</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19994705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buNone/>
            </a:pPr>
            <a:r>
              <a:rPr lang="pt-BR" dirty="0"/>
              <a:t>5- Nos termos do CPC, a citação será realizada preferencialmente por qual meio?</a:t>
            </a:r>
          </a:p>
          <a:p>
            <a:pPr marL="0" indent="0">
              <a:buNone/>
            </a:pPr>
            <a:r>
              <a:rPr lang="pt-BR" dirty="0"/>
              <a:t>A) Oficial de justiça,</a:t>
            </a:r>
          </a:p>
          <a:p>
            <a:pPr marL="0" indent="0">
              <a:buNone/>
            </a:pPr>
            <a:r>
              <a:rPr lang="pt-BR" dirty="0"/>
              <a:t>B) Correio,</a:t>
            </a:r>
          </a:p>
          <a:p>
            <a:pPr marL="0" indent="0">
              <a:buNone/>
            </a:pPr>
            <a:r>
              <a:rPr lang="pt-BR" dirty="0"/>
              <a:t>C) Edital,</a:t>
            </a:r>
          </a:p>
          <a:p>
            <a:pPr marL="0" indent="0">
              <a:buNone/>
            </a:pPr>
            <a:r>
              <a:rPr lang="pt-BR" dirty="0"/>
              <a:t>D) Hora certa,</a:t>
            </a:r>
          </a:p>
          <a:p>
            <a:pPr marL="0" indent="0">
              <a:buNone/>
            </a:pPr>
            <a:r>
              <a:rPr lang="pt-BR" dirty="0"/>
              <a:t>E) Meio eletrônico.</a:t>
            </a:r>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2881531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buNone/>
            </a:pPr>
            <a:r>
              <a:rPr lang="pt-BR" dirty="0"/>
              <a:t>6- João ajuizou ação de indenização em face de Pedro, que reside em outro Estado da federação. Diante dessa situação, surge a dúvida quanto à forma de citação do réu. Nos termos do CPC (art. 247), é possível realizar a citação por carta para outro Estado?</a:t>
            </a:r>
          </a:p>
          <a:p>
            <a:pPr marL="0" indent="0">
              <a:buNone/>
            </a:pPr>
            <a:r>
              <a:rPr lang="pt-BR" dirty="0"/>
              <a:t>A) Sim</a:t>
            </a:r>
          </a:p>
          <a:p>
            <a:pPr marL="0" indent="0">
              <a:buNone/>
            </a:pPr>
            <a:r>
              <a:rPr lang="pt-BR" dirty="0"/>
              <a:t>B) Não</a:t>
            </a:r>
          </a:p>
          <a:p>
            <a:pPr marL="0" indent="0">
              <a:buNone/>
            </a:pPr>
            <a:r>
              <a:rPr lang="pt-BR" dirty="0"/>
              <a:t>C) Sim, depois de citação por Edital</a:t>
            </a:r>
          </a:p>
          <a:p>
            <a:pPr marL="0" indent="0">
              <a:buNone/>
            </a:pPr>
            <a:r>
              <a:rPr lang="pt-BR" dirty="0"/>
              <a:t>D) Sim, apenas depois da citação por hora certa</a:t>
            </a:r>
          </a:p>
          <a:p>
            <a:pPr marL="0" indent="0">
              <a:buNone/>
            </a:pPr>
            <a:r>
              <a:rPr lang="pt-BR" dirty="0"/>
              <a:t>E) Não, salvo em ações de estado</a:t>
            </a:r>
          </a:p>
        </p:txBody>
      </p:sp>
    </p:spTree>
    <p:extLst>
      <p:ext uri="{BB962C8B-B14F-4D97-AF65-F5344CB8AC3E}">
        <p14:creationId xmlns:p14="http://schemas.microsoft.com/office/powerpoint/2010/main" val="40739293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r>
              <a:rPr lang="pt-BR" dirty="0"/>
              <a:t>7- Nos termos do CPC, inexistindo preceito legal ou prazo determinado pelo juiz, o prazo para a prática de ato processual a cargo da parte será de: </a:t>
            </a:r>
          </a:p>
          <a:p>
            <a:pPr marL="0" indent="0" algn="just">
              <a:buNone/>
            </a:pPr>
            <a:r>
              <a:rPr lang="pt-BR" dirty="0"/>
              <a:t>A- 5 dias</a:t>
            </a:r>
          </a:p>
          <a:p>
            <a:pPr marL="0" indent="0" algn="just">
              <a:buNone/>
            </a:pPr>
            <a:r>
              <a:rPr lang="pt-BR" dirty="0"/>
              <a:t>B- 2 dias</a:t>
            </a:r>
          </a:p>
          <a:p>
            <a:pPr marL="0" indent="0" algn="just">
              <a:buNone/>
            </a:pPr>
            <a:r>
              <a:rPr lang="pt-BR" dirty="0"/>
              <a:t>C- 10 dias</a:t>
            </a:r>
          </a:p>
          <a:p>
            <a:pPr marL="0" indent="0" algn="just">
              <a:buNone/>
            </a:pPr>
            <a:r>
              <a:rPr lang="pt-BR" dirty="0"/>
              <a:t>D- 30 dias</a:t>
            </a:r>
          </a:p>
          <a:p>
            <a:pPr marL="0" indent="0" algn="just">
              <a:buNone/>
            </a:pPr>
            <a:r>
              <a:rPr lang="pt-BR" dirty="0"/>
              <a:t>E- 15 dias</a:t>
            </a:r>
          </a:p>
        </p:txBody>
      </p:sp>
    </p:spTree>
    <p:extLst>
      <p:ext uri="{BB962C8B-B14F-4D97-AF65-F5344CB8AC3E}">
        <p14:creationId xmlns:p14="http://schemas.microsoft.com/office/powerpoint/2010/main" val="41134826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r>
              <a:rPr lang="pt-BR" dirty="0"/>
              <a:t>8- </a:t>
            </a:r>
            <a:r>
              <a:rPr lang="pt-BR" sz="1700" dirty="0"/>
              <a:t>FAU </a:t>
            </a:r>
            <a:r>
              <a:rPr lang="pt-BR" dirty="0"/>
              <a:t>Preencha as lacunas e assinale a alternativa CORRETA. “O juiz proferirá os despachos no prazo de ____ dias, as decisões interlocutórias no prazo de ____ dias, e as sentenças no prazo de ____ dias”. </a:t>
            </a:r>
          </a:p>
          <a:p>
            <a:pPr marL="0" indent="0" algn="just">
              <a:buNone/>
            </a:pPr>
            <a:r>
              <a:rPr lang="pt-BR" dirty="0"/>
              <a:t>A- 5 (cinco), 10 (dez) e 30 (trinta)</a:t>
            </a:r>
          </a:p>
          <a:p>
            <a:pPr marL="0" indent="0" algn="just">
              <a:buNone/>
            </a:pPr>
            <a:r>
              <a:rPr lang="pt-BR" dirty="0"/>
              <a:t>B- 5 (cinco), 10 (dez) e 60 (sessenta)</a:t>
            </a:r>
          </a:p>
          <a:p>
            <a:pPr marL="0" indent="0" algn="just">
              <a:buNone/>
            </a:pPr>
            <a:r>
              <a:rPr lang="pt-BR" dirty="0"/>
              <a:t>C- 10 (dez), 20 (vinte) e 30 (trinta)</a:t>
            </a:r>
          </a:p>
          <a:p>
            <a:pPr marL="0" indent="0" algn="just">
              <a:buNone/>
            </a:pPr>
            <a:r>
              <a:rPr lang="pt-BR" dirty="0"/>
              <a:t>D- 10 (dez), 10 (dez) e 30 (trinta)</a:t>
            </a:r>
          </a:p>
          <a:p>
            <a:pPr marL="0" indent="0" algn="just">
              <a:buNone/>
            </a:pPr>
            <a:r>
              <a:rPr lang="pt-BR" dirty="0"/>
              <a:t>E- 5 (cinco), 15 (quinze) e 60 (sessenta)</a:t>
            </a:r>
          </a:p>
          <a:p>
            <a:pPr marL="0" indent="0" algn="just">
              <a:buNone/>
            </a:pPr>
            <a:endParaRPr lang="pt-BR" dirty="0"/>
          </a:p>
          <a:p>
            <a:pPr marL="0" indent="0" algn="just">
              <a:buNone/>
            </a:pPr>
            <a:r>
              <a:rPr lang="pt-BR" dirty="0"/>
              <a:t> </a:t>
            </a:r>
          </a:p>
        </p:txBody>
      </p:sp>
    </p:spTree>
    <p:extLst>
      <p:ext uri="{BB962C8B-B14F-4D97-AF65-F5344CB8AC3E}">
        <p14:creationId xmlns:p14="http://schemas.microsoft.com/office/powerpoint/2010/main" val="828066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r>
              <a:rPr lang="pt-BR" dirty="0"/>
              <a:t>9- </a:t>
            </a:r>
            <a:r>
              <a:rPr lang="pt-BR" sz="2100" dirty="0"/>
              <a:t>FGV –</a:t>
            </a:r>
            <a:r>
              <a:rPr lang="pt-BR" sz="2100" dirty="0" err="1"/>
              <a:t>adp</a:t>
            </a:r>
            <a:r>
              <a:rPr lang="pt-BR" sz="2100" dirty="0"/>
              <a:t>.</a:t>
            </a:r>
            <a:r>
              <a:rPr lang="pt-BR" dirty="0"/>
              <a:t> O defensor público foi intimado no dia 02 de maio de 2022, uma segunda-feira. Vislumbrando obscuridades nesse provimento, a Defensoria Pública optou por manejar embargos de declaração. O prazo recursal dos Embargos de Declaração é de 5 dias conforme o CPC. O termo final do prazo para a interposição do referido recurso será: (dica art. 1.023, os embargos serão opostos, no prazo de 5 dias, em petição dirigida ao juiz, d</a:t>
            </a:r>
            <a:r>
              <a:rPr lang="pt-BR" dirty="0">
                <a:solidFill>
                  <a:srgbClr val="000000"/>
                </a:solidFill>
                <a:latin typeface="Arial" panose="020B0604020202020204" pitchFamily="34" charset="0"/>
              </a:rPr>
              <a:t>emais recursos prazo de 15 dias (art. 1.003, § 5º)</a:t>
            </a:r>
            <a:r>
              <a:rPr lang="pt-BR" dirty="0"/>
              <a:t>:</a:t>
            </a:r>
          </a:p>
          <a:p>
            <a:pPr marL="0" indent="0" algn="just">
              <a:buNone/>
            </a:pPr>
            <a:r>
              <a:rPr lang="pt-BR" dirty="0"/>
              <a:t>A- 07 de maio de 2022;</a:t>
            </a:r>
          </a:p>
          <a:p>
            <a:pPr marL="0" indent="0" algn="just">
              <a:buNone/>
            </a:pPr>
            <a:r>
              <a:rPr lang="pt-BR" dirty="0"/>
              <a:t>B- 09 de maio de 2022;</a:t>
            </a:r>
          </a:p>
          <a:p>
            <a:pPr marL="0" indent="0" algn="just">
              <a:buNone/>
            </a:pPr>
            <a:r>
              <a:rPr lang="pt-BR" dirty="0"/>
              <a:t>C- 12 de maio de 2022.</a:t>
            </a:r>
          </a:p>
          <a:p>
            <a:pPr marL="0" indent="0" algn="just">
              <a:buNone/>
            </a:pPr>
            <a:r>
              <a:rPr lang="pt-BR" dirty="0"/>
              <a:t>D- 16 de maio de 2022,</a:t>
            </a:r>
          </a:p>
          <a:p>
            <a:pPr marL="0" indent="0" algn="just">
              <a:buNone/>
            </a:pPr>
            <a:r>
              <a:rPr lang="pt-BR" dirty="0"/>
              <a:t>E- 23 de maio de 2022.</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31173178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r>
              <a:rPr lang="pt-BR" dirty="0"/>
              <a:t>10- </a:t>
            </a:r>
            <a:r>
              <a:rPr lang="pt-BR" sz="1300" dirty="0"/>
              <a:t>FUNDATEC </a:t>
            </a:r>
            <a:r>
              <a:rPr lang="pt-BR" dirty="0"/>
              <a:t>Proposta ação de indenização em relação a um município, no procedimento comum, este foi citado para oferecer contestação. Há litisconsórcio passivo do Município com um particular. O prazo para o advogado municipal contestar a ação judicial será de: </a:t>
            </a:r>
          </a:p>
          <a:p>
            <a:pPr marL="0" indent="0" algn="just">
              <a:buNone/>
            </a:pPr>
            <a:r>
              <a:rPr lang="pt-BR" dirty="0"/>
              <a:t>A- 15 dias úteis;</a:t>
            </a:r>
          </a:p>
          <a:p>
            <a:pPr marL="0" indent="0" algn="just">
              <a:buNone/>
            </a:pPr>
            <a:r>
              <a:rPr lang="pt-BR" dirty="0"/>
              <a:t>B- 20 dias úteis;</a:t>
            </a:r>
          </a:p>
          <a:p>
            <a:pPr marL="0" indent="0" algn="just">
              <a:buNone/>
            </a:pPr>
            <a:r>
              <a:rPr lang="pt-BR" dirty="0"/>
              <a:t>C - 30 dias úteis;</a:t>
            </a:r>
          </a:p>
          <a:p>
            <a:pPr marL="0" indent="0" algn="just">
              <a:buNone/>
            </a:pPr>
            <a:r>
              <a:rPr lang="pt-BR" dirty="0"/>
              <a:t>D- 45 dias úteis;</a:t>
            </a:r>
          </a:p>
          <a:p>
            <a:pPr marL="0" indent="0" algn="just">
              <a:buNone/>
            </a:pPr>
            <a:r>
              <a:rPr lang="pt-BR" dirty="0"/>
              <a:t>E- 60 dias úteis;</a:t>
            </a:r>
          </a:p>
        </p:txBody>
      </p:sp>
    </p:spTree>
    <p:extLst>
      <p:ext uri="{BB962C8B-B14F-4D97-AF65-F5344CB8AC3E}">
        <p14:creationId xmlns:p14="http://schemas.microsoft.com/office/powerpoint/2010/main" val="37593942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lnSpcReduction="10000"/>
          </a:bodyPr>
          <a:lstStyle/>
          <a:p>
            <a:pPr marL="0" indent="0" algn="just">
              <a:buNone/>
            </a:pPr>
            <a:r>
              <a:rPr lang="pt-BR" dirty="0"/>
              <a:t>11- </a:t>
            </a:r>
            <a:r>
              <a:rPr lang="pt-BR" sz="1700" dirty="0"/>
              <a:t>FCC </a:t>
            </a:r>
            <a:r>
              <a:rPr lang="pt-BR" dirty="0"/>
              <a:t>Os prazos para a Fazenda pública são contados:</a:t>
            </a:r>
          </a:p>
          <a:p>
            <a:pPr marL="0" indent="0" algn="just">
              <a:buNone/>
            </a:pPr>
            <a:r>
              <a:rPr lang="pt-BR" dirty="0"/>
              <a:t>A- em dobro para todas as manifestações processuais, salvo se a lei estabelecer, de forma expressa, prazo próprio para o ente público</a:t>
            </a:r>
          </a:p>
          <a:p>
            <a:pPr marL="0" indent="0" algn="just">
              <a:buNone/>
            </a:pPr>
            <a:r>
              <a:rPr lang="pt-BR" dirty="0"/>
              <a:t>B- em dobro para contestar e também para recorrer, salvo nos processos digitais</a:t>
            </a:r>
          </a:p>
          <a:p>
            <a:pPr marL="0" indent="0" algn="just">
              <a:buNone/>
            </a:pPr>
            <a:r>
              <a:rPr lang="pt-BR" dirty="0"/>
              <a:t>C- sempre em dobro, ainda que a lei estabeleça, de forma expressa, prazo próprio para o ente público</a:t>
            </a:r>
          </a:p>
          <a:p>
            <a:pPr marL="0" indent="0" algn="just">
              <a:buNone/>
            </a:pPr>
            <a:r>
              <a:rPr lang="pt-BR" dirty="0"/>
              <a:t>D- em dobro para contestar e de forma simples para os demais atos</a:t>
            </a:r>
          </a:p>
          <a:p>
            <a:pPr marL="0" indent="0" algn="just">
              <a:buNone/>
            </a:pPr>
            <a:r>
              <a:rPr lang="pt-BR" dirty="0"/>
              <a:t>E- de forma simples, sob pena de ofensa ao princípio da isonomia</a:t>
            </a:r>
          </a:p>
          <a:p>
            <a:pPr marL="0" indent="0" algn="just">
              <a:buNone/>
            </a:pPr>
            <a:endParaRPr lang="pt-BR" dirty="0"/>
          </a:p>
          <a:p>
            <a:pPr marL="0" indent="0" algn="just">
              <a:buNone/>
            </a:pPr>
            <a:r>
              <a:rPr lang="pt-BR" dirty="0"/>
              <a:t>Dica: LEI Nº 12.016, DE 7 DE AGOSTO DE 2009, disciplina o Mandado de Segurança</a:t>
            </a:r>
          </a:p>
          <a:p>
            <a:pPr marL="0" indent="0" algn="just">
              <a:buNone/>
            </a:pPr>
            <a:r>
              <a:rPr lang="pt-BR" dirty="0"/>
              <a:t>	Art. 7o  Ao despachar a inicial, o juiz ordenará:  I - que se notifique o coator do conteúdo da petição inicial, enviando-lhe a segunda via apresentada com as cópias dos documentos, a fim de que, no prazo de 10 (dez) dias, preste as informações;</a:t>
            </a:r>
          </a:p>
          <a:p>
            <a:pPr marL="0" indent="0" algn="just">
              <a:buNone/>
            </a:pPr>
            <a:r>
              <a:rPr lang="pt-BR" dirty="0"/>
              <a:t>	10 dias para a autoridade coatora prestar informações!</a:t>
            </a:r>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64597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1524000" y="0"/>
            <a:ext cx="9144000" cy="6957392"/>
          </a:xfrm>
        </p:spPr>
        <p:txBody>
          <a:bodyPr>
            <a:normAutofit/>
          </a:bodyPr>
          <a:lstStyle/>
          <a:p>
            <a:pPr marL="0" indent="0" algn="just">
              <a:buNone/>
            </a:pPr>
            <a:r>
              <a:rPr lang="pt-BR" dirty="0"/>
              <a:t>4- </a:t>
            </a:r>
            <a:r>
              <a:rPr lang="pt-BR" sz="825" dirty="0" err="1"/>
              <a:t>Consulplan</a:t>
            </a:r>
            <a:r>
              <a:rPr lang="pt-BR" sz="825" dirty="0"/>
              <a:t> </a:t>
            </a:r>
            <a:r>
              <a:rPr lang="pt-BR" sz="825" dirty="0" err="1"/>
              <a:t>adp</a:t>
            </a:r>
            <a:r>
              <a:rPr lang="pt-BR" sz="825" dirty="0"/>
              <a:t>- </a:t>
            </a:r>
            <a:r>
              <a:rPr lang="pt-BR" dirty="0"/>
              <a:t>O impedimento e a suspeição são institutos jurídicos processuais que objetivam garantir a imparcialidade dos julgamentos. O ordenamento jurídico pátrio prevê que os motivos de impedimento e suspeição são aplicáveis aos Juízes, membros do Ministério Público, auxiliares da Justiça, dentre outros. Neste contexto, considera-se SUSPEITO para o direito processual civil aquele que: (dica art. 145)</a:t>
            </a:r>
          </a:p>
          <a:p>
            <a:pPr marL="0" indent="0" algn="just">
              <a:buNone/>
            </a:pPr>
            <a:r>
              <a:rPr lang="pt-BR" dirty="0"/>
              <a:t>	A- For tio de uma das partes;</a:t>
            </a:r>
          </a:p>
          <a:p>
            <a:pPr marL="0" indent="0" algn="just">
              <a:buNone/>
            </a:pPr>
            <a:r>
              <a:rPr lang="pt-BR" dirty="0"/>
              <a:t>	B- ofender a parte durante a audiência (145, §2º, I);</a:t>
            </a:r>
          </a:p>
          <a:p>
            <a:pPr marL="0" indent="0" algn="just">
              <a:buNone/>
            </a:pPr>
            <a:r>
              <a:rPr lang="pt-BR" dirty="0"/>
              <a:t>	C- For herdeiro de uma das partes presentes no processo;</a:t>
            </a:r>
          </a:p>
          <a:p>
            <a:pPr marL="0" indent="0" algn="just">
              <a:buNone/>
            </a:pPr>
            <a:r>
              <a:rPr lang="pt-BR" dirty="0"/>
              <a:t>	D- Prestar depoimento como testemunha no processo em questão;</a:t>
            </a:r>
          </a:p>
          <a:p>
            <a:pPr marL="0" indent="0" algn="just">
              <a:buNone/>
            </a:pPr>
            <a:r>
              <a:rPr lang="pt-BR" dirty="0"/>
              <a:t>	</a:t>
            </a:r>
            <a:r>
              <a:rPr lang="pt-BR" b="1" dirty="0"/>
              <a:t>E-For amigo íntimo de uma das partes.</a:t>
            </a:r>
          </a:p>
          <a:p>
            <a:pPr marL="0" indent="0" algn="just">
              <a:buNone/>
            </a:pPr>
            <a:endParaRPr lang="pt-BR" dirty="0"/>
          </a:p>
        </p:txBody>
      </p:sp>
    </p:spTree>
    <p:extLst>
      <p:ext uri="{BB962C8B-B14F-4D97-AF65-F5344CB8AC3E}">
        <p14:creationId xmlns:p14="http://schemas.microsoft.com/office/powerpoint/2010/main" val="16844722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endParaRPr lang="pt-BR" dirty="0"/>
          </a:p>
          <a:p>
            <a:pPr marL="0" indent="0" algn="just">
              <a:buNone/>
            </a:pPr>
            <a:r>
              <a:rPr lang="pt-BR" dirty="0"/>
              <a:t>12- </a:t>
            </a:r>
            <a:r>
              <a:rPr lang="pt-BR" sz="1400" dirty="0"/>
              <a:t>CEBRASPE. </a:t>
            </a:r>
            <a:r>
              <a:rPr lang="pt-BR" dirty="0"/>
              <a:t>Caso a parte vencida não apresente recurso contra a sentença no prazo estipulado no Código de Processo Civil, será dada causa à preclusão:</a:t>
            </a:r>
          </a:p>
          <a:p>
            <a:pPr marL="0" indent="0" algn="just">
              <a:buNone/>
            </a:pPr>
            <a:r>
              <a:rPr lang="pt-BR" dirty="0"/>
              <a:t>A- punitiva;</a:t>
            </a:r>
          </a:p>
          <a:p>
            <a:pPr marL="0" indent="0" algn="just">
              <a:buNone/>
            </a:pPr>
            <a:r>
              <a:rPr lang="pt-BR" dirty="0"/>
              <a:t>B- formal;</a:t>
            </a:r>
          </a:p>
          <a:p>
            <a:pPr marL="0" indent="0" algn="just">
              <a:buNone/>
            </a:pPr>
            <a:r>
              <a:rPr lang="pt-BR" dirty="0"/>
              <a:t>C- temporal;</a:t>
            </a:r>
          </a:p>
          <a:p>
            <a:pPr marL="0" indent="0" algn="just">
              <a:buNone/>
            </a:pPr>
            <a:r>
              <a:rPr lang="pt-BR" dirty="0"/>
              <a:t>D- consumativa;</a:t>
            </a:r>
          </a:p>
          <a:p>
            <a:pPr marL="0" indent="0" algn="just">
              <a:buNone/>
            </a:pPr>
            <a:r>
              <a:rPr lang="pt-BR" dirty="0"/>
              <a:t>E- lógica;</a:t>
            </a:r>
          </a:p>
        </p:txBody>
      </p:sp>
    </p:spTree>
    <p:extLst>
      <p:ext uri="{BB962C8B-B14F-4D97-AF65-F5344CB8AC3E}">
        <p14:creationId xmlns:p14="http://schemas.microsoft.com/office/powerpoint/2010/main" val="37087588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6405C-B41E-B8D9-8CBB-E614C52C4B61}"/>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3951786-7A55-DFC4-BE3F-05783BFA7666}"/>
              </a:ext>
            </a:extLst>
          </p:cNvPr>
          <p:cNvSpPr>
            <a:spLocks noGrp="1"/>
          </p:cNvSpPr>
          <p:nvPr>
            <p:ph idx="1"/>
          </p:nvPr>
        </p:nvSpPr>
        <p:spPr>
          <a:xfrm>
            <a:off x="0" y="0"/>
            <a:ext cx="12192000" cy="6857999"/>
          </a:xfrm>
        </p:spPr>
        <p:txBody>
          <a:bodyPr>
            <a:normAutofit/>
          </a:bodyPr>
          <a:lstStyle/>
          <a:p>
            <a:pPr marL="0" indent="0" algn="just">
              <a:buNone/>
            </a:pPr>
            <a:r>
              <a:rPr lang="pt-BR" dirty="0"/>
              <a:t>13- </a:t>
            </a:r>
            <a:r>
              <a:rPr lang="pt-BR" sz="1200" dirty="0"/>
              <a:t>CIEE-</a:t>
            </a:r>
            <a:r>
              <a:rPr lang="pt-BR" sz="1200" dirty="0" err="1"/>
              <a:t>adp</a:t>
            </a:r>
            <a:r>
              <a:rPr lang="pt-BR" sz="1200" dirty="0"/>
              <a:t> - </a:t>
            </a:r>
            <a:r>
              <a:rPr lang="pt-BR" dirty="0"/>
              <a:t>Em conformidade com a Lei nº 13.105/2015 - CPC, o curso do prazo processual será suspenso entre os dias:</a:t>
            </a:r>
          </a:p>
          <a:p>
            <a:pPr marL="0" indent="0" algn="just">
              <a:buNone/>
            </a:pPr>
            <a:r>
              <a:rPr lang="pt-BR" dirty="0"/>
              <a:t>A- 20 de dezembro e 20 de janeiro, inclusive</a:t>
            </a:r>
          </a:p>
          <a:p>
            <a:pPr marL="0" indent="0" algn="just">
              <a:buNone/>
            </a:pPr>
            <a:r>
              <a:rPr lang="pt-BR" dirty="0"/>
              <a:t>B- 19 de dezembro e 20 de janeiro, inclusive</a:t>
            </a:r>
          </a:p>
          <a:p>
            <a:pPr marL="0" indent="0" algn="just">
              <a:buNone/>
            </a:pPr>
            <a:r>
              <a:rPr lang="pt-BR" dirty="0"/>
              <a:t>C- 20 de dezembro e 06 de janeiro, inclusive</a:t>
            </a:r>
          </a:p>
          <a:p>
            <a:pPr marL="0" indent="0" algn="just">
              <a:buNone/>
            </a:pPr>
            <a:r>
              <a:rPr lang="pt-BR" dirty="0"/>
              <a:t>D- 19 de dezembro e 06 de janeiro, inclusive</a:t>
            </a:r>
          </a:p>
          <a:p>
            <a:pPr marL="0" indent="0" algn="just">
              <a:buNone/>
            </a:pPr>
            <a:r>
              <a:rPr lang="pt-BR" dirty="0"/>
              <a:t>E- não há suspensão de prazo previsto no CPC</a:t>
            </a:r>
          </a:p>
        </p:txBody>
      </p:sp>
    </p:spTree>
    <p:extLst>
      <p:ext uri="{BB962C8B-B14F-4D97-AF65-F5344CB8AC3E}">
        <p14:creationId xmlns:p14="http://schemas.microsoft.com/office/powerpoint/2010/main" val="34750029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r>
              <a:rPr lang="pt-BR" dirty="0"/>
              <a:t>14: </a:t>
            </a:r>
            <a:r>
              <a:rPr lang="pt-BR" sz="1500" dirty="0"/>
              <a:t>VUNESP. </a:t>
            </a:r>
            <a:r>
              <a:rPr lang="pt-BR" dirty="0"/>
              <a:t>Os prazos processuais voltados ao Magistrado no processo são impróprios, cabendo, contudo, como regra, afirmar que uma vez conclusos os autos para manifestação judicial, o Código de Processo Civil determina que:</a:t>
            </a:r>
          </a:p>
          <a:p>
            <a:pPr marL="0" indent="0" algn="just">
              <a:buNone/>
            </a:pPr>
            <a:r>
              <a:rPr lang="pt-BR" dirty="0"/>
              <a:t>A- os despachos observarão o prazo de 10 (dez) dias para sua emissão;</a:t>
            </a:r>
          </a:p>
          <a:p>
            <a:pPr marL="0" indent="0" algn="just">
              <a:buNone/>
            </a:pPr>
            <a:r>
              <a:rPr lang="pt-BR" dirty="0"/>
              <a:t>B- as decisões interlocutórias serão exaradas no prazo de 15 (quinze) dias;</a:t>
            </a:r>
          </a:p>
          <a:p>
            <a:pPr marL="0" indent="0" algn="just">
              <a:buNone/>
            </a:pPr>
            <a:r>
              <a:rPr lang="pt-BR" b="1" u="sng" dirty="0"/>
              <a:t>C- as sentenças devem ser prolatadas no prazo de 30 (trinta) dias;</a:t>
            </a:r>
          </a:p>
          <a:p>
            <a:pPr marL="0" indent="0" algn="just">
              <a:buNone/>
            </a:pPr>
            <a:r>
              <a:rPr lang="pt-BR" dirty="0"/>
              <a:t>D- os acórdãos seguirão o prazo de 90 (noventa) dias, objetivando a sua edição;</a:t>
            </a:r>
          </a:p>
          <a:p>
            <a:pPr marL="0" indent="0" algn="just">
              <a:buNone/>
            </a:pPr>
            <a:r>
              <a:rPr lang="pt-BR" dirty="0"/>
              <a:t>E- em qualquer grau de jurisdição, havendo motivo justificado, pode o juiz exceder, por até o triplo do lapso temporal fixado, os prazos a que está submetido;</a:t>
            </a:r>
          </a:p>
        </p:txBody>
      </p:sp>
    </p:spTree>
    <p:extLst>
      <p:ext uri="{BB962C8B-B14F-4D97-AF65-F5344CB8AC3E}">
        <p14:creationId xmlns:p14="http://schemas.microsoft.com/office/powerpoint/2010/main" val="25238831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A167A5-C227-427A-B8A4-F1E5BB21C831}"/>
              </a:ext>
            </a:extLst>
          </p:cNvPr>
          <p:cNvSpPr>
            <a:spLocks noGrp="1"/>
          </p:cNvSpPr>
          <p:nvPr>
            <p:ph idx="1"/>
          </p:nvPr>
        </p:nvSpPr>
        <p:spPr>
          <a:xfrm>
            <a:off x="0" y="0"/>
            <a:ext cx="12192000" cy="6857999"/>
          </a:xfrm>
        </p:spPr>
        <p:txBody>
          <a:bodyPr>
            <a:normAutofit/>
          </a:bodyPr>
          <a:lstStyle/>
          <a:p>
            <a:pPr marL="0" indent="0" algn="just">
              <a:buNone/>
            </a:pPr>
            <a:r>
              <a:rPr lang="pt-BR" dirty="0"/>
              <a:t>15- </a:t>
            </a:r>
            <a:r>
              <a:rPr lang="pt-BR" sz="1700" dirty="0"/>
              <a:t>PGE-RN </a:t>
            </a:r>
            <a:r>
              <a:rPr lang="pt-BR" dirty="0"/>
              <a:t>Citado regularmente, o réu ofereceu contestação no quinto dia do prazo de que dispunha para tanto. Mas, depois de protocolizada a sua peça de bloqueio, lembrou-se ele de outra tese defensiva que lhe seria aproveitável, não suscitada em sua contestação e tampouco sendo cognoscível </a:t>
            </a:r>
            <a:r>
              <a:rPr lang="pt-BR" i="1" dirty="0" err="1"/>
              <a:t>ex</a:t>
            </a:r>
            <a:r>
              <a:rPr lang="pt-BR" i="1" dirty="0"/>
              <a:t> </a:t>
            </a:r>
            <a:r>
              <a:rPr lang="pt-BR" i="1" dirty="0" err="1"/>
              <a:t>officio</a:t>
            </a:r>
            <a:r>
              <a:rPr lang="pt-BR" i="1" dirty="0"/>
              <a:t> </a:t>
            </a:r>
            <a:r>
              <a:rPr lang="pt-BR" dirty="0"/>
              <a:t>pelo juiz. Assim, optou o demandado por ofertar nova contestação, o que fez no décimo segundo dia após o da juntada do mandado de citação. Nesse cenário, deve o juiz:</a:t>
            </a:r>
          </a:p>
          <a:p>
            <a:pPr marL="0" indent="0" algn="just">
              <a:buNone/>
            </a:pPr>
            <a:r>
              <a:rPr lang="pt-BR" dirty="0"/>
              <a:t>A- deixar de receber a segunda contestação, em razão da preclusão temporal;</a:t>
            </a:r>
          </a:p>
          <a:p>
            <a:pPr marL="0" indent="0" algn="just">
              <a:buNone/>
            </a:pPr>
            <a:r>
              <a:rPr lang="pt-BR" dirty="0"/>
              <a:t>B- deixar de receber a segunda contestação, em razão da preclusão lógica;</a:t>
            </a:r>
          </a:p>
          <a:p>
            <a:pPr marL="0" indent="0" algn="just">
              <a:buNone/>
            </a:pPr>
            <a:r>
              <a:rPr lang="pt-BR" dirty="0"/>
              <a:t>C-receber a segunda contestação, em homenagem às garantias da ampla defesa e do contraditório;</a:t>
            </a:r>
          </a:p>
          <a:p>
            <a:pPr marL="0" indent="0" algn="just">
              <a:buNone/>
            </a:pPr>
            <a:r>
              <a:rPr lang="pt-BR" dirty="0"/>
              <a:t>D- receber a segunda contestação, já que apresentada dentro do prazo legal;</a:t>
            </a:r>
          </a:p>
          <a:p>
            <a:pPr marL="0" indent="0" algn="just">
              <a:buNone/>
            </a:pPr>
            <a:r>
              <a:rPr lang="pt-BR" dirty="0"/>
              <a:t>E- deixar de receber a segunda contestação, em razão da preclusão consumativa.</a:t>
            </a:r>
          </a:p>
          <a:p>
            <a:pPr marL="0" indent="0" algn="r">
              <a:buNone/>
            </a:pPr>
            <a:r>
              <a:rPr lang="pt-BR" sz="1400" dirty="0"/>
              <a:t>1-24 de junho; 2-B; </a:t>
            </a:r>
            <a:r>
              <a:rPr lang="pt-BR" sz="1400" dirty="0">
                <a:highlight>
                  <a:srgbClr val="FFFF00"/>
                </a:highlight>
              </a:rPr>
              <a:t>3-E</a:t>
            </a:r>
            <a:r>
              <a:rPr lang="pt-BR" sz="1400" dirty="0"/>
              <a:t>; 4-A; 5-E; 6-A; 7-A; 8-A; 9-D; 10-C; 11-A; 12-C; 13-A; 14-C; 15-E;</a:t>
            </a:r>
          </a:p>
          <a:p>
            <a:pPr marL="0" indent="0" algn="just">
              <a:buNone/>
            </a:pPr>
            <a:endParaRPr lang="pt-BR" dirty="0"/>
          </a:p>
        </p:txBody>
      </p:sp>
    </p:spTree>
    <p:extLst>
      <p:ext uri="{BB962C8B-B14F-4D97-AF65-F5344CB8AC3E}">
        <p14:creationId xmlns:p14="http://schemas.microsoft.com/office/powerpoint/2010/main" val="20834820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7444-1310-43D5-BBDF-B4E70A8349AD}"/>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801DF66-08F0-075B-C872-0C6413760E9E}"/>
              </a:ext>
            </a:extLst>
          </p:cNvPr>
          <p:cNvSpPr>
            <a:spLocks noGrp="1"/>
          </p:cNvSpPr>
          <p:nvPr>
            <p:ph idx="1"/>
          </p:nvPr>
        </p:nvSpPr>
        <p:spPr>
          <a:xfrm>
            <a:off x="0" y="0"/>
            <a:ext cx="12192000" cy="6857999"/>
          </a:xfrm>
        </p:spPr>
        <p:txBody>
          <a:bodyPr>
            <a:normAutofit/>
          </a:bodyPr>
          <a:lstStyle/>
          <a:p>
            <a:pPr marL="0" indent="0" algn="just">
              <a:buNone/>
            </a:pPr>
            <a:r>
              <a:rPr lang="pt-BR" dirty="0"/>
              <a:t>-</a:t>
            </a:r>
          </a:p>
        </p:txBody>
      </p:sp>
    </p:spTree>
    <p:extLst>
      <p:ext uri="{BB962C8B-B14F-4D97-AF65-F5344CB8AC3E}">
        <p14:creationId xmlns:p14="http://schemas.microsoft.com/office/powerpoint/2010/main" val="6976337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247C8-D39D-811A-2583-55FDE3412A9D}"/>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7590278-1BD1-5E0F-2E39-1143AE8D80CA}"/>
              </a:ext>
            </a:extLst>
          </p:cNvPr>
          <p:cNvSpPr>
            <a:spLocks noGrp="1"/>
          </p:cNvSpPr>
          <p:nvPr>
            <p:ph idx="1"/>
          </p:nvPr>
        </p:nvSpPr>
        <p:spPr>
          <a:xfrm>
            <a:off x="0" y="0"/>
            <a:ext cx="12192000" cy="6857999"/>
          </a:xfrm>
        </p:spPr>
        <p:txBody>
          <a:bodyPr>
            <a:normAutofit fontScale="62500" lnSpcReduction="20000"/>
          </a:bodyPr>
          <a:lstStyle/>
          <a:p>
            <a:pPr marL="0" indent="0" algn="just">
              <a:lnSpc>
                <a:spcPct val="120000"/>
              </a:lnSpc>
              <a:spcBef>
                <a:spcPts val="0"/>
              </a:spcBef>
              <a:buNone/>
            </a:pPr>
            <a:r>
              <a:rPr lang="pt-BR" dirty="0"/>
              <a:t>-COMPETÊNCIA: Justiça especial (trabalhista, militar e eleitoral) e  Justiça Comum (federal e estadual)</a:t>
            </a:r>
          </a:p>
          <a:p>
            <a:pPr marL="0" indent="0" algn="just">
              <a:lnSpc>
                <a:spcPct val="120000"/>
              </a:lnSpc>
              <a:spcBef>
                <a:spcPts val="0"/>
              </a:spcBef>
              <a:buNone/>
            </a:pPr>
            <a:endParaRPr lang="pt-BR" sz="1400" dirty="0"/>
          </a:p>
          <a:p>
            <a:pPr marL="0" indent="0" algn="just">
              <a:lnSpc>
                <a:spcPct val="120000"/>
              </a:lnSpc>
              <a:spcBef>
                <a:spcPts val="0"/>
              </a:spcBef>
              <a:buNone/>
            </a:pPr>
            <a:r>
              <a:rPr lang="pt-BR" dirty="0"/>
              <a:t>Competência concorrente internacional:  21: réu no Brasil; fato-ato Brasil e 22: alimentos - consumo - acordo jurisdição nacional</a:t>
            </a:r>
          </a:p>
          <a:p>
            <a:pPr marL="0" indent="0" algn="just">
              <a:lnSpc>
                <a:spcPct val="120000"/>
              </a:lnSpc>
              <a:spcBef>
                <a:spcPts val="0"/>
              </a:spcBef>
              <a:buNone/>
            </a:pPr>
            <a:r>
              <a:rPr lang="pt-BR" dirty="0"/>
              <a:t>23: Competência exclusiva= partilha - imóveis</a:t>
            </a:r>
          </a:p>
          <a:p>
            <a:pPr marL="0" indent="0" algn="just">
              <a:lnSpc>
                <a:spcPct val="120000"/>
              </a:lnSpc>
              <a:spcBef>
                <a:spcPts val="0"/>
              </a:spcBef>
              <a:buNone/>
            </a:pPr>
            <a:endParaRPr lang="pt-BR" sz="1600" dirty="0"/>
          </a:p>
          <a:p>
            <a:pPr marL="0" indent="0" algn="just">
              <a:lnSpc>
                <a:spcPct val="120000"/>
              </a:lnSpc>
              <a:spcBef>
                <a:spcPts val="0"/>
              </a:spcBef>
              <a:buNone/>
            </a:pPr>
            <a:r>
              <a:rPr lang="pt-BR" dirty="0"/>
              <a:t>-Foro competente, competência:  -matéria:    -valor= JEC      -territorial         -foro de eleição: partes e/ou negócio jurídico</a:t>
            </a:r>
          </a:p>
          <a:p>
            <a:pPr marL="0" indent="0" algn="just">
              <a:lnSpc>
                <a:spcPct val="120000"/>
              </a:lnSpc>
              <a:spcBef>
                <a:spcPts val="0"/>
              </a:spcBef>
              <a:buNone/>
            </a:pPr>
            <a:endParaRPr lang="pt-BR" sz="1400" dirty="0"/>
          </a:p>
          <a:p>
            <a:pPr marL="0" indent="0" algn="just">
              <a:lnSpc>
                <a:spcPct val="120000"/>
              </a:lnSpc>
              <a:spcBef>
                <a:spcPts val="0"/>
              </a:spcBef>
              <a:buNone/>
            </a:pPr>
            <a:r>
              <a:rPr lang="pt-BR" dirty="0"/>
              <a:t>59: juiz prevento (distribuição sorteio):  *exceção: menores (não se aplica PERPETUATIO JURISDICTIONIS)</a:t>
            </a:r>
          </a:p>
          <a:p>
            <a:pPr marL="0" indent="0" algn="just">
              <a:lnSpc>
                <a:spcPct val="120000"/>
              </a:lnSpc>
              <a:spcBef>
                <a:spcPts val="0"/>
              </a:spcBef>
              <a:buNone/>
            </a:pPr>
            <a:r>
              <a:rPr lang="pt-BR" dirty="0"/>
              <a:t>284: Registro da PI (Distribuição livre - dependência),  286 dependência (art. 676 Embargos de 3º)</a:t>
            </a:r>
          </a:p>
          <a:p>
            <a:pPr marL="0" indent="0" algn="just">
              <a:lnSpc>
                <a:spcPct val="120000"/>
              </a:lnSpc>
              <a:spcBef>
                <a:spcPts val="0"/>
              </a:spcBef>
              <a:buNone/>
            </a:pPr>
            <a:endParaRPr lang="pt-BR" sz="1400" dirty="0"/>
          </a:p>
          <a:p>
            <a:pPr marL="0" indent="0" algn="just">
              <a:lnSpc>
                <a:spcPct val="120000"/>
              </a:lnSpc>
              <a:spcBef>
                <a:spcPts val="0"/>
              </a:spcBef>
              <a:buNone/>
            </a:pPr>
            <a:r>
              <a:rPr lang="pt-BR" dirty="0"/>
              <a:t>-CF - CPC - Regimento interno (competência interna)</a:t>
            </a:r>
          </a:p>
          <a:p>
            <a:pPr marL="0" indent="0" algn="just">
              <a:lnSpc>
                <a:spcPct val="120000"/>
              </a:lnSpc>
              <a:spcBef>
                <a:spcPts val="0"/>
              </a:spcBef>
              <a:buNone/>
            </a:pPr>
            <a:r>
              <a:rPr lang="pt-BR" dirty="0"/>
              <a:t>-juízo universal: inventário e falência</a:t>
            </a:r>
          </a:p>
          <a:p>
            <a:pPr marL="0" indent="0" algn="just">
              <a:lnSpc>
                <a:spcPct val="120000"/>
              </a:lnSpc>
              <a:spcBef>
                <a:spcPts val="0"/>
              </a:spcBef>
              <a:buNone/>
            </a:pPr>
            <a:r>
              <a:rPr lang="pt-BR" dirty="0"/>
              <a:t>-46 Bens móveis PESSOAL OU REAIS: endereço réu (§ 2º incerto, autor). Exemplo endereço do réu: cobrança, compra nula carro;</a:t>
            </a:r>
          </a:p>
          <a:p>
            <a:pPr marL="0" indent="0" algn="just">
              <a:lnSpc>
                <a:spcPct val="120000"/>
              </a:lnSpc>
              <a:spcBef>
                <a:spcPts val="0"/>
              </a:spcBef>
              <a:buNone/>
            </a:pPr>
            <a:r>
              <a:rPr lang="pt-BR" dirty="0"/>
              <a:t>-47: direito real bens imóveis (foro coisa)</a:t>
            </a:r>
          </a:p>
          <a:p>
            <a:pPr marL="0" indent="0" algn="just">
              <a:lnSpc>
                <a:spcPct val="120000"/>
              </a:lnSpc>
              <a:spcBef>
                <a:spcPts val="0"/>
              </a:spcBef>
              <a:buNone/>
            </a:pPr>
            <a:r>
              <a:rPr lang="pt-BR" dirty="0"/>
              <a:t>-48: inventário (autor da herança)</a:t>
            </a:r>
          </a:p>
          <a:p>
            <a:pPr marL="0" indent="0" algn="just">
              <a:lnSpc>
                <a:spcPct val="120000"/>
              </a:lnSpc>
              <a:spcBef>
                <a:spcPts val="0"/>
              </a:spcBef>
              <a:buNone/>
            </a:pPr>
            <a:r>
              <a:rPr lang="pt-BR" dirty="0"/>
              <a:t>-49: réu ausente (último endereço)</a:t>
            </a:r>
          </a:p>
          <a:p>
            <a:pPr marL="0" indent="0" algn="just">
              <a:lnSpc>
                <a:spcPct val="120000"/>
              </a:lnSpc>
              <a:spcBef>
                <a:spcPts val="0"/>
              </a:spcBef>
              <a:buNone/>
            </a:pPr>
            <a:r>
              <a:rPr lang="pt-BR" dirty="0"/>
              <a:t>-50: incapaz (endereço representante)</a:t>
            </a:r>
          </a:p>
          <a:p>
            <a:pPr marL="0" indent="0" algn="just">
              <a:lnSpc>
                <a:spcPct val="120000"/>
              </a:lnSpc>
              <a:spcBef>
                <a:spcPts val="0"/>
              </a:spcBef>
              <a:buNone/>
            </a:pPr>
            <a:r>
              <a:rPr lang="pt-BR" dirty="0"/>
              <a:t>-51/52: ações da união/estado (endereço autor ou réu)</a:t>
            </a:r>
          </a:p>
          <a:p>
            <a:pPr marL="0" indent="0" algn="just">
              <a:lnSpc>
                <a:spcPct val="120000"/>
              </a:lnSpc>
              <a:spcBef>
                <a:spcPts val="0"/>
              </a:spcBef>
              <a:buNone/>
            </a:pPr>
            <a:r>
              <a:rPr lang="pt-BR" dirty="0"/>
              <a:t>-53: divórcio (incapaz, último domicílio do casal, violência doméstica)</a:t>
            </a:r>
          </a:p>
          <a:p>
            <a:pPr marL="0" indent="0" algn="just">
              <a:lnSpc>
                <a:spcPct val="120000"/>
              </a:lnSpc>
              <a:spcBef>
                <a:spcPts val="0"/>
              </a:spcBef>
              <a:buNone/>
            </a:pPr>
            <a:r>
              <a:rPr lang="pt-BR" dirty="0"/>
              <a:t>	-pessoa jurídica, sede</a:t>
            </a:r>
          </a:p>
          <a:p>
            <a:pPr marL="0" indent="0" algn="just">
              <a:lnSpc>
                <a:spcPct val="120000"/>
              </a:lnSpc>
              <a:spcBef>
                <a:spcPts val="0"/>
              </a:spcBef>
              <a:buNone/>
            </a:pPr>
            <a:r>
              <a:rPr lang="pt-BR" dirty="0"/>
              <a:t>	-acidente veículo (inciso V): autor ou fato</a:t>
            </a:r>
          </a:p>
          <a:p>
            <a:pPr marL="0" indent="0" algn="just">
              <a:lnSpc>
                <a:spcPct val="120000"/>
              </a:lnSpc>
              <a:spcBef>
                <a:spcPts val="0"/>
              </a:spcBef>
              <a:buNone/>
            </a:pPr>
            <a:r>
              <a:rPr lang="pt-BR" dirty="0"/>
              <a:t>	-CDC, 101, I (foro privilegiado)</a:t>
            </a:r>
          </a:p>
          <a:p>
            <a:pPr marL="0" indent="0" algn="just">
              <a:lnSpc>
                <a:spcPct val="120000"/>
              </a:lnSpc>
              <a:spcBef>
                <a:spcPts val="0"/>
              </a:spcBef>
              <a:buNone/>
            </a:pPr>
            <a:r>
              <a:rPr lang="pt-BR" dirty="0"/>
              <a:t>*Desjudicialização (qualquer cartório de notas do Brasil): divórcio, inventário, adjudicação compulsória, ata notarial</a:t>
            </a:r>
          </a:p>
          <a:p>
            <a:pPr marL="0" indent="0" algn="just">
              <a:lnSpc>
                <a:spcPct val="120000"/>
              </a:lnSpc>
              <a:spcBef>
                <a:spcPts val="0"/>
              </a:spcBef>
              <a:buNone/>
            </a:pPr>
            <a:r>
              <a:rPr lang="pt-BR" dirty="0"/>
              <a:t>	-64: preliminar contestação</a:t>
            </a:r>
          </a:p>
          <a:p>
            <a:pPr marL="0" indent="0" algn="just">
              <a:lnSpc>
                <a:spcPct val="120000"/>
              </a:lnSpc>
              <a:spcBef>
                <a:spcPts val="0"/>
              </a:spcBef>
              <a:buNone/>
            </a:pPr>
            <a:r>
              <a:rPr lang="pt-BR" dirty="0"/>
              <a:t>	-66: conflito positivo ou negativo</a:t>
            </a:r>
          </a:p>
        </p:txBody>
      </p:sp>
    </p:spTree>
    <p:extLst>
      <p:ext uri="{BB962C8B-B14F-4D97-AF65-F5344CB8AC3E}">
        <p14:creationId xmlns:p14="http://schemas.microsoft.com/office/powerpoint/2010/main" val="21576964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DF31A-5CB7-DFC3-AE0D-8CEF976D050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01336A4-7CE3-7057-07B7-6E39AEF93D14}"/>
              </a:ext>
            </a:extLst>
          </p:cNvPr>
          <p:cNvSpPr>
            <a:spLocks noGrp="1"/>
          </p:cNvSpPr>
          <p:nvPr>
            <p:ph idx="1"/>
          </p:nvPr>
        </p:nvSpPr>
        <p:spPr>
          <a:xfrm>
            <a:off x="0" y="0"/>
            <a:ext cx="12192000" cy="6857999"/>
          </a:xfrm>
        </p:spPr>
        <p:txBody>
          <a:bodyPr>
            <a:normAutofit fontScale="77500" lnSpcReduction="20000"/>
          </a:bodyPr>
          <a:lstStyle/>
          <a:p>
            <a:pPr marL="0" indent="0" algn="r">
              <a:buNone/>
            </a:pPr>
            <a:r>
              <a:rPr lang="pt-BR" sz="1500" b="1" dirty="0"/>
              <a:t>2026-1</a:t>
            </a:r>
          </a:p>
          <a:p>
            <a:pPr marL="0" indent="0" algn="ctr">
              <a:buNone/>
            </a:pPr>
            <a:r>
              <a:rPr lang="pt-BR" b="1" dirty="0"/>
              <a:t>TEMAS: DISTRIBUIÇÃO - REGISTRO - COMPETÊNCIA                                               </a:t>
            </a:r>
          </a:p>
          <a:p>
            <a:pPr marL="0" indent="0" algn="just">
              <a:buNone/>
            </a:pPr>
            <a:r>
              <a:rPr lang="pt-BR" b="1" dirty="0"/>
              <a:t>COMPETÊNCIA: </a:t>
            </a:r>
            <a:r>
              <a:rPr lang="pt-BR" dirty="0"/>
              <a:t>Art. 42. As causas cíveis serão processadas e decididas </a:t>
            </a:r>
            <a:r>
              <a:rPr lang="pt-BR" b="1" dirty="0"/>
              <a:t>pelo juiz nos limites de sua competência</a:t>
            </a:r>
            <a:r>
              <a:rPr lang="pt-BR" dirty="0"/>
              <a:t>, ressalvado às partes o direito de </a:t>
            </a:r>
            <a:r>
              <a:rPr lang="pt-BR" b="1" dirty="0"/>
              <a:t>instituir juízo arbitral</a:t>
            </a:r>
            <a:r>
              <a:rPr lang="pt-BR" dirty="0"/>
              <a:t>, na forma da lei.</a:t>
            </a:r>
          </a:p>
          <a:p>
            <a:pPr marL="0" indent="0" algn="just">
              <a:buNone/>
            </a:pPr>
            <a:r>
              <a:rPr lang="pt-BR" b="1" dirty="0"/>
              <a:t>	“A petição inicial é distribuída...”. </a:t>
            </a:r>
            <a:r>
              <a:rPr lang="pt-BR" i="1" dirty="0"/>
              <a:t>Distribuição é o </a:t>
            </a:r>
            <a:r>
              <a:rPr lang="pt-BR" b="1" i="1" dirty="0"/>
              <a:t>ato de encaminhar o processo ao juízo competente</a:t>
            </a:r>
            <a:r>
              <a:rPr lang="pt-BR" i="1" dirty="0"/>
              <a:t> quando há mais de um juiz.</a:t>
            </a:r>
            <a:endParaRPr lang="pt-BR" b="1" i="1" dirty="0"/>
          </a:p>
          <a:p>
            <a:pPr marL="0" indent="0" algn="just">
              <a:buNone/>
            </a:pPr>
            <a:r>
              <a:rPr lang="pt-BR" b="1" dirty="0"/>
              <a:t>	COMPETÊNCIA </a:t>
            </a:r>
            <a:r>
              <a:rPr lang="pt-BR" dirty="0"/>
              <a:t>→ define </a:t>
            </a:r>
            <a:r>
              <a:rPr lang="pt-BR" b="1" dirty="0"/>
              <a:t>qual juízo pode julgar: </a:t>
            </a:r>
            <a:r>
              <a:rPr lang="pt-BR" dirty="0"/>
              <a:t>Art. 42. As causas cíveis serão processadas e decididas </a:t>
            </a:r>
            <a:r>
              <a:rPr lang="pt-BR" b="1" dirty="0"/>
              <a:t>pelo juiz nos limites de sua competência</a:t>
            </a:r>
            <a:r>
              <a:rPr lang="pt-BR" dirty="0"/>
              <a:t>, ressalvado às partes o direito de </a:t>
            </a:r>
            <a:r>
              <a:rPr lang="pt-BR" b="1" dirty="0"/>
              <a:t>instituir juízo arbitral</a:t>
            </a:r>
            <a:r>
              <a:rPr lang="pt-BR" dirty="0"/>
              <a:t>, na forma da lei.</a:t>
            </a:r>
          </a:p>
          <a:p>
            <a:pPr marL="0" indent="0" algn="just">
              <a:buNone/>
            </a:pPr>
            <a:r>
              <a:rPr lang="pt-BR" dirty="0"/>
              <a:t>	Registro é o </a:t>
            </a:r>
            <a:r>
              <a:rPr lang="pt-BR" b="1" dirty="0"/>
              <a:t>ato de formalização da existência do processo</a:t>
            </a:r>
            <a:r>
              <a:rPr lang="pt-BR" dirty="0"/>
              <a:t> no sistema judicial. 👉 O processo passa a existir oficialmente.</a:t>
            </a:r>
          </a:p>
          <a:p>
            <a:pPr marL="0" indent="0" algn="just">
              <a:buNone/>
            </a:pPr>
            <a:endParaRPr lang="pt-BR" dirty="0"/>
          </a:p>
          <a:p>
            <a:pPr marL="0" indent="0" algn="ctr">
              <a:buNone/>
            </a:pPr>
            <a:r>
              <a:rPr lang="pt-BR" b="1" dirty="0"/>
              <a:t>JUSTIÇA COMUM E JUSTIÇA ESPECIAL</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t>
            </a:r>
          </a:p>
          <a:p>
            <a:pPr marL="0" indent="0" algn="just">
              <a:buNone/>
            </a:pPr>
            <a:endParaRPr lang="pt-BR" dirty="0"/>
          </a:p>
          <a:p>
            <a:pPr marL="0" indent="0" algn="just">
              <a:buNone/>
            </a:pPr>
            <a:endParaRPr lang="pt-BR" b="1" dirty="0"/>
          </a:p>
          <a:p>
            <a:pPr marL="0" indent="0" algn="just">
              <a:buNone/>
            </a:pPr>
            <a:endParaRPr lang="pt-BR" b="1" dirty="0"/>
          </a:p>
          <a:p>
            <a:pPr marL="0" indent="0" algn="just">
              <a:buNone/>
            </a:pPr>
            <a:endParaRPr lang="pt-BR" dirty="0"/>
          </a:p>
        </p:txBody>
      </p:sp>
      <p:pic>
        <p:nvPicPr>
          <p:cNvPr id="4" name="Imagem 3">
            <a:extLst>
              <a:ext uri="{FF2B5EF4-FFF2-40B4-BE49-F238E27FC236}">
                <a16:creationId xmlns:a16="http://schemas.microsoft.com/office/drawing/2014/main" id="{51A0CB14-C3C6-49F9-71E2-6F26A2CE717A}"/>
              </a:ext>
            </a:extLst>
          </p:cNvPr>
          <p:cNvPicPr>
            <a:picLocks noChangeAspect="1"/>
          </p:cNvPicPr>
          <p:nvPr/>
        </p:nvPicPr>
        <p:blipFill>
          <a:blip r:embed="rId2"/>
          <a:stretch>
            <a:fillRect/>
          </a:stretch>
        </p:blipFill>
        <p:spPr>
          <a:xfrm>
            <a:off x="1255334" y="4077475"/>
            <a:ext cx="9059539" cy="2543530"/>
          </a:xfrm>
          <a:prstGeom prst="rect">
            <a:avLst/>
          </a:prstGeom>
        </p:spPr>
      </p:pic>
    </p:spTree>
    <p:extLst>
      <p:ext uri="{BB962C8B-B14F-4D97-AF65-F5344CB8AC3E}">
        <p14:creationId xmlns:p14="http://schemas.microsoft.com/office/powerpoint/2010/main" val="14596689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99CD6-78ED-C281-EB0F-E156F4005AA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524E290-8EC0-1ECE-83DE-78135F7CDBBA}"/>
              </a:ext>
            </a:extLst>
          </p:cNvPr>
          <p:cNvSpPr>
            <a:spLocks noGrp="1"/>
          </p:cNvSpPr>
          <p:nvPr>
            <p:ph idx="1"/>
          </p:nvPr>
        </p:nvSpPr>
        <p:spPr>
          <a:xfrm>
            <a:off x="0" y="0"/>
            <a:ext cx="12192000" cy="6857999"/>
          </a:xfrm>
        </p:spPr>
        <p:txBody>
          <a:bodyPr>
            <a:normAutofit fontScale="85000" lnSpcReduction="20000"/>
          </a:bodyPr>
          <a:lstStyle/>
          <a:p>
            <a:pPr marL="0" indent="0" algn="just">
              <a:buNone/>
            </a:pPr>
            <a:r>
              <a:rPr lang="pt-BR" dirty="0"/>
              <a:t>	</a:t>
            </a:r>
            <a:r>
              <a:rPr lang="pt-BR" b="1" dirty="0"/>
              <a:t>COMPETÊNCIA INTERNACIONAL </a:t>
            </a:r>
            <a:r>
              <a:rPr lang="pt-BR" b="1" u="sng" dirty="0"/>
              <a:t>CONCORRENTE</a:t>
            </a:r>
          </a:p>
          <a:p>
            <a:pPr marL="0" indent="0" algn="just">
              <a:buNone/>
            </a:pPr>
            <a:r>
              <a:rPr lang="pt-BR" dirty="0"/>
              <a:t>Art. 21. Compete à autoridade judiciária brasileira processar e julgar as ações em que: I - o réu </a:t>
            </a:r>
            <a:r>
              <a:rPr lang="pt-BR" u="sng" dirty="0"/>
              <a:t>estiver domiciliado no Brasil (qualquer nacionalidade)</a:t>
            </a:r>
            <a:r>
              <a:rPr lang="pt-BR" dirty="0"/>
              <a:t>; II - no Brasil tiver de ser cumprida a </a:t>
            </a:r>
            <a:r>
              <a:rPr lang="pt-BR" u="sng" dirty="0"/>
              <a:t>obrigação</a:t>
            </a:r>
            <a:r>
              <a:rPr lang="pt-BR" dirty="0"/>
              <a:t>; III - o fundamento seja </a:t>
            </a:r>
            <a:r>
              <a:rPr lang="pt-BR" u="sng" dirty="0"/>
              <a:t>fato</a:t>
            </a:r>
            <a:r>
              <a:rPr lang="pt-BR" dirty="0"/>
              <a:t> ocorrido ou </a:t>
            </a:r>
            <a:r>
              <a:rPr lang="pt-BR" u="sng" dirty="0"/>
              <a:t>ato praticado no Brasil</a:t>
            </a:r>
            <a:r>
              <a:rPr lang="pt-BR" dirty="0"/>
              <a:t>.</a:t>
            </a:r>
          </a:p>
          <a:p>
            <a:pPr marL="0" indent="0" algn="just">
              <a:buNone/>
            </a:pPr>
            <a:endParaRPr lang="pt-BR" dirty="0"/>
          </a:p>
          <a:p>
            <a:pPr marL="0" indent="0" algn="just">
              <a:buNone/>
            </a:pPr>
            <a:r>
              <a:rPr lang="pt-BR" b="1" dirty="0"/>
              <a:t>	COMPETÊNCIA INTERNACIONAL </a:t>
            </a:r>
            <a:r>
              <a:rPr lang="pt-BR" b="1" u="sng" dirty="0"/>
              <a:t>CONCORRENTE ART. 22</a:t>
            </a:r>
          </a:p>
          <a:p>
            <a:pPr marL="0" indent="0" algn="just">
              <a:buNone/>
            </a:pPr>
            <a:r>
              <a:rPr lang="pt-BR" dirty="0"/>
              <a:t>	I – de </a:t>
            </a:r>
            <a:r>
              <a:rPr lang="pt-BR" b="1" dirty="0"/>
              <a:t>alimentos</a:t>
            </a:r>
            <a:r>
              <a:rPr lang="pt-BR" dirty="0"/>
              <a:t>, quando: a) o credor tiver domicílio ou </a:t>
            </a:r>
            <a:r>
              <a:rPr lang="pt-BR" b="1" dirty="0"/>
              <a:t>residência</a:t>
            </a:r>
            <a:r>
              <a:rPr lang="pt-BR" dirty="0"/>
              <a:t> no Brasil; b) o </a:t>
            </a:r>
            <a:r>
              <a:rPr lang="pt-BR" b="1" dirty="0"/>
              <a:t>réu</a:t>
            </a:r>
            <a:r>
              <a:rPr lang="pt-BR" dirty="0"/>
              <a:t> </a:t>
            </a:r>
            <a:r>
              <a:rPr lang="pt-BR" b="1" dirty="0"/>
              <a:t>mantiver</a:t>
            </a:r>
            <a:r>
              <a:rPr lang="pt-BR" dirty="0"/>
              <a:t> </a:t>
            </a:r>
            <a:r>
              <a:rPr lang="pt-BR" b="1" dirty="0"/>
              <a:t>vínculos no Brasil (como bens, renda ou benefícios econômicos</a:t>
            </a:r>
            <a:r>
              <a:rPr lang="pt-BR" dirty="0"/>
              <a:t>);</a:t>
            </a:r>
          </a:p>
          <a:p>
            <a:pPr marL="0" indent="0">
              <a:buNone/>
            </a:pPr>
            <a:r>
              <a:rPr lang="pt-BR" dirty="0"/>
              <a:t>	II – decorrentes de relações de </a:t>
            </a:r>
            <a:r>
              <a:rPr lang="pt-BR" b="1" dirty="0"/>
              <a:t>consumo</a:t>
            </a:r>
            <a:r>
              <a:rPr lang="pt-BR" dirty="0"/>
              <a:t>, quando o consumidor tiver domicílio ou residência no Brasil;</a:t>
            </a:r>
          </a:p>
          <a:p>
            <a:pPr marL="0" indent="0">
              <a:buNone/>
            </a:pPr>
            <a:r>
              <a:rPr lang="pt-BR" dirty="0"/>
              <a:t>	III – quando as </a:t>
            </a:r>
            <a:r>
              <a:rPr lang="pt-BR" b="1" dirty="0"/>
              <a:t>partes</a:t>
            </a:r>
            <a:r>
              <a:rPr lang="pt-BR" dirty="0"/>
              <a:t> </a:t>
            </a:r>
            <a:r>
              <a:rPr lang="pt-BR" b="1" dirty="0"/>
              <a:t>se</a:t>
            </a:r>
            <a:r>
              <a:rPr lang="pt-BR" dirty="0"/>
              <a:t> </a:t>
            </a:r>
            <a:r>
              <a:rPr lang="pt-BR" b="1" dirty="0"/>
              <a:t>submeterem</a:t>
            </a:r>
            <a:r>
              <a:rPr lang="pt-BR" dirty="0"/>
              <a:t> à jurisdição nacional.</a:t>
            </a:r>
          </a:p>
          <a:p>
            <a:pPr marL="0" indent="0" algn="just">
              <a:buNone/>
            </a:pPr>
            <a:endParaRPr lang="pt-BR" dirty="0"/>
          </a:p>
          <a:p>
            <a:pPr marL="0" indent="0" algn="just">
              <a:buNone/>
            </a:pPr>
            <a:r>
              <a:rPr lang="pt-BR" b="1" dirty="0"/>
              <a:t>	COMPETÊNCIA INTERNACIONAL </a:t>
            </a:r>
            <a:r>
              <a:rPr lang="pt-BR" b="1" u="sng" dirty="0"/>
              <a:t>EXCLUSIVA</a:t>
            </a:r>
            <a:r>
              <a:rPr lang="pt-BR" b="1" dirty="0"/>
              <a:t> DO BRASIL</a:t>
            </a:r>
          </a:p>
          <a:p>
            <a:pPr marL="0" indent="0" algn="just">
              <a:buNone/>
            </a:pPr>
            <a:r>
              <a:rPr lang="pt-BR" dirty="0"/>
              <a:t>  	Art. 23. Compete à autoridade judiciária brasileira, com exclusão de qualquer outra: I - conhecer de ações relativas a </a:t>
            </a:r>
            <a:r>
              <a:rPr lang="pt-BR" b="1" dirty="0"/>
              <a:t>imóveis</a:t>
            </a:r>
            <a:r>
              <a:rPr lang="pt-BR" dirty="0"/>
              <a:t> situados no Brasil; II - em matéria de </a:t>
            </a:r>
            <a:r>
              <a:rPr lang="pt-BR" b="1" dirty="0"/>
              <a:t>sucessão</a:t>
            </a:r>
            <a:r>
              <a:rPr lang="pt-BR" dirty="0"/>
              <a:t> hereditária, proceder à confirmação de testamento particular e ao inventário e à </a:t>
            </a:r>
            <a:r>
              <a:rPr lang="pt-BR" b="1" dirty="0"/>
              <a:t>partilha</a:t>
            </a:r>
            <a:r>
              <a:rPr lang="pt-BR" dirty="0"/>
              <a:t> de bens situados no Brasil, ainda que o autor da herança seja de nacionalidade estrangeira ou tenha domicílio fora do território nacional; III - em </a:t>
            </a:r>
            <a:r>
              <a:rPr lang="pt-BR" b="1" dirty="0"/>
              <a:t>divórcio</a:t>
            </a:r>
            <a:r>
              <a:rPr lang="pt-BR" dirty="0"/>
              <a:t>, separação judicial ou dissolução de união estável, proceder à </a:t>
            </a:r>
            <a:r>
              <a:rPr lang="pt-BR" b="1" dirty="0"/>
              <a:t>partilha</a:t>
            </a:r>
            <a:r>
              <a:rPr lang="pt-BR" dirty="0"/>
              <a:t> de bens situados no Brasil, ainda que o titular seja de nacionalidade estrangeira ou tenha domicílio fora do território nacional.</a:t>
            </a:r>
          </a:p>
        </p:txBody>
      </p:sp>
    </p:spTree>
    <p:extLst>
      <p:ext uri="{BB962C8B-B14F-4D97-AF65-F5344CB8AC3E}">
        <p14:creationId xmlns:p14="http://schemas.microsoft.com/office/powerpoint/2010/main" val="21270177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DF42E-17CE-0789-7C09-804098BAE5CB}"/>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99D5A90-B885-4DAD-E081-FA1E349CB62B}"/>
              </a:ext>
            </a:extLst>
          </p:cNvPr>
          <p:cNvSpPr>
            <a:spLocks noGrp="1"/>
          </p:cNvSpPr>
          <p:nvPr>
            <p:ph idx="1"/>
          </p:nvPr>
        </p:nvSpPr>
        <p:spPr>
          <a:xfrm>
            <a:off x="0" y="0"/>
            <a:ext cx="12192000" cy="6857999"/>
          </a:xfrm>
        </p:spPr>
        <p:txBody>
          <a:bodyPr>
            <a:normAutofit fontScale="92500" lnSpcReduction="10000"/>
          </a:bodyPr>
          <a:lstStyle/>
          <a:p>
            <a:pPr marL="0" indent="0" algn="just">
              <a:buNone/>
            </a:pPr>
            <a:r>
              <a:rPr lang="pt-BR" dirty="0"/>
              <a:t>	</a:t>
            </a:r>
            <a:r>
              <a:rPr lang="pt-BR" b="1" dirty="0"/>
              <a:t>PESSOA</a:t>
            </a:r>
            <a:r>
              <a:rPr lang="pt-BR" dirty="0"/>
              <a:t> / </a:t>
            </a:r>
            <a:r>
              <a:rPr lang="pt-BR" b="1" dirty="0"/>
              <a:t>FUNÇÃO: </a:t>
            </a:r>
            <a:r>
              <a:rPr lang="pt-BR" dirty="0"/>
              <a:t>“foro privilegiado”</a:t>
            </a:r>
            <a:endParaRPr lang="pt-BR" b="1" dirty="0"/>
          </a:p>
          <a:p>
            <a:pPr marL="0" indent="0" algn="just">
              <a:buNone/>
            </a:pPr>
            <a:endParaRPr lang="pt-BR" dirty="0"/>
          </a:p>
          <a:p>
            <a:pPr marL="0" indent="0" algn="just">
              <a:buNone/>
            </a:pPr>
            <a:r>
              <a:rPr lang="pt-BR" dirty="0"/>
              <a:t>	</a:t>
            </a:r>
            <a:r>
              <a:rPr lang="pt-BR" b="1" dirty="0"/>
              <a:t>MATÉRIA: </a:t>
            </a:r>
            <a:r>
              <a:rPr lang="pt-BR" dirty="0"/>
              <a:t>inventário “vara da família”, “falência”, “torcedor”, “execuções...”</a:t>
            </a:r>
          </a:p>
          <a:p>
            <a:pPr marL="0" indent="0" algn="just">
              <a:buNone/>
            </a:pPr>
            <a:endParaRPr lang="pt-BR" dirty="0"/>
          </a:p>
          <a:p>
            <a:pPr marL="0" indent="0" algn="just">
              <a:buNone/>
            </a:pPr>
            <a:r>
              <a:rPr lang="pt-BR" dirty="0"/>
              <a:t>	</a:t>
            </a:r>
            <a:r>
              <a:rPr lang="pt-BR" b="1" dirty="0"/>
              <a:t>VALOR: </a:t>
            </a:r>
            <a:r>
              <a:rPr lang="pt-BR" dirty="0"/>
              <a:t>Lei 12.153/09: dispõe sobre os Juizados Especiais da Fazenda Pública para ações até 60 salários mínimos. Já a Lei n. 9.099/95 tem regra opcional até 20 ou 40 salários mínimos</a:t>
            </a:r>
          </a:p>
          <a:p>
            <a:pPr marL="0" indent="0" algn="just">
              <a:buNone/>
            </a:pPr>
            <a:endParaRPr lang="pt-BR" b="1" dirty="0"/>
          </a:p>
          <a:p>
            <a:pPr marL="0" indent="0" algn="just">
              <a:buNone/>
            </a:pPr>
            <a:r>
              <a:rPr lang="pt-BR" b="1" dirty="0"/>
              <a:t>	COMPETÊNCIA TERRITORIAL: </a:t>
            </a:r>
            <a:r>
              <a:rPr lang="pt-BR" dirty="0"/>
              <a:t>art. 47 CPC: direito real de imóvel → foro de situação da coisa (exemplo: reintegração de posse).</a:t>
            </a:r>
          </a:p>
          <a:p>
            <a:pPr marL="0" indent="0" algn="just">
              <a:buNone/>
            </a:pPr>
            <a:endParaRPr lang="pt-BR" dirty="0"/>
          </a:p>
          <a:p>
            <a:pPr marL="0" indent="0" algn="just">
              <a:buNone/>
            </a:pPr>
            <a:r>
              <a:rPr lang="pt-BR" b="1" dirty="0"/>
              <a:t>	“FORO DE ELEIÇÃO” NO DIREITO DAS OBRIGAÇÕES</a:t>
            </a:r>
          </a:p>
          <a:p>
            <a:pPr marL="0" indent="0" algn="just">
              <a:buNone/>
            </a:pPr>
            <a:r>
              <a:rPr lang="pt-BR" dirty="0"/>
              <a:t>	Art. 63. As partes podem modificar a competência em razão do valor e do território, elegendo foro onde será proposta ação oriunda de direitos e obrigações.</a:t>
            </a:r>
          </a:p>
          <a:p>
            <a:pPr marL="0" indent="0" algn="just">
              <a:buNone/>
            </a:pPr>
            <a:r>
              <a:rPr lang="pt-BR" dirty="0"/>
              <a:t>	§§ 1º  e 5º relação “declinação de competência de ofício”: É necessário </a:t>
            </a:r>
            <a:r>
              <a:rPr lang="pt-BR" b="1" dirty="0"/>
              <a:t>vinculação</a:t>
            </a:r>
            <a:r>
              <a:rPr lang="pt-BR" dirty="0"/>
              <a:t> com o domicílio ou a residência das </a:t>
            </a:r>
            <a:r>
              <a:rPr lang="pt-BR" u="sng" dirty="0"/>
              <a:t>partes</a:t>
            </a:r>
            <a:r>
              <a:rPr lang="pt-BR" dirty="0"/>
              <a:t> ou com o </a:t>
            </a:r>
            <a:r>
              <a:rPr lang="pt-BR" u="sng" dirty="0"/>
              <a:t>negócio jurídico</a:t>
            </a:r>
            <a:r>
              <a:rPr lang="pt-BR" dirty="0"/>
              <a:t> discutido na demanda”,</a:t>
            </a:r>
          </a:p>
        </p:txBody>
      </p:sp>
    </p:spTree>
    <p:extLst>
      <p:ext uri="{BB962C8B-B14F-4D97-AF65-F5344CB8AC3E}">
        <p14:creationId xmlns:p14="http://schemas.microsoft.com/office/powerpoint/2010/main" val="36350956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B995-8BFA-A3BC-F925-8DEC0F54BD1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D756377-B58F-AD93-46DC-F3DFE98E5A31}"/>
              </a:ext>
            </a:extLst>
          </p:cNvPr>
          <p:cNvSpPr>
            <a:spLocks noGrp="1"/>
          </p:cNvSpPr>
          <p:nvPr>
            <p:ph idx="1"/>
          </p:nvPr>
        </p:nvSpPr>
        <p:spPr>
          <a:xfrm>
            <a:off x="0" y="0"/>
            <a:ext cx="12192000" cy="6857999"/>
          </a:xfrm>
        </p:spPr>
        <p:txBody>
          <a:bodyPr>
            <a:normAutofit fontScale="92500" lnSpcReduction="20000"/>
          </a:bodyPr>
          <a:lstStyle/>
          <a:p>
            <a:pPr marL="0" indent="0" algn="ctr">
              <a:buNone/>
            </a:pPr>
            <a:r>
              <a:rPr lang="pt-BR" b="1" dirty="0"/>
              <a:t>DISTRIBUIÇÃO E REGISTRO</a:t>
            </a:r>
          </a:p>
          <a:p>
            <a:pPr marL="0" indent="0" algn="just">
              <a:buNone/>
            </a:pPr>
            <a:r>
              <a:rPr lang="pt-BR" dirty="0"/>
              <a:t>	Art. 59. O registro ou a distribuição da petição inicial torna </a:t>
            </a:r>
            <a:r>
              <a:rPr lang="pt-BR" b="1" dirty="0"/>
              <a:t>prevento o juízo</a:t>
            </a:r>
            <a:r>
              <a:rPr lang="pt-BR" dirty="0"/>
              <a:t>.  </a:t>
            </a:r>
            <a:r>
              <a:rPr lang="pt-BR" b="1" dirty="0"/>
              <a:t>Exemplo: </a:t>
            </a:r>
            <a:r>
              <a:rPr lang="pt-BR" dirty="0"/>
              <a:t>Se o réu muda de cidade após o ajuizamento da ação, isso </a:t>
            </a:r>
            <a:r>
              <a:rPr lang="pt-BR" b="1" dirty="0"/>
              <a:t>não altera a competência</a:t>
            </a:r>
            <a:r>
              <a:rPr lang="pt-BR" dirty="0"/>
              <a:t>.</a:t>
            </a:r>
          </a:p>
          <a:p>
            <a:pPr marL="0" indent="0" algn="just">
              <a:buNone/>
            </a:pPr>
            <a:endParaRPr lang="pt-BR" dirty="0"/>
          </a:p>
          <a:p>
            <a:pPr marL="0" indent="0" algn="just">
              <a:buNone/>
            </a:pPr>
            <a:r>
              <a:rPr lang="pt-BR" dirty="0"/>
              <a:t>	Art. 284. Todos os processos estão sujeitos a registro, devendo ser distribuídos onde houver mais de um juiz.</a:t>
            </a:r>
          </a:p>
          <a:p>
            <a:pPr marL="0" indent="0" algn="just">
              <a:buNone/>
            </a:pPr>
            <a:r>
              <a:rPr lang="pt-BR" b="1" dirty="0"/>
              <a:t>	</a:t>
            </a:r>
            <a:r>
              <a:rPr lang="pt-BR" dirty="0"/>
              <a:t>Art. 285. A distribuição: “eletrônica” “alternada” “aleatória”</a:t>
            </a:r>
          </a:p>
          <a:p>
            <a:pPr marL="0" indent="0" algn="just">
              <a:buNone/>
            </a:pPr>
            <a:r>
              <a:rPr lang="pt-BR" b="1" dirty="0"/>
              <a:t>	</a:t>
            </a:r>
          </a:p>
          <a:p>
            <a:pPr marL="0" indent="0" algn="just">
              <a:buNone/>
            </a:pPr>
            <a:r>
              <a:rPr lang="pt-BR" b="1" dirty="0"/>
              <a:t>	</a:t>
            </a:r>
            <a:r>
              <a:rPr lang="pt-BR" dirty="0"/>
              <a:t>Art. 286. Serão distribuídas por dependência as causas de qualquer natureza: I - quando se relacionarem, por conexão ou continência, com outra já ajuizada; II - quando, tendo sido extinto o processo sem resolução de mérito,</a:t>
            </a:r>
          </a:p>
          <a:p>
            <a:pPr marL="0" indent="0" algn="just">
              <a:buNone/>
            </a:pPr>
            <a:r>
              <a:rPr lang="pt-BR" dirty="0"/>
              <a:t>	EXEMPLOS: Embargos de terceiro: ’Art. 676. Os embargos (terceiro) serão distribuídos por dependência ao juízo que ordenou a constrição e autuados em apartado”.</a:t>
            </a:r>
          </a:p>
          <a:p>
            <a:pPr marL="0" indent="0" algn="just">
              <a:buNone/>
            </a:pPr>
            <a:endParaRPr lang="pt-BR" dirty="0"/>
          </a:p>
          <a:p>
            <a:pPr marL="0" indent="0" algn="just">
              <a:buNone/>
            </a:pPr>
            <a:r>
              <a:rPr lang="pt-BR" b="1" dirty="0"/>
              <a:t>DISTRIBUIÇÃO:  </a:t>
            </a:r>
            <a:r>
              <a:rPr lang="pt-BR" dirty="0"/>
              <a:t>Art. 43. Determina-se a competência no </a:t>
            </a:r>
            <a:r>
              <a:rPr lang="pt-BR" b="1" dirty="0"/>
              <a:t>momento do registro ou da distribuição da petição inicial</a:t>
            </a:r>
            <a:r>
              <a:rPr lang="pt-BR" dirty="0"/>
              <a:t>, sendo irrelevantes as modificações do estado de fato ou de direito ocorridas posteriormente, </a:t>
            </a:r>
            <a:r>
              <a:rPr lang="pt-BR" b="1" dirty="0"/>
              <a:t>SALVO</a:t>
            </a:r>
            <a:r>
              <a:rPr lang="pt-BR" dirty="0"/>
              <a:t> quando suprimirem órgão judiciário ou alterarem a competência absoluta.</a:t>
            </a:r>
          </a:p>
        </p:txBody>
      </p:sp>
    </p:spTree>
    <p:extLst>
      <p:ext uri="{BB962C8B-B14F-4D97-AF65-F5344CB8AC3E}">
        <p14:creationId xmlns:p14="http://schemas.microsoft.com/office/powerpoint/2010/main" val="19538651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TotalTime>
  <Words>12694</Words>
  <Application>Microsoft Office PowerPoint</Application>
  <PresentationFormat>Widescreen</PresentationFormat>
  <Paragraphs>987</Paragraphs>
  <Slides>118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118</vt:i4>
      </vt:variant>
    </vt:vector>
  </HeadingPairs>
  <TitlesOfParts>
    <vt:vector size="123" baseType="lpstr">
      <vt:lpstr>Agency FB</vt: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GRATUIDADE DA JUSTIÇA</dc:title>
  <dc:creator>Julio Augusto Lopes</dc:creator>
  <cp:lastModifiedBy>Julio Augusto Lopes</cp:lastModifiedBy>
  <cp:revision>228</cp:revision>
  <dcterms:created xsi:type="dcterms:W3CDTF">2022-03-03T14:57:07Z</dcterms:created>
  <dcterms:modified xsi:type="dcterms:W3CDTF">2026-04-08T20:26:44Z</dcterms:modified>
</cp:coreProperties>
</file>