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309" r:id="rId3"/>
    <p:sldId id="287" r:id="rId4"/>
    <p:sldId id="262" r:id="rId5"/>
    <p:sldId id="263" r:id="rId6"/>
    <p:sldId id="264" r:id="rId7"/>
    <p:sldId id="267" r:id="rId8"/>
    <p:sldId id="265" r:id="rId9"/>
    <p:sldId id="266" r:id="rId10"/>
    <p:sldId id="270" r:id="rId11"/>
    <p:sldId id="288" r:id="rId12"/>
    <p:sldId id="289" r:id="rId13"/>
    <p:sldId id="291" r:id="rId14"/>
    <p:sldId id="293" r:id="rId15"/>
    <p:sldId id="296" r:id="rId16"/>
    <p:sldId id="295" r:id="rId17"/>
    <p:sldId id="297" r:id="rId18"/>
    <p:sldId id="300" r:id="rId19"/>
    <p:sldId id="298" r:id="rId20"/>
    <p:sldId id="301" r:id="rId21"/>
    <p:sldId id="302" r:id="rId22"/>
    <p:sldId id="303" r:id="rId23"/>
    <p:sldId id="304" r:id="rId24"/>
    <p:sldId id="299" r:id="rId25"/>
    <p:sldId id="306" r:id="rId26"/>
    <p:sldId id="305" r:id="rId27"/>
    <p:sldId id="307" r:id="rId28"/>
    <p:sldId id="308" r:id="rId29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0D907ED-CAD3-4013-8FC8-4294E1FB9293}" v="13" dt="2025-08-11T13:39:13.71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0" d="100"/>
          <a:sy n="70" d="100"/>
        </p:scale>
        <p:origin x="500" y="1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microsoft.com/office/2016/11/relationships/changesInfo" Target="changesInfos/changesInfo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Relationship Id="rId35" Type="http://schemas.microsoft.com/office/2015/10/relationships/revisionInfo" Target="revisionInfo.xml"/><Relationship Id="rId8" Type="http://schemas.openxmlformats.org/officeDocument/2006/relationships/slide" Target="slides/slide7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ulio Lopes" userId="d450ea144930a376" providerId="LiveId" clId="{C0D907ED-CAD3-4013-8FC8-4294E1FB9293}"/>
    <pc:docChg chg="undo custSel addSld delSld modSld">
      <pc:chgData name="Julio Lopes" userId="d450ea144930a376" providerId="LiveId" clId="{C0D907ED-CAD3-4013-8FC8-4294E1FB9293}" dt="2025-08-11T13:41:01.004" v="779" actId="20577"/>
      <pc:docMkLst>
        <pc:docMk/>
      </pc:docMkLst>
      <pc:sldChg chg="modSp mod">
        <pc:chgData name="Julio Lopes" userId="d450ea144930a376" providerId="LiveId" clId="{C0D907ED-CAD3-4013-8FC8-4294E1FB9293}" dt="2025-08-11T13:24:01.836" v="22" actId="20577"/>
        <pc:sldMkLst>
          <pc:docMk/>
          <pc:sldMk cId="777047166" sldId="258"/>
        </pc:sldMkLst>
        <pc:spChg chg="mod">
          <ac:chgData name="Julio Lopes" userId="d450ea144930a376" providerId="LiveId" clId="{C0D907ED-CAD3-4013-8FC8-4294E1FB9293}" dt="2025-08-11T13:24:01.836" v="22" actId="20577"/>
          <ac:spMkLst>
            <pc:docMk/>
            <pc:sldMk cId="777047166" sldId="258"/>
            <ac:spMk id="3" creationId="{A7ED61CA-9533-15A8-CAE1-8615136FD48B}"/>
          </ac:spMkLst>
        </pc:spChg>
      </pc:sldChg>
      <pc:sldChg chg="modSp mod">
        <pc:chgData name="Julio Lopes" userId="d450ea144930a376" providerId="LiveId" clId="{C0D907ED-CAD3-4013-8FC8-4294E1FB9293}" dt="2025-08-11T13:24:34.261" v="39" actId="20577"/>
        <pc:sldMkLst>
          <pc:docMk/>
          <pc:sldMk cId="3527913156" sldId="262"/>
        </pc:sldMkLst>
        <pc:spChg chg="mod">
          <ac:chgData name="Julio Lopes" userId="d450ea144930a376" providerId="LiveId" clId="{C0D907ED-CAD3-4013-8FC8-4294E1FB9293}" dt="2025-08-11T13:24:34.261" v="39" actId="20577"/>
          <ac:spMkLst>
            <pc:docMk/>
            <pc:sldMk cId="3527913156" sldId="262"/>
            <ac:spMk id="3" creationId="{A7ED61CA-9533-15A8-CAE1-8615136FD48B}"/>
          </ac:spMkLst>
        </pc:spChg>
      </pc:sldChg>
      <pc:sldChg chg="modSp mod">
        <pc:chgData name="Julio Lopes" userId="d450ea144930a376" providerId="LiveId" clId="{C0D907ED-CAD3-4013-8FC8-4294E1FB9293}" dt="2025-08-11T13:26:58.367" v="145" actId="5793"/>
        <pc:sldMkLst>
          <pc:docMk/>
          <pc:sldMk cId="1121754465" sldId="263"/>
        </pc:sldMkLst>
        <pc:spChg chg="mod">
          <ac:chgData name="Julio Lopes" userId="d450ea144930a376" providerId="LiveId" clId="{C0D907ED-CAD3-4013-8FC8-4294E1FB9293}" dt="2025-08-11T13:26:58.367" v="145" actId="5793"/>
          <ac:spMkLst>
            <pc:docMk/>
            <pc:sldMk cId="1121754465" sldId="263"/>
            <ac:spMk id="3" creationId="{A7ED61CA-9533-15A8-CAE1-8615136FD48B}"/>
          </ac:spMkLst>
        </pc:spChg>
      </pc:sldChg>
      <pc:sldChg chg="modSp mod">
        <pc:chgData name="Julio Lopes" userId="d450ea144930a376" providerId="LiveId" clId="{C0D907ED-CAD3-4013-8FC8-4294E1FB9293}" dt="2025-08-11T13:27:39.655" v="159" actId="20577"/>
        <pc:sldMkLst>
          <pc:docMk/>
          <pc:sldMk cId="772022017" sldId="264"/>
        </pc:sldMkLst>
        <pc:spChg chg="mod">
          <ac:chgData name="Julio Lopes" userId="d450ea144930a376" providerId="LiveId" clId="{C0D907ED-CAD3-4013-8FC8-4294E1FB9293}" dt="2025-08-11T13:27:39.655" v="159" actId="20577"/>
          <ac:spMkLst>
            <pc:docMk/>
            <pc:sldMk cId="772022017" sldId="264"/>
            <ac:spMk id="3" creationId="{A7ED61CA-9533-15A8-CAE1-8615136FD48B}"/>
          </ac:spMkLst>
        </pc:spChg>
      </pc:sldChg>
      <pc:sldChg chg="modSp mod">
        <pc:chgData name="Julio Lopes" userId="d450ea144930a376" providerId="LiveId" clId="{C0D907ED-CAD3-4013-8FC8-4294E1FB9293}" dt="2025-08-11T13:31:21.744" v="290" actId="20577"/>
        <pc:sldMkLst>
          <pc:docMk/>
          <pc:sldMk cId="1176644462" sldId="265"/>
        </pc:sldMkLst>
        <pc:spChg chg="mod">
          <ac:chgData name="Julio Lopes" userId="d450ea144930a376" providerId="LiveId" clId="{C0D907ED-CAD3-4013-8FC8-4294E1FB9293}" dt="2025-08-11T13:31:21.744" v="290" actId="20577"/>
          <ac:spMkLst>
            <pc:docMk/>
            <pc:sldMk cId="1176644462" sldId="265"/>
            <ac:spMk id="3" creationId="{A7ED61CA-9533-15A8-CAE1-8615136FD48B}"/>
          </ac:spMkLst>
        </pc:spChg>
      </pc:sldChg>
      <pc:sldChg chg="modSp mod">
        <pc:chgData name="Julio Lopes" userId="d450ea144930a376" providerId="LiveId" clId="{C0D907ED-CAD3-4013-8FC8-4294E1FB9293}" dt="2025-08-11T13:31:53.934" v="364" actId="20577"/>
        <pc:sldMkLst>
          <pc:docMk/>
          <pc:sldMk cId="246222975" sldId="266"/>
        </pc:sldMkLst>
        <pc:spChg chg="mod">
          <ac:chgData name="Julio Lopes" userId="d450ea144930a376" providerId="LiveId" clId="{C0D907ED-CAD3-4013-8FC8-4294E1FB9293}" dt="2025-08-11T13:31:53.934" v="364" actId="20577"/>
          <ac:spMkLst>
            <pc:docMk/>
            <pc:sldMk cId="246222975" sldId="266"/>
            <ac:spMk id="3" creationId="{A7ED61CA-9533-15A8-CAE1-8615136FD48B}"/>
          </ac:spMkLst>
        </pc:spChg>
      </pc:sldChg>
      <pc:sldChg chg="modSp mod">
        <pc:chgData name="Julio Lopes" userId="d450ea144930a376" providerId="LiveId" clId="{C0D907ED-CAD3-4013-8FC8-4294E1FB9293}" dt="2025-08-11T13:28:36.212" v="208" actId="20577"/>
        <pc:sldMkLst>
          <pc:docMk/>
          <pc:sldMk cId="2771582503" sldId="267"/>
        </pc:sldMkLst>
        <pc:spChg chg="mod">
          <ac:chgData name="Julio Lopes" userId="d450ea144930a376" providerId="LiveId" clId="{C0D907ED-CAD3-4013-8FC8-4294E1FB9293}" dt="2025-08-11T13:28:36.212" v="208" actId="20577"/>
          <ac:spMkLst>
            <pc:docMk/>
            <pc:sldMk cId="2771582503" sldId="267"/>
            <ac:spMk id="3" creationId="{A7ED61CA-9533-15A8-CAE1-8615136FD48B}"/>
          </ac:spMkLst>
        </pc:spChg>
      </pc:sldChg>
      <pc:sldChg chg="modSp mod">
        <pc:chgData name="Julio Lopes" userId="d450ea144930a376" providerId="LiveId" clId="{C0D907ED-CAD3-4013-8FC8-4294E1FB9293}" dt="2025-08-11T13:32:31.556" v="367" actId="113"/>
        <pc:sldMkLst>
          <pc:docMk/>
          <pc:sldMk cId="2761201689" sldId="270"/>
        </pc:sldMkLst>
        <pc:spChg chg="mod">
          <ac:chgData name="Julio Lopes" userId="d450ea144930a376" providerId="LiveId" clId="{C0D907ED-CAD3-4013-8FC8-4294E1FB9293}" dt="2025-08-11T13:32:31.556" v="367" actId="113"/>
          <ac:spMkLst>
            <pc:docMk/>
            <pc:sldMk cId="2761201689" sldId="270"/>
            <ac:spMk id="3" creationId="{A7ED61CA-9533-15A8-CAE1-8615136FD48B}"/>
          </ac:spMkLst>
        </pc:spChg>
      </pc:sldChg>
      <pc:sldChg chg="modSp mod">
        <pc:chgData name="Julio Lopes" userId="d450ea144930a376" providerId="LiveId" clId="{C0D907ED-CAD3-4013-8FC8-4294E1FB9293}" dt="2025-08-11T13:36:55.395" v="570" actId="20577"/>
        <pc:sldMkLst>
          <pc:docMk/>
          <pc:sldMk cId="1300153587" sldId="272"/>
        </pc:sldMkLst>
        <pc:spChg chg="mod">
          <ac:chgData name="Julio Lopes" userId="d450ea144930a376" providerId="LiveId" clId="{C0D907ED-CAD3-4013-8FC8-4294E1FB9293}" dt="2025-08-11T13:36:55.395" v="570" actId="20577"/>
          <ac:spMkLst>
            <pc:docMk/>
            <pc:sldMk cId="1300153587" sldId="272"/>
            <ac:spMk id="3" creationId="{A7ED61CA-9533-15A8-CAE1-8615136FD48B}"/>
          </ac:spMkLst>
        </pc:spChg>
      </pc:sldChg>
      <pc:sldChg chg="modSp mod">
        <pc:chgData name="Julio Lopes" userId="d450ea144930a376" providerId="LiveId" clId="{C0D907ED-CAD3-4013-8FC8-4294E1FB9293}" dt="2025-08-11T13:40:28.552" v="774" actId="20577"/>
        <pc:sldMkLst>
          <pc:docMk/>
          <pc:sldMk cId="2716851176" sldId="273"/>
        </pc:sldMkLst>
        <pc:spChg chg="mod">
          <ac:chgData name="Julio Lopes" userId="d450ea144930a376" providerId="LiveId" clId="{C0D907ED-CAD3-4013-8FC8-4294E1FB9293}" dt="2025-08-11T13:40:28.552" v="774" actId="20577"/>
          <ac:spMkLst>
            <pc:docMk/>
            <pc:sldMk cId="2716851176" sldId="273"/>
            <ac:spMk id="3" creationId="{A7ED61CA-9533-15A8-CAE1-8615136FD48B}"/>
          </ac:spMkLst>
        </pc:spChg>
      </pc:sldChg>
      <pc:sldChg chg="modSp mod">
        <pc:chgData name="Julio Lopes" userId="d450ea144930a376" providerId="LiveId" clId="{C0D907ED-CAD3-4013-8FC8-4294E1FB9293}" dt="2025-08-11T13:41:01.004" v="779" actId="20577"/>
        <pc:sldMkLst>
          <pc:docMk/>
          <pc:sldMk cId="2058025810" sldId="275"/>
        </pc:sldMkLst>
        <pc:spChg chg="mod">
          <ac:chgData name="Julio Lopes" userId="d450ea144930a376" providerId="LiveId" clId="{C0D907ED-CAD3-4013-8FC8-4294E1FB9293}" dt="2025-08-11T13:41:01.004" v="779" actId="20577"/>
          <ac:spMkLst>
            <pc:docMk/>
            <pc:sldMk cId="2058025810" sldId="275"/>
            <ac:spMk id="3" creationId="{A7ED61CA-9533-15A8-CAE1-8615136FD48B}"/>
          </ac:spMkLst>
        </pc:spChg>
      </pc:sldChg>
      <pc:sldChg chg="modSp mod">
        <pc:chgData name="Julio Lopes" userId="d450ea144930a376" providerId="LiveId" clId="{C0D907ED-CAD3-4013-8FC8-4294E1FB9293}" dt="2025-08-11T13:40:39.773" v="775" actId="113"/>
        <pc:sldMkLst>
          <pc:docMk/>
          <pc:sldMk cId="2214075927" sldId="276"/>
        </pc:sldMkLst>
        <pc:spChg chg="mod">
          <ac:chgData name="Julio Lopes" userId="d450ea144930a376" providerId="LiveId" clId="{C0D907ED-CAD3-4013-8FC8-4294E1FB9293}" dt="2025-08-11T13:40:39.773" v="775" actId="113"/>
          <ac:spMkLst>
            <pc:docMk/>
            <pc:sldMk cId="2214075927" sldId="276"/>
            <ac:spMk id="3" creationId="{A7ED61CA-9533-15A8-CAE1-8615136FD48B}"/>
          </ac:spMkLst>
        </pc:spChg>
      </pc:sldChg>
      <pc:sldChg chg="modSp mod">
        <pc:chgData name="Julio Lopes" userId="d450ea144930a376" providerId="LiveId" clId="{C0D907ED-CAD3-4013-8FC8-4294E1FB9293}" dt="2025-08-11T13:40:55.590" v="777" actId="113"/>
        <pc:sldMkLst>
          <pc:docMk/>
          <pc:sldMk cId="1548333438" sldId="277"/>
        </pc:sldMkLst>
        <pc:spChg chg="mod">
          <ac:chgData name="Julio Lopes" userId="d450ea144930a376" providerId="LiveId" clId="{C0D907ED-CAD3-4013-8FC8-4294E1FB9293}" dt="2025-08-11T13:40:55.590" v="777" actId="113"/>
          <ac:spMkLst>
            <pc:docMk/>
            <pc:sldMk cId="1548333438" sldId="277"/>
            <ac:spMk id="3" creationId="{A7ED61CA-9533-15A8-CAE1-8615136FD48B}"/>
          </ac:spMkLst>
        </pc:spChg>
      </pc:sldChg>
      <pc:sldChg chg="modSp mod">
        <pc:chgData name="Julio Lopes" userId="d450ea144930a376" providerId="LiveId" clId="{C0D907ED-CAD3-4013-8FC8-4294E1FB9293}" dt="2025-08-11T13:40:49.520" v="776" actId="113"/>
        <pc:sldMkLst>
          <pc:docMk/>
          <pc:sldMk cId="2209645143" sldId="278"/>
        </pc:sldMkLst>
        <pc:spChg chg="mod">
          <ac:chgData name="Julio Lopes" userId="d450ea144930a376" providerId="LiveId" clId="{C0D907ED-CAD3-4013-8FC8-4294E1FB9293}" dt="2025-08-11T13:40:49.520" v="776" actId="113"/>
          <ac:spMkLst>
            <pc:docMk/>
            <pc:sldMk cId="2209645143" sldId="278"/>
            <ac:spMk id="3" creationId="{A7ED61CA-9533-15A8-CAE1-8615136FD48B}"/>
          </ac:spMkLst>
        </pc:spChg>
      </pc:sldChg>
      <pc:sldChg chg="add">
        <pc:chgData name="Julio Lopes" userId="d450ea144930a376" providerId="LiveId" clId="{C0D907ED-CAD3-4013-8FC8-4294E1FB9293}" dt="2025-08-11T13:37:29.970" v="573" actId="2890"/>
        <pc:sldMkLst>
          <pc:docMk/>
          <pc:sldMk cId="668877509" sldId="286"/>
        </pc:sldMkLst>
      </pc:sldChg>
      <pc:sldChg chg="add del">
        <pc:chgData name="Julio Lopes" userId="d450ea144930a376" providerId="LiveId" clId="{C0D907ED-CAD3-4013-8FC8-4294E1FB9293}" dt="2025-08-11T13:37:25.857" v="572" actId="2890"/>
        <pc:sldMkLst>
          <pc:docMk/>
          <pc:sldMk cId="2063253663" sldId="286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47C9F51-E0DC-3060-CAF1-E3967865EC6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1DED1D99-7BCC-4141-FFED-0AAEDB88129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1445E573-D399-3AEE-D621-6F389BB43F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06F8CA-DC6F-4DE0-B629-0A1075967DA0}" type="datetimeFigureOut">
              <a:rPr lang="pt-BR" smtClean="0"/>
              <a:t>05/05/2026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5E0E8C66-91C1-F8C7-5371-4CFE707CF9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30178B24-8653-B98E-2DAF-7917D83C84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C2117-A03D-4914-A432-1CD48BEFE89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41376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336DCAC-5796-9E78-346F-C70B47FED6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83659BA3-F27D-D42E-1E3A-CCEBFF7CB58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BD69CD7A-59F4-9E8A-8539-813E9CC73B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06F8CA-DC6F-4DE0-B629-0A1075967DA0}" type="datetimeFigureOut">
              <a:rPr lang="pt-BR" smtClean="0"/>
              <a:t>05/05/2026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E0D5188F-B27E-1478-046E-A6396F2E1B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50D8968E-9E24-78FE-29F0-7E4D931CCC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C2117-A03D-4914-A432-1CD48BEFE89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880092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9427053C-9813-C5E1-635E-D61BCE01AC8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7BE55DF9-90FE-1A46-65E8-EF744C62945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B2B92119-A378-9AD3-DEF8-641C6D0746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06F8CA-DC6F-4DE0-B629-0A1075967DA0}" type="datetimeFigureOut">
              <a:rPr lang="pt-BR" smtClean="0"/>
              <a:t>05/05/2026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27DABD18-40DA-1BA6-9A13-589D62797D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54B7559C-5D5C-ECA3-9351-981A83CBF6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C2117-A03D-4914-A432-1CD48BEFE89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364024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B2040D4-7C69-3A7E-5EBD-B61BDC5FCC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6ACC242E-8433-A2D0-37D3-F2B69AFC52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3522954B-DD14-65F7-A0E5-3DFB09AAE9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06F8CA-DC6F-4DE0-B629-0A1075967DA0}" type="datetimeFigureOut">
              <a:rPr lang="pt-BR" smtClean="0"/>
              <a:t>05/05/2026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8F5AE7D5-CAF0-A3A7-2BE3-C6778373AD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D8DB201C-3493-C0A6-549D-1189E8DBBB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C2117-A03D-4914-A432-1CD48BEFE89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062487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6167A74-5125-19F7-A2DB-19B79BFDC2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25EF9C4B-7FAB-C80B-1819-12D15FAFAE3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E8277707-DE71-9CD7-49A1-C1173D0887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06F8CA-DC6F-4DE0-B629-0A1075967DA0}" type="datetimeFigureOut">
              <a:rPr lang="pt-BR" smtClean="0"/>
              <a:t>05/05/2026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895436F8-8D79-43E0-8F73-F407D8D863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B2198580-FAFD-4057-E60B-3DB3535B94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C2117-A03D-4914-A432-1CD48BEFE89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519303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2FD9BA4-BFB8-D3D3-BA83-0E33EE9F4B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4AFCE252-C54A-36F9-288C-E672668750B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C311127A-5CBA-A547-E7BA-9BD9E7A587E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6AD03211-D945-61DA-5670-B92804E75A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06F8CA-DC6F-4DE0-B629-0A1075967DA0}" type="datetimeFigureOut">
              <a:rPr lang="pt-BR" smtClean="0"/>
              <a:t>05/05/2026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B25DDDE6-72A2-A5AE-B44D-1F7138BBA5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1A910A34-99D7-C9A3-7348-18D1688AD2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C2117-A03D-4914-A432-1CD48BEFE89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129049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6FE098E-55EA-0B79-F33A-823CD213D3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D469BDA1-D375-F628-E523-F776C2CC340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2726AEB0-B00C-E286-6DB1-C35CD158590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81F9004D-760A-6BD5-6421-E5982D2847C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74017B53-4D91-DA07-0A6B-BB9E5AA14B2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E539B0AE-B270-B724-DD0B-B322C38D88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06F8CA-DC6F-4DE0-B629-0A1075967DA0}" type="datetimeFigureOut">
              <a:rPr lang="pt-BR" smtClean="0"/>
              <a:t>05/05/2026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83C991D1-32B3-6295-6694-21471F7B88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27882C31-1862-18AA-D45E-08BE39CD4F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C2117-A03D-4914-A432-1CD48BEFE89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700591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304B89B-6B18-5A25-F56B-8480B4BEB3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27841995-17EC-505F-EE66-1369BA510A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06F8CA-DC6F-4DE0-B629-0A1075967DA0}" type="datetimeFigureOut">
              <a:rPr lang="pt-BR" smtClean="0"/>
              <a:t>05/05/2026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FC528DA4-D061-09AB-B5DE-3793B54208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7D009F92-2ACE-E0C0-8EBD-3C6BFC36BC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C2117-A03D-4914-A432-1CD48BEFE89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26304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40B29B21-452E-9BEA-A199-C1BF7D6C39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06F8CA-DC6F-4DE0-B629-0A1075967DA0}" type="datetimeFigureOut">
              <a:rPr lang="pt-BR" smtClean="0"/>
              <a:t>05/05/2026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7A9246D3-6C07-D721-1270-5B55836C3A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6E408C51-72C4-DC75-C719-C91FFE15D4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C2117-A03D-4914-A432-1CD48BEFE89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58850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3218377-6864-038E-DD9B-3C4F1538CE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8F2B7773-3CFA-CF5E-AF13-548D365FAB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BBC25B8E-E7BE-3A95-4E7D-65EF672AF85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C5C11595-030C-9FF3-0EF2-BE79838CE3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06F8CA-DC6F-4DE0-B629-0A1075967DA0}" type="datetimeFigureOut">
              <a:rPr lang="pt-BR" smtClean="0"/>
              <a:t>05/05/2026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19DB32B0-7962-42FF-6B00-1A9E72688E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41EDCDF2-6AB1-7306-8CA1-3E99790EAF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C2117-A03D-4914-A432-1CD48BEFE89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662856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A471506-0C24-8082-36F9-7696C4C9D0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3E37E22C-B6B6-F65D-91D0-B044A0DE28E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1652153B-CCB0-5FC5-153E-453565E229D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717725D0-2099-6620-B7DF-AD741A2690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06F8CA-DC6F-4DE0-B629-0A1075967DA0}" type="datetimeFigureOut">
              <a:rPr lang="pt-BR" smtClean="0"/>
              <a:t>05/05/2026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2462AD58-E306-36DD-B6FC-481933E7D5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4866A996-E08B-735A-9820-DD312242DA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C2117-A03D-4914-A432-1CD48BEFE89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791484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59218E77-1C27-610D-FA07-AD4C845E09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00B9D791-7F39-0A80-8863-36B72C36588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5E7D457A-8CF9-037C-0CB2-AA5EC8FBF2A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06F8CA-DC6F-4DE0-B629-0A1075967DA0}" type="datetimeFigureOut">
              <a:rPr lang="pt-BR" smtClean="0"/>
              <a:t>05/05/2026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AB49DAC2-2B33-EC08-B802-D2D9B7C36EF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8ACE3BFE-A74F-95C9-9344-EE24FE047B1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7C2117-A03D-4914-A432-1CD48BEFE89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268616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planalto.gov.br/ccivil_03/_ato2015-2018/2015/lei/l13105.htm#art321" TargetMode="External"/><Relationship Id="rId2" Type="http://schemas.openxmlformats.org/officeDocument/2006/relationships/hyperlink" Target="https://www.planalto.gov.br/ccivil_03/_ato2015-2018/2015/lei/l13105.htm#art106" TargetMode="Externa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>
            <a:extLst>
              <a:ext uri="{FF2B5EF4-FFF2-40B4-BE49-F238E27FC236}">
                <a16:creationId xmlns:a16="http://schemas.microsoft.com/office/drawing/2014/main" id="{A7ED61CA-9533-15A8-CAE1-8615136FD48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"/>
            <a:ext cx="12191999" cy="6858000"/>
          </a:xfrm>
        </p:spPr>
        <p:txBody>
          <a:bodyPr>
            <a:normAutofit fontScale="70000" lnSpcReduction="20000"/>
          </a:bodyPr>
          <a:lstStyle/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pt-BR" dirty="0"/>
              <a:t>-ART. 318: </a:t>
            </a:r>
            <a:r>
              <a:rPr lang="pt-BR" b="1" dirty="0"/>
              <a:t>PROCEDIMENTO</a:t>
            </a:r>
            <a:r>
              <a:rPr lang="pt-BR" dirty="0"/>
              <a:t>: COMUM – ESPECIAL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endParaRPr lang="pt-BR" sz="1100" dirty="0"/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pt-BR" dirty="0"/>
              <a:t>-319: </a:t>
            </a:r>
            <a:r>
              <a:rPr lang="pt-BR" b="1" dirty="0"/>
              <a:t>PETIÇÃO INICIAL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pt-BR" dirty="0"/>
              <a:t>-</a:t>
            </a:r>
            <a:r>
              <a:rPr lang="pt-BR" b="1" dirty="0"/>
              <a:t>JUÍZO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endParaRPr lang="pt-BR" sz="1100" dirty="0"/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pt-BR" dirty="0"/>
              <a:t>-</a:t>
            </a:r>
            <a:r>
              <a:rPr lang="pt-BR" b="1" dirty="0"/>
              <a:t>AUTOR</a:t>
            </a:r>
            <a:r>
              <a:rPr lang="pt-BR" dirty="0"/>
              <a:t> (qualificação completa)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pt-BR" dirty="0"/>
              <a:t>-</a:t>
            </a:r>
            <a:r>
              <a:rPr lang="pt-BR" b="1" dirty="0"/>
              <a:t>ADVOGADO</a:t>
            </a:r>
            <a:r>
              <a:rPr lang="pt-BR" dirty="0"/>
              <a:t> (nome, </a:t>
            </a:r>
            <a:r>
              <a:rPr lang="pt-BR" dirty="0" err="1"/>
              <a:t>Oab</a:t>
            </a:r>
            <a:r>
              <a:rPr lang="pt-BR" dirty="0"/>
              <a:t>, endereço físico e eletrônico)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pt-BR" dirty="0"/>
              <a:t>-</a:t>
            </a:r>
            <a:r>
              <a:rPr lang="pt-BR" b="1" dirty="0"/>
              <a:t>FUNDAMENTO DA PEÇA 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pt-BR" dirty="0"/>
              <a:t>-</a:t>
            </a:r>
            <a:r>
              <a:rPr lang="pt-BR" b="1" dirty="0"/>
              <a:t>NOME DA AÇÃO</a:t>
            </a:r>
            <a:r>
              <a:rPr lang="pt-BR" dirty="0"/>
              <a:t>: (atentar ao pedido)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pt-BR" dirty="0"/>
              <a:t>-</a:t>
            </a:r>
            <a:r>
              <a:rPr lang="pt-BR" b="1" dirty="0"/>
              <a:t>RÉU</a:t>
            </a:r>
            <a:r>
              <a:rPr lang="pt-BR" dirty="0"/>
              <a:t> (qualificação)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endParaRPr lang="pt-BR" sz="1100" dirty="0"/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pt-BR" dirty="0"/>
              <a:t>-</a:t>
            </a:r>
            <a:r>
              <a:rPr lang="pt-BR" b="1" dirty="0"/>
              <a:t>FATOS (terceira pessoa, parágrafos curtos, não citar lei)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endParaRPr lang="pt-BR" sz="1000" dirty="0"/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pt-BR" dirty="0"/>
              <a:t>-</a:t>
            </a:r>
            <a:r>
              <a:rPr lang="pt-BR" b="1" dirty="0"/>
              <a:t>DIREITO</a:t>
            </a:r>
            <a:r>
              <a:rPr lang="pt-BR" dirty="0"/>
              <a:t> (MATERIAL)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endParaRPr lang="pt-BR" sz="1000" dirty="0"/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pt-BR" dirty="0"/>
              <a:t>-</a:t>
            </a:r>
            <a:r>
              <a:rPr lang="pt-BR" b="1" dirty="0"/>
              <a:t>ITENS ESPECIAS</a:t>
            </a:r>
            <a:r>
              <a:rPr lang="pt-BR" dirty="0"/>
              <a:t>: liminar, MP, gratuidade, sigilo, prioridade processual etc.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endParaRPr lang="pt-BR" sz="1000" dirty="0"/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pt-BR" dirty="0"/>
              <a:t>-</a:t>
            </a:r>
            <a:r>
              <a:rPr lang="pt-BR" b="1" dirty="0"/>
              <a:t>PEDIDOS</a:t>
            </a:r>
            <a:r>
              <a:rPr lang="pt-BR" dirty="0"/>
              <a:t> (322 certo e determinado, §1º pedido implícito); 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pt-BR" dirty="0"/>
              <a:t>	IMEDIATO: condenação – declaração – constitutivo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pt-BR" dirty="0"/>
              <a:t>	MEDIATO: danos morais em R$ 20 mil; alimentos etc.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pt-BR" dirty="0"/>
              <a:t>327: pode cumular pedidos (mesmo sem conexão): partes – juízo – procedimento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pt-BR" dirty="0"/>
              <a:t>329: alterar PI: citação – saneamento 357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endParaRPr lang="pt-BR" sz="1000" dirty="0"/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pt-BR" b="1" dirty="0"/>
              <a:t>PROVAS</a:t>
            </a:r>
            <a:r>
              <a:rPr lang="pt-BR" dirty="0"/>
              <a:t> (art. 320 </a:t>
            </a:r>
            <a:r>
              <a:rPr lang="pt-BR" dirty="0" err="1"/>
              <a:t>docs</a:t>
            </a:r>
            <a:r>
              <a:rPr lang="pt-BR" dirty="0"/>
              <a:t> na PI) – “protestar pela produção de provas”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endParaRPr lang="pt-BR" sz="1000" dirty="0"/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pt-BR" b="1" dirty="0"/>
              <a:t>OPÇÃO DA AUDIÊNCIA DE CONCILIAÇÃO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endParaRPr lang="pt-BR" sz="1000" dirty="0"/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pt-BR" b="1" dirty="0"/>
              <a:t>VALOR DA CAUSA </a:t>
            </a:r>
            <a:r>
              <a:rPr lang="pt-BR" dirty="0"/>
              <a:t>– ART. 292 (finalidade: recolhimento das custas iniciais)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endParaRPr lang="pt-BR" sz="1100" dirty="0"/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pt-BR" dirty="0"/>
              <a:t>330: </a:t>
            </a:r>
            <a:r>
              <a:rPr lang="pt-BR" b="1" dirty="0"/>
              <a:t>INDEFERIMENTO</a:t>
            </a:r>
            <a:r>
              <a:rPr lang="pt-BR" dirty="0"/>
              <a:t> (sem mérito): inepta – ilegitimidade – interesse processual – causa própria 106 – não emendar em 15 dias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pt-BR" dirty="0"/>
              <a:t>332 </a:t>
            </a:r>
            <a:r>
              <a:rPr lang="pt-BR" b="1" dirty="0"/>
              <a:t>IMPROCEDENCIA</a:t>
            </a:r>
            <a:r>
              <a:rPr lang="pt-BR" dirty="0"/>
              <a:t> (com mérito, sem citação do réu): </a:t>
            </a:r>
            <a:r>
              <a:rPr lang="pt-BR" b="1" dirty="0"/>
              <a:t>TESES</a:t>
            </a:r>
            <a:r>
              <a:rPr lang="pt-BR" dirty="0"/>
              <a:t> “precedentes” (poder vinculante)</a:t>
            </a:r>
          </a:p>
        </p:txBody>
      </p:sp>
    </p:spTree>
    <p:extLst>
      <p:ext uri="{BB962C8B-B14F-4D97-AF65-F5344CB8AC3E}">
        <p14:creationId xmlns:p14="http://schemas.microsoft.com/office/powerpoint/2010/main" val="77704716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>
            <a:extLst>
              <a:ext uri="{FF2B5EF4-FFF2-40B4-BE49-F238E27FC236}">
                <a16:creationId xmlns:a16="http://schemas.microsoft.com/office/drawing/2014/main" id="{A7ED61CA-9533-15A8-CAE1-8615136FD48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75501"/>
            <a:ext cx="12191999" cy="6782499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pt-BR" dirty="0"/>
              <a:t>	</a:t>
            </a:r>
            <a:r>
              <a:rPr lang="pt-BR" b="1" dirty="0"/>
              <a:t>ENDEREÇAMENTO</a:t>
            </a:r>
            <a:r>
              <a:rPr lang="pt-BR" dirty="0"/>
              <a:t>: Competência vide </a:t>
            </a:r>
            <a:r>
              <a:rPr lang="pt-BR" dirty="0" err="1"/>
              <a:t>arts</a:t>
            </a:r>
            <a:r>
              <a:rPr lang="pt-BR" dirty="0"/>
              <a:t>. 46 a 53 do CPC</a:t>
            </a:r>
          </a:p>
          <a:p>
            <a:pPr algn="just"/>
            <a:r>
              <a:rPr lang="pt-BR" dirty="0"/>
              <a:t>	</a:t>
            </a:r>
            <a:r>
              <a:rPr lang="pt-BR" b="1" dirty="0"/>
              <a:t>AUTOR</a:t>
            </a:r>
            <a:r>
              <a:rPr lang="pt-BR" dirty="0"/>
              <a:t> (qualificação completa, art. 319, II do CPC), </a:t>
            </a:r>
          </a:p>
          <a:p>
            <a:pPr algn="just"/>
            <a:r>
              <a:rPr lang="pt-BR" dirty="0"/>
              <a:t>	por seu </a:t>
            </a:r>
            <a:r>
              <a:rPr lang="pt-BR" b="1" dirty="0"/>
              <a:t>ADVOGADO</a:t>
            </a:r>
            <a:r>
              <a:rPr lang="pt-BR" dirty="0"/>
              <a:t> (qualificação completa), </a:t>
            </a:r>
          </a:p>
          <a:p>
            <a:pPr algn="just"/>
            <a:r>
              <a:rPr lang="pt-BR" dirty="0"/>
              <a:t>	com </a:t>
            </a:r>
            <a:r>
              <a:rPr lang="pt-BR" b="1" dirty="0"/>
              <a:t>FUNDAMENTO</a:t>
            </a:r>
            <a:r>
              <a:rPr lang="pt-BR" dirty="0"/>
              <a:t> no art. ...., pelo procedimento comum ou especial, </a:t>
            </a:r>
          </a:p>
          <a:p>
            <a:pPr algn="just"/>
            <a:r>
              <a:rPr lang="pt-BR" dirty="0"/>
              <a:t>	</a:t>
            </a:r>
            <a:r>
              <a:rPr lang="pt-BR" b="1" dirty="0"/>
              <a:t>ajuizar</a:t>
            </a:r>
            <a:r>
              <a:rPr lang="pt-BR" dirty="0"/>
              <a:t> AÇÃO ... 	</a:t>
            </a:r>
          </a:p>
          <a:p>
            <a:pPr algn="just"/>
            <a:r>
              <a:rPr lang="pt-BR" dirty="0"/>
              <a:t>	Em </a:t>
            </a:r>
            <a:r>
              <a:rPr lang="pt-BR" b="1" dirty="0"/>
              <a:t>FACE DO RÉU</a:t>
            </a:r>
            <a:r>
              <a:rPr lang="pt-BR" dirty="0"/>
              <a:t> (qualificação completa...), conforme fatos e fundamentos jurídicos a seguir expostos:</a:t>
            </a:r>
          </a:p>
          <a:p>
            <a:pPr algn="just"/>
            <a:r>
              <a:rPr lang="pt-BR" dirty="0"/>
              <a:t>	DOS </a:t>
            </a:r>
            <a:r>
              <a:rPr lang="pt-BR" b="1" dirty="0"/>
              <a:t>FATOS</a:t>
            </a:r>
            <a:r>
              <a:rPr lang="pt-BR" dirty="0"/>
              <a:t>: (relação ordem cronológica + causa = consequência)</a:t>
            </a:r>
          </a:p>
          <a:p>
            <a:pPr algn="just"/>
            <a:r>
              <a:rPr lang="pt-BR" dirty="0"/>
              <a:t>	DO </a:t>
            </a:r>
            <a:r>
              <a:rPr lang="pt-BR" b="1" dirty="0"/>
              <a:t>DIREITO</a:t>
            </a:r>
            <a:r>
              <a:rPr lang="pt-BR" dirty="0"/>
              <a:t>: (FUNDAMENTO) (lei, doutrina e jurisprudência): fato + norma + conclusão</a:t>
            </a:r>
          </a:p>
          <a:p>
            <a:pPr algn="just"/>
            <a:r>
              <a:rPr lang="pt-BR" dirty="0"/>
              <a:t>	</a:t>
            </a:r>
            <a:r>
              <a:rPr lang="pt-BR" b="1" dirty="0"/>
              <a:t>PEDIDOS ESPECIAIS</a:t>
            </a:r>
            <a:r>
              <a:rPr lang="pt-BR" dirty="0"/>
              <a:t>: TUTELAS PROVISÓRIAS </a:t>
            </a:r>
            <a:r>
              <a:rPr lang="pt-BR" dirty="0" err="1"/>
              <a:t>arts</a:t>
            </a:r>
            <a:r>
              <a:rPr lang="pt-BR" dirty="0"/>
              <a:t>. 294 </a:t>
            </a:r>
            <a:r>
              <a:rPr lang="pt-BR" dirty="0" err="1"/>
              <a:t>ss</a:t>
            </a:r>
            <a:r>
              <a:rPr lang="pt-BR" dirty="0"/>
              <a:t> CPC; PRIORIDADE PROCESSUAL art. 1.048 CPC; GRATUIDADE PROCESSUAL art. 98 CPC; SIGILO art. 189, MP art. 178 CPC</a:t>
            </a:r>
          </a:p>
          <a:p>
            <a:pPr algn="just"/>
            <a:r>
              <a:rPr lang="pt-BR" dirty="0"/>
              <a:t>	</a:t>
            </a:r>
            <a:r>
              <a:rPr lang="pt-BR" b="1" dirty="0"/>
              <a:t>PEDIDOS</a:t>
            </a:r>
            <a:r>
              <a:rPr lang="pt-BR" dirty="0"/>
              <a:t>: liminar – citação – pedidos especiais – pedido certo e determinado </a:t>
            </a:r>
            <a:r>
              <a:rPr lang="pt-BR" dirty="0" err="1"/>
              <a:t>arts</a:t>
            </a:r>
            <a:r>
              <a:rPr lang="pt-BR" dirty="0"/>
              <a:t>. 319, I, 322 e ss.do CPC + sucumbência art. 82 §2º CPC </a:t>
            </a:r>
          </a:p>
          <a:p>
            <a:pPr algn="just"/>
            <a:r>
              <a:rPr lang="pt-BR" dirty="0"/>
              <a:t>	</a:t>
            </a:r>
            <a:r>
              <a:rPr lang="pt-BR" b="1" dirty="0"/>
              <a:t>PRODUÇÃO PROVAS</a:t>
            </a:r>
            <a:r>
              <a:rPr lang="pt-BR" dirty="0"/>
              <a:t> – art. 319, VI do CPC</a:t>
            </a:r>
          </a:p>
          <a:p>
            <a:pPr algn="just"/>
            <a:r>
              <a:rPr lang="pt-BR" dirty="0"/>
              <a:t>	</a:t>
            </a:r>
            <a:r>
              <a:rPr lang="pt-BR" b="1" dirty="0"/>
              <a:t>AUDIÊNCIA DE CONCILIAÇÃO</a:t>
            </a:r>
            <a:r>
              <a:rPr lang="pt-BR" dirty="0"/>
              <a:t> – art. 329, VII do CPC</a:t>
            </a:r>
          </a:p>
          <a:p>
            <a:pPr algn="just"/>
            <a:r>
              <a:rPr lang="pt-BR" dirty="0"/>
              <a:t>	</a:t>
            </a:r>
            <a:r>
              <a:rPr lang="pt-BR" b="1" dirty="0"/>
              <a:t>VALOR DA CAUSA</a:t>
            </a:r>
            <a:r>
              <a:rPr lang="pt-BR" dirty="0"/>
              <a:t> (art. 292 CPC)</a:t>
            </a:r>
          </a:p>
          <a:p>
            <a:pPr algn="just"/>
            <a:r>
              <a:rPr lang="pt-BR" dirty="0"/>
              <a:t>	</a:t>
            </a:r>
            <a:r>
              <a:rPr lang="pt-BR" b="1" dirty="0"/>
              <a:t>ENCERRAMENTO</a:t>
            </a:r>
          </a:p>
        </p:txBody>
      </p:sp>
    </p:spTree>
    <p:extLst>
      <p:ext uri="{BB962C8B-B14F-4D97-AF65-F5344CB8AC3E}">
        <p14:creationId xmlns:p14="http://schemas.microsoft.com/office/powerpoint/2010/main" val="276120168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41CEF63-A06D-02CD-A222-D5AFB3E542E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>
            <a:extLst>
              <a:ext uri="{FF2B5EF4-FFF2-40B4-BE49-F238E27FC236}">
                <a16:creationId xmlns:a16="http://schemas.microsoft.com/office/drawing/2014/main" id="{5F966E16-0E96-3298-3A70-4A3BEAE7437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75501"/>
            <a:ext cx="12191999" cy="6782499"/>
          </a:xfrm>
        </p:spPr>
        <p:txBody>
          <a:bodyPr>
            <a:norm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pt-BR" sz="32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Fernando Lopes, residente em Guarujá/SP, trafegava regularmente com seu veículo pela Avenida Santos Dumont, respeitando a sinalização, quando foi surpreendido por um veículo conduzido por Carla Mendes, que avançou o sinal vermelho e colidiu lateralmente com seu automóvel.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pt-BR" sz="32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Em razão do impacto, o veículo de Fernando sofreu danos significativos, orçados em R$ 9.500,00 conforme documentos.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pt-BR" sz="32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Apesar das tentativas de solução amigável, Carla recusou-se a arcar com os prejuízos.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pt-BR" sz="32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Diante disso, Fernando procura você como advogado(a).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pt-BR" sz="3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Elabore </a:t>
            </a:r>
            <a:r>
              <a:rPr lang="pt-BR" sz="32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 medida judicial cabível.</a:t>
            </a:r>
            <a:endParaRPr lang="pt-BR" sz="32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4776857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F90BE74-C0F9-4C50-8D21-C4FC3C0A1B7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>
            <a:extLst>
              <a:ext uri="{FF2B5EF4-FFF2-40B4-BE49-F238E27FC236}">
                <a16:creationId xmlns:a16="http://schemas.microsoft.com/office/drawing/2014/main" id="{C1A37AE8-7701-16B2-0DD6-84B13D83338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75501"/>
            <a:ext cx="12191999" cy="6782499"/>
          </a:xfrm>
        </p:spPr>
        <p:txBody>
          <a:bodyPr>
            <a:normAutofit fontScale="77500" lnSpcReduction="20000"/>
          </a:bodyPr>
          <a:lstStyle/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pt-BR" sz="3000" b="1" kern="100" dirty="0">
                <a:latin typeface="Bodoni MT" panose="020706030806060202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CENÁRIO</a:t>
            </a:r>
            <a:r>
              <a:rPr lang="pt-BR" sz="3000" kern="100" dirty="0">
                <a:latin typeface="Bodoni MT" panose="020706030806060202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Fernando Lopes, residente em Guarujá/SP, trafegava regularmente com seu veículo pela Avenida Santos Dumont, respeitando a sinalização, quando foi surpreendido por um veículo conduzido por Carla Mendes, que avançou o sinal vermelho e colidiu lateralmente com seu automóvel. Em razão do impacto, o veículo de Fernando sofreu danos significativos, orçados em R$ 9.500,00 conforme documentos. Apesar das tentativas de solução amigável, Carla recusou-se a arcar com os prejuízos. Diante disso, Fernando procura você como advogado(a). Elabore a medida judicial cabível.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endParaRPr lang="pt-BR" sz="3000" kern="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pt-BR" sz="3000" kern="100" dirty="0">
                <a:latin typeface="Bradley Hand ITC" panose="03070402050302030203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AO </a:t>
            </a:r>
            <a:r>
              <a:rPr lang="pt-BR" sz="3000" b="1" kern="100" dirty="0">
                <a:latin typeface="Bradley Hand ITC" panose="03070402050302030203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JUÍZO</a:t>
            </a:r>
            <a:r>
              <a:rPr lang="pt-BR" sz="3000" kern="100" dirty="0">
                <a:latin typeface="Bradley Hand ITC" panose="03070402050302030203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 DA XXX VARA CÍVEL DA COMARCA DE </a:t>
            </a:r>
            <a:r>
              <a:rPr lang="pt-BR" sz="3000" b="1" kern="100" dirty="0">
                <a:latin typeface="Bradley Hand ITC" panose="03070402050302030203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GUARUJÁ</a:t>
            </a:r>
            <a:r>
              <a:rPr lang="pt-BR" sz="3000" kern="100" dirty="0">
                <a:latin typeface="Bradley Hand ITC" panose="03070402050302030203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 – SP.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endParaRPr lang="pt-BR" sz="3000" kern="100" dirty="0">
              <a:latin typeface="Bradley Hand ITC" panose="03070402050302030203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pt-BR" sz="3000" b="1" kern="100" dirty="0">
                <a:latin typeface="Bradley Hand ITC" panose="03070402050302030203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FERNANDO LOPES</a:t>
            </a:r>
            <a:r>
              <a:rPr lang="pt-BR" sz="3000" kern="100" dirty="0">
                <a:latin typeface="Bradley Hand ITC" panose="03070402050302030203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, nacionalidade..., estado civil..., profissão..., portador do RG nº..., inscrito no CPF nº..., endereço eletrônico..., residente e domiciliado na logradouro...,  por seu </a:t>
            </a:r>
            <a:r>
              <a:rPr lang="pt-BR" sz="3000" b="1" kern="100" dirty="0">
                <a:latin typeface="Bradley Hand ITC" panose="03070402050302030203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advogado</a:t>
            </a:r>
            <a:r>
              <a:rPr lang="pt-BR" sz="3000" kern="100" dirty="0">
                <a:latin typeface="Bradley Hand ITC" panose="03070402050302030203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 (procuração anexa – doc. </a:t>
            </a:r>
            <a:r>
              <a:rPr lang="pt-BR" sz="3000" kern="100" dirty="0" err="1">
                <a:latin typeface="Bradley Hand ITC" panose="03070402050302030203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xxx</a:t>
            </a:r>
            <a:r>
              <a:rPr lang="pt-BR" sz="3000" kern="100" dirty="0">
                <a:latin typeface="Bradley Hand ITC" panose="03070402050302030203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), vem, respeitosamente, à presença de Vossa Excelência, com </a:t>
            </a:r>
            <a:r>
              <a:rPr lang="pt-BR" sz="3000" b="1" kern="100" dirty="0">
                <a:latin typeface="Bradley Hand ITC" panose="03070402050302030203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fundamento</a:t>
            </a:r>
            <a:r>
              <a:rPr lang="pt-BR" sz="3000" kern="100" dirty="0">
                <a:latin typeface="Bradley Hand ITC" panose="03070402050302030203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 nos </a:t>
            </a:r>
            <a:r>
              <a:rPr lang="pt-BR" sz="3000" kern="100" dirty="0" err="1">
                <a:latin typeface="Bradley Hand ITC" panose="03070402050302030203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arts</a:t>
            </a:r>
            <a:r>
              <a:rPr lang="pt-BR" sz="3000" kern="100" dirty="0">
                <a:latin typeface="Bradley Hand ITC" panose="03070402050302030203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. 186, 187, 927, 402 e 944 do Código Civil, bem como nos </a:t>
            </a:r>
            <a:r>
              <a:rPr lang="pt-BR" sz="3000" kern="100" dirty="0" err="1">
                <a:latin typeface="Bradley Hand ITC" panose="03070402050302030203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arts</a:t>
            </a:r>
            <a:r>
              <a:rPr lang="pt-BR" sz="3000" kern="100" dirty="0">
                <a:latin typeface="Bradley Hand ITC" panose="03070402050302030203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. 319 e seguintes do CPC, </a:t>
            </a:r>
            <a:r>
              <a:rPr lang="pt-BR" sz="3000" b="1" kern="100" dirty="0">
                <a:latin typeface="Bradley Hand ITC" panose="03070402050302030203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ajuizar</a:t>
            </a:r>
            <a:r>
              <a:rPr lang="pt-BR" sz="3000" kern="100" dirty="0">
                <a:latin typeface="Bradley Hand ITC" panose="03070402050302030203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 a presente: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pt-BR" sz="3000" b="1" kern="100" dirty="0">
                <a:latin typeface="Bradley Hand ITC" panose="03070402050302030203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AÇÃO DE INDENIZAÇÃO POR DANOS MATERIAIS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pt-BR" sz="3000" kern="100" dirty="0">
                <a:latin typeface="Bradley Hand ITC" panose="03070402050302030203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em face de </a:t>
            </a:r>
            <a:r>
              <a:rPr lang="pt-BR" sz="3000" b="1" kern="100" dirty="0">
                <a:latin typeface="Bradley Hand ITC" panose="03070402050302030203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CARLA</a:t>
            </a:r>
            <a:r>
              <a:rPr lang="pt-BR" sz="3000" kern="100" dirty="0">
                <a:latin typeface="Bradley Hand ITC" panose="03070402050302030203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 MENDES, , nacionalidade..., estado civil..., profissão..., portador do RG nº..., inscrito no CPF nº..., endereço eletrônico..., residente e domiciliado na logradouro..., , conforme </a:t>
            </a:r>
            <a:r>
              <a:rPr lang="pt-BR" sz="3000" b="1" kern="100" dirty="0">
                <a:latin typeface="Bradley Hand ITC" panose="03070402050302030203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fatos</a:t>
            </a:r>
            <a:r>
              <a:rPr lang="pt-BR" sz="3000" kern="100" dirty="0">
                <a:latin typeface="Bradley Hand ITC" panose="03070402050302030203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 e </a:t>
            </a:r>
            <a:r>
              <a:rPr lang="pt-BR" sz="3000" b="1" kern="100" dirty="0">
                <a:latin typeface="Bradley Hand ITC" panose="03070402050302030203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fundamentos</a:t>
            </a:r>
            <a:r>
              <a:rPr lang="pt-BR" sz="3000" kern="100" dirty="0">
                <a:latin typeface="Bradley Hand ITC" panose="03070402050302030203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 jurídicos a seguir expostos: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endParaRPr lang="pt-BR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0682935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12B0DD2-F929-B04F-430A-0EBEC86276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>
            <a:extLst>
              <a:ext uri="{FF2B5EF4-FFF2-40B4-BE49-F238E27FC236}">
                <a16:creationId xmlns:a16="http://schemas.microsoft.com/office/drawing/2014/main" id="{FB124B7E-4228-C1D2-C817-B331C3D2081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75501"/>
            <a:ext cx="12191999" cy="6782499"/>
          </a:xfrm>
        </p:spPr>
        <p:txBody>
          <a:bodyPr>
            <a:normAutofit fontScale="70000" lnSpcReduction="20000"/>
          </a:bodyPr>
          <a:lstStyle/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pt-BR" sz="3200" b="1" kern="100" dirty="0">
                <a:latin typeface="Bradley Hand ITC" panose="03070402050302030203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DOS FATOS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pt-BR" sz="3200" kern="100" dirty="0">
                <a:latin typeface="Bradley Hand ITC" panose="03070402050302030203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	O autor trafegava regularmente pela Avenida Santos Dumont, respeitando a sinalização, quando a ré avançou o sinal vermelho e colidiu lateralmente com seu veículo. O impacto ocasionou danos relevantes ao automóvel do autor, orçados em R$ 9.500,00 (doc. XXX).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pt-BR" sz="3200" kern="100" dirty="0">
                <a:latin typeface="Bradley Hand ITC" panose="03070402050302030203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	Apesar das tentativas de resolução extrajudicial, a ré recusou-se a reparar os prejuízos.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endParaRPr lang="pt-BR" sz="3000" kern="100" dirty="0">
              <a:latin typeface="Bradley Hand ITC" panose="03070402050302030203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pt-BR" sz="3000" b="1" kern="100" dirty="0">
                <a:latin typeface="Bradley Hand ITC" panose="03070402050302030203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DO DIREITO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pt-BR" sz="30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(FATO) 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pt-BR" sz="30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r>
              <a:rPr lang="pt-BR" sz="3000" kern="100" dirty="0">
                <a:latin typeface="Bradley Hand ITC" panose="03070402050302030203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A ré, ao avançar o sinal vermelho, praticou conduta imprudente que resultou em dano ao autor. O autor suportou prejuízo material correspondente ao custo de reparo do veículo.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endParaRPr lang="pt-BR" sz="3000" kern="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pt-BR" sz="30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(NORMA) 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pt-BR" sz="30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r>
              <a:rPr lang="pt-BR" sz="3000" kern="100" dirty="0">
                <a:latin typeface="Bradley Hand ITC" panose="03070402050302030203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O art. 186 do Código Civil dispõe que aquele que, por ação voluntária, negligência ou imprudência, violar direito e causar dano a outrem comete ato ilícito. O art. 187 do Código Civil também considera ilícito o exercício abusivo de direito. Já o art. 927 do Código Civil estabelece que aquele que causar dano a outrem fica obrigado a repará-lo.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endParaRPr lang="pt-BR" sz="3000" kern="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pt-BR" sz="30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(CONCLUSÃO) 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pt-BR" sz="30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r>
              <a:rPr lang="pt-BR" sz="3000" kern="100" dirty="0">
                <a:latin typeface="Bradley Hand ITC" panose="03070402050302030203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Dessa forma, a ré deve ser condenada ao ressarcimento integral do prejuízo material suportado pelo autor.</a:t>
            </a:r>
          </a:p>
        </p:txBody>
      </p:sp>
    </p:spTree>
    <p:extLst>
      <p:ext uri="{BB962C8B-B14F-4D97-AF65-F5344CB8AC3E}">
        <p14:creationId xmlns:p14="http://schemas.microsoft.com/office/powerpoint/2010/main" val="23361857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89A4BDA-CCDB-30F6-4278-E473A89BF9F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>
            <a:extLst>
              <a:ext uri="{FF2B5EF4-FFF2-40B4-BE49-F238E27FC236}">
                <a16:creationId xmlns:a16="http://schemas.microsoft.com/office/drawing/2014/main" id="{9AE8967D-E414-E408-0358-453614B639F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75501"/>
            <a:ext cx="12191999" cy="6782499"/>
          </a:xfrm>
        </p:spPr>
        <p:txBody>
          <a:bodyPr>
            <a:normAutofit fontScale="85000" lnSpcReduction="20000"/>
          </a:bodyPr>
          <a:lstStyle/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pt-BR" sz="2500" b="1" kern="100" dirty="0">
                <a:latin typeface="Bradley Hand ITC" panose="03070402050302030203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DOS PEDIDOS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pt-BR" sz="2500" kern="100" dirty="0">
                <a:latin typeface="Bradley Hand ITC" panose="03070402050302030203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	Diante do exposto, requer: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pt-BR" sz="2500" kern="100" dirty="0">
                <a:latin typeface="Bradley Hand ITC" panose="03070402050302030203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	a) a citação da ré para apresentar contestação, sob pena de revelia;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pt-BR" sz="2500" kern="100" dirty="0">
                <a:latin typeface="Bradley Hand ITC" panose="03070402050302030203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	b) a procedência da ação para: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pt-BR" sz="2500" kern="100" dirty="0">
                <a:latin typeface="Bradley Hand ITC" panose="03070402050302030203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	c) condenar a ré ao pagamento de R$ 9.500,00 (nove mil e quinhentos reais), a título de danos materiais, acrescidos de correção monetária e juros de mora;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pt-BR" sz="2500" kern="100" dirty="0">
                <a:latin typeface="Bradley Hand ITC" panose="03070402050302030203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	d) condenação da ré ao pagamento das custas e honorários advocatícios (art. 82, §2º, CPC).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endParaRPr lang="pt-BR" sz="1000" kern="100" dirty="0">
              <a:latin typeface="Bradley Hand ITC" panose="03070402050302030203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pt-BR" sz="2500" b="1" kern="100" dirty="0">
                <a:latin typeface="Bradley Hand ITC" panose="03070402050302030203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DAS PROVAS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pt-BR" sz="2500" kern="100" dirty="0">
                <a:latin typeface="Bradley Hand ITC" panose="03070402050302030203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	Requer a produção de todos os meios de prova em direito admitidos, especialmente documental e testemunhal.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endParaRPr lang="pt-BR" sz="1000" kern="100" dirty="0">
              <a:latin typeface="Bradley Hand ITC" panose="03070402050302030203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pt-BR" sz="2500" b="1" kern="100" dirty="0">
                <a:latin typeface="Bradley Hand ITC" panose="03070402050302030203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AUDIÊNCIA DE CONCILIAÇÃO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pt-BR" sz="2500" kern="100" dirty="0">
                <a:latin typeface="Bradley Hand ITC" panose="03070402050302030203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	Nos termos do art. 319, VII, do CPC, o autor não tem interesse na audiência de conciliação.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endParaRPr lang="pt-BR" sz="1000" kern="100" dirty="0">
              <a:latin typeface="Bradley Hand ITC" panose="03070402050302030203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pt-BR" sz="2500" b="1" kern="100" dirty="0">
                <a:latin typeface="Bradley Hand ITC" panose="03070402050302030203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DO VALOR DA CAUSA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pt-BR" sz="2500" kern="100" dirty="0">
                <a:latin typeface="Bradley Hand ITC" panose="03070402050302030203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	Dá-se à causa o valor de R$ 9.500,00, nos termos do art. 292 do CPC.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endParaRPr lang="pt-BR" sz="1000" kern="100" dirty="0">
              <a:latin typeface="Bradley Hand ITC" panose="03070402050302030203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pt-BR" sz="2500" kern="100" dirty="0">
                <a:latin typeface="Bradley Hand ITC" panose="03070402050302030203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Termos em que, 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pt-BR" sz="2500" kern="100" dirty="0">
                <a:latin typeface="Bradley Hand ITC" panose="03070402050302030203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pede deferimento.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pt-BR" sz="2500" kern="100" dirty="0">
                <a:latin typeface="Bradley Hand ITC" panose="03070402050302030203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Local e data.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pt-BR" sz="2500" kern="100" dirty="0">
                <a:latin typeface="Bradley Hand ITC" panose="03070402050302030203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Advogado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pt-BR" sz="2500" kern="100" dirty="0">
                <a:latin typeface="Bradley Hand ITC" panose="03070402050302030203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OAB/UF</a:t>
            </a:r>
            <a:endParaRPr lang="pt-BR" sz="1800" kern="100" dirty="0">
              <a:effectLst/>
              <a:latin typeface="Bradley Hand ITC" panose="03070402050302030203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914210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1A98999-00CE-0C5E-99B4-9365029AA03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>
            <a:extLst>
              <a:ext uri="{FF2B5EF4-FFF2-40B4-BE49-F238E27FC236}">
                <a16:creationId xmlns:a16="http://schemas.microsoft.com/office/drawing/2014/main" id="{6AE36D6E-DFFF-538E-C4BC-98C04BABA70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75501"/>
            <a:ext cx="12191999" cy="6782499"/>
          </a:xfrm>
        </p:spPr>
        <p:txBody>
          <a:bodyPr>
            <a:normAutofit fontScale="85000" lnSpcReduction="10000"/>
          </a:bodyPr>
          <a:lstStyle/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pt-BR" b="1" dirty="0"/>
              <a:t>ALTERAÇÃO DA PETIÇÃO INICIAL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pt-BR" dirty="0"/>
              <a:t>	Art. 329. O autor poderá: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pt-BR" dirty="0"/>
              <a:t>      I - até a </a:t>
            </a:r>
            <a:r>
              <a:rPr lang="pt-BR" b="1" dirty="0"/>
              <a:t>citação</a:t>
            </a:r>
            <a:r>
              <a:rPr lang="pt-BR" dirty="0"/>
              <a:t>, aditar ou alterar o pedido ou a causa de pedir, independentemente de consentimento do réu;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pt-BR" dirty="0"/>
              <a:t>      II - até o </a:t>
            </a:r>
            <a:r>
              <a:rPr lang="pt-BR" b="1" dirty="0"/>
              <a:t>saneamento</a:t>
            </a:r>
            <a:r>
              <a:rPr lang="pt-BR" dirty="0"/>
              <a:t> do processo (</a:t>
            </a:r>
            <a:r>
              <a:rPr lang="pt-BR" b="1" u="sng" dirty="0"/>
              <a:t>art. 357</a:t>
            </a:r>
            <a:r>
              <a:rPr lang="pt-BR" dirty="0"/>
              <a:t>), aditar ou alterar o pedido e a causa de pedir, com consentimento do réu, assegurado o contraditório mediante a possibilidade de manifestação deste no prazo mínimo de 15 (quinze) dias, facultado o requerimento de prova suplementar.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endParaRPr lang="pt-BR" sz="1200" dirty="0"/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pt-BR" dirty="0"/>
              <a:t>	Pense na petição inicial como um “roteiro” que o autor ainda pode editar… mas com portas que vão se fechando ao longo do processo: 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pt-BR" dirty="0"/>
              <a:t>	1) </a:t>
            </a:r>
            <a:r>
              <a:rPr lang="pt-BR" b="1" u="sng" dirty="0"/>
              <a:t>Antes da citação</a:t>
            </a:r>
            <a:r>
              <a:rPr lang="pt-BR" dirty="0"/>
              <a:t> do réu (porta totalmente aberta): O autor pode alterar ou aditar livremente: o pedido (o que quer) -a causa de pedir (os fatos e fundamentos). Não precisa do consentimento do réu, porque ele ainda nem entrou no jogo.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pt-BR" dirty="0"/>
              <a:t>	2) </a:t>
            </a:r>
            <a:r>
              <a:rPr lang="pt-BR" b="1" u="sng" dirty="0"/>
              <a:t>Depois da citação</a:t>
            </a:r>
            <a:r>
              <a:rPr lang="pt-BR" dirty="0"/>
              <a:t>, até o saneamento (porta semiaberta): O autor ainda pode alterar ou aditar, mas com condições: precisa do consentimento do réu e deve ser garantido o contraditório. Aqui o processo já tem dois jogadores em campo, então mudar as regras exige concordância.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pt-BR" dirty="0"/>
              <a:t>	3) </a:t>
            </a:r>
            <a:r>
              <a:rPr lang="pt-BR" b="1" dirty="0"/>
              <a:t>Após o saneamento (porta fechada)</a:t>
            </a:r>
            <a:r>
              <a:rPr lang="pt-BR" dirty="0"/>
              <a:t>: Regra geral: não pode mais alterar pedido ou causa de pedir.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endParaRPr lang="pt-BR" sz="900" b="1" dirty="0"/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pt-BR" b="1" dirty="0"/>
              <a:t>RESUMO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pt-BR" b="1" dirty="0"/>
              <a:t>-ANTES DA CITAÇÃO</a:t>
            </a:r>
            <a:r>
              <a:rPr lang="pt-BR" dirty="0"/>
              <a:t>: pode tudo, sem pedir licença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pt-BR" b="1" dirty="0"/>
              <a:t>-DEPOIS DA CITAÇÃO</a:t>
            </a:r>
            <a:r>
              <a:rPr lang="pt-BR" dirty="0"/>
              <a:t> até saneamento: pode, mas com consentimento do réu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pt-BR" b="1" dirty="0"/>
              <a:t>-DEPOIS DO SANEAMENTO (ART. 357)</a:t>
            </a:r>
            <a:r>
              <a:rPr lang="pt-BR" dirty="0"/>
              <a:t>: não pode alterar</a:t>
            </a:r>
          </a:p>
        </p:txBody>
      </p:sp>
    </p:spTree>
    <p:extLst>
      <p:ext uri="{BB962C8B-B14F-4D97-AF65-F5344CB8AC3E}">
        <p14:creationId xmlns:p14="http://schemas.microsoft.com/office/powerpoint/2010/main" val="12059104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82E2A10-9B68-8373-82C0-E5BF53C9341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>
            <a:extLst>
              <a:ext uri="{FF2B5EF4-FFF2-40B4-BE49-F238E27FC236}">
                <a16:creationId xmlns:a16="http://schemas.microsoft.com/office/drawing/2014/main" id="{10CEF261-9974-14BC-11D2-351205B476F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75501"/>
            <a:ext cx="12191999" cy="6782499"/>
          </a:xfrm>
        </p:spPr>
        <p:txBody>
          <a:bodyPr>
            <a:normAutofit fontScale="92500"/>
          </a:bodyPr>
          <a:lstStyle/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pt-BR" sz="2500" b="1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INDEFERIMENTO DA PETIÇÃO INICIAL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pt-BR" sz="2500" b="1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O JUIZ INDEFERIRÁ A PETIÇÃO INICIAL QUANDO HOUVER VÍCIOS GRAVES QUE IMPEÇAM O EXAME DO MÉRITO. O JUIZ </a:t>
            </a:r>
            <a:r>
              <a:rPr lang="pt-BR" sz="2800" dirty="0"/>
              <a:t>VERIFICA SE HÁ </a:t>
            </a:r>
            <a:r>
              <a:rPr lang="pt-BR" sz="2800" b="1" dirty="0"/>
              <a:t>DEFEITOS ESTRUTURAIS GRAVES</a:t>
            </a:r>
            <a:r>
              <a:rPr lang="pt-BR" sz="2500" b="1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</a:p>
          <a:p>
            <a:pPr algn="just"/>
            <a:r>
              <a:rPr lang="pt-BR" dirty="0"/>
              <a:t>	</a:t>
            </a:r>
            <a:r>
              <a:rPr lang="pt-BR" dirty="0">
                <a:latin typeface="Agency FB" panose="020B0503020202020204" pitchFamily="34" charset="0"/>
              </a:rPr>
              <a:t>Art. 330. A petição inicial será </a:t>
            </a:r>
            <a:r>
              <a:rPr lang="pt-BR" b="1" dirty="0">
                <a:latin typeface="Agency FB" panose="020B0503020202020204" pitchFamily="34" charset="0"/>
              </a:rPr>
              <a:t>indeferida</a:t>
            </a:r>
            <a:r>
              <a:rPr lang="pt-BR" dirty="0">
                <a:latin typeface="Agency FB" panose="020B0503020202020204" pitchFamily="34" charset="0"/>
              </a:rPr>
              <a:t> quando:</a:t>
            </a:r>
          </a:p>
          <a:p>
            <a:pPr algn="just"/>
            <a:r>
              <a:rPr lang="pt-BR" dirty="0">
                <a:latin typeface="Agency FB" panose="020B0503020202020204" pitchFamily="34" charset="0"/>
              </a:rPr>
              <a:t>I - for </a:t>
            </a:r>
            <a:r>
              <a:rPr lang="pt-BR" b="1" dirty="0">
                <a:latin typeface="Agency FB" panose="020B0503020202020204" pitchFamily="34" charset="0"/>
              </a:rPr>
              <a:t>inepta</a:t>
            </a:r>
            <a:r>
              <a:rPr lang="pt-BR" dirty="0">
                <a:latin typeface="Agency FB" panose="020B0503020202020204" pitchFamily="34" charset="0"/>
              </a:rPr>
              <a:t> (</a:t>
            </a:r>
            <a:r>
              <a:rPr lang="pt-BR" b="1" dirty="0">
                <a:latin typeface="Agency FB" panose="020B0503020202020204" pitchFamily="34" charset="0"/>
              </a:rPr>
              <a:t>§ 1º</a:t>
            </a:r>
            <a:r>
              <a:rPr lang="pt-BR" dirty="0">
                <a:latin typeface="Agency FB" panose="020B0503020202020204" pitchFamily="34" charset="0"/>
              </a:rPr>
              <a:t> Considera-se inepta a petição inicial quando: I - lhe faltar pedido ou causa de pedir; II - o pedido for indeterminado, ressalvadas as hipóteses legais em que se permite o pedido genérico; III - da narração dos fatos não decorrer logicamente a conclusão; IV - contiver pedidos incompatíveis entre si);</a:t>
            </a:r>
          </a:p>
          <a:p>
            <a:pPr algn="just"/>
            <a:r>
              <a:rPr lang="pt-BR" dirty="0">
                <a:latin typeface="Agency FB" panose="020B0503020202020204" pitchFamily="34" charset="0"/>
              </a:rPr>
              <a:t>II - a </a:t>
            </a:r>
            <a:r>
              <a:rPr lang="pt-BR" b="1" dirty="0">
                <a:latin typeface="Agency FB" panose="020B0503020202020204" pitchFamily="34" charset="0"/>
              </a:rPr>
              <a:t>parte</a:t>
            </a:r>
            <a:r>
              <a:rPr lang="pt-BR" dirty="0">
                <a:latin typeface="Agency FB" panose="020B0503020202020204" pitchFamily="34" charset="0"/>
              </a:rPr>
              <a:t> for </a:t>
            </a:r>
            <a:r>
              <a:rPr lang="pt-BR" b="1" dirty="0">
                <a:latin typeface="Agency FB" panose="020B0503020202020204" pitchFamily="34" charset="0"/>
              </a:rPr>
              <a:t>manifestamente</a:t>
            </a:r>
            <a:r>
              <a:rPr lang="pt-BR" dirty="0">
                <a:latin typeface="Agency FB" panose="020B0503020202020204" pitchFamily="34" charset="0"/>
              </a:rPr>
              <a:t> </a:t>
            </a:r>
            <a:r>
              <a:rPr lang="pt-BR" b="1" dirty="0">
                <a:latin typeface="Agency FB" panose="020B0503020202020204" pitchFamily="34" charset="0"/>
              </a:rPr>
              <a:t>ilegítima</a:t>
            </a:r>
            <a:r>
              <a:rPr lang="pt-BR" dirty="0">
                <a:latin typeface="Agency FB" panose="020B0503020202020204" pitchFamily="34" charset="0"/>
              </a:rPr>
              <a:t>;</a:t>
            </a:r>
          </a:p>
          <a:p>
            <a:pPr algn="just"/>
            <a:r>
              <a:rPr lang="pt-BR" dirty="0">
                <a:latin typeface="Agency FB" panose="020B0503020202020204" pitchFamily="34" charset="0"/>
              </a:rPr>
              <a:t>III - o autor </a:t>
            </a:r>
            <a:r>
              <a:rPr lang="pt-BR" b="1" dirty="0">
                <a:latin typeface="Agency FB" panose="020B0503020202020204" pitchFamily="34" charset="0"/>
              </a:rPr>
              <a:t>carecer de interesse processual</a:t>
            </a:r>
            <a:r>
              <a:rPr lang="pt-BR" dirty="0">
                <a:latin typeface="Agency FB" panose="020B0503020202020204" pitchFamily="34" charset="0"/>
              </a:rPr>
              <a:t>;</a:t>
            </a:r>
          </a:p>
          <a:p>
            <a:pPr algn="just"/>
            <a:r>
              <a:rPr lang="pt-BR" dirty="0">
                <a:latin typeface="Agency FB" panose="020B0503020202020204" pitchFamily="34" charset="0"/>
              </a:rPr>
              <a:t>IV - </a:t>
            </a:r>
            <a:r>
              <a:rPr lang="pt-BR" b="1" dirty="0">
                <a:latin typeface="Agency FB" panose="020B0503020202020204" pitchFamily="34" charset="0"/>
              </a:rPr>
              <a:t>não atendidas as prescrições</a:t>
            </a:r>
            <a:r>
              <a:rPr lang="pt-BR" dirty="0">
                <a:latin typeface="Agency FB" panose="020B0503020202020204" pitchFamily="34" charset="0"/>
              </a:rPr>
              <a:t> dos </a:t>
            </a:r>
            <a:r>
              <a:rPr lang="pt-BR" dirty="0" err="1">
                <a:latin typeface="Agency FB" panose="020B050302020202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arts</a:t>
            </a:r>
            <a:r>
              <a:rPr lang="pt-BR" dirty="0">
                <a:latin typeface="Agency FB" panose="020B050302020202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. 106 (advogar em causa própria) </a:t>
            </a:r>
            <a:r>
              <a:rPr lang="pt-BR" dirty="0">
                <a:latin typeface="Agency FB" panose="020B0503020202020204" pitchFamily="34" charset="0"/>
              </a:rPr>
              <a:t>e </a:t>
            </a:r>
            <a:r>
              <a:rPr lang="pt-BR" dirty="0">
                <a:latin typeface="Agency FB" panose="020B050302020202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321</a:t>
            </a:r>
            <a:r>
              <a:rPr lang="pt-BR" dirty="0">
                <a:latin typeface="Agency FB" panose="020B0503020202020204" pitchFamily="34" charset="0"/>
              </a:rPr>
              <a:t> (direito de emenda em 15 dias).</a:t>
            </a:r>
          </a:p>
          <a:p>
            <a:pPr algn="just"/>
            <a:endParaRPr lang="pt-BR" dirty="0">
              <a:latin typeface="Agency FB" panose="020B0503020202020204" pitchFamily="34" charset="0"/>
            </a:endParaRPr>
          </a:p>
          <a:p>
            <a:pPr algn="just"/>
            <a:endParaRPr lang="pt-BR" dirty="0">
              <a:latin typeface="Agency FB" panose="020B0503020202020204" pitchFamily="34" charset="0"/>
            </a:endParaRPr>
          </a:p>
          <a:p>
            <a:pPr algn="just"/>
            <a:endParaRPr lang="pt-BR" dirty="0">
              <a:latin typeface="Agency FB" panose="020B0503020202020204" pitchFamily="34" charset="0"/>
            </a:endParaRPr>
          </a:p>
          <a:p>
            <a:pPr algn="just"/>
            <a:endParaRPr lang="pt-BR" dirty="0">
              <a:latin typeface="Agency FB" panose="020B0503020202020204" pitchFamily="34" charset="0"/>
            </a:endParaRPr>
          </a:p>
          <a:p>
            <a:pPr algn="just"/>
            <a:endParaRPr lang="pt-BR" dirty="0">
              <a:latin typeface="Agency FB" panose="020B0503020202020204" pitchFamily="34" charset="0"/>
            </a:endParaRPr>
          </a:p>
          <a:p>
            <a:pPr algn="just"/>
            <a:r>
              <a:rPr lang="pt-BR" dirty="0">
                <a:latin typeface="Agency FB" panose="020B0503020202020204" pitchFamily="34" charset="0"/>
              </a:rPr>
              <a:t>-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endParaRPr lang="pt-BR" sz="2500" b="1" kern="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6" name="Imagem 5">
            <a:extLst>
              <a:ext uri="{FF2B5EF4-FFF2-40B4-BE49-F238E27FC236}">
                <a16:creationId xmlns:a16="http://schemas.microsoft.com/office/drawing/2014/main" id="{21C043D0-D359-0532-5E4B-04B154004C2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28998" y="4543812"/>
            <a:ext cx="8963002" cy="2238687"/>
          </a:xfrm>
          <a:prstGeom prst="rect">
            <a:avLst/>
          </a:prstGeom>
        </p:spPr>
      </p:pic>
      <p:pic>
        <p:nvPicPr>
          <p:cNvPr id="8" name="Imagem 7">
            <a:extLst>
              <a:ext uri="{FF2B5EF4-FFF2-40B4-BE49-F238E27FC236}">
                <a16:creationId xmlns:a16="http://schemas.microsoft.com/office/drawing/2014/main" id="{2881E8D8-11F2-C8B2-E4EE-BE9036DF1CC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655889" y="6429670"/>
            <a:ext cx="3439005" cy="3905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472236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A9D1F03-100C-42B9-6C14-0917EB1110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>
            <a:extLst>
              <a:ext uri="{FF2B5EF4-FFF2-40B4-BE49-F238E27FC236}">
                <a16:creationId xmlns:a16="http://schemas.microsoft.com/office/drawing/2014/main" id="{8F0CADC5-7B0E-0A89-2118-A413C30FBF8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75501"/>
            <a:ext cx="12191999" cy="6782499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pt-BR" b="1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IMPROCEDÊNCIA LIMINAR DO PEDIDO</a:t>
            </a:r>
            <a:endParaRPr lang="pt-BR" sz="1600" b="1" kern="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pt-BR" dirty="0"/>
              <a:t>	Diferente do art. 330 (que trata de defeitos da petição), aqui a petição está </a:t>
            </a:r>
            <a:r>
              <a:rPr lang="pt-BR" b="1" dirty="0"/>
              <a:t>formalmente perfeita</a:t>
            </a:r>
            <a:r>
              <a:rPr lang="pt-BR" dirty="0"/>
              <a:t>. 👉 O problema não é a forma. 👉 O problema é o </a:t>
            </a:r>
            <a:r>
              <a:rPr lang="pt-BR" b="1" dirty="0"/>
              <a:t>direito material!</a:t>
            </a:r>
            <a:endParaRPr lang="pt-BR" dirty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pt-BR" dirty="0"/>
              <a:t>	</a:t>
            </a:r>
            <a:r>
              <a:rPr lang="pt-BR" dirty="0">
                <a:latin typeface="Agency FB" panose="020B0503020202020204" pitchFamily="34" charset="0"/>
              </a:rPr>
              <a:t>Art. 332. Nas causas que dispensem a fase instrutória, o juiz, independentemente da citação do réu, julgará liminarmente improcedente o pedido que contrariar: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pt-BR" dirty="0">
                <a:latin typeface="Agency FB" panose="020B0503020202020204" pitchFamily="34" charset="0"/>
              </a:rPr>
              <a:t>	I - enunciado de súmula do Supremo Tribunal Federal ou do Superior Tribunal de Justiça;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pt-BR" dirty="0">
                <a:latin typeface="Agency FB" panose="020B0503020202020204" pitchFamily="34" charset="0"/>
              </a:rPr>
              <a:t>	II - acórdão proferido pelo STF ou pelo STJ em julgamento de recursos repetitivos;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pt-BR" dirty="0">
                <a:latin typeface="Agency FB" panose="020B0503020202020204" pitchFamily="34" charset="0"/>
              </a:rPr>
              <a:t>	III - entendimento firmado em incidente de resolução de demandas repetitivas ou de assunção de competência;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pt-BR" dirty="0">
                <a:latin typeface="Agency FB" panose="020B0503020202020204" pitchFamily="34" charset="0"/>
              </a:rPr>
              <a:t>	IV - enunciado de súmula de tribunal de justiça sobre direito local.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pt-BR" dirty="0">
                <a:latin typeface="Agency FB" panose="020B0503020202020204" pitchFamily="34" charset="0"/>
              </a:rPr>
              <a:t>	§ 1º O juiz também poderá julgar liminarmente improcedente o pedido se verificar, desde logo, a ocorrência de decadência ou de prescrição.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t-BR" dirty="0">
              <a:latin typeface="Agency FB" panose="020B0503020202020204" pitchFamily="34" charset="0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t-BR" dirty="0">
              <a:latin typeface="Agency FB" panose="020B0503020202020204" pitchFamily="34" charset="0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t-BR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t-BR" sz="1800" kern="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t-BR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t-BR" sz="1800" kern="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t-BR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t-BR" sz="1800" kern="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t-BR" sz="1800" kern="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t-BR" sz="1800" kern="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t-BR" sz="1800" kern="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t-BR" sz="1800" kern="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pt-BR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t-BR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id="{D3D355F5-D348-EB43-94D4-9656F96FC64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34056" y="3520440"/>
            <a:ext cx="9372599" cy="3337560"/>
          </a:xfrm>
          <a:prstGeom prst="rect">
            <a:avLst/>
          </a:prstGeom>
        </p:spPr>
      </p:pic>
      <p:pic>
        <p:nvPicPr>
          <p:cNvPr id="6" name="Imagem 5">
            <a:extLst>
              <a:ext uri="{FF2B5EF4-FFF2-40B4-BE49-F238E27FC236}">
                <a16:creationId xmlns:a16="http://schemas.microsoft.com/office/drawing/2014/main" id="{0E2C736E-C1CD-FF58-443D-640F58EB9BA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118521" y="6419087"/>
            <a:ext cx="2381583" cy="2429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857881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DF85B88-2E9A-A882-B8FA-1DA13119031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>
            <a:extLst>
              <a:ext uri="{FF2B5EF4-FFF2-40B4-BE49-F238E27FC236}">
                <a16:creationId xmlns:a16="http://schemas.microsoft.com/office/drawing/2014/main" id="{6871FFC0-3F37-246C-AAEC-469D7B9C5F9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75501"/>
            <a:ext cx="12191999" cy="6782499"/>
          </a:xfrm>
        </p:spPr>
        <p:txBody>
          <a:bodyPr>
            <a:normAutofit/>
          </a:bodyPr>
          <a:lstStyle/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pt-BR" b="1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</a:t>
            </a:r>
            <a:endParaRPr lang="pt-BR" dirty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t-BR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t-BR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2" name="Tabela 1">
            <a:extLst>
              <a:ext uri="{FF2B5EF4-FFF2-40B4-BE49-F238E27FC236}">
                <a16:creationId xmlns:a16="http://schemas.microsoft.com/office/drawing/2014/main" id="{94A7A1F2-5615-9562-6537-09BB2F79B1F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18175306"/>
              </p:ext>
            </p:extLst>
          </p:nvPr>
        </p:nvGraphicFramePr>
        <p:xfrm>
          <a:off x="-1" y="1"/>
          <a:ext cx="12192000" cy="695572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96000">
                  <a:extLst>
                    <a:ext uri="{9D8B030D-6E8A-4147-A177-3AD203B41FA5}">
                      <a16:colId xmlns:a16="http://schemas.microsoft.com/office/drawing/2014/main" val="3226084986"/>
                    </a:ext>
                  </a:extLst>
                </a:gridCol>
                <a:gridCol w="6096000">
                  <a:extLst>
                    <a:ext uri="{9D8B030D-6E8A-4147-A177-3AD203B41FA5}">
                      <a16:colId xmlns:a16="http://schemas.microsoft.com/office/drawing/2014/main" val="2293501215"/>
                    </a:ext>
                  </a:extLst>
                </a:gridCol>
              </a:tblGrid>
              <a:tr h="381116"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INDEFERIMENTO DA INICIAL - ART. 330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IMPROCEDÊNCIA LIMINAR ART. 332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83974393"/>
                  </a:ext>
                </a:extLst>
              </a:tr>
              <a:tr h="666953">
                <a:tc>
                  <a:txBody>
                    <a:bodyPr/>
                    <a:lstStyle/>
                    <a:p>
                      <a:r>
                        <a:rPr lang="pt-BR" dirty="0"/>
                        <a:t>❌ Problema na estrutura da petição</a:t>
                      </a:r>
                    </a:p>
                    <a:p>
                      <a:r>
                        <a:rPr lang="pt-BR" dirty="0"/>
                        <a:t>❌ Não analisa o mérito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/>
                        <a:t>✅ Petição está ok</a:t>
                      </a:r>
                    </a:p>
                    <a:p>
                      <a:r>
                        <a:rPr lang="pt-BR" dirty="0"/>
                        <a:t>❌ Direito não existe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24197170"/>
                  </a:ext>
                </a:extLst>
              </a:tr>
              <a:tr h="438282">
                <a:tc>
                  <a:txBody>
                    <a:bodyPr/>
                    <a:lstStyle/>
                    <a:p>
                      <a:r>
                        <a:rPr lang="pt-BR" dirty="0"/>
                        <a:t>👉 Extinção sem resolução de mérito </a:t>
                      </a:r>
                      <a:r>
                        <a:rPr lang="pt-BR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art. 485, I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/>
                        <a:t>👉 Julga c</a:t>
                      </a:r>
                      <a:r>
                        <a:rPr lang="pt-BR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om resolução do mérito art. 487, I (</a:t>
                      </a:r>
                      <a:r>
                        <a:rPr lang="pt-BR" dirty="0" err="1"/>
                        <a:t>im</a:t>
                      </a:r>
                      <a:r>
                        <a:rPr lang="pt-BR" dirty="0"/>
                        <a:t>)procedente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15925052"/>
                  </a:ext>
                </a:extLst>
              </a:tr>
              <a:tr h="988813">
                <a:tc>
                  <a:txBody>
                    <a:bodyPr/>
                    <a:lstStyle/>
                    <a:p>
                      <a:r>
                        <a:rPr lang="pt-BR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Funciona como um “porteiro do processo”: se a petição inicial for inepta, irregular ou faltar interesse processual, o juiz pode barrar sua entrada logo no início.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/>
                        <a:t>O juiz analisa o mérito rapidamente e já diz: "Você perdeu. Seu pedido é contra o que já está decidido por tribunais através de uma "tese"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40207470"/>
                  </a:ext>
                </a:extLst>
              </a:tr>
              <a:tr h="4382834">
                <a:tc>
                  <a:txBody>
                    <a:bodyPr/>
                    <a:lstStyle/>
                    <a:p>
                      <a:pPr algn="just"/>
                      <a:r>
                        <a:rPr lang="pt-BR" b="1" dirty="0"/>
                        <a:t>Exemplo</a:t>
                      </a:r>
                      <a:r>
                        <a:rPr lang="pt-BR" dirty="0"/>
                        <a:t>: </a:t>
                      </a:r>
                    </a:p>
                    <a:p>
                      <a:pPr algn="just"/>
                      <a:r>
                        <a:rPr lang="pt-BR" dirty="0"/>
                        <a:t>1-João ajuíza ação de cobrança afirmando que “tem direito a valores não pagos”, mas não descreve o contrato, não indica a origem da dívida nem apresenta qualquer documento mínimo de suporte; intimado para emendar a petição inicial e esclarecer a causa de pedir, não sana as irregularidades, levando o juiz a indeferir a inicial por inépcia, nos termos do art. 330 do CPC.</a:t>
                      </a:r>
                    </a:p>
                    <a:p>
                      <a:pPr algn="just"/>
                      <a:endParaRPr lang="pt-BR" dirty="0"/>
                    </a:p>
                    <a:p>
                      <a:pPr algn="just"/>
                      <a:r>
                        <a:rPr lang="pt-BR" dirty="0"/>
                        <a:t>2-Carla ajuíza ação de indenização alegando erro médico, mas não descreve o procedimento realizado, não indica a data do atendimento nem aponta o suposto dano sofrido, limitando-se a afirmar que “houve negligência”; intimada para emendar a petição inicial e complementar a causa de pedir com fatos essenciais, permanece inerte, razão pela qual o juiz indefere a inicial por inépcia.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pt-BR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Exemplo: </a:t>
                      </a:r>
                    </a:p>
                    <a:p>
                      <a:pPr algn="just"/>
                      <a:r>
                        <a:rPr lang="pt-BR" sz="1800" b="1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Tema Repetitivo 41 STJ:</a:t>
                      </a:r>
                      <a:r>
                        <a:rPr lang="pt-BR" sz="1800" b="1" i="1" kern="1200" dirty="0">
                          <a:solidFill>
                            <a:schemeClr val="dk1"/>
                          </a:solidFill>
                          <a:effectLst/>
                          <a:latin typeface="Abadi" panose="020B060402010402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pt-BR" sz="1800" b="0" i="1" kern="1200" dirty="0">
                          <a:solidFill>
                            <a:schemeClr val="dk1"/>
                          </a:solidFill>
                          <a:effectLst/>
                          <a:latin typeface="Abadi" panose="020B0604020104020204" pitchFamily="34" charset="0"/>
                          <a:ea typeface="+mn-ea"/>
                          <a:cs typeface="+mn-cs"/>
                        </a:rPr>
                        <a:t>Da anotação irregular em cadastro de proteção ao crédito, não cabe indenização por dano moral, quando preexistente legítima inscrição, ressalvado o direito ao cancelamento.</a:t>
                      </a:r>
                    </a:p>
                    <a:p>
                      <a:pPr algn="just"/>
                      <a:endParaRPr lang="pt-BR" sz="1800" b="0" i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just"/>
                      <a:r>
                        <a:rPr lang="pt-BR" b="1" dirty="0"/>
                        <a:t>CASO CONCRETO</a:t>
                      </a:r>
                    </a:p>
                    <a:p>
                      <a:pPr algn="just"/>
                      <a:r>
                        <a:rPr lang="pt-BR" b="1" dirty="0"/>
                        <a:t>           </a:t>
                      </a:r>
                      <a:r>
                        <a:rPr lang="pt-BR" dirty="0"/>
                        <a:t>Ricardo </a:t>
                      </a:r>
                      <a:r>
                        <a:rPr lang="pt-BR" b="1" dirty="0"/>
                        <a:t>já possuía inscrição legítima</a:t>
                      </a:r>
                      <a:r>
                        <a:rPr lang="pt-BR" dirty="0"/>
                        <a:t> em cadastro de inadimplentes por dívida bancária quando sofreu nova negativação indevida por uma operadora de telefonia, a qual foi cancelada cerca de 30 dias antes do ajuizamento da ação; ao propor demanda exclusivamente indenizatória, o juiz, aplicando o Tema Repetitivo 41 do Superior Tribunal de Justiça, julga liminarmente improcedente o pedido de dano moral, nos termos do art. 332 do CPC.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2050047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5178303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04369E1-A41C-B61D-748F-6FEEB22910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>
            <a:extLst>
              <a:ext uri="{FF2B5EF4-FFF2-40B4-BE49-F238E27FC236}">
                <a16:creationId xmlns:a16="http://schemas.microsoft.com/office/drawing/2014/main" id="{02F3E925-A37A-8F16-58D1-BD235DFA501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75501"/>
            <a:ext cx="12191999" cy="6782499"/>
          </a:xfrm>
        </p:spPr>
        <p:txBody>
          <a:bodyPr>
            <a:normAutofit/>
          </a:bodyPr>
          <a:lstStyle/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pt-BR" sz="32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1- Marcos ajuíza ação, porém deixa de atribuir valor à causa na petição inicial. Diante dessa omissão, assinale a alternativa correta: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pt-BR" sz="32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A) O juiz deve extinguir o processo imediatamente, com resolução de mérito;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pt-BR" sz="32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B) O juiz deve extinguir o processo imediatamente, sem resolução de mérito;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pt-BR" sz="32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C) O juiz deve determinar que o autor emende a petição inicial no prazo de 15 dias;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pt-BR" sz="32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D) O juiz deve determinar que o autor emende a petição inicial no prazo de 10 dias;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pt-BR" sz="32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E) A petição inicial deve ser indeferida por inépcia;</a:t>
            </a:r>
          </a:p>
        </p:txBody>
      </p:sp>
    </p:spTree>
    <p:extLst>
      <p:ext uri="{BB962C8B-B14F-4D97-AF65-F5344CB8AC3E}">
        <p14:creationId xmlns:p14="http://schemas.microsoft.com/office/powerpoint/2010/main" val="20923076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C016595-82F7-A044-2AB5-A24CB31BE77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>
            <a:extLst>
              <a:ext uri="{FF2B5EF4-FFF2-40B4-BE49-F238E27FC236}">
                <a16:creationId xmlns:a16="http://schemas.microsoft.com/office/drawing/2014/main" id="{31C73A50-C23D-6185-4B08-743EF91F70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"/>
            <a:ext cx="12191999" cy="6858000"/>
          </a:xfrm>
        </p:spPr>
        <p:txBody>
          <a:bodyPr>
            <a:normAutofit fontScale="85000" lnSpcReduction="20000"/>
          </a:bodyPr>
          <a:lstStyle/>
          <a:p>
            <a:pPr algn="r">
              <a:lnSpc>
                <a:spcPct val="120000"/>
              </a:lnSpc>
              <a:spcBef>
                <a:spcPts val="0"/>
              </a:spcBef>
            </a:pPr>
            <a:r>
              <a:rPr lang="pt-BR" sz="1400" b="1" dirty="0">
                <a:highlight>
                  <a:srgbClr val="FFFF00"/>
                </a:highlight>
              </a:rPr>
              <a:t>2026-1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pt-BR" b="1" dirty="0"/>
              <a:t>PETIÇÃO INICIAL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pt-BR" dirty="0"/>
              <a:t>	O autor (através de um advogado) apresenta ao juiz um problema concreto, explica os fatos, indica o fundamento jurídico e formula o pedido de solução. A petição inicial é o documento que dá início ao processo judicial. É, portanto, o instrumento que provoca a atuação do Poder Judiciário e delimita o que será discutido no processo: “a petição inicial é a porta de entrada do processo e o mapa que orienta toda a discussão judicial”.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endParaRPr lang="pt-BR" dirty="0"/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pt-BR" b="1" dirty="0"/>
              <a:t>PROCEDIMENTO</a:t>
            </a:r>
            <a:r>
              <a:rPr lang="pt-BR" dirty="0"/>
              <a:t> </a:t>
            </a:r>
            <a:r>
              <a:rPr lang="pt-BR" b="1" dirty="0"/>
              <a:t>COMUM &amp; ESPECIAL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pt-BR" b="1" dirty="0">
                <a:latin typeface="Agency FB" panose="020B0503020202020204" pitchFamily="34" charset="0"/>
              </a:rPr>
              <a:t>	Art. 318. Aplica-se a todas as causas o procedimento comum, salvo disposição em contrário deste Código ou de lei. Parágrafo único. O procedimento comum aplica-se subsidiariamente aos demais procedimentos especiais e ao processo de execução.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endParaRPr lang="pt-BR" dirty="0"/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pt-BR" dirty="0"/>
              <a:t>	O processo civil pode seguir dois caminhos previstos em lei: o procedimento comum e os procedimentos especiais. O procedimento comum é a regra geral, aplicável quando não há previsão de rito específico. Trata-se de um modelo padrão, com fases organizadas (petição inicial, contestação, instrução e sentença) Exemplo: ação de indenização por acidente de trânsito.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pt-BR" dirty="0"/>
              <a:t>	Já os procedimentos especiais são aqueles expressamente previstos na legislação para determinadas situações, possuindo regras próprias. Exemplo: ação de reintegração de posse, regulada pelos </a:t>
            </a:r>
            <a:r>
              <a:rPr lang="pt-BR" dirty="0" err="1"/>
              <a:t>arts</a:t>
            </a:r>
            <a:r>
              <a:rPr lang="pt-BR" dirty="0"/>
              <a:t>. 560 e seguintes do CPC, que admite concessão de liminar no caso de posse nova (menos de ano e dia); Mandado de Segurança;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pt-BR" dirty="0"/>
              <a:t>	</a:t>
            </a:r>
            <a:r>
              <a:rPr lang="pt-BR" b="1" dirty="0"/>
              <a:t>EM SÍNTESE</a:t>
            </a:r>
            <a:r>
              <a:rPr lang="pt-BR" dirty="0"/>
              <a:t>: “se a lei não trouxer um rito especial, aplica-se o procedimento comum”: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pt-BR" dirty="0"/>
              <a:t>	-Procedimento comum (art. 318 CPC) → regra geral;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pt-BR" dirty="0"/>
              <a:t>	-Procedimentos especiais (</a:t>
            </a:r>
            <a:r>
              <a:rPr lang="pt-BR" dirty="0" err="1"/>
              <a:t>ex</a:t>
            </a:r>
            <a:r>
              <a:rPr lang="pt-BR" dirty="0"/>
              <a:t>: </a:t>
            </a:r>
            <a:r>
              <a:rPr lang="pt-BR" dirty="0" err="1"/>
              <a:t>arts</a:t>
            </a:r>
            <a:r>
              <a:rPr lang="pt-BR" dirty="0"/>
              <a:t>. 560 e ss. CPC) → regras específicas para casos determinados.</a:t>
            </a:r>
          </a:p>
        </p:txBody>
      </p:sp>
    </p:spTree>
    <p:extLst>
      <p:ext uri="{BB962C8B-B14F-4D97-AF65-F5344CB8AC3E}">
        <p14:creationId xmlns:p14="http://schemas.microsoft.com/office/powerpoint/2010/main" val="421177669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6A80C59-ADF0-4822-81EE-A3684BE7EE8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>
            <a:extLst>
              <a:ext uri="{FF2B5EF4-FFF2-40B4-BE49-F238E27FC236}">
                <a16:creationId xmlns:a16="http://schemas.microsoft.com/office/drawing/2014/main" id="{4F66A155-A689-B3AA-88C2-1FD34E38B0F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75501"/>
            <a:ext cx="12191999" cy="6782499"/>
          </a:xfrm>
        </p:spPr>
        <p:txBody>
          <a:bodyPr>
            <a:normAutofit/>
          </a:bodyPr>
          <a:lstStyle/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t-BR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pt-BR" sz="36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2- Marina ajuizou ação afirmando apenas que “teve seu direito violado”, sem explicar o que ocorreu nem apresentar fatos concretos que justificassem o pedido.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pt-BR" sz="36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A) Petição válida;			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pt-BR" sz="36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B) Indeferimento por inépcia,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pt-BR" sz="36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C) Suspensão do processo;		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pt-BR" sz="36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D) Julgamento antecipado.		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pt-BR" sz="36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E) Conversão em diligência.</a:t>
            </a:r>
            <a:endParaRPr lang="pt-BR" sz="3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t-BR" sz="1800" kern="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7314168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03D9DF5-0EB3-FC11-930C-BFFD2329E4A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>
            <a:extLst>
              <a:ext uri="{FF2B5EF4-FFF2-40B4-BE49-F238E27FC236}">
                <a16:creationId xmlns:a16="http://schemas.microsoft.com/office/drawing/2014/main" id="{B5A86C42-24FD-5BFC-E68C-B901DAB196E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75501"/>
            <a:ext cx="12191999" cy="6782499"/>
          </a:xfrm>
        </p:spPr>
        <p:txBody>
          <a:bodyPr>
            <a:normAutofit/>
          </a:bodyPr>
          <a:lstStyle/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pt-BR" sz="32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3-Paula ajuizou ação de cobrança. Antes mesmo de o réu ser citado, percebeu que esqueceu de incluir um pedido acessório relevante e decidiu modificar a petição inicial.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t-BR" sz="3200" kern="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pt-BR" sz="32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A) Precisa do consentimento do réu;		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pt-BR" sz="32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B) Depende de autorização judicial;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pt-BR" sz="32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C) Pode alterar livremente;			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pt-BR" sz="32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D) Alteração vedada;                    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pt-BR" sz="32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E) Só possível após contestação;</a:t>
            </a:r>
            <a:endParaRPr lang="pt-BR" sz="32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t-BR" sz="1800" kern="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712452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54CAECD-7277-E563-9434-0116575BF5D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>
            <a:extLst>
              <a:ext uri="{FF2B5EF4-FFF2-40B4-BE49-F238E27FC236}">
                <a16:creationId xmlns:a16="http://schemas.microsoft.com/office/drawing/2014/main" id="{3381FBA9-33E3-C048-E248-8F2F3FF79C6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75501"/>
            <a:ext cx="12191999" cy="6782499"/>
          </a:xfrm>
        </p:spPr>
        <p:txBody>
          <a:bodyPr>
            <a:normAutofit/>
          </a:bodyPr>
          <a:lstStyle/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pt-BR" sz="36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4- Em ação indenizatória, o réu foi citado e apresentou contestação. Após isso, o autor (na réplica) decidiu alterar o pedido inicial para incluir nova pretensão.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pt-BR" sz="36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A) Pode alterar livremente,		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pt-BR" sz="36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B) Alteração vedada em qualquer hipótese,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pt-BR" sz="36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C) Depende apenas do juiz.		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pt-BR" sz="36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D) Exige consentimento do réu;	        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pt-BR" sz="36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E) Só possível em grau recursal.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t-BR" sz="1800" kern="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7137704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630C5EA-E174-8390-D6CD-AAF8BDEF6FF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>
            <a:extLst>
              <a:ext uri="{FF2B5EF4-FFF2-40B4-BE49-F238E27FC236}">
                <a16:creationId xmlns:a16="http://schemas.microsoft.com/office/drawing/2014/main" id="{CCD5EDB8-DEC7-92BD-F6E6-3F2DE72E373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75501"/>
            <a:ext cx="12191999" cy="6782499"/>
          </a:xfrm>
        </p:spPr>
        <p:txBody>
          <a:bodyPr>
            <a:normAutofit/>
          </a:bodyPr>
          <a:lstStyle/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pt-BR" sz="32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5-A autora descreveu um acidente de trânsito ocorrido em via pública, mas, ao final da petição, formulou pedido de divórcio. Nos termos do CPC, o enunciado trata de típico cenário de:  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pt-BR" sz="32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A) Petição anulável,          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pt-BR" sz="32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B) Inépcia da inicial.            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pt-BR" sz="32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C) Improcedência,       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pt-BR" sz="32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D) Suspensão do processo;       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pt-BR" sz="32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E) Petição nula;</a:t>
            </a:r>
          </a:p>
        </p:txBody>
      </p:sp>
    </p:spTree>
    <p:extLst>
      <p:ext uri="{BB962C8B-B14F-4D97-AF65-F5344CB8AC3E}">
        <p14:creationId xmlns:p14="http://schemas.microsoft.com/office/powerpoint/2010/main" val="173607077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E109A8A-EAE6-DE9B-47C8-AC5E9C71E65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>
            <a:extLst>
              <a:ext uri="{FF2B5EF4-FFF2-40B4-BE49-F238E27FC236}">
                <a16:creationId xmlns:a16="http://schemas.microsoft.com/office/drawing/2014/main" id="{B87B5B94-6E6E-918B-0294-A3738C6400A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75501"/>
            <a:ext cx="12191999" cy="6782499"/>
          </a:xfrm>
        </p:spPr>
        <p:txBody>
          <a:bodyPr>
            <a:normAutofit/>
          </a:bodyPr>
          <a:lstStyle/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pt-BR" sz="32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6- Bruno ajuizou ação cujo pedido contraria entendimento consolidado em súmula do STJ, dispensando produção de provas (dica art. 332).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pt-BR" sz="32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A) Necessária citação do réu                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pt-BR" sz="32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B) Improcedência liminar              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pt-BR" sz="32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C) Suspensão do processo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pt-BR" sz="32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D) Determinação de emenda	            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pt-BR" sz="32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E) Designação de audiência</a:t>
            </a:r>
          </a:p>
        </p:txBody>
      </p:sp>
    </p:spTree>
    <p:extLst>
      <p:ext uri="{BB962C8B-B14F-4D97-AF65-F5344CB8AC3E}">
        <p14:creationId xmlns:p14="http://schemas.microsoft.com/office/powerpoint/2010/main" val="299445855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740EE3E-CFB6-B771-C4AA-9F41A0E30EC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>
            <a:extLst>
              <a:ext uri="{FF2B5EF4-FFF2-40B4-BE49-F238E27FC236}">
                <a16:creationId xmlns:a16="http://schemas.microsoft.com/office/drawing/2014/main" id="{7878F172-9AD0-867C-6B9A-0A9743982BA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75501"/>
            <a:ext cx="12191999" cy="6782499"/>
          </a:xfrm>
        </p:spPr>
        <p:txBody>
          <a:bodyPr>
            <a:normAutofit/>
          </a:bodyPr>
          <a:lstStyle/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pt-BR" sz="32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7-Fernando teve seu veículo danificado em um acidente de trânsito causado por Ricardo. Em momento diverso anterior e sem qualquer relação com o acidente, Ricardo ofendeu Fernando em redes sociais.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pt-BR" sz="32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Diante disso, Fernando pode ajuizar uma única ação contra Ricardo, cumulando pedido de indenização por danos materiais (acidente) e por danos morais (ofensas), embora os fatos não possuam qualquer conexão entre si.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pt-BR" sz="32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A) Cumulação vedada,				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pt-BR" sz="32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B) Cumulação admitida,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pt-BR" sz="32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C) Cumulação admitida com a concordância do juiz,		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pt-BR" sz="32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D) Cumulação admitida com a concordância do réu,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pt-BR" sz="32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E) Deve acarretar extinção sem resolução do mérito,</a:t>
            </a:r>
          </a:p>
        </p:txBody>
      </p:sp>
    </p:spTree>
    <p:extLst>
      <p:ext uri="{BB962C8B-B14F-4D97-AF65-F5344CB8AC3E}">
        <p14:creationId xmlns:p14="http://schemas.microsoft.com/office/powerpoint/2010/main" val="77103641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873C299-AA83-3165-F203-31050C47371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>
            <a:extLst>
              <a:ext uri="{FF2B5EF4-FFF2-40B4-BE49-F238E27FC236}">
                <a16:creationId xmlns:a16="http://schemas.microsoft.com/office/drawing/2014/main" id="{1FCBB9B3-823B-ABDA-4A3F-DBC1830912D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75501"/>
            <a:ext cx="12191999" cy="6782499"/>
          </a:xfrm>
        </p:spPr>
        <p:txBody>
          <a:bodyPr>
            <a:normAutofit/>
          </a:bodyPr>
          <a:lstStyle/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pt-BR" sz="36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8-Roberto ajuizou ação de cobrança em face de Marcelo, buscando o pagamento de R$ 10.000,00. Na petição inicial, limitou-se a requerer o valor principal, sem fazer qualquer menção a juros ou correção monetária. Diante desse cenário: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pt-BR" sz="36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A) Não serão devidos juros e correção monetária;		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pt-BR" sz="36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B) Só poderão ser deferidos em sede recursal;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pt-BR" sz="36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C) Estão implícitos no pedido;				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pt-BR" sz="36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D) Trata-se de hipótese de indeferimento da petição inicial;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pt-BR" sz="36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E) Trata-se de nulidade processual;</a:t>
            </a:r>
          </a:p>
        </p:txBody>
      </p:sp>
    </p:spTree>
    <p:extLst>
      <p:ext uri="{BB962C8B-B14F-4D97-AF65-F5344CB8AC3E}">
        <p14:creationId xmlns:p14="http://schemas.microsoft.com/office/powerpoint/2010/main" val="314990005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5428390-4069-D728-852D-42606E56F60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>
            <a:extLst>
              <a:ext uri="{FF2B5EF4-FFF2-40B4-BE49-F238E27FC236}">
                <a16:creationId xmlns:a16="http://schemas.microsoft.com/office/drawing/2014/main" id="{AA16C5AA-8062-1F45-DB8F-C60BEE05FFB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75501"/>
            <a:ext cx="12191999" cy="6782499"/>
          </a:xfrm>
        </p:spPr>
        <p:txBody>
          <a:bodyPr>
            <a:normAutofit/>
          </a:bodyPr>
          <a:lstStyle/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pt-BR" sz="36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9- Pedro ajuíza ação indenizatória por dano moral decorrente de cobrança indevida, mas o pedido contraria entendimento consolidado do STJ em recurso repetitivo. Nesse caso, mais adequado é o juiz: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pt-BR" sz="36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A) extinguir o processo sem resolução do mérito,		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pt-BR" sz="36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B) julgar improcedente liminarmente o pedido,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pt-BR" sz="36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C) determinar emenda da inicial,			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pt-BR" sz="36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D) citar o réu e designar audiência,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pt-BR" sz="36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E) suspender o processo até julgamento do mérito,</a:t>
            </a:r>
          </a:p>
        </p:txBody>
      </p:sp>
    </p:spTree>
    <p:extLst>
      <p:ext uri="{BB962C8B-B14F-4D97-AF65-F5344CB8AC3E}">
        <p14:creationId xmlns:p14="http://schemas.microsoft.com/office/powerpoint/2010/main" val="304398703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78420B-FDBB-1DFE-241C-8D4FB59B5C7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>
            <a:extLst>
              <a:ext uri="{FF2B5EF4-FFF2-40B4-BE49-F238E27FC236}">
                <a16:creationId xmlns:a16="http://schemas.microsoft.com/office/drawing/2014/main" id="{AAB5AE47-A9BF-E98A-1B4B-A3494DD9A0B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75501"/>
            <a:ext cx="12191999" cy="6782499"/>
          </a:xfrm>
        </p:spPr>
        <p:txBody>
          <a:bodyPr>
            <a:normAutofit/>
          </a:bodyPr>
          <a:lstStyle/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pt-BR" sz="36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10- O indeferimento da petição inicial gera: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pt-BR" sz="36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A) sentença sem resolução do mérito            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pt-BR" sz="36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B) extinção com resolução do mérito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pt-BR" sz="36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C) improcedência liminar		   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pt-BR" sz="36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D) julgamento antecipado parcial                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pt-BR" sz="36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E) arquivamento sem decisão judicial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t-BR" sz="3600" kern="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t-BR" sz="3600" kern="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t-BR" sz="3600" kern="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r">
              <a:lnSpc>
                <a:spcPct val="100000"/>
              </a:lnSpc>
              <a:spcBef>
                <a:spcPts val="0"/>
              </a:spcBef>
            </a:pPr>
            <a:r>
              <a:rPr lang="pt-BR" sz="36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1-C; 2-B; 3-C; 4-D, 5-B; 6-B; 7-B, 8-C; 9-B; 10-A</a:t>
            </a:r>
            <a:endParaRPr lang="pt-BR" sz="3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841680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D32ED3A-48E8-8E2A-7E37-C7BDF0D9110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>
            <a:extLst>
              <a:ext uri="{FF2B5EF4-FFF2-40B4-BE49-F238E27FC236}">
                <a16:creationId xmlns:a16="http://schemas.microsoft.com/office/drawing/2014/main" id="{5BE138EA-55F7-EA18-E132-A5D0EFD7C1D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"/>
            <a:ext cx="12191999" cy="6858000"/>
          </a:xfrm>
        </p:spPr>
        <p:txBody>
          <a:bodyPr>
            <a:normAutofit fontScale="92500" lnSpcReduction="10000"/>
          </a:bodyPr>
          <a:lstStyle/>
          <a:p>
            <a:r>
              <a:rPr lang="pt-BR" b="1" dirty="0"/>
              <a:t>DOS REQUISITOS DA PETIÇÃO INICIAL</a:t>
            </a:r>
          </a:p>
          <a:p>
            <a:pPr algn="just"/>
            <a:r>
              <a:rPr lang="pt-BR" dirty="0"/>
              <a:t> 	Art. 319. A petição inicial </a:t>
            </a:r>
            <a:r>
              <a:rPr lang="pt-BR" b="1" dirty="0"/>
              <a:t>INDICARÁ</a:t>
            </a:r>
            <a:r>
              <a:rPr lang="pt-BR" dirty="0"/>
              <a:t>:</a:t>
            </a:r>
          </a:p>
          <a:p>
            <a:pPr algn="just"/>
            <a:r>
              <a:rPr lang="pt-BR" dirty="0"/>
              <a:t>	I - </a:t>
            </a:r>
            <a:r>
              <a:rPr lang="pt-BR" b="1" dirty="0"/>
              <a:t>o juízo</a:t>
            </a:r>
            <a:r>
              <a:rPr lang="pt-BR" dirty="0"/>
              <a:t> a que é dirigida;</a:t>
            </a:r>
          </a:p>
          <a:p>
            <a:pPr algn="just"/>
            <a:r>
              <a:rPr lang="pt-BR" dirty="0"/>
              <a:t>	II - os nomes, os prenomes, o estado civil, a existência de união estável, a profissão, o número de inscrição no CPJ ou no CNPJ, o endereço eletrônico, o domicílio e a residência do </a:t>
            </a:r>
            <a:r>
              <a:rPr lang="pt-BR" b="1" dirty="0"/>
              <a:t>autor e do réu</a:t>
            </a:r>
            <a:r>
              <a:rPr lang="pt-BR" dirty="0"/>
              <a:t>;</a:t>
            </a:r>
          </a:p>
          <a:p>
            <a:pPr algn="just"/>
            <a:r>
              <a:rPr lang="pt-BR" dirty="0"/>
              <a:t>	III - </a:t>
            </a:r>
            <a:r>
              <a:rPr lang="pt-BR" b="1" dirty="0"/>
              <a:t>o fato</a:t>
            </a:r>
            <a:r>
              <a:rPr lang="pt-BR" dirty="0"/>
              <a:t> e os </a:t>
            </a:r>
            <a:r>
              <a:rPr lang="pt-BR" b="1" dirty="0"/>
              <a:t>fundamentos jurídicos</a:t>
            </a:r>
            <a:r>
              <a:rPr lang="pt-BR" dirty="0"/>
              <a:t> do pedido;</a:t>
            </a:r>
          </a:p>
          <a:p>
            <a:pPr algn="just"/>
            <a:r>
              <a:rPr lang="pt-BR" dirty="0"/>
              <a:t>	IV - o </a:t>
            </a:r>
            <a:r>
              <a:rPr lang="pt-BR" b="1" dirty="0"/>
              <a:t>pedido</a:t>
            </a:r>
            <a:r>
              <a:rPr lang="pt-BR" dirty="0"/>
              <a:t> com as suas especificações;</a:t>
            </a:r>
          </a:p>
          <a:p>
            <a:pPr algn="just"/>
            <a:r>
              <a:rPr lang="pt-BR" dirty="0"/>
              <a:t>	V - o </a:t>
            </a:r>
            <a:r>
              <a:rPr lang="pt-BR" b="1" dirty="0"/>
              <a:t>valor da causa</a:t>
            </a:r>
            <a:r>
              <a:rPr lang="pt-BR" dirty="0"/>
              <a:t>;</a:t>
            </a:r>
          </a:p>
          <a:p>
            <a:pPr algn="just"/>
            <a:r>
              <a:rPr lang="pt-BR" dirty="0"/>
              <a:t>	VI - </a:t>
            </a:r>
            <a:r>
              <a:rPr lang="pt-BR" b="1" dirty="0"/>
              <a:t>as provas</a:t>
            </a:r>
            <a:r>
              <a:rPr lang="pt-BR" dirty="0"/>
              <a:t> com que o autor pretende demonstrar a verdade dos fatos alegados;</a:t>
            </a:r>
          </a:p>
          <a:p>
            <a:pPr algn="just"/>
            <a:r>
              <a:rPr lang="pt-BR" dirty="0"/>
              <a:t>	VII - a </a:t>
            </a:r>
            <a:r>
              <a:rPr lang="pt-BR" b="1" dirty="0"/>
              <a:t>opção</a:t>
            </a:r>
            <a:r>
              <a:rPr lang="pt-BR" dirty="0"/>
              <a:t> do autor pela realização ou não de </a:t>
            </a:r>
            <a:r>
              <a:rPr lang="pt-BR" b="1" dirty="0"/>
              <a:t>audiência de conciliação ou de mediação</a:t>
            </a:r>
            <a:r>
              <a:rPr lang="pt-BR" dirty="0"/>
              <a:t>.</a:t>
            </a:r>
          </a:p>
          <a:p>
            <a:pPr algn="just"/>
            <a:r>
              <a:rPr lang="pt-BR" dirty="0"/>
              <a:t>	§ 1º Caso não disponha das informações previstas no inciso II, poderá o autor, na petição inicial, </a:t>
            </a:r>
            <a:r>
              <a:rPr lang="pt-BR" b="1" dirty="0"/>
              <a:t>requerer ao juiz diligências </a:t>
            </a:r>
            <a:r>
              <a:rPr lang="pt-BR" dirty="0"/>
              <a:t>necessárias a sua obtenção.</a:t>
            </a:r>
          </a:p>
          <a:p>
            <a:pPr algn="just"/>
            <a:endParaRPr lang="pt-BR" dirty="0"/>
          </a:p>
          <a:p>
            <a:pPr algn="just"/>
            <a:r>
              <a:rPr lang="pt-BR" dirty="0"/>
              <a:t>	</a:t>
            </a:r>
            <a:r>
              <a:rPr lang="pt-BR" b="1" dirty="0"/>
              <a:t>O JUIZ REALIZA UM CONTROLE INICIAL, QUE PODE LEVAR A TRÊS CAMINHOS:</a:t>
            </a:r>
          </a:p>
          <a:p>
            <a:pPr algn="just"/>
            <a:r>
              <a:rPr lang="pt-BR" dirty="0"/>
              <a:t>-Determinar emenda em 15 dias úteis (art. 321)</a:t>
            </a:r>
          </a:p>
          <a:p>
            <a:pPr algn="just"/>
            <a:r>
              <a:rPr lang="pt-BR" dirty="0"/>
              <a:t>-Indeferir a inicial (art. 330)</a:t>
            </a:r>
          </a:p>
          <a:p>
            <a:pPr algn="just"/>
            <a:r>
              <a:rPr lang="pt-BR" dirty="0"/>
              <a:t>-Julgar improcedente liminarmente (art. 332)</a:t>
            </a:r>
          </a:p>
        </p:txBody>
      </p:sp>
    </p:spTree>
    <p:extLst>
      <p:ext uri="{BB962C8B-B14F-4D97-AF65-F5344CB8AC3E}">
        <p14:creationId xmlns:p14="http://schemas.microsoft.com/office/powerpoint/2010/main" val="8396912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>
            <a:extLst>
              <a:ext uri="{FF2B5EF4-FFF2-40B4-BE49-F238E27FC236}">
                <a16:creationId xmlns:a16="http://schemas.microsoft.com/office/drawing/2014/main" id="{A7ED61CA-9533-15A8-CAE1-8615136FD48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"/>
            <a:ext cx="12191999" cy="6858000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pt-BR" b="1" dirty="0"/>
              <a:t>QUALIFICAÇÃO DAS PARTES (art. 319, II): </a:t>
            </a:r>
            <a:r>
              <a:rPr lang="pt-BR" sz="1600" dirty="0"/>
              <a:t>IDENTIFICAÇÃO DA FIGURA DO AUTOR E DO RÉU NO PROCESSO: ART. 319, II CPC: </a:t>
            </a:r>
            <a:r>
              <a:rPr lang="pt-BR" sz="1600" dirty="0">
                <a:solidFill>
                  <a:srgbClr val="000000"/>
                </a:solidFill>
                <a:latin typeface="Abadi Extra Light" panose="020B0204020104020204" pitchFamily="34" charset="0"/>
              </a:rPr>
              <a:t>“II - os nomes, os prenomes, o estado civil, a existência de união estável, a profissão, o número de inscrição no Cadastro de Pessoas Físicas ou no Cadastro Nacional da Pessoa Jurídica, o endereço eletrônico, o domicílio e a residência do autor e do réu”.  </a:t>
            </a:r>
          </a:p>
          <a:p>
            <a:pPr algn="just"/>
            <a:r>
              <a:rPr lang="pt-BR" sz="1600" dirty="0">
                <a:solidFill>
                  <a:srgbClr val="000000"/>
                </a:solidFill>
                <a:latin typeface="Abadi Extra Light" panose="020B0204020104020204" pitchFamily="34" charset="0"/>
              </a:rPr>
              <a:t>	</a:t>
            </a:r>
            <a:r>
              <a:rPr lang="pt-BR" sz="1600" dirty="0">
                <a:solidFill>
                  <a:srgbClr val="000000"/>
                </a:solidFill>
                <a:latin typeface="Arial" panose="020B0604020202020204" pitchFamily="34" charset="0"/>
              </a:rPr>
              <a:t>ATENTE </a:t>
            </a:r>
            <a:r>
              <a:rPr lang="pt-BR" sz="1600" b="1" dirty="0">
                <a:solidFill>
                  <a:srgbClr val="000000"/>
                </a:solidFill>
                <a:latin typeface="Arial" panose="020B0604020202020204" pitchFamily="34" charset="0"/>
              </a:rPr>
              <a:t>CAPACIDADE POSTULATÓRIA: </a:t>
            </a:r>
            <a:r>
              <a:rPr lang="pt-BR" sz="1600" dirty="0"/>
              <a:t>“</a:t>
            </a:r>
            <a:r>
              <a:rPr lang="pt-BR" sz="1600" b="1" u="sng" dirty="0"/>
              <a:t>representado</a:t>
            </a:r>
            <a:r>
              <a:rPr lang="pt-BR" sz="1600" dirty="0"/>
              <a:t> por advogado...” - </a:t>
            </a:r>
            <a:r>
              <a:rPr lang="pt-BR" sz="1600" dirty="0">
                <a:solidFill>
                  <a:srgbClr val="000000"/>
                </a:solidFill>
                <a:latin typeface="Arial" panose="020B0604020202020204" pitchFamily="34" charset="0"/>
              </a:rPr>
              <a:t>	PESSOA JURÍDICA? </a:t>
            </a:r>
            <a:r>
              <a:rPr lang="pt-BR" sz="1600" b="0" i="0" dirty="0">
                <a:solidFill>
                  <a:srgbClr val="000000"/>
                </a:solidFill>
                <a:effectLst/>
                <a:latin typeface="Abadi Extra Light" panose="020B0204020104020204" pitchFamily="34" charset="0"/>
              </a:rPr>
              <a:t>Art. 75 CPC: “serão representados em juízo, ativa e passivamente: V - a massa falida, pelo </a:t>
            </a:r>
            <a:r>
              <a:rPr lang="pt-BR" sz="1600" b="1" i="0" dirty="0">
                <a:solidFill>
                  <a:srgbClr val="000000"/>
                </a:solidFill>
                <a:effectLst/>
                <a:latin typeface="Abadi Extra Light" panose="020B0204020104020204" pitchFamily="34" charset="0"/>
              </a:rPr>
              <a:t>administrador judicial</a:t>
            </a:r>
            <a:r>
              <a:rPr lang="pt-BR" sz="1600" b="0" i="0" dirty="0">
                <a:solidFill>
                  <a:srgbClr val="000000"/>
                </a:solidFill>
                <a:effectLst/>
                <a:latin typeface="Abadi Extra Light" panose="020B0204020104020204" pitchFamily="34" charset="0"/>
              </a:rPr>
              <a:t>;; VIII - a </a:t>
            </a:r>
            <a:r>
              <a:rPr lang="pt-BR" sz="1600" b="1" i="0" u="sng" dirty="0">
                <a:solidFill>
                  <a:srgbClr val="000000"/>
                </a:solidFill>
                <a:effectLst/>
                <a:latin typeface="Abadi Extra Light" panose="020B0204020104020204" pitchFamily="34" charset="0"/>
              </a:rPr>
              <a:t>pessoa jurídica</a:t>
            </a:r>
            <a:r>
              <a:rPr lang="pt-BR" sz="1600" b="0" i="0" dirty="0">
                <a:solidFill>
                  <a:srgbClr val="000000"/>
                </a:solidFill>
                <a:effectLst/>
                <a:latin typeface="Abadi Extra Light" panose="020B0204020104020204" pitchFamily="34" charset="0"/>
              </a:rPr>
              <a:t>, por quem os respectivos atos constitutivos designarem ou, não havendo essa designação, por seus diretores;...”;</a:t>
            </a:r>
            <a:endParaRPr lang="pt-BR" b="1" dirty="0">
              <a:latin typeface="Avenir Next LT Pro" panose="020B0504020202020204" pitchFamily="34" charset="0"/>
            </a:endParaRPr>
          </a:p>
          <a:p>
            <a:pPr algn="just"/>
            <a:endParaRPr lang="pt-BR" sz="900" b="1" dirty="0">
              <a:latin typeface="Avenir Next LT Pro" panose="020B0504020202020204" pitchFamily="34" charset="0"/>
            </a:endParaRPr>
          </a:p>
          <a:p>
            <a:pPr algn="just"/>
            <a:r>
              <a:rPr lang="pt-BR" b="1" dirty="0">
                <a:latin typeface="Avenir Next LT Pro" panose="020B0504020202020204" pitchFamily="34" charset="0"/>
              </a:rPr>
              <a:t>PESSOA FÍSICA: </a:t>
            </a:r>
          </a:p>
          <a:p>
            <a:pPr algn="just"/>
            <a:r>
              <a:rPr lang="pt-BR" b="1" dirty="0">
                <a:latin typeface="Bradley Hand ITC" panose="03070402050302030203" pitchFamily="66" charset="0"/>
              </a:rPr>
              <a:t>ROBERTO CARLOS</a:t>
            </a:r>
            <a:r>
              <a:rPr lang="pt-BR" dirty="0">
                <a:latin typeface="Bradley Hand ITC" panose="03070402050302030203" pitchFamily="66" charset="0"/>
              </a:rPr>
              <a:t>, estado civil </a:t>
            </a:r>
            <a:r>
              <a:rPr lang="pt-BR" b="1" dirty="0">
                <a:latin typeface="Bradley Hand ITC" panose="03070402050302030203" pitchFamily="66" charset="0"/>
              </a:rPr>
              <a:t>...</a:t>
            </a:r>
            <a:r>
              <a:rPr lang="pt-BR" dirty="0">
                <a:latin typeface="Bradley Hand ITC" panose="03070402050302030203" pitchFamily="66" charset="0"/>
              </a:rPr>
              <a:t>, profissão </a:t>
            </a:r>
            <a:r>
              <a:rPr lang="pt-BR" b="1" dirty="0" err="1">
                <a:latin typeface="Bradley Hand ITC" panose="03070402050302030203" pitchFamily="66" charset="0"/>
              </a:rPr>
              <a:t>xxx</a:t>
            </a:r>
            <a:r>
              <a:rPr lang="pt-BR" dirty="0">
                <a:latin typeface="Bradley Hand ITC" panose="03070402050302030203" pitchFamily="66" charset="0"/>
              </a:rPr>
              <a:t>, inscrito no CPF n. ..., endereço eletrônico ..., residente no logradouro ...., vem, por seu </a:t>
            </a:r>
            <a:r>
              <a:rPr lang="pt-BR" b="1" dirty="0">
                <a:latin typeface="Bradley Hand ITC" panose="03070402050302030203" pitchFamily="66" charset="0"/>
              </a:rPr>
              <a:t>advogado</a:t>
            </a:r>
            <a:r>
              <a:rPr lang="pt-BR" dirty="0">
                <a:latin typeface="Bradley Hand ITC" panose="03070402050302030203" pitchFamily="66" charset="0"/>
              </a:rPr>
              <a:t> ..., OAB/UF ..., endereço físico e eletrônico ...”, , com endereço profissional na Rua ...., onde recebe intimações (procuração anexa, doc. ...), vem, respeitosamente, à presença de Vossa Excelência, com </a:t>
            </a:r>
            <a:r>
              <a:rPr lang="pt-BR" b="1" dirty="0">
                <a:latin typeface="Bradley Hand ITC" panose="03070402050302030203" pitchFamily="66" charset="0"/>
              </a:rPr>
              <a:t>fundamento</a:t>
            </a:r>
            <a:r>
              <a:rPr lang="pt-BR" dirty="0">
                <a:latin typeface="Bradley Hand ITC" panose="03070402050302030203" pitchFamily="66" charset="0"/>
              </a:rPr>
              <a:t> no art. ...., pelo procedimento comum/especial </a:t>
            </a:r>
            <a:r>
              <a:rPr lang="pt-BR" b="1" dirty="0">
                <a:latin typeface="Bradley Hand ITC" panose="03070402050302030203" pitchFamily="66" charset="0"/>
              </a:rPr>
              <a:t>ajuizar</a:t>
            </a:r>
            <a:r>
              <a:rPr lang="pt-BR" dirty="0">
                <a:latin typeface="Bradley Hand ITC" panose="03070402050302030203" pitchFamily="66" charset="0"/>
              </a:rPr>
              <a:t>  pelo procedimento COUMUM/ESPECIAL</a:t>
            </a:r>
          </a:p>
          <a:p>
            <a:r>
              <a:rPr lang="pt-BR" b="1" dirty="0">
                <a:latin typeface="Bradley Hand ITC" panose="03070402050302030203" pitchFamily="66" charset="0"/>
              </a:rPr>
              <a:t>NOME DA AÇÃO (atentar o pedido do autor)</a:t>
            </a:r>
          </a:p>
          <a:p>
            <a:r>
              <a:rPr lang="pt-BR" b="1" i="1" dirty="0">
                <a:latin typeface="Bradley Hand ITC" panose="03070402050302030203" pitchFamily="66" charset="0"/>
              </a:rPr>
              <a:t>mencionar se tem </a:t>
            </a:r>
            <a:r>
              <a:rPr lang="pt-BR" b="1" dirty="0">
                <a:latin typeface="Bradley Hand ITC" panose="03070402050302030203" pitchFamily="66" charset="0"/>
              </a:rPr>
              <a:t>TUTELA PROVISÓRIA (ESPÉCIE)</a:t>
            </a:r>
          </a:p>
          <a:p>
            <a:pPr algn="just"/>
            <a:r>
              <a:rPr lang="pt-BR" dirty="0">
                <a:latin typeface="Bradley Hand ITC" panose="03070402050302030203" pitchFamily="66" charset="0"/>
              </a:rPr>
              <a:t>Em face do </a:t>
            </a:r>
            <a:r>
              <a:rPr lang="pt-BR" b="1" dirty="0">
                <a:latin typeface="Bradley Hand ITC" panose="03070402050302030203" pitchFamily="66" charset="0"/>
              </a:rPr>
              <a:t>réu</a:t>
            </a:r>
            <a:r>
              <a:rPr lang="pt-BR" dirty="0">
                <a:latin typeface="Bradley Hand ITC" panose="03070402050302030203" pitchFamily="66" charset="0"/>
              </a:rPr>
              <a:t>: (qualificação completa igual do autor, </a:t>
            </a:r>
            <a:r>
              <a:rPr lang="pt-BR" b="1" dirty="0">
                <a:latin typeface="Bradley Hand ITC" panose="03070402050302030203" pitchFamily="66" charset="0"/>
              </a:rPr>
              <a:t>e-mail ignorado</a:t>
            </a:r>
            <a:r>
              <a:rPr lang="pt-BR" dirty="0">
                <a:latin typeface="Bradley Hand ITC" panose="03070402050302030203" pitchFamily="66" charset="0"/>
              </a:rPr>
              <a:t>), conforme fatos e fundamentos jurídicos a seguir expostos:</a:t>
            </a:r>
          </a:p>
          <a:p>
            <a:pPr algn="just"/>
            <a:endParaRPr lang="pt-BR" sz="900" dirty="0">
              <a:latin typeface="Avenir Next LT Pro" panose="020B0504020202020204" pitchFamily="34" charset="0"/>
            </a:endParaRPr>
          </a:p>
          <a:p>
            <a:pPr algn="just"/>
            <a:r>
              <a:rPr lang="pt-BR" b="1" dirty="0">
                <a:latin typeface="Avenir Next LT Pro" panose="020B0504020202020204" pitchFamily="34" charset="0"/>
              </a:rPr>
              <a:t>PESSOA JURÍDICA:</a:t>
            </a:r>
          </a:p>
          <a:p>
            <a:pPr algn="just"/>
            <a:r>
              <a:rPr lang="pt-BR" b="1" dirty="0">
                <a:latin typeface="Bradley Hand ITC" panose="03070402050302030203" pitchFamily="66" charset="0"/>
              </a:rPr>
              <a:t>COMÉRCIO LTDA</a:t>
            </a:r>
            <a:r>
              <a:rPr lang="pt-BR" dirty="0">
                <a:latin typeface="Bradley Hand ITC" panose="03070402050302030203" pitchFamily="66" charset="0"/>
              </a:rPr>
              <a:t>, pessoa jurídica de direito privado, com sede na Rua ..., inscrita no CNPJ sob n. ..., endereço eletrônico ..., </a:t>
            </a:r>
            <a:r>
              <a:rPr lang="pt-BR" b="1" dirty="0">
                <a:latin typeface="Bradley Hand ITC" panose="03070402050302030203" pitchFamily="66" charset="0"/>
              </a:rPr>
              <a:t>representada por seu sócio </a:t>
            </a:r>
            <a:r>
              <a:rPr lang="pt-BR" dirty="0">
                <a:latin typeface="Bradley Hand ITC" panose="03070402050302030203" pitchFamily="66" charset="0"/>
              </a:rPr>
              <a:t>administrador ..., estado civil ..., profissão ..., inscrito no CPF n. ..., endereço eletrônico </a:t>
            </a:r>
            <a:r>
              <a:rPr lang="pt-BR" dirty="0" err="1">
                <a:latin typeface="Bradley Hand ITC" panose="03070402050302030203" pitchFamily="66" charset="0"/>
              </a:rPr>
              <a:t>xxx</a:t>
            </a:r>
            <a:r>
              <a:rPr lang="pt-BR" dirty="0">
                <a:latin typeface="Bradley Hand ITC" panose="03070402050302030203" pitchFamily="66" charset="0"/>
              </a:rPr>
              <a:t>, com endereço na Rua ...., conforme contrato social anexo, representado por seu </a:t>
            </a:r>
            <a:r>
              <a:rPr lang="pt-BR" b="1" dirty="0">
                <a:latin typeface="Bradley Hand ITC" panose="03070402050302030203" pitchFamily="66" charset="0"/>
              </a:rPr>
              <a:t>advogado</a:t>
            </a:r>
            <a:r>
              <a:rPr lang="pt-BR" dirty="0">
                <a:latin typeface="Bradley Hand ITC" panose="03070402050302030203" pitchFamily="66" charset="0"/>
              </a:rPr>
              <a:t>... </a:t>
            </a:r>
          </a:p>
          <a:p>
            <a:pPr algn="just"/>
            <a:endParaRPr lang="pt-BR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79131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>
            <a:extLst>
              <a:ext uri="{FF2B5EF4-FFF2-40B4-BE49-F238E27FC236}">
                <a16:creationId xmlns:a16="http://schemas.microsoft.com/office/drawing/2014/main" id="{A7ED61CA-9533-15A8-CAE1-8615136FD48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75501"/>
            <a:ext cx="12191999" cy="6782499"/>
          </a:xfrm>
        </p:spPr>
        <p:txBody>
          <a:bodyPr>
            <a:normAutofit/>
          </a:bodyPr>
          <a:lstStyle/>
          <a:p>
            <a:pPr algn="just"/>
            <a:r>
              <a:rPr lang="pt-BR" b="1" dirty="0"/>
              <a:t>DOS FATOS </a:t>
            </a:r>
          </a:p>
          <a:p>
            <a:pPr algn="just"/>
            <a:r>
              <a:rPr lang="pt-BR" b="1" dirty="0"/>
              <a:t>	</a:t>
            </a:r>
            <a:r>
              <a:rPr lang="pt-BR" dirty="0"/>
              <a:t>(</a:t>
            </a:r>
            <a:r>
              <a:rPr lang="pt-BR" i="1" dirty="0"/>
              <a:t>narrar SÓ OS FATOS texto na terceira pessoa – parágrafos curtos – sem apelo</a:t>
            </a:r>
            <a:r>
              <a:rPr lang="pt-BR" dirty="0"/>
              <a:t>)</a:t>
            </a:r>
          </a:p>
          <a:p>
            <a:pPr algn="just"/>
            <a:r>
              <a:rPr lang="pt-BR" dirty="0"/>
              <a:t>	“fato é uma estrada, o fundamento é o GPS, e o pedido é o destino final”</a:t>
            </a:r>
          </a:p>
          <a:p>
            <a:pPr algn="just"/>
            <a:endParaRPr lang="pt-BR" dirty="0"/>
          </a:p>
          <a:p>
            <a:pPr algn="just"/>
            <a:r>
              <a:rPr lang="pt-BR" dirty="0">
                <a:highlight>
                  <a:srgbClr val="FFFF00"/>
                </a:highlight>
              </a:rPr>
              <a:t>RELAÇÃO JURÍDICA </a:t>
            </a:r>
            <a:r>
              <a:rPr lang="pt-BR" sz="1400" b="1" dirty="0"/>
              <a:t>(informar relação jurídica fática mantida entre as parte em ordem cronológica): </a:t>
            </a:r>
            <a:r>
              <a:rPr lang="pt-BR" dirty="0">
                <a:latin typeface="Bradley Hand ITC" panose="03070402050302030203" pitchFamily="66" charset="0"/>
              </a:rPr>
              <a:t>Na data .... o autor adquiriu produto em loja virtual (as partes firmaram relação de consumo)</a:t>
            </a:r>
          </a:p>
          <a:p>
            <a:pPr algn="just"/>
            <a:endParaRPr lang="pt-BR" dirty="0"/>
          </a:p>
          <a:p>
            <a:pPr algn="just"/>
            <a:r>
              <a:rPr lang="pt-BR" dirty="0">
                <a:highlight>
                  <a:srgbClr val="FFFF00"/>
                </a:highlight>
              </a:rPr>
              <a:t>LITÍGIO</a:t>
            </a:r>
            <a:r>
              <a:rPr lang="pt-BR" dirty="0"/>
              <a:t> </a:t>
            </a:r>
            <a:r>
              <a:rPr lang="pt-BR" sz="1400" b="1" dirty="0"/>
              <a:t>(motivo pelo qual surgiu a lide entre a partes): </a:t>
            </a:r>
            <a:r>
              <a:rPr lang="pt-BR" dirty="0"/>
              <a:t>O que causou o problema jurídico, por exemplo: </a:t>
            </a:r>
            <a:r>
              <a:rPr lang="pt-BR" dirty="0">
                <a:latin typeface="Bradley Hand ITC" panose="03070402050302030203" pitchFamily="66" charset="0"/>
              </a:rPr>
              <a:t>o produto adquirido explodiu após 10 dias etc...</a:t>
            </a:r>
          </a:p>
          <a:p>
            <a:pPr algn="just"/>
            <a:endParaRPr lang="pt-BR" dirty="0"/>
          </a:p>
          <a:p>
            <a:pPr algn="just"/>
            <a:r>
              <a:rPr lang="pt-BR" dirty="0"/>
              <a:t>COMO FICA:</a:t>
            </a:r>
          </a:p>
          <a:p>
            <a:pPr algn="just"/>
            <a:r>
              <a:rPr lang="pt-BR" dirty="0">
                <a:latin typeface="Abadi Extra Light" panose="020B0204020104020204" pitchFamily="34" charset="0"/>
              </a:rPr>
              <a:t>	</a:t>
            </a:r>
            <a:r>
              <a:rPr lang="pt-BR" dirty="0">
                <a:latin typeface="Bradley Hand ITC" panose="03070402050302030203" pitchFamily="66" charset="0"/>
              </a:rPr>
              <a:t>No dia 2 de setembro de 2022 a autora foi vítima de um acidente no interior da loja e teve diversas escoriações nos braços e rosto.</a:t>
            </a:r>
          </a:p>
          <a:p>
            <a:pPr algn="just"/>
            <a:r>
              <a:rPr lang="pt-BR" dirty="0">
                <a:latin typeface="Bradley Hand ITC" panose="03070402050302030203" pitchFamily="66" charset="0"/>
              </a:rPr>
              <a:t>	A autora foi encaminhada para o hospital logo após o acidente.</a:t>
            </a:r>
          </a:p>
          <a:p>
            <a:pPr algn="just"/>
            <a:r>
              <a:rPr lang="pt-BR" dirty="0">
                <a:latin typeface="Bradley Hand ITC" panose="03070402050302030203" pitchFamily="66" charset="0"/>
              </a:rPr>
              <a:t>	Em razão da responsabilidade da ré o autor pleitear o pagamento de indenização por danos materiais, estéticos e morais.</a:t>
            </a:r>
          </a:p>
        </p:txBody>
      </p:sp>
    </p:spTree>
    <p:extLst>
      <p:ext uri="{BB962C8B-B14F-4D97-AF65-F5344CB8AC3E}">
        <p14:creationId xmlns:p14="http://schemas.microsoft.com/office/powerpoint/2010/main" val="11217544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>
            <a:extLst>
              <a:ext uri="{FF2B5EF4-FFF2-40B4-BE49-F238E27FC236}">
                <a16:creationId xmlns:a16="http://schemas.microsoft.com/office/drawing/2014/main" id="{A7ED61CA-9533-15A8-CAE1-8615136FD48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75501"/>
            <a:ext cx="12191999" cy="6782499"/>
          </a:xfrm>
        </p:spPr>
        <p:txBody>
          <a:bodyPr>
            <a:normAutofit lnSpcReduction="10000"/>
          </a:bodyPr>
          <a:lstStyle/>
          <a:p>
            <a:pPr algn="just"/>
            <a:r>
              <a:rPr lang="pt-BR" b="1" dirty="0"/>
              <a:t>FUNDAMENTOS JURÍDICOS </a:t>
            </a:r>
            <a:r>
              <a:rPr lang="pt-BR" dirty="0"/>
              <a:t>(DO DIREITO)</a:t>
            </a:r>
          </a:p>
          <a:p>
            <a:pPr algn="just"/>
            <a:endParaRPr lang="pt-BR" dirty="0"/>
          </a:p>
          <a:p>
            <a:pPr algn="just"/>
            <a:r>
              <a:rPr lang="pt-BR" b="1" dirty="0"/>
              <a:t>FATO</a:t>
            </a:r>
            <a:r>
              <a:rPr lang="pt-BR" dirty="0"/>
              <a:t> (</a:t>
            </a:r>
            <a:r>
              <a:rPr lang="pt-BR" dirty="0">
                <a:latin typeface="Bernard MT Condensed" panose="02050806060905020404" pitchFamily="18" charset="0"/>
              </a:rPr>
              <a:t>essência</a:t>
            </a:r>
            <a:r>
              <a:rPr lang="pt-BR" dirty="0"/>
              <a:t>)</a:t>
            </a:r>
          </a:p>
          <a:p>
            <a:pPr algn="just"/>
            <a:r>
              <a:rPr lang="pt-BR" dirty="0"/>
              <a:t>	</a:t>
            </a:r>
            <a:r>
              <a:rPr lang="pt-BR" dirty="0">
                <a:latin typeface="Bradley Hand ITC" panose="03070402050302030203" pitchFamily="66" charset="0"/>
              </a:rPr>
              <a:t>No dia... o autor ofendeu o réu ...</a:t>
            </a:r>
          </a:p>
          <a:p>
            <a:pPr algn="just"/>
            <a:endParaRPr lang="pt-BR" dirty="0"/>
          </a:p>
          <a:p>
            <a:pPr algn="just"/>
            <a:r>
              <a:rPr lang="pt-BR" b="1" dirty="0"/>
              <a:t>NORMA</a:t>
            </a:r>
          </a:p>
          <a:p>
            <a:pPr algn="just"/>
            <a:r>
              <a:rPr lang="pt-BR" dirty="0"/>
              <a:t>	</a:t>
            </a:r>
            <a:r>
              <a:rPr lang="pt-BR" b="1" i="1" dirty="0">
                <a:latin typeface="Bernard MT Condensed" panose="02050806060905020404" pitchFamily="18" charset="0"/>
              </a:rPr>
              <a:t>reza, dispõe, conforme, nos termos, estatui, determina, regula, veda, na forma, prevê</a:t>
            </a:r>
            <a:r>
              <a:rPr lang="pt-BR" dirty="0">
                <a:latin typeface="Bernard MT Condensed" panose="02050806060905020404" pitchFamily="18" charset="0"/>
              </a:rPr>
              <a:t>....</a:t>
            </a:r>
          </a:p>
          <a:p>
            <a:pPr algn="just"/>
            <a:r>
              <a:rPr lang="pt-BR" dirty="0"/>
              <a:t>	</a:t>
            </a:r>
            <a:r>
              <a:rPr lang="pt-BR" dirty="0">
                <a:highlight>
                  <a:srgbClr val="FFFF00"/>
                </a:highlight>
              </a:rPr>
              <a:t> FONTES DO  DIREITO:</a:t>
            </a:r>
            <a:r>
              <a:rPr lang="pt-BR" dirty="0"/>
              <a:t> LEI + DOUTRINA + JURISPRUDÊNCIA</a:t>
            </a:r>
          </a:p>
          <a:p>
            <a:pPr algn="just"/>
            <a:r>
              <a:rPr lang="pt-BR" dirty="0"/>
              <a:t>	-</a:t>
            </a:r>
            <a:r>
              <a:rPr lang="pt-BR" b="1" dirty="0"/>
              <a:t>OAB</a:t>
            </a:r>
            <a:r>
              <a:rPr lang="pt-BR" dirty="0"/>
              <a:t> exige fundamentação legal: TRANSCRIÇÃO DIRETA OU INDIRETA DA NORMA</a:t>
            </a:r>
          </a:p>
          <a:p>
            <a:pPr algn="just"/>
            <a:r>
              <a:rPr lang="pt-BR" dirty="0"/>
              <a:t>	COMO FICA:</a:t>
            </a:r>
            <a:r>
              <a:rPr lang="pt-BR" b="1" dirty="0">
                <a:latin typeface="Bradley Hand ITC" panose="03070402050302030203" pitchFamily="66" charset="0"/>
              </a:rPr>
              <a:t> Reza o art. 186 do Código Civil que toda aquele que causar dano a outrem é obrigado a reparar.</a:t>
            </a:r>
            <a:endParaRPr lang="pt-BR" dirty="0"/>
          </a:p>
          <a:p>
            <a:pPr algn="just"/>
            <a:endParaRPr lang="pt-BR" dirty="0"/>
          </a:p>
          <a:p>
            <a:pPr algn="just"/>
            <a:r>
              <a:rPr lang="pt-BR" b="1" dirty="0"/>
              <a:t>CONCLUSÃO</a:t>
            </a:r>
          </a:p>
          <a:p>
            <a:pPr algn="just"/>
            <a:r>
              <a:rPr lang="pt-BR" dirty="0"/>
              <a:t>	</a:t>
            </a:r>
            <a:r>
              <a:rPr lang="pt-BR" dirty="0">
                <a:latin typeface="Bernard MT Condensed" panose="02050806060905020404" pitchFamily="18" charset="0"/>
              </a:rPr>
              <a:t>Exemplo: “logo, portanto, desta forma, assim, destarte, com efeito, razão pela qual, implica, resulta...”</a:t>
            </a:r>
          </a:p>
          <a:p>
            <a:pPr algn="just"/>
            <a:r>
              <a:rPr lang="pt-BR" dirty="0"/>
              <a:t>	 COMO FICA: </a:t>
            </a:r>
            <a:r>
              <a:rPr lang="pt-BR" b="1" dirty="0">
                <a:latin typeface="Bradley Hand ITC" panose="03070402050302030203" pitchFamily="66" charset="0"/>
              </a:rPr>
              <a:t>Portanto, o réu deve ser compelido a reparar o autor a quantia de R$ ...</a:t>
            </a:r>
          </a:p>
          <a:p>
            <a:pPr algn="just"/>
            <a:endParaRPr lang="pt-BR" dirty="0"/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id="{BADD0908-3E7A-73E7-5154-7AD56F5237E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3281" y="2754086"/>
            <a:ext cx="676981" cy="7907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20220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>
            <a:extLst>
              <a:ext uri="{FF2B5EF4-FFF2-40B4-BE49-F238E27FC236}">
                <a16:creationId xmlns:a16="http://schemas.microsoft.com/office/drawing/2014/main" id="{A7ED61CA-9533-15A8-CAE1-8615136FD48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"/>
            <a:ext cx="12191999" cy="6858000"/>
          </a:xfrm>
        </p:spPr>
        <p:txBody>
          <a:bodyPr>
            <a:normAutofit fontScale="92500" lnSpcReduction="10000"/>
          </a:bodyPr>
          <a:lstStyle/>
          <a:p>
            <a:r>
              <a:rPr lang="pt-BR" sz="1600" b="1" dirty="0">
                <a:highlight>
                  <a:srgbClr val="FFFF00"/>
                </a:highlight>
              </a:rPr>
              <a:t>REQUERIMENTOS ESPECIAIS (caso a caso)</a:t>
            </a:r>
          </a:p>
          <a:p>
            <a:pPr algn="just"/>
            <a:r>
              <a:rPr lang="pt-BR" sz="2000" b="1" dirty="0"/>
              <a:t>TUTELAS PROVISÓRIAS: URGÊNCIA ART. 300 CPC E/OU EVIDÊNCIA ART. 311 EVIDÊNCIA</a:t>
            </a:r>
          </a:p>
          <a:p>
            <a:pPr algn="just"/>
            <a:endParaRPr lang="pt-BR" sz="1100" b="1" dirty="0"/>
          </a:p>
          <a:p>
            <a:pPr algn="just"/>
            <a:r>
              <a:rPr lang="pt-BR" sz="2000" b="1" dirty="0"/>
              <a:t>GRATUIDADE DA JUSTIÇA / RECOLHIMENTO DAS CUSTAS INICAIS</a:t>
            </a:r>
            <a:r>
              <a:rPr lang="pt-BR" sz="2000" dirty="0"/>
              <a:t>: deve haver elementos para a concessão dos benefícios da gratuidade da justiça (</a:t>
            </a:r>
            <a:r>
              <a:rPr lang="pt-BR" sz="2000" dirty="0" err="1"/>
              <a:t>arts</a:t>
            </a:r>
            <a:r>
              <a:rPr lang="pt-BR" sz="2000" dirty="0"/>
              <a:t>. 98 e 99 do CPC). </a:t>
            </a:r>
            <a:r>
              <a:rPr lang="pt-BR" sz="2000" b="1" dirty="0"/>
              <a:t>ATENTE</a:t>
            </a:r>
            <a:r>
              <a:rPr lang="pt-BR" sz="2000" dirty="0"/>
              <a:t>: deve ser realizado o pedido de concessão da gratuidade da justiça </a:t>
            </a:r>
            <a:r>
              <a:rPr lang="pt-BR" sz="2000" b="1" u="sng" dirty="0"/>
              <a:t>OU</a:t>
            </a:r>
            <a:r>
              <a:rPr lang="pt-BR" sz="2000" dirty="0"/>
              <a:t> informar a juntada da guia de custas.</a:t>
            </a:r>
          </a:p>
          <a:p>
            <a:pPr algn="just"/>
            <a:endParaRPr lang="pt-BR" sz="1100" dirty="0"/>
          </a:p>
          <a:p>
            <a:pPr algn="just"/>
            <a:r>
              <a:rPr lang="pt-BR" sz="2000" b="1" dirty="0"/>
              <a:t>PRIORIDADE DE TRAMITAÇÃO: </a:t>
            </a:r>
            <a:r>
              <a:rPr lang="pt-BR" sz="2000" dirty="0"/>
              <a:t>doença grave e 60 anos conforme art. 1.048 CPC 80 anos Estatuto do Idoso art. 15,  § 7º, Lei n. 10.741/03</a:t>
            </a:r>
          </a:p>
          <a:p>
            <a:pPr algn="just"/>
            <a:r>
              <a:rPr lang="pt-BR" sz="2000" b="1" dirty="0"/>
              <a:t>	Fato:</a:t>
            </a:r>
            <a:r>
              <a:rPr lang="pt-BR" sz="2000" dirty="0"/>
              <a:t> O autor possui 65 anos de idade, conforme comprova o documento anexo (doc. XXX).</a:t>
            </a:r>
          </a:p>
          <a:p>
            <a:pPr algn="just"/>
            <a:r>
              <a:rPr lang="pt-BR" sz="2000" b="1" dirty="0"/>
              <a:t>	Norma:</a:t>
            </a:r>
            <a:r>
              <a:rPr lang="pt-BR" sz="2000" dirty="0"/>
              <a:t> Nos termos do art. 1.048 do CPC, é assegurada prioridade na tramitação dos processos em que figure como parte pessoa com idade igual ou superior a 60 anos.</a:t>
            </a:r>
          </a:p>
          <a:p>
            <a:pPr algn="just"/>
            <a:r>
              <a:rPr lang="pt-BR" sz="2000" b="1" dirty="0"/>
              <a:t>	Conclusão:</a:t>
            </a:r>
            <a:r>
              <a:rPr lang="pt-BR" sz="2000" dirty="0"/>
              <a:t> Diante disso, requer o reconhecimento da prioridade na tramitação do presente feito,</a:t>
            </a:r>
          </a:p>
          <a:p>
            <a:pPr algn="just"/>
            <a:endParaRPr lang="pt-BR" sz="1100" dirty="0"/>
          </a:p>
          <a:p>
            <a:pPr algn="just"/>
            <a:r>
              <a:rPr lang="pt-BR" sz="2000" b="1" dirty="0"/>
              <a:t>INTIMAÇÃO DO MINISTÉRIO PÚBLICO</a:t>
            </a:r>
          </a:p>
          <a:p>
            <a:pPr algn="just"/>
            <a:r>
              <a:rPr lang="pt-BR" sz="2000" b="1" dirty="0"/>
              <a:t>	</a:t>
            </a:r>
            <a:r>
              <a:rPr lang="pt-BR" sz="2000" dirty="0"/>
              <a:t>Art. 178 CPC: </a:t>
            </a:r>
            <a:r>
              <a:rPr lang="pt-BR" sz="1700" dirty="0"/>
              <a:t>I - interesse público ou social; II - interesse de incapaz; III - litígios coletivos pela posse de terra rural ou urbana.</a:t>
            </a:r>
          </a:p>
          <a:p>
            <a:pPr algn="just"/>
            <a:endParaRPr lang="pt-BR" sz="1100" b="1" dirty="0"/>
          </a:p>
          <a:p>
            <a:pPr algn="just"/>
            <a:r>
              <a:rPr lang="pt-BR" sz="2000" b="1" dirty="0"/>
              <a:t>SIGILO PROCESSUAL</a:t>
            </a:r>
          </a:p>
          <a:p>
            <a:pPr algn="just"/>
            <a:r>
              <a:rPr lang="pt-BR" sz="2000" b="1" dirty="0"/>
              <a:t>	ART. 189: </a:t>
            </a:r>
            <a:r>
              <a:rPr lang="pt-BR" sz="2000" dirty="0"/>
              <a:t>interesse público ou social; família e protegidos pelo direito constitucional à intimidade.</a:t>
            </a:r>
          </a:p>
          <a:p>
            <a:pPr algn="just"/>
            <a:endParaRPr lang="pt-BR" sz="1100" b="1" dirty="0"/>
          </a:p>
          <a:p>
            <a:pPr algn="just"/>
            <a:r>
              <a:rPr lang="pt-BR" sz="2000" b="1" dirty="0"/>
              <a:t>RELAÇÃO DO CONSUMIDOR?</a:t>
            </a:r>
          </a:p>
          <a:p>
            <a:pPr algn="just"/>
            <a:r>
              <a:rPr lang="pt-BR" sz="2000" b="1" dirty="0"/>
              <a:t>	 Explorar CDC: </a:t>
            </a:r>
            <a:r>
              <a:rPr lang="pt-BR" sz="2000" dirty="0"/>
              <a:t>benefícios em favor do consumidor, exemplo: foro privilegiado e inversão do ônus da prova etc.</a:t>
            </a:r>
            <a:endParaRPr lang="pt-BR" sz="2000" b="1" dirty="0"/>
          </a:p>
        </p:txBody>
      </p:sp>
    </p:spTree>
    <p:extLst>
      <p:ext uri="{BB962C8B-B14F-4D97-AF65-F5344CB8AC3E}">
        <p14:creationId xmlns:p14="http://schemas.microsoft.com/office/powerpoint/2010/main" val="27715825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>
            <a:extLst>
              <a:ext uri="{FF2B5EF4-FFF2-40B4-BE49-F238E27FC236}">
                <a16:creationId xmlns:a16="http://schemas.microsoft.com/office/drawing/2014/main" id="{A7ED61CA-9533-15A8-CAE1-8615136FD48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75501"/>
            <a:ext cx="12191999" cy="6782499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pt-BR" b="1" dirty="0"/>
              <a:t>PEDIDOS</a:t>
            </a:r>
          </a:p>
          <a:p>
            <a:pPr algn="just"/>
            <a:r>
              <a:rPr lang="pt-BR" b="1" dirty="0"/>
              <a:t>	</a:t>
            </a:r>
            <a:r>
              <a:rPr lang="pt-BR" dirty="0">
                <a:latin typeface="Bradley Hand ITC" panose="03070402050302030203" pitchFamily="66" charset="0"/>
              </a:rPr>
              <a:t>Diante do exposto requer à Vossa Excelência</a:t>
            </a:r>
            <a:r>
              <a:rPr lang="pt-BR" dirty="0"/>
              <a:t>:</a:t>
            </a:r>
          </a:p>
          <a:p>
            <a:pPr algn="just"/>
            <a:r>
              <a:rPr lang="pt-BR" dirty="0"/>
              <a:t>	</a:t>
            </a:r>
            <a:r>
              <a:rPr lang="pt-BR" b="1" dirty="0"/>
              <a:t>PEDIDO IMEDIATO: </a:t>
            </a:r>
            <a:r>
              <a:rPr lang="pt-BR" dirty="0"/>
              <a:t>Equivale à espécie de provimento jurisdicional esperada pelo Poder Judiciário: </a:t>
            </a:r>
            <a:r>
              <a:rPr lang="pt-BR" b="1" dirty="0"/>
              <a:t>CONDENAÇÃO</a:t>
            </a:r>
            <a:r>
              <a:rPr lang="pt-BR" dirty="0"/>
              <a:t>, </a:t>
            </a:r>
            <a:r>
              <a:rPr lang="pt-BR" b="1" dirty="0"/>
              <a:t>DECLARAÇÃO</a:t>
            </a:r>
            <a:r>
              <a:rPr lang="pt-BR" dirty="0"/>
              <a:t> ou </a:t>
            </a:r>
            <a:r>
              <a:rPr lang="pt-BR" b="1" dirty="0"/>
              <a:t>CONSTITUIÇÃO</a:t>
            </a:r>
            <a:r>
              <a:rPr lang="pt-BR" dirty="0"/>
              <a:t>.</a:t>
            </a:r>
          </a:p>
          <a:p>
            <a:pPr algn="just"/>
            <a:r>
              <a:rPr lang="pt-BR" dirty="0"/>
              <a:t>	</a:t>
            </a:r>
            <a:r>
              <a:rPr lang="pt-BR" b="1" dirty="0"/>
              <a:t>PEDIDO MEDIATO: R</a:t>
            </a:r>
            <a:r>
              <a:rPr lang="pt-BR" dirty="0"/>
              <a:t>epresenta os efeitos práticos da tutela (condene o réu no pagamento dos danos morais </a:t>
            </a:r>
            <a:r>
              <a:rPr lang="pt-BR" b="1" dirty="0"/>
              <a:t>em R$ 10.000,00</a:t>
            </a:r>
            <a:r>
              <a:rPr lang="pt-BR" dirty="0"/>
              <a:t>; declarar </a:t>
            </a:r>
            <a:r>
              <a:rPr lang="pt-BR" b="1" dirty="0"/>
              <a:t>nulo</a:t>
            </a:r>
            <a:r>
              <a:rPr lang="pt-BR" dirty="0"/>
              <a:t> o contrato.</a:t>
            </a:r>
          </a:p>
          <a:p>
            <a:pPr algn="just"/>
            <a:endParaRPr lang="pt-BR" sz="1300" dirty="0"/>
          </a:p>
          <a:p>
            <a:pPr algn="just"/>
            <a:r>
              <a:rPr lang="pt-BR" dirty="0"/>
              <a:t>	</a:t>
            </a:r>
            <a:r>
              <a:rPr lang="pt-BR" b="1" dirty="0"/>
              <a:t>Não esquecer</a:t>
            </a:r>
            <a:r>
              <a:rPr lang="pt-BR" dirty="0"/>
              <a:t>:  Sequência lógica temporal do processo: “Diante do exposto requer à Vossa Excelência:”</a:t>
            </a:r>
          </a:p>
          <a:p>
            <a:pPr algn="just"/>
            <a:r>
              <a:rPr lang="pt-BR" dirty="0"/>
              <a:t>	-l</a:t>
            </a:r>
            <a:r>
              <a:rPr lang="pt-BR" dirty="0">
                <a:latin typeface="Bradley Hand ITC" panose="03070402050302030203" pitchFamily="66" charset="0"/>
              </a:rPr>
              <a:t>iminar (caso a caso)</a:t>
            </a:r>
          </a:p>
          <a:p>
            <a:pPr algn="just"/>
            <a:r>
              <a:rPr lang="pt-BR" dirty="0">
                <a:latin typeface="Bradley Hand ITC" panose="03070402050302030203" pitchFamily="66" charset="0"/>
              </a:rPr>
              <a:t>	-citação sob pena de revelia</a:t>
            </a:r>
          </a:p>
          <a:p>
            <a:pPr algn="just"/>
            <a:r>
              <a:rPr lang="pt-BR" dirty="0">
                <a:latin typeface="Bradley Hand ITC" panose="03070402050302030203" pitchFamily="66" charset="0"/>
              </a:rPr>
              <a:t>	-pedidos especiais se existir (especificados anteriormente)</a:t>
            </a:r>
          </a:p>
          <a:p>
            <a:pPr algn="just"/>
            <a:r>
              <a:rPr lang="pt-BR" dirty="0">
                <a:latin typeface="Bradley Hand ITC" panose="03070402050302030203" pitchFamily="66" charset="0"/>
              </a:rPr>
              <a:t>	-pedido principal: IMEDIATO + MEDIATO</a:t>
            </a:r>
          </a:p>
          <a:p>
            <a:pPr algn="just"/>
            <a:r>
              <a:rPr lang="pt-BR" dirty="0">
                <a:latin typeface="Bradley Hand ITC" panose="03070402050302030203" pitchFamily="66" charset="0"/>
              </a:rPr>
              <a:t>	-ônus da sucumbência art. 82 §2º CPC + juros e correção monetária.</a:t>
            </a:r>
          </a:p>
          <a:p>
            <a:pPr algn="just"/>
            <a:r>
              <a:rPr lang="pt-BR" b="1" dirty="0"/>
              <a:t>ATENTE</a:t>
            </a:r>
            <a:r>
              <a:rPr lang="pt-BR" dirty="0"/>
              <a:t>: Art. 322. O pedido deve ser certo e determinado. § 1º Compreendem-se no principal os juros legais, a correção monetária e as verbas de sucumbência, inclusive os honorários advocatícios (</a:t>
            </a:r>
            <a:r>
              <a:rPr lang="pt-BR" b="1" dirty="0"/>
              <a:t>conhecido como pedido implícitos</a:t>
            </a:r>
            <a:r>
              <a:rPr lang="pt-BR" dirty="0"/>
              <a:t>).</a:t>
            </a:r>
          </a:p>
          <a:p>
            <a:pPr algn="just"/>
            <a:endParaRPr lang="pt-BR" dirty="0"/>
          </a:p>
          <a:p>
            <a:pPr algn="just"/>
            <a:r>
              <a:rPr lang="pt-BR" b="1" dirty="0"/>
              <a:t>CUMULAÇÃO DE PEDIDOS art. 327:</a:t>
            </a:r>
            <a:r>
              <a:rPr lang="pt-BR" dirty="0"/>
              <a:t> </a:t>
            </a:r>
            <a:r>
              <a:rPr lang="pt-BR" b="1" u="sng" dirty="0"/>
              <a:t>É lícita</a:t>
            </a:r>
            <a:r>
              <a:rPr lang="pt-BR" dirty="0"/>
              <a:t> a cumulação, em um único processo, contra o mesmo réu, de vários pedidos, </a:t>
            </a:r>
            <a:r>
              <a:rPr lang="pt-BR" b="1" u="sng" dirty="0"/>
              <a:t>ainda que entre eles não haja conexão</a:t>
            </a:r>
            <a:r>
              <a:rPr lang="pt-BR" dirty="0"/>
              <a:t>. § 1º São requisitos de admissibilidade da cumulação que:</a:t>
            </a:r>
          </a:p>
          <a:p>
            <a:pPr algn="just"/>
            <a:r>
              <a:rPr lang="pt-BR" dirty="0"/>
              <a:t>I - os pedidos sejam </a:t>
            </a:r>
            <a:r>
              <a:rPr lang="pt-BR" b="1" dirty="0"/>
              <a:t>compatíveis</a:t>
            </a:r>
            <a:r>
              <a:rPr lang="pt-BR" dirty="0"/>
              <a:t> entre si;</a:t>
            </a:r>
          </a:p>
          <a:p>
            <a:pPr algn="just"/>
            <a:r>
              <a:rPr lang="pt-BR" dirty="0"/>
              <a:t>II - seja competente para conhecer deles o </a:t>
            </a:r>
            <a:r>
              <a:rPr lang="pt-BR" b="1" dirty="0"/>
              <a:t>mesmo juízo</a:t>
            </a:r>
            <a:r>
              <a:rPr lang="pt-BR" dirty="0"/>
              <a:t>;</a:t>
            </a:r>
          </a:p>
          <a:p>
            <a:pPr algn="just"/>
            <a:r>
              <a:rPr lang="pt-BR" dirty="0"/>
              <a:t>III - seja adequado para todos os pedidos o tipo de </a:t>
            </a:r>
            <a:r>
              <a:rPr lang="pt-BR" b="1" dirty="0"/>
              <a:t>procedimento</a:t>
            </a:r>
            <a:r>
              <a:rPr lang="pt-BR" dirty="0"/>
              <a:t>.</a:t>
            </a:r>
          </a:p>
          <a:p>
            <a:pPr algn="just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17664446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>
            <a:extLst>
              <a:ext uri="{FF2B5EF4-FFF2-40B4-BE49-F238E27FC236}">
                <a16:creationId xmlns:a16="http://schemas.microsoft.com/office/drawing/2014/main" id="{A7ED61CA-9533-15A8-CAE1-8615136FD48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75501"/>
            <a:ext cx="12191999" cy="6782499"/>
          </a:xfrm>
        </p:spPr>
        <p:txBody>
          <a:bodyPr>
            <a:normAutofit fontScale="92500" lnSpcReduction="10000"/>
          </a:bodyPr>
          <a:lstStyle/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pt-BR" b="1" dirty="0"/>
              <a:t>DAS PROVAS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pt-BR" dirty="0"/>
              <a:t>	“</a:t>
            </a:r>
            <a:r>
              <a:rPr lang="pt-BR" dirty="0">
                <a:latin typeface="Bradley Hand ITC" panose="03070402050302030203" pitchFamily="66" charset="0"/>
              </a:rPr>
              <a:t>Requer a produção de todos os meios de prova em direito admitidos, especialmente .... e ...”.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pt-BR" dirty="0"/>
              <a:t>	Atente: Art. </a:t>
            </a:r>
            <a:r>
              <a:rPr lang="pt-BR" b="1" dirty="0"/>
              <a:t>320</a:t>
            </a:r>
            <a:r>
              <a:rPr lang="pt-BR" dirty="0"/>
              <a:t>. A petição inicial será instruída com os documentos indispensáveis à propositura da ação. </a:t>
            </a:r>
            <a:r>
              <a:rPr lang="pt-BR" sz="1400" b="1" dirty="0"/>
              <a:t>CUIDADO COM OS PROCEDIMENTOS ESPECIAIS:  </a:t>
            </a:r>
            <a:r>
              <a:rPr lang="pt-BR" sz="1400" dirty="0"/>
              <a:t>EXEMPLO </a:t>
            </a:r>
            <a:r>
              <a:rPr lang="pt-BR" sz="1400" u="sng" dirty="0"/>
              <a:t>MANDADO DE SEGURANÇA</a:t>
            </a:r>
            <a:r>
              <a:rPr lang="pt-BR" sz="1400" dirty="0"/>
              <a:t> (exige a prova já é pré-constituída): LEI Nº 12.016, DE 7 DE AGOSTO DE 2009: Art. 1o  Conceder-se-á mandado de segurança para proteger direito líquido e certo. </a:t>
            </a:r>
            <a:r>
              <a:rPr lang="pt-BR" sz="1400" u="sng" dirty="0"/>
              <a:t>JUIZADO ESPECIAL</a:t>
            </a:r>
            <a:r>
              <a:rPr lang="pt-BR" sz="1400" dirty="0"/>
              <a:t>, Lei 9.099/95: Art. 28. Na audiência de instrução e julgamento serão ouvidas as partes, </a:t>
            </a:r>
            <a:r>
              <a:rPr lang="pt-BR" sz="1400" b="1" dirty="0"/>
              <a:t>colhida a prova </a:t>
            </a:r>
            <a:r>
              <a:rPr lang="pt-BR" sz="1400" dirty="0"/>
              <a:t>e, em seguida, proferida a sentença.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endParaRPr lang="pt-BR" dirty="0"/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pt-BR" b="1" dirty="0"/>
              <a:t>AUDIÊNCIA DE CONCILIAÇÃO E MEDIAÇÃO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pt-BR" dirty="0"/>
              <a:t>	 </a:t>
            </a:r>
            <a:r>
              <a:rPr lang="pt-BR" dirty="0">
                <a:latin typeface="Bradley Hand ITC" panose="03070402050302030203" pitchFamily="66" charset="0"/>
              </a:rPr>
              <a:t>“Nos termos do art. 319, VII do CPC o autor informa o interesse/desinteresse na realização da audiência de conciliação”.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endParaRPr lang="pt-BR" dirty="0"/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pt-BR" b="1" dirty="0"/>
              <a:t>DO VALOR DA CAUSA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pt-BR" dirty="0"/>
              <a:t>	</a:t>
            </a:r>
            <a:r>
              <a:rPr lang="pt-BR" dirty="0">
                <a:latin typeface="Bradley Hand ITC" panose="03070402050302030203" pitchFamily="66" charset="0"/>
              </a:rPr>
              <a:t>Dá-se a causa o valor de R$ ... nos termos do art. 292 do CPC.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endParaRPr lang="pt-BR" b="1" dirty="0"/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pt-BR" dirty="0"/>
              <a:t>Termos em que,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pt-BR" dirty="0"/>
              <a:t>pede deferimento.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pt-BR" dirty="0"/>
              <a:t>Local e data.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pt-BR" dirty="0"/>
              <a:t>Advogado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pt-BR" dirty="0"/>
              <a:t>OAB/UF</a:t>
            </a:r>
          </a:p>
        </p:txBody>
      </p:sp>
    </p:spTree>
    <p:extLst>
      <p:ext uri="{BB962C8B-B14F-4D97-AF65-F5344CB8AC3E}">
        <p14:creationId xmlns:p14="http://schemas.microsoft.com/office/powerpoint/2010/main" val="24622297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613</TotalTime>
  <Words>4788</Words>
  <Application>Microsoft Office PowerPoint</Application>
  <PresentationFormat>Widescreen</PresentationFormat>
  <Paragraphs>340</Paragraphs>
  <Slides>28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10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28</vt:i4>
      </vt:variant>
    </vt:vector>
  </HeadingPairs>
  <TitlesOfParts>
    <vt:vector size="39" baseType="lpstr">
      <vt:lpstr>Abadi</vt:lpstr>
      <vt:lpstr>Abadi Extra Light</vt:lpstr>
      <vt:lpstr>Agency FB</vt:lpstr>
      <vt:lpstr>Arial</vt:lpstr>
      <vt:lpstr>Avenir Next LT Pro</vt:lpstr>
      <vt:lpstr>Bernard MT Condensed</vt:lpstr>
      <vt:lpstr>Bodoni MT</vt:lpstr>
      <vt:lpstr>Bradley Hand ITC</vt:lpstr>
      <vt:lpstr>Calibri</vt:lpstr>
      <vt:lpstr>Calibri Light</vt:lpstr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Julio Augusto Lopes</dc:creator>
  <cp:lastModifiedBy>Julio Augusto Lopes</cp:lastModifiedBy>
  <cp:revision>124</cp:revision>
  <dcterms:created xsi:type="dcterms:W3CDTF">2023-04-17T15:04:31Z</dcterms:created>
  <dcterms:modified xsi:type="dcterms:W3CDTF">2026-05-05T14:21:44Z</dcterms:modified>
</cp:coreProperties>
</file>