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2" r:id="rId5"/>
    <p:sldId id="273" r:id="rId6"/>
    <p:sldId id="266" r:id="rId7"/>
    <p:sldId id="260" r:id="rId8"/>
    <p:sldId id="263" r:id="rId9"/>
    <p:sldId id="261" r:id="rId10"/>
    <p:sldId id="265" r:id="rId11"/>
    <p:sldId id="267" r:id="rId12"/>
    <p:sldId id="268" r:id="rId13"/>
    <p:sldId id="275" r:id="rId14"/>
    <p:sldId id="274" r:id="rId15"/>
    <p:sldId id="270" r:id="rId16"/>
    <p:sldId id="276" r:id="rId17"/>
    <p:sldId id="277" r:id="rId18"/>
    <p:sldId id="396" r:id="rId19"/>
    <p:sldId id="397" r:id="rId20"/>
    <p:sldId id="392" r:id="rId21"/>
    <p:sldId id="390" r:id="rId22"/>
    <p:sldId id="391" r:id="rId23"/>
    <p:sldId id="393" r:id="rId24"/>
    <p:sldId id="394" r:id="rId25"/>
    <p:sldId id="395" r:id="rId26"/>
    <p:sldId id="301" r:id="rId27"/>
    <p:sldId id="408" r:id="rId28"/>
    <p:sldId id="398" r:id="rId29"/>
    <p:sldId id="399" r:id="rId30"/>
    <p:sldId id="264" r:id="rId31"/>
    <p:sldId id="400" r:id="rId32"/>
    <p:sldId id="401" r:id="rId33"/>
    <p:sldId id="402" r:id="rId34"/>
    <p:sldId id="269" r:id="rId35"/>
    <p:sldId id="409" r:id="rId36"/>
    <p:sldId id="272" r:id="rId37"/>
    <p:sldId id="286" r:id="rId38"/>
    <p:sldId id="404" r:id="rId39"/>
    <p:sldId id="287" r:id="rId40"/>
    <p:sldId id="288" r:id="rId41"/>
    <p:sldId id="278" r:id="rId42"/>
    <p:sldId id="405" r:id="rId43"/>
    <p:sldId id="406" r:id="rId44"/>
    <p:sldId id="407" r:id="rId45"/>
    <p:sldId id="289" r:id="rId46"/>
    <p:sldId id="290" r:id="rId47"/>
    <p:sldId id="291" r:id="rId48"/>
    <p:sldId id="292" r:id="rId49"/>
    <p:sldId id="293" r:id="rId50"/>
    <p:sldId id="294" r:id="rId51"/>
    <p:sldId id="296" r:id="rId52"/>
    <p:sldId id="295" r:id="rId53"/>
    <p:sldId id="300" r:id="rId54"/>
    <p:sldId id="297" r:id="rId55"/>
    <p:sldId id="298" r:id="rId56"/>
    <p:sldId id="299" r:id="rId57"/>
    <p:sldId id="410" r:id="rId58"/>
    <p:sldId id="411" r:id="rId59"/>
    <p:sldId id="412" r:id="rId60"/>
    <p:sldId id="413" r:id="rId61"/>
    <p:sldId id="415" r:id="rId62"/>
    <p:sldId id="414" r:id="rId63"/>
    <p:sldId id="416" r:id="rId64"/>
    <p:sldId id="417" r:id="rId65"/>
    <p:sldId id="418" r:id="rId66"/>
    <p:sldId id="421" r:id="rId67"/>
    <p:sldId id="419" r:id="rId68"/>
    <p:sldId id="420" r:id="rId69"/>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71CC7C-D3BD-4208-8BC6-9F8AB33E1ED0}" v="136" dt="2025-08-04T15:28:47.8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5" d="100"/>
          <a:sy n="65" d="100"/>
        </p:scale>
        <p:origin x="72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FD632F-DD11-5FA6-182A-C3796882C60A}"/>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60AC0D8A-6861-4F18-285D-A6C139D92D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5F9DA94B-0606-321A-0C04-601F6749302C}"/>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5" name="Espaço Reservado para Rodapé 4">
            <a:extLst>
              <a:ext uri="{FF2B5EF4-FFF2-40B4-BE49-F238E27FC236}">
                <a16:creationId xmlns:a16="http://schemas.microsoft.com/office/drawing/2014/main" id="{F568A1F8-F04E-7146-B899-EF02A473133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66A429B4-B012-40B7-051F-6AAD4B67C18F}"/>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1059553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2B3F65-BB44-286B-EE37-F0F7031D033E}"/>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9D779591-4001-8D78-C90D-809E231FAF9D}"/>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52DC67CE-3566-95FF-273B-C265BC7F7D3E}"/>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5" name="Espaço Reservado para Rodapé 4">
            <a:extLst>
              <a:ext uri="{FF2B5EF4-FFF2-40B4-BE49-F238E27FC236}">
                <a16:creationId xmlns:a16="http://schemas.microsoft.com/office/drawing/2014/main" id="{66F109B1-02A6-9ECB-1A6F-1C4332C1943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FB1AB35F-E4EB-D3D0-3A3D-4F3407ED848C}"/>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3305259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2BE9C2A-9ACC-CE7F-8C4E-2DE1552EB525}"/>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7A69FED0-48CF-B140-6188-3D071F64664A}"/>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C6C56203-5FA2-9AC8-B3D8-4FF6093DADE3}"/>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5" name="Espaço Reservado para Rodapé 4">
            <a:extLst>
              <a:ext uri="{FF2B5EF4-FFF2-40B4-BE49-F238E27FC236}">
                <a16:creationId xmlns:a16="http://schemas.microsoft.com/office/drawing/2014/main" id="{70383F7C-BBEE-7195-B099-22AEE864962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D441E63-CECA-F82E-3835-06E7882ABC8B}"/>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184262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5C29E0-1F0A-CF2D-B41A-390D0F05DA04}"/>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60BCFF8D-46FC-AD1A-57A6-577CF5FA37B4}"/>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3C0F007B-F09C-0B12-A96E-51B69EB0D283}"/>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5" name="Espaço Reservado para Rodapé 4">
            <a:extLst>
              <a:ext uri="{FF2B5EF4-FFF2-40B4-BE49-F238E27FC236}">
                <a16:creationId xmlns:a16="http://schemas.microsoft.com/office/drawing/2014/main" id="{67EA10DE-8580-E839-912A-3E38D3406DDE}"/>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E606917F-2E08-3ED9-0043-5CDE073B8B09}"/>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341554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0707CC-C3BC-1231-3C9F-8C72BE99E614}"/>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B57DBBB5-9345-B817-751B-7A09D3AE00B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C331A870-7B31-B367-7687-5D2C4F076F36}"/>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5" name="Espaço Reservado para Rodapé 4">
            <a:extLst>
              <a:ext uri="{FF2B5EF4-FFF2-40B4-BE49-F238E27FC236}">
                <a16:creationId xmlns:a16="http://schemas.microsoft.com/office/drawing/2014/main" id="{D5521E50-177D-5ACA-0F08-C63565B1D53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89AE2957-5017-8F71-E903-473885A4AD84}"/>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2187167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2AD432-7B60-B3A6-FB14-B75FAAC25A04}"/>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EEE22D1E-FB17-6CFD-6C35-C318DDADEE94}"/>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76004DB8-509B-04B5-B787-5BDA7BB37EB9}"/>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04ABE321-1369-B44B-5425-22B2041835D0}"/>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6" name="Espaço Reservado para Rodapé 5">
            <a:extLst>
              <a:ext uri="{FF2B5EF4-FFF2-40B4-BE49-F238E27FC236}">
                <a16:creationId xmlns:a16="http://schemas.microsoft.com/office/drawing/2014/main" id="{FCDF9C04-394E-3339-9517-F3683B1D262C}"/>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415F386A-4BDF-A745-0BF8-77DD53E0246E}"/>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3318656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711545-54DE-EC80-286B-D73FB3499B1D}"/>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493A23FB-99F4-04A4-1A11-9FDBBE5E8B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FA0EE703-64FF-374F-6D4D-D99028D101C2}"/>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38EEAABC-C369-8ABA-0130-7FCF51EB27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56ECB57B-6D60-97E5-F886-0AC0A367BCC6}"/>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BCFE8671-C30E-BCAE-2702-908243D67E49}"/>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8" name="Espaço Reservado para Rodapé 7">
            <a:extLst>
              <a:ext uri="{FF2B5EF4-FFF2-40B4-BE49-F238E27FC236}">
                <a16:creationId xmlns:a16="http://schemas.microsoft.com/office/drawing/2014/main" id="{6FB5FBFE-112D-E347-02B2-D4EEB9A4EBBC}"/>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5CE98836-9552-DD70-7388-62BA848C4A87}"/>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763993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03FC09-5B59-A5EA-6613-5E258B10447B}"/>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1B74F053-4CFB-05D3-2751-3874FB773E68}"/>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4" name="Espaço Reservado para Rodapé 3">
            <a:extLst>
              <a:ext uri="{FF2B5EF4-FFF2-40B4-BE49-F238E27FC236}">
                <a16:creationId xmlns:a16="http://schemas.microsoft.com/office/drawing/2014/main" id="{26C4D2A7-F7F2-B4BA-F67A-6D8E6742B82A}"/>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B69DAA35-02C0-D0BD-AC0D-A1CAE7910874}"/>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3488763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69D1223A-030B-D5FE-F044-9140B0544191}"/>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3" name="Espaço Reservado para Rodapé 2">
            <a:extLst>
              <a:ext uri="{FF2B5EF4-FFF2-40B4-BE49-F238E27FC236}">
                <a16:creationId xmlns:a16="http://schemas.microsoft.com/office/drawing/2014/main" id="{D46F0205-904A-40FC-7C1D-35ADD069F585}"/>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B9E4A7FC-345E-BC6E-E908-88BA7D2F944D}"/>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189874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C30B47-8012-0B8E-FD2A-D42755E78982}"/>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12EFBD77-3490-18F0-781D-7B2DF5986A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86DA5177-D03A-BBF7-4B7A-2D58CF8046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733058DB-744A-7F68-4BEB-691FE0ADFBBA}"/>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6" name="Espaço Reservado para Rodapé 5">
            <a:extLst>
              <a:ext uri="{FF2B5EF4-FFF2-40B4-BE49-F238E27FC236}">
                <a16:creationId xmlns:a16="http://schemas.microsoft.com/office/drawing/2014/main" id="{2B6CF83B-81BB-CA88-13DD-88B17D234A39}"/>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5E7C68B9-A405-C01B-8240-BDFCD180D161}"/>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1662284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E7B6C3-DD6C-0A05-2A88-8227796C1372}"/>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45A4C806-349B-DE96-6BE3-3B76AF4E68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0ED8E402-BA18-4EE3-1E9C-369E42654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4EA6CC4B-1AB0-4D07-DC74-023211465D42}"/>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6" name="Espaço Reservado para Rodapé 5">
            <a:extLst>
              <a:ext uri="{FF2B5EF4-FFF2-40B4-BE49-F238E27FC236}">
                <a16:creationId xmlns:a16="http://schemas.microsoft.com/office/drawing/2014/main" id="{954E864A-8614-0D95-2B3F-08E2E67FAB12}"/>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6E87906C-6599-E3A5-5244-AB9E467F1AF1}"/>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147083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6507238D-B9CC-633F-A973-C96BEE5B9E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0635980F-CE68-DD0F-F19E-49D427D9AD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14E4176C-2B79-8246-6721-32C4C95473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9C649A7-D55A-458A-9BDD-9BB2ED712CC5}" type="datetimeFigureOut">
              <a:rPr lang="pt-BR" smtClean="0"/>
              <a:t>17/08/2026</a:t>
            </a:fld>
            <a:endParaRPr lang="pt-BR"/>
          </a:p>
        </p:txBody>
      </p:sp>
      <p:sp>
        <p:nvSpPr>
          <p:cNvPr id="5" name="Espaço Reservado para Rodapé 4">
            <a:extLst>
              <a:ext uri="{FF2B5EF4-FFF2-40B4-BE49-F238E27FC236}">
                <a16:creationId xmlns:a16="http://schemas.microsoft.com/office/drawing/2014/main" id="{7D7B592C-0A83-18AC-89AD-D5DDEB6454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t-BR"/>
          </a:p>
        </p:txBody>
      </p:sp>
      <p:sp>
        <p:nvSpPr>
          <p:cNvPr id="6" name="Espaço Reservado para Número de Slide 5">
            <a:extLst>
              <a:ext uri="{FF2B5EF4-FFF2-40B4-BE49-F238E27FC236}">
                <a16:creationId xmlns:a16="http://schemas.microsoft.com/office/drawing/2014/main" id="{DA0ABD8C-3B3E-F8A8-6174-8822E4F513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76C71B0-828F-4AE6-8A15-9263741ED790}" type="slidenum">
              <a:rPr lang="pt-BR" smtClean="0"/>
              <a:t>‹nº›</a:t>
            </a:fld>
            <a:endParaRPr lang="pt-BR"/>
          </a:p>
        </p:txBody>
      </p:sp>
    </p:spTree>
    <p:extLst>
      <p:ext uri="{BB962C8B-B14F-4D97-AF65-F5344CB8AC3E}">
        <p14:creationId xmlns:p14="http://schemas.microsoft.com/office/powerpoint/2010/main" val="29319754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oab.org.br/publicacoes/AbrirPDF?LivroId=0000004085"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8F86C94D-F0DD-3614-E82C-F602366AE362}"/>
              </a:ext>
            </a:extLst>
          </p:cNvPr>
          <p:cNvSpPr>
            <a:spLocks noGrp="1"/>
          </p:cNvSpPr>
          <p:nvPr>
            <p:ph idx="1"/>
          </p:nvPr>
        </p:nvSpPr>
        <p:spPr>
          <a:xfrm>
            <a:off x="0" y="0"/>
            <a:ext cx="12124944" cy="6858000"/>
          </a:xfrm>
        </p:spPr>
        <p:txBody>
          <a:bodyPr/>
          <a:lstStyle/>
          <a:p>
            <a:pPr marL="0" indent="0">
              <a:buNone/>
            </a:pPr>
            <a:r>
              <a:rPr lang="pt-BR" dirty="0"/>
              <a:t>-</a:t>
            </a:r>
          </a:p>
        </p:txBody>
      </p:sp>
      <p:pic>
        <p:nvPicPr>
          <p:cNvPr id="5" name="Imagem 4">
            <a:extLst>
              <a:ext uri="{FF2B5EF4-FFF2-40B4-BE49-F238E27FC236}">
                <a16:creationId xmlns:a16="http://schemas.microsoft.com/office/drawing/2014/main" id="{58615EA7-6E62-AF01-F1FB-709A0D82DD87}"/>
              </a:ext>
            </a:extLst>
          </p:cNvPr>
          <p:cNvPicPr>
            <a:picLocks noChangeAspect="1"/>
          </p:cNvPicPr>
          <p:nvPr/>
        </p:nvPicPr>
        <p:blipFill>
          <a:blip r:embed="rId2"/>
          <a:stretch>
            <a:fillRect/>
          </a:stretch>
        </p:blipFill>
        <p:spPr>
          <a:xfrm>
            <a:off x="-33528" y="0"/>
            <a:ext cx="12192000" cy="1764792"/>
          </a:xfrm>
          <a:prstGeom prst="rect">
            <a:avLst/>
          </a:prstGeom>
        </p:spPr>
      </p:pic>
      <p:pic>
        <p:nvPicPr>
          <p:cNvPr id="7" name="Imagem 6">
            <a:extLst>
              <a:ext uri="{FF2B5EF4-FFF2-40B4-BE49-F238E27FC236}">
                <a16:creationId xmlns:a16="http://schemas.microsoft.com/office/drawing/2014/main" id="{FD69633B-6F36-7632-2FC4-F3FA4F590C75}"/>
              </a:ext>
            </a:extLst>
          </p:cNvPr>
          <p:cNvPicPr>
            <a:picLocks noChangeAspect="1"/>
          </p:cNvPicPr>
          <p:nvPr/>
        </p:nvPicPr>
        <p:blipFill>
          <a:blip r:embed="rId3"/>
          <a:stretch>
            <a:fillRect/>
          </a:stretch>
        </p:blipFill>
        <p:spPr>
          <a:xfrm>
            <a:off x="67056" y="1655867"/>
            <a:ext cx="12124944" cy="1882862"/>
          </a:xfrm>
          <a:prstGeom prst="rect">
            <a:avLst/>
          </a:prstGeom>
        </p:spPr>
      </p:pic>
      <p:pic>
        <p:nvPicPr>
          <p:cNvPr id="9" name="Imagem 8">
            <a:extLst>
              <a:ext uri="{FF2B5EF4-FFF2-40B4-BE49-F238E27FC236}">
                <a16:creationId xmlns:a16="http://schemas.microsoft.com/office/drawing/2014/main" id="{3FDB2C13-DB32-F0D1-1D29-DA01425DB79B}"/>
              </a:ext>
            </a:extLst>
          </p:cNvPr>
          <p:cNvPicPr>
            <a:picLocks noChangeAspect="1"/>
          </p:cNvPicPr>
          <p:nvPr/>
        </p:nvPicPr>
        <p:blipFill>
          <a:blip r:embed="rId4"/>
          <a:stretch>
            <a:fillRect/>
          </a:stretch>
        </p:blipFill>
        <p:spPr>
          <a:xfrm>
            <a:off x="67056" y="6053328"/>
            <a:ext cx="11007116" cy="804672"/>
          </a:xfrm>
          <a:prstGeom prst="rect">
            <a:avLst/>
          </a:prstGeom>
        </p:spPr>
      </p:pic>
      <p:pic>
        <p:nvPicPr>
          <p:cNvPr id="10" name="Imagem 9">
            <a:extLst>
              <a:ext uri="{FF2B5EF4-FFF2-40B4-BE49-F238E27FC236}">
                <a16:creationId xmlns:a16="http://schemas.microsoft.com/office/drawing/2014/main" id="{54C74575-16E6-77B1-E97B-4E6D5533A985}"/>
              </a:ext>
            </a:extLst>
          </p:cNvPr>
          <p:cNvPicPr>
            <a:picLocks noChangeAspect="1"/>
          </p:cNvPicPr>
          <p:nvPr/>
        </p:nvPicPr>
        <p:blipFill>
          <a:blip r:embed="rId5"/>
          <a:stretch>
            <a:fillRect/>
          </a:stretch>
        </p:blipFill>
        <p:spPr>
          <a:xfrm>
            <a:off x="67056" y="3429000"/>
            <a:ext cx="12124944" cy="2624328"/>
          </a:xfrm>
          <a:prstGeom prst="rect">
            <a:avLst/>
          </a:prstGeom>
        </p:spPr>
      </p:pic>
      <p:pic>
        <p:nvPicPr>
          <p:cNvPr id="4" name="Imagem 3">
            <a:extLst>
              <a:ext uri="{FF2B5EF4-FFF2-40B4-BE49-F238E27FC236}">
                <a16:creationId xmlns:a16="http://schemas.microsoft.com/office/drawing/2014/main" id="{8F26E29D-AD07-43F6-1D2A-9CEB96D04404}"/>
              </a:ext>
            </a:extLst>
          </p:cNvPr>
          <p:cNvPicPr>
            <a:picLocks noChangeAspect="1"/>
          </p:cNvPicPr>
          <p:nvPr/>
        </p:nvPicPr>
        <p:blipFill>
          <a:blip r:embed="rId6"/>
          <a:stretch>
            <a:fillRect/>
          </a:stretch>
        </p:blipFill>
        <p:spPr>
          <a:xfrm>
            <a:off x="1464818" y="109728"/>
            <a:ext cx="10012172" cy="411480"/>
          </a:xfrm>
          <a:prstGeom prst="rect">
            <a:avLst/>
          </a:prstGeom>
        </p:spPr>
      </p:pic>
      <p:pic>
        <p:nvPicPr>
          <p:cNvPr id="16" name="Imagem 15">
            <a:extLst>
              <a:ext uri="{FF2B5EF4-FFF2-40B4-BE49-F238E27FC236}">
                <a16:creationId xmlns:a16="http://schemas.microsoft.com/office/drawing/2014/main" id="{890A3350-9CBB-A95A-1A8C-D33730948910}"/>
              </a:ext>
            </a:extLst>
          </p:cNvPr>
          <p:cNvPicPr>
            <a:picLocks noChangeAspect="1"/>
          </p:cNvPicPr>
          <p:nvPr/>
        </p:nvPicPr>
        <p:blipFill>
          <a:blip r:embed="rId7"/>
          <a:stretch>
            <a:fillRect/>
          </a:stretch>
        </p:blipFill>
        <p:spPr>
          <a:xfrm>
            <a:off x="9800891" y="6092135"/>
            <a:ext cx="2391109" cy="400106"/>
          </a:xfrm>
          <a:prstGeom prst="rect">
            <a:avLst/>
          </a:prstGeom>
        </p:spPr>
      </p:pic>
      <p:pic>
        <p:nvPicPr>
          <p:cNvPr id="6" name="Imagem 5">
            <a:extLst>
              <a:ext uri="{FF2B5EF4-FFF2-40B4-BE49-F238E27FC236}">
                <a16:creationId xmlns:a16="http://schemas.microsoft.com/office/drawing/2014/main" id="{3939FDA0-897A-54D7-A5A5-F37E67D537C5}"/>
              </a:ext>
            </a:extLst>
          </p:cNvPr>
          <p:cNvPicPr>
            <a:picLocks noChangeAspect="1"/>
          </p:cNvPicPr>
          <p:nvPr/>
        </p:nvPicPr>
        <p:blipFill>
          <a:blip r:embed="rId8"/>
          <a:stretch>
            <a:fillRect/>
          </a:stretch>
        </p:blipFill>
        <p:spPr>
          <a:xfrm>
            <a:off x="11476990" y="6371059"/>
            <a:ext cx="533427" cy="196860"/>
          </a:xfrm>
          <a:prstGeom prst="rect">
            <a:avLst/>
          </a:prstGeom>
        </p:spPr>
      </p:pic>
    </p:spTree>
    <p:extLst>
      <p:ext uri="{BB962C8B-B14F-4D97-AF65-F5344CB8AC3E}">
        <p14:creationId xmlns:p14="http://schemas.microsoft.com/office/powerpoint/2010/main" val="27818259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C5565-EDBD-2583-BDDE-7A5B0FF92DAB}"/>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2A396813-C811-D6AC-0DD6-083525838F35}"/>
              </a:ext>
            </a:extLst>
          </p:cNvPr>
          <p:cNvSpPr>
            <a:spLocks noGrp="1"/>
          </p:cNvSpPr>
          <p:nvPr>
            <p:ph idx="1"/>
          </p:nvPr>
        </p:nvSpPr>
        <p:spPr>
          <a:xfrm>
            <a:off x="0" y="0"/>
            <a:ext cx="12192000" cy="6858000"/>
          </a:xfrm>
        </p:spPr>
        <p:txBody>
          <a:bodyPr>
            <a:normAutofit fontScale="62500" lnSpcReduction="20000"/>
          </a:bodyPr>
          <a:lstStyle/>
          <a:p>
            <a:pPr marL="0" indent="0" algn="ctr">
              <a:buNone/>
            </a:pPr>
            <a:r>
              <a:rPr lang="pt-BR" b="1" dirty="0"/>
              <a:t>DA GRATUIDADE DA JUSTIÇA</a:t>
            </a:r>
          </a:p>
          <a:p>
            <a:pPr marL="0" indent="0">
              <a:buNone/>
            </a:pPr>
            <a:r>
              <a:rPr lang="pt-BR" dirty="0"/>
              <a:t>Art. 98. A pessoa natural ou jurídica, brasileira ou estrangeira, com insuficiência de recursos para pagar as custas, as despesas processuais e os honorários advocatícios tem direito à gratuidade da justiça, na forma da lei.</a:t>
            </a:r>
          </a:p>
          <a:p>
            <a:pPr marL="0" indent="0">
              <a:buNone/>
            </a:pPr>
            <a:r>
              <a:rPr lang="pt-BR" dirty="0"/>
              <a:t>	§ 1º A gratuidade da justiça compreende:  I - as taxas ou as </a:t>
            </a:r>
            <a:r>
              <a:rPr lang="pt-BR" b="1" dirty="0"/>
              <a:t>custas</a:t>
            </a:r>
            <a:r>
              <a:rPr lang="pt-BR" dirty="0"/>
              <a:t> judiciais;  II - os </a:t>
            </a:r>
            <a:r>
              <a:rPr lang="pt-BR" b="1" dirty="0"/>
              <a:t>selos</a:t>
            </a:r>
            <a:r>
              <a:rPr lang="pt-BR" dirty="0"/>
              <a:t> postais;</a:t>
            </a:r>
          </a:p>
          <a:p>
            <a:pPr marL="0" indent="0">
              <a:buNone/>
            </a:pPr>
            <a:r>
              <a:rPr lang="pt-BR" dirty="0"/>
              <a:t>III - as despesas com publicação na </a:t>
            </a:r>
            <a:r>
              <a:rPr lang="pt-BR" b="1" dirty="0"/>
              <a:t>imprensa oficial</a:t>
            </a:r>
            <a:r>
              <a:rPr lang="pt-BR" dirty="0"/>
              <a:t>;</a:t>
            </a:r>
          </a:p>
          <a:p>
            <a:pPr marL="0" indent="0">
              <a:buNone/>
            </a:pPr>
            <a:r>
              <a:rPr lang="pt-BR" dirty="0"/>
              <a:t>IV - a </a:t>
            </a:r>
            <a:r>
              <a:rPr lang="pt-BR" b="1" dirty="0"/>
              <a:t>indenização</a:t>
            </a:r>
            <a:r>
              <a:rPr lang="pt-BR" dirty="0"/>
              <a:t> devida à </a:t>
            </a:r>
            <a:r>
              <a:rPr lang="pt-BR" b="1" dirty="0"/>
              <a:t>testemunha</a:t>
            </a:r>
            <a:r>
              <a:rPr lang="pt-BR" dirty="0"/>
              <a:t> que, quando empregada, receberá do empregador salário integral, como se em serviço estivesse;</a:t>
            </a:r>
          </a:p>
          <a:p>
            <a:pPr marL="0" indent="0">
              <a:buNone/>
            </a:pPr>
            <a:r>
              <a:rPr lang="pt-BR" dirty="0"/>
              <a:t>V - as despesas com a realização de </a:t>
            </a:r>
            <a:r>
              <a:rPr lang="pt-BR" b="1" dirty="0"/>
              <a:t>exame</a:t>
            </a:r>
            <a:r>
              <a:rPr lang="pt-BR" dirty="0"/>
              <a:t> de código genético - DNA e de outros exames considerados essenciais;</a:t>
            </a:r>
          </a:p>
          <a:p>
            <a:pPr marL="0" indent="0">
              <a:buNone/>
            </a:pPr>
            <a:r>
              <a:rPr lang="pt-BR" dirty="0"/>
              <a:t>VI - os </a:t>
            </a:r>
            <a:r>
              <a:rPr lang="pt-BR" b="1" dirty="0"/>
              <a:t>honorários do advogado </a:t>
            </a:r>
            <a:r>
              <a:rPr lang="pt-BR" dirty="0"/>
              <a:t>e do </a:t>
            </a:r>
            <a:r>
              <a:rPr lang="pt-BR" b="1" dirty="0"/>
              <a:t>perito</a:t>
            </a:r>
            <a:r>
              <a:rPr lang="pt-BR" dirty="0"/>
              <a:t> e a remuneração do </a:t>
            </a:r>
            <a:r>
              <a:rPr lang="pt-BR" b="1" dirty="0"/>
              <a:t>intérprete</a:t>
            </a:r>
            <a:r>
              <a:rPr lang="pt-BR" dirty="0"/>
              <a:t> ou do </a:t>
            </a:r>
            <a:r>
              <a:rPr lang="pt-BR" b="1" dirty="0"/>
              <a:t>tradutor</a:t>
            </a:r>
            <a:r>
              <a:rPr lang="pt-BR" dirty="0"/>
              <a:t> </a:t>
            </a:r>
          </a:p>
          <a:p>
            <a:pPr marL="0" indent="0">
              <a:buNone/>
            </a:pPr>
            <a:r>
              <a:rPr lang="pt-BR" dirty="0"/>
              <a:t>VII - o custo com a elaboração de </a:t>
            </a:r>
            <a:r>
              <a:rPr lang="pt-BR" b="1" dirty="0"/>
              <a:t>memória de cálculo</a:t>
            </a:r>
            <a:r>
              <a:rPr lang="pt-BR" dirty="0"/>
              <a:t>, quando exigida para instauração da execução;</a:t>
            </a:r>
          </a:p>
          <a:p>
            <a:pPr marL="0" indent="0">
              <a:buNone/>
            </a:pPr>
            <a:r>
              <a:rPr lang="pt-BR" dirty="0"/>
              <a:t>VIII - os </a:t>
            </a:r>
            <a:r>
              <a:rPr lang="pt-BR" b="1" dirty="0"/>
              <a:t>depósitos previstos em lei para interposição de recurso</a:t>
            </a:r>
            <a:r>
              <a:rPr lang="pt-BR" dirty="0"/>
              <a:t>, para propositura de ação e para a prática de outros atos processuais inerentes ao exercício da ampla defesa e do contraditório;</a:t>
            </a:r>
          </a:p>
          <a:p>
            <a:pPr marL="0" indent="0">
              <a:buNone/>
            </a:pPr>
            <a:r>
              <a:rPr lang="pt-BR" dirty="0"/>
              <a:t>IX - os emolumentos devidos a </a:t>
            </a:r>
            <a:r>
              <a:rPr lang="pt-BR" b="1" dirty="0"/>
              <a:t>notários</a:t>
            </a:r>
            <a:r>
              <a:rPr lang="pt-BR" dirty="0"/>
              <a:t> ou </a:t>
            </a:r>
            <a:r>
              <a:rPr lang="pt-BR" b="1" dirty="0"/>
              <a:t>registradores</a:t>
            </a:r>
            <a:r>
              <a:rPr lang="pt-BR" dirty="0"/>
              <a:t>.</a:t>
            </a:r>
          </a:p>
          <a:p>
            <a:pPr marL="0" indent="0" algn="just">
              <a:buNone/>
            </a:pPr>
            <a:r>
              <a:rPr lang="pt-BR" b="1" dirty="0"/>
              <a:t>§ 2º A concessão de gratuidade não afasta a responsabilidade do beneficiário pelas despesas processuais e pelos honorários advocatícios decorrentes de sua sucumbência</a:t>
            </a:r>
            <a:r>
              <a:rPr lang="pt-BR" dirty="0"/>
              <a:t>.</a:t>
            </a:r>
          </a:p>
          <a:p>
            <a:pPr marL="0" indent="0" algn="just">
              <a:buNone/>
            </a:pPr>
            <a:r>
              <a:rPr lang="pt-BR" dirty="0"/>
              <a:t>§ 3º Vencido o beneficiário, as obrigações decorrentes de sua sucumbência ficarão sob </a:t>
            </a:r>
            <a:r>
              <a:rPr lang="pt-BR" b="1" dirty="0"/>
              <a:t>condição suspensiva por 5 anos </a:t>
            </a:r>
            <a:r>
              <a:rPr lang="pt-BR" dirty="0"/>
              <a:t>subsequentes ao </a:t>
            </a:r>
            <a:r>
              <a:rPr lang="pt-BR" b="1" dirty="0"/>
              <a:t>trânsito em julgado </a:t>
            </a:r>
            <a:r>
              <a:rPr lang="pt-BR" dirty="0"/>
              <a:t>da decisão que as certificou, o credor demonstrar que deixou de existir a situação de insuficiência de recursos que justificou a concessão de gratuidade.</a:t>
            </a:r>
          </a:p>
          <a:p>
            <a:pPr marL="0" indent="0">
              <a:buNone/>
            </a:pPr>
            <a:r>
              <a:rPr lang="pt-BR" dirty="0"/>
              <a:t>§ 4º A concessão de gratuidade não afasta o dever de o beneficiário pagar, ao final, as </a:t>
            </a:r>
            <a:r>
              <a:rPr lang="pt-BR" b="1" dirty="0"/>
              <a:t>multas processuais que lhe sejam impostas</a:t>
            </a:r>
            <a:r>
              <a:rPr lang="pt-BR" dirty="0"/>
              <a:t>.</a:t>
            </a:r>
          </a:p>
          <a:p>
            <a:pPr marL="0" indent="0">
              <a:buNone/>
            </a:pPr>
            <a:r>
              <a:rPr lang="pt-BR" dirty="0"/>
              <a:t>§ 5º A gratuidade poderá ser concedida em relação a </a:t>
            </a:r>
            <a:r>
              <a:rPr lang="pt-BR" b="1" dirty="0"/>
              <a:t>algum ou a todos os atos processuais</a:t>
            </a:r>
            <a:r>
              <a:rPr lang="pt-BR" dirty="0"/>
              <a:t>, ou consistir na redução percentual de despesas processuais que o beneficiário tiver de adiantar no curso do procedimento.</a:t>
            </a:r>
          </a:p>
          <a:p>
            <a:pPr marL="0" indent="0">
              <a:buNone/>
            </a:pPr>
            <a:r>
              <a:rPr lang="pt-BR" dirty="0"/>
              <a:t>§ 6º Conforme o caso, o juiz poderá conceder direito ao </a:t>
            </a:r>
            <a:r>
              <a:rPr lang="pt-BR" b="1" dirty="0"/>
              <a:t>parcelamento de despesas processuais </a:t>
            </a:r>
            <a:r>
              <a:rPr lang="pt-BR" dirty="0"/>
              <a:t>que o beneficiário tiver de adiantar no curso do procedimento.</a:t>
            </a:r>
          </a:p>
        </p:txBody>
      </p:sp>
    </p:spTree>
    <p:extLst>
      <p:ext uri="{BB962C8B-B14F-4D97-AF65-F5344CB8AC3E}">
        <p14:creationId xmlns:p14="http://schemas.microsoft.com/office/powerpoint/2010/main" val="3807636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FE5B5-9DC8-EEE9-C535-A0EAD48701C3}"/>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7AE98D4E-C20B-EFB2-FF3B-BA6D378E60B4}"/>
              </a:ext>
            </a:extLst>
          </p:cNvPr>
          <p:cNvSpPr>
            <a:spLocks noGrp="1"/>
          </p:cNvSpPr>
          <p:nvPr>
            <p:ph idx="1"/>
          </p:nvPr>
        </p:nvSpPr>
        <p:spPr>
          <a:xfrm>
            <a:off x="0" y="0"/>
            <a:ext cx="12124944" cy="6858000"/>
          </a:xfrm>
        </p:spPr>
        <p:txBody>
          <a:bodyPr>
            <a:normAutofit fontScale="85000" lnSpcReduction="20000"/>
          </a:bodyPr>
          <a:lstStyle/>
          <a:p>
            <a:pPr marL="0" indent="0" algn="just">
              <a:buNone/>
            </a:pPr>
            <a:r>
              <a:rPr lang="pt-BR" sz="4300" i="1" dirty="0">
                <a:latin typeface="Angsana New" panose="020B0502040204020203" pitchFamily="18" charset="-34"/>
                <a:cs typeface="Angsana New" panose="020B0502040204020203" pitchFamily="18" charset="-34"/>
              </a:rPr>
              <a:t>imagine que você, como advogado, está ingressando com ação de indenização por danos morais e materiais. Sua cliente, Dona Maria da Silva, é diarista, tem renda mensal de R$ 2.200,00 e não tem condições de arcar com as custas processuais sem comprometer sua própria subsistência.</a:t>
            </a:r>
          </a:p>
          <a:p>
            <a:pPr marL="0" indent="0" algn="just">
              <a:buNone/>
            </a:pPr>
            <a:endParaRPr lang="pt-BR" sz="1100" dirty="0"/>
          </a:p>
          <a:p>
            <a:pPr marL="0" indent="0" algn="ctr">
              <a:buNone/>
            </a:pPr>
            <a:r>
              <a:rPr lang="pt-BR" b="1" dirty="0"/>
              <a:t>DECLARAÇÃO DE HIPOSSUFICIÊNCIA</a:t>
            </a:r>
          </a:p>
          <a:p>
            <a:pPr marL="0" indent="0" algn="just">
              <a:buNone/>
            </a:pPr>
            <a:endParaRPr lang="pt-BR" dirty="0"/>
          </a:p>
          <a:p>
            <a:pPr marL="0" indent="0" algn="just">
              <a:buNone/>
            </a:pPr>
            <a:r>
              <a:rPr lang="pt-BR" dirty="0"/>
              <a:t>Eu, </a:t>
            </a:r>
            <a:r>
              <a:rPr lang="pt-BR" b="1" dirty="0"/>
              <a:t>MARIA DA SILVA</a:t>
            </a:r>
            <a:r>
              <a:rPr lang="pt-BR" dirty="0"/>
              <a:t>, brasileira, solteira, diarista, portadora do RG nº </a:t>
            </a:r>
            <a:r>
              <a:rPr lang="pt-BR" dirty="0" err="1"/>
              <a:t>XXX</a:t>
            </a:r>
            <a:r>
              <a:rPr lang="pt-BR" dirty="0"/>
              <a:t> SSP/SP e CPF nº </a:t>
            </a:r>
            <a:r>
              <a:rPr lang="pt-BR" dirty="0" err="1"/>
              <a:t>XXX</a:t>
            </a:r>
            <a:r>
              <a:rPr lang="pt-BR" dirty="0"/>
              <a:t>, residente e domiciliada Logradouro </a:t>
            </a:r>
            <a:r>
              <a:rPr lang="pt-BR" dirty="0" err="1"/>
              <a:t>XXX</a:t>
            </a:r>
            <a:r>
              <a:rPr lang="pt-BR" dirty="0"/>
              <a:t>, Cidade </a:t>
            </a:r>
            <a:r>
              <a:rPr lang="pt-BR" dirty="0" err="1"/>
              <a:t>XXX</a:t>
            </a:r>
            <a:r>
              <a:rPr lang="pt-BR" dirty="0"/>
              <a:t>, DECLARO, sob as penas da lei, que não tenho condições financeiras de arcar com as custas processuais e honorários advocatícios sem prejuízo do meu próprio sustento e de minha família.</a:t>
            </a:r>
          </a:p>
          <a:p>
            <a:pPr marL="0" indent="0" algn="just">
              <a:buNone/>
            </a:pPr>
            <a:r>
              <a:rPr lang="pt-BR" dirty="0"/>
              <a:t>	Por ser verdade, firmo a presente para fins de obtenção dos benefícios da justiça gratuita, nos termos do artigo 98 do Código de Processo Civil.</a:t>
            </a:r>
          </a:p>
          <a:p>
            <a:pPr marL="0" indent="0" algn="just">
              <a:buNone/>
            </a:pPr>
            <a:endParaRPr lang="pt-BR" dirty="0"/>
          </a:p>
          <a:p>
            <a:pPr marL="0" indent="0" algn="ctr">
              <a:buNone/>
            </a:pPr>
            <a:r>
              <a:rPr lang="pt-BR" dirty="0"/>
              <a:t>Local e data.</a:t>
            </a:r>
          </a:p>
          <a:p>
            <a:pPr marL="0" indent="0" algn="ctr">
              <a:buNone/>
            </a:pPr>
            <a:r>
              <a:rPr lang="pt-BR" dirty="0"/>
              <a:t>_________________________________  </a:t>
            </a:r>
          </a:p>
          <a:p>
            <a:pPr marL="0" indent="0" algn="ctr">
              <a:buNone/>
            </a:pPr>
            <a:r>
              <a:rPr lang="pt-BR" dirty="0"/>
              <a:t>Maria da Silva  </a:t>
            </a:r>
          </a:p>
          <a:p>
            <a:pPr marL="0" indent="0" algn="ctr">
              <a:buNone/>
            </a:pPr>
            <a:r>
              <a:rPr lang="pt-BR" dirty="0"/>
              <a:t>RG: </a:t>
            </a:r>
            <a:r>
              <a:rPr lang="pt-BR" dirty="0" err="1"/>
              <a:t>XXX</a:t>
            </a:r>
            <a:endParaRPr lang="pt-BR" dirty="0"/>
          </a:p>
        </p:txBody>
      </p:sp>
    </p:spTree>
    <p:extLst>
      <p:ext uri="{BB962C8B-B14F-4D97-AF65-F5344CB8AC3E}">
        <p14:creationId xmlns:p14="http://schemas.microsoft.com/office/powerpoint/2010/main" val="3301795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37EC4-3A91-0BA8-C974-38741CCC6B1C}"/>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50526FF3-6D04-7B76-DF3B-C6B33A3C8969}"/>
              </a:ext>
            </a:extLst>
          </p:cNvPr>
          <p:cNvSpPr>
            <a:spLocks noGrp="1"/>
          </p:cNvSpPr>
          <p:nvPr>
            <p:ph idx="1"/>
          </p:nvPr>
        </p:nvSpPr>
        <p:spPr>
          <a:xfrm>
            <a:off x="0" y="0"/>
            <a:ext cx="12124944" cy="6858000"/>
          </a:xfrm>
        </p:spPr>
        <p:txBody>
          <a:bodyPr>
            <a:normAutofit/>
          </a:bodyPr>
          <a:lstStyle/>
          <a:p>
            <a:pPr marL="0" indent="0">
              <a:buNone/>
            </a:pPr>
            <a:r>
              <a:rPr lang="pt-BR" dirty="0"/>
              <a:t>1- Durante audiência, o advogado afirma que </a:t>
            </a:r>
            <a:r>
              <a:rPr lang="pt-BR" b="1" dirty="0"/>
              <a:t>desiste da ação</a:t>
            </a:r>
            <a:r>
              <a:rPr lang="pt-BR" dirty="0"/>
              <a:t> em nome do autor. A procuração não contém poderes especiais. Nessa hipótese:</a:t>
            </a:r>
          </a:p>
          <a:p>
            <a:pPr marL="0" indent="0">
              <a:buNone/>
            </a:pPr>
            <a:r>
              <a:rPr lang="pt-BR" b="1" dirty="0"/>
              <a:t>A)</a:t>
            </a:r>
            <a:r>
              <a:rPr lang="pt-BR" dirty="0"/>
              <a:t> A desistência é válida;</a:t>
            </a:r>
            <a:br>
              <a:rPr lang="pt-BR" dirty="0"/>
            </a:br>
            <a:r>
              <a:rPr lang="pt-BR" b="1" dirty="0"/>
              <a:t>B)</a:t>
            </a:r>
            <a:r>
              <a:rPr lang="pt-BR" dirty="0"/>
              <a:t> A desistência depende de homologação do réu;</a:t>
            </a:r>
            <a:br>
              <a:rPr lang="pt-BR" dirty="0"/>
            </a:br>
            <a:r>
              <a:rPr lang="pt-BR" b="1" dirty="0"/>
              <a:t>C)</a:t>
            </a:r>
            <a:r>
              <a:rPr lang="pt-BR" dirty="0"/>
              <a:t> A desistência exige poderes especiais;</a:t>
            </a:r>
            <a:br>
              <a:rPr lang="pt-BR" dirty="0"/>
            </a:br>
            <a:r>
              <a:rPr lang="pt-BR" b="1" dirty="0"/>
              <a:t>D)</a:t>
            </a:r>
            <a:r>
              <a:rPr lang="pt-BR" dirty="0"/>
              <a:t> A desistência produz efeitos apenas após a sentença;</a:t>
            </a:r>
            <a:br>
              <a:rPr lang="pt-BR" dirty="0"/>
            </a:br>
            <a:r>
              <a:rPr lang="pt-BR" b="1" dirty="0"/>
              <a:t>E)</a:t>
            </a:r>
            <a:r>
              <a:rPr lang="pt-BR" dirty="0"/>
              <a:t> A desistência independe de procuração;</a:t>
            </a:r>
          </a:p>
          <a:p>
            <a:pPr marL="0" indent="0" algn="r">
              <a:buNone/>
            </a:pPr>
            <a:r>
              <a:rPr lang="pt-BR" dirty="0"/>
              <a:t>Dica art. 105 CPC</a:t>
            </a:r>
          </a:p>
          <a:p>
            <a:pPr marL="0" indent="0" algn="r">
              <a:buNone/>
            </a:pPr>
            <a:endParaRPr lang="pt-BR" dirty="0"/>
          </a:p>
          <a:p>
            <a:pPr marL="0" indent="0" algn="just">
              <a:buNone/>
            </a:pPr>
            <a:endParaRPr lang="pt-BR" dirty="0"/>
          </a:p>
        </p:txBody>
      </p:sp>
    </p:spTree>
    <p:extLst>
      <p:ext uri="{BB962C8B-B14F-4D97-AF65-F5344CB8AC3E}">
        <p14:creationId xmlns:p14="http://schemas.microsoft.com/office/powerpoint/2010/main" val="2964839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1A674-15BE-EC05-BB90-1C6FBE03E2A4}"/>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42751375-BAA6-A775-4AE5-7493D07B8BCF}"/>
              </a:ext>
            </a:extLst>
          </p:cNvPr>
          <p:cNvSpPr>
            <a:spLocks noGrp="1"/>
          </p:cNvSpPr>
          <p:nvPr>
            <p:ph idx="1"/>
          </p:nvPr>
        </p:nvSpPr>
        <p:spPr>
          <a:xfrm>
            <a:off x="0" y="0"/>
            <a:ext cx="12124944" cy="6858000"/>
          </a:xfrm>
        </p:spPr>
        <p:txBody>
          <a:bodyPr>
            <a:normAutofit/>
          </a:bodyPr>
          <a:lstStyle/>
          <a:p>
            <a:pPr marL="0" indent="0" algn="r">
              <a:buNone/>
            </a:pPr>
            <a:endParaRPr lang="pt-BR" dirty="0"/>
          </a:p>
          <a:p>
            <a:pPr marL="0" indent="0" algn="just">
              <a:buNone/>
            </a:pPr>
            <a:r>
              <a:rPr lang="pt-BR" dirty="0"/>
              <a:t>2- Lucas procurou a advogada Dra. Renata para ingressar com ação de alimentos. Após relatar os fatos, ela elaborou um termo de entrevista e solicitou assinatura. Esse procedimento:</a:t>
            </a:r>
          </a:p>
          <a:p>
            <a:pPr marL="0" indent="0">
              <a:buNone/>
            </a:pPr>
            <a:r>
              <a:rPr lang="pt-BR" dirty="0"/>
              <a:t>A) Viola o sigilo profissional;</a:t>
            </a:r>
          </a:p>
          <a:p>
            <a:pPr marL="0" indent="0">
              <a:buNone/>
            </a:pPr>
            <a:r>
              <a:rPr lang="pt-BR" dirty="0"/>
              <a:t>B) É incorreto, pois a entrevista deve ser apenas verbal;</a:t>
            </a:r>
          </a:p>
          <a:p>
            <a:pPr marL="0" indent="0">
              <a:buNone/>
            </a:pPr>
            <a:r>
              <a:rPr lang="pt-BR" dirty="0"/>
              <a:t>C) Está correto, pois documenta a relação inicial;</a:t>
            </a:r>
          </a:p>
          <a:p>
            <a:pPr marL="0" indent="0">
              <a:buNone/>
            </a:pPr>
            <a:r>
              <a:rPr lang="pt-BR" dirty="0"/>
              <a:t>D) Depende de autorização da OAB;</a:t>
            </a:r>
          </a:p>
          <a:p>
            <a:pPr marL="0" indent="0">
              <a:buNone/>
            </a:pPr>
            <a:r>
              <a:rPr lang="pt-BR" dirty="0"/>
              <a:t>E) É dispensável se houver testemunha;</a:t>
            </a:r>
          </a:p>
          <a:p>
            <a:pPr marL="0" indent="0" algn="just">
              <a:buNone/>
            </a:pPr>
            <a:endParaRPr lang="pt-BR" dirty="0"/>
          </a:p>
        </p:txBody>
      </p:sp>
    </p:spTree>
    <p:extLst>
      <p:ext uri="{BB962C8B-B14F-4D97-AF65-F5344CB8AC3E}">
        <p14:creationId xmlns:p14="http://schemas.microsoft.com/office/powerpoint/2010/main" val="3322078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DDC4B-3184-DE94-AD8A-7B39CA4FCE42}"/>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DE136EC-663F-CD69-BCD4-88857CF81788}"/>
              </a:ext>
            </a:extLst>
          </p:cNvPr>
          <p:cNvSpPr>
            <a:spLocks noGrp="1"/>
          </p:cNvSpPr>
          <p:nvPr>
            <p:ph idx="1"/>
          </p:nvPr>
        </p:nvSpPr>
        <p:spPr>
          <a:xfrm>
            <a:off x="0" y="0"/>
            <a:ext cx="12124944" cy="6858000"/>
          </a:xfrm>
        </p:spPr>
        <p:txBody>
          <a:bodyPr>
            <a:normAutofit fontScale="92500" lnSpcReduction="10000"/>
          </a:bodyPr>
          <a:lstStyle/>
          <a:p>
            <a:pPr marL="0" indent="0" algn="just">
              <a:buNone/>
            </a:pPr>
            <a:r>
              <a:rPr lang="pt-BR" dirty="0"/>
              <a:t>3- No plantão judicial, o advogado Bruno ajuizou medida cautelar de urgência em favor de uma cliente, mas ainda não possuía procuração assinada. Nessa hipótese:</a:t>
            </a:r>
          </a:p>
          <a:p>
            <a:pPr marL="0" indent="0" algn="just">
              <a:buNone/>
            </a:pPr>
            <a:r>
              <a:rPr lang="pt-BR" dirty="0"/>
              <a:t>A) O ato é nulo por falta de representação</a:t>
            </a:r>
          </a:p>
          <a:p>
            <a:pPr marL="0" indent="0" algn="just">
              <a:buNone/>
            </a:pPr>
            <a:r>
              <a:rPr lang="pt-BR" dirty="0"/>
              <a:t>B) O juiz deve indeferir a petição inicial de imediato</a:t>
            </a:r>
          </a:p>
          <a:p>
            <a:pPr marL="0" indent="0" algn="just">
              <a:buNone/>
            </a:pPr>
            <a:r>
              <a:rPr lang="pt-BR" dirty="0"/>
              <a:t>C) O advogado pode atuar e juntar a procuração no prazo legal.</a:t>
            </a:r>
          </a:p>
          <a:p>
            <a:pPr marL="0" indent="0" algn="just">
              <a:buNone/>
            </a:pPr>
            <a:r>
              <a:rPr lang="pt-BR" dirty="0"/>
              <a:t>D) A procuração deve ser juntada antes da sentença,</a:t>
            </a:r>
          </a:p>
          <a:p>
            <a:pPr marL="0" indent="0" algn="just">
              <a:buNone/>
            </a:pPr>
            <a:r>
              <a:rPr lang="pt-BR" dirty="0"/>
              <a:t>E) Apenas a Defensoria pode atuar sem procuração,</a:t>
            </a:r>
          </a:p>
          <a:p>
            <a:pPr marL="0" indent="0" algn="just">
              <a:buNone/>
            </a:pPr>
            <a:endParaRPr lang="pt-BR" dirty="0"/>
          </a:p>
          <a:p>
            <a:pPr marL="0" indent="0" algn="just">
              <a:buNone/>
            </a:pPr>
            <a:r>
              <a:rPr lang="pt-BR" dirty="0"/>
              <a:t>	Art. 104. O advogado não será admitido a postular em juízo sem procuração, salvo para evitar preclusão, decadência ou prescrição, ou para praticar ato considerado urgente.</a:t>
            </a:r>
          </a:p>
          <a:p>
            <a:pPr marL="0" indent="0" algn="just">
              <a:buNone/>
            </a:pPr>
            <a:r>
              <a:rPr lang="pt-BR" dirty="0"/>
              <a:t>	§ 1º Nas hipóteses previstas no </a:t>
            </a:r>
            <a:r>
              <a:rPr lang="pt-BR" i="1" dirty="0"/>
              <a:t>caput</a:t>
            </a:r>
            <a:r>
              <a:rPr lang="pt-BR" dirty="0"/>
              <a:t>, o advogado deverá, independentemente de caução, exibir a procuração no prazo de 15 (quinze) dias, prorrogável por igual período por despacho do juiz.</a:t>
            </a:r>
          </a:p>
          <a:p>
            <a:pPr marL="0" indent="0" algn="just">
              <a:buNone/>
            </a:pPr>
            <a:r>
              <a:rPr lang="pt-BR" dirty="0"/>
              <a:t>	§ 2º O ato não ratificado será considerado ineficaz relativamente àquele em cujo nome foi praticado, respondendo o advogado pelas despesas e por perdas e danos.</a:t>
            </a:r>
          </a:p>
          <a:p>
            <a:pPr marL="0" indent="0" algn="just">
              <a:buNone/>
            </a:pPr>
            <a:endParaRPr lang="pt-BR" dirty="0"/>
          </a:p>
          <a:p>
            <a:pPr marL="0" indent="0" algn="just">
              <a:buNone/>
            </a:pPr>
            <a:endParaRPr lang="pt-BR" dirty="0"/>
          </a:p>
        </p:txBody>
      </p:sp>
    </p:spTree>
    <p:extLst>
      <p:ext uri="{BB962C8B-B14F-4D97-AF65-F5344CB8AC3E}">
        <p14:creationId xmlns:p14="http://schemas.microsoft.com/office/powerpoint/2010/main" val="2402812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81730-A59A-4A46-A6DE-A71B91E9556E}"/>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12B971A0-1E53-F380-686A-F23A770C1F82}"/>
              </a:ext>
            </a:extLst>
          </p:cNvPr>
          <p:cNvSpPr>
            <a:spLocks noGrp="1"/>
          </p:cNvSpPr>
          <p:nvPr>
            <p:ph idx="1"/>
          </p:nvPr>
        </p:nvSpPr>
        <p:spPr>
          <a:xfrm>
            <a:off x="0" y="0"/>
            <a:ext cx="12124944" cy="6858000"/>
          </a:xfrm>
        </p:spPr>
        <p:txBody>
          <a:bodyPr>
            <a:normAutofit/>
          </a:bodyPr>
          <a:lstStyle/>
          <a:p>
            <a:pPr marL="0" indent="0" algn="just">
              <a:buNone/>
            </a:pPr>
            <a:r>
              <a:rPr lang="pt-BR" dirty="0"/>
              <a:t>4- Fernanda ajuizou ação com auxílio de advogado particular. Após a sentença, foi fixada verba sucumbencial. Nesse caso, os honorários de sucumbência:</a:t>
            </a:r>
          </a:p>
          <a:p>
            <a:pPr marL="0" indent="0" algn="just">
              <a:buNone/>
            </a:pPr>
            <a:r>
              <a:rPr lang="pt-BR" dirty="0"/>
              <a:t>A) Pertencem exclusivamente à cliente;</a:t>
            </a:r>
          </a:p>
          <a:p>
            <a:pPr marL="0" indent="0" algn="just">
              <a:buNone/>
            </a:pPr>
            <a:r>
              <a:rPr lang="pt-BR" dirty="0"/>
              <a:t>B) Devem ser divididos entre cliente e advogado;</a:t>
            </a:r>
          </a:p>
          <a:p>
            <a:pPr marL="0" indent="0" algn="just">
              <a:buNone/>
            </a:pPr>
            <a:r>
              <a:rPr lang="pt-BR" dirty="0"/>
              <a:t>C) São de titularidade do advogado;</a:t>
            </a:r>
          </a:p>
          <a:p>
            <a:pPr marL="0" indent="0" algn="just">
              <a:buNone/>
            </a:pPr>
            <a:r>
              <a:rPr lang="pt-BR" dirty="0"/>
              <a:t>D) São absorvidos pelos honorários contratuais;</a:t>
            </a:r>
          </a:p>
          <a:p>
            <a:pPr marL="0" indent="0" algn="just">
              <a:buNone/>
            </a:pPr>
            <a:r>
              <a:rPr lang="pt-BR" dirty="0"/>
              <a:t>E) São válidos apenas se estiverem previstos no contrato;</a:t>
            </a:r>
          </a:p>
        </p:txBody>
      </p:sp>
    </p:spTree>
    <p:extLst>
      <p:ext uri="{BB962C8B-B14F-4D97-AF65-F5344CB8AC3E}">
        <p14:creationId xmlns:p14="http://schemas.microsoft.com/office/powerpoint/2010/main" val="2529438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7B76B-35E5-6BE8-4B82-90EFC5F9909F}"/>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F5B18AE9-AA71-2926-724E-1DECE987FEC8}"/>
              </a:ext>
            </a:extLst>
          </p:cNvPr>
          <p:cNvSpPr>
            <a:spLocks noGrp="1"/>
          </p:cNvSpPr>
          <p:nvPr>
            <p:ph idx="1"/>
          </p:nvPr>
        </p:nvSpPr>
        <p:spPr>
          <a:xfrm>
            <a:off x="0" y="0"/>
            <a:ext cx="12124944" cy="6858000"/>
          </a:xfrm>
        </p:spPr>
        <p:txBody>
          <a:bodyPr>
            <a:normAutofit/>
          </a:bodyPr>
          <a:lstStyle/>
          <a:p>
            <a:pPr marL="0" indent="0">
              <a:buNone/>
            </a:pPr>
            <a:r>
              <a:rPr lang="pt-BR" dirty="0"/>
              <a:t>5- Paula contratou o advogado Dr. Henrique para ajuizar ação de usucapião. Eles firmaram contrato de honorários por valor fixo e percentual sobre o êxito. Esse tipo de contrato é:</a:t>
            </a:r>
          </a:p>
          <a:p>
            <a:pPr marL="0" indent="0">
              <a:buNone/>
            </a:pPr>
            <a:r>
              <a:rPr lang="pt-BR" dirty="0"/>
              <a:t>A) Vedado pelo Estatuto da OAB,</a:t>
            </a:r>
          </a:p>
          <a:p>
            <a:pPr marL="0" indent="0">
              <a:buNone/>
            </a:pPr>
            <a:r>
              <a:rPr lang="pt-BR" dirty="0"/>
              <a:t>B) Permitido, desde que não haja cumulação de honorários sucumbenciais,</a:t>
            </a:r>
          </a:p>
          <a:p>
            <a:pPr marL="0" indent="0">
              <a:buNone/>
            </a:pPr>
            <a:r>
              <a:rPr lang="pt-BR" dirty="0"/>
              <a:t>C) Irregular, pois só pode prever valor fixo,</a:t>
            </a:r>
          </a:p>
          <a:p>
            <a:pPr marL="0" indent="0">
              <a:buNone/>
            </a:pPr>
            <a:r>
              <a:rPr lang="pt-BR" dirty="0"/>
              <a:t>D) Exigível apenas após o trânsito em julgado,</a:t>
            </a:r>
          </a:p>
          <a:p>
            <a:pPr marL="0" indent="0">
              <a:buNone/>
            </a:pPr>
            <a:r>
              <a:rPr lang="pt-BR" dirty="0"/>
              <a:t>E) Lícito, podendo combinar valores fixos e percentuais.</a:t>
            </a:r>
          </a:p>
        </p:txBody>
      </p:sp>
    </p:spTree>
    <p:extLst>
      <p:ext uri="{BB962C8B-B14F-4D97-AF65-F5344CB8AC3E}">
        <p14:creationId xmlns:p14="http://schemas.microsoft.com/office/powerpoint/2010/main" val="2332460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C5DC4-A6A7-84E5-21B2-A9533597331B}"/>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930C9D24-22FD-0501-FC3C-DFA5C6916974}"/>
              </a:ext>
            </a:extLst>
          </p:cNvPr>
          <p:cNvSpPr>
            <a:spLocks noGrp="1"/>
          </p:cNvSpPr>
          <p:nvPr>
            <p:ph type="subTitle" idx="1"/>
          </p:nvPr>
        </p:nvSpPr>
        <p:spPr>
          <a:xfrm>
            <a:off x="0" y="0"/>
            <a:ext cx="12192000" cy="6858000"/>
          </a:xfrm>
        </p:spPr>
        <p:txBody>
          <a:bodyPr/>
          <a:lstStyle/>
          <a:p>
            <a:pPr algn="just"/>
            <a:endParaRPr lang="pt-BR" dirty="0"/>
          </a:p>
          <a:p>
            <a:pPr algn="just"/>
            <a:r>
              <a:rPr lang="pt-BR" dirty="0"/>
              <a:t>-</a:t>
            </a:r>
          </a:p>
        </p:txBody>
      </p:sp>
      <p:pic>
        <p:nvPicPr>
          <p:cNvPr id="5" name="Imagem 4">
            <a:extLst>
              <a:ext uri="{FF2B5EF4-FFF2-40B4-BE49-F238E27FC236}">
                <a16:creationId xmlns:a16="http://schemas.microsoft.com/office/drawing/2014/main" id="{21AD4C57-E1B7-FA3F-F0BF-3AD689295DF9}"/>
              </a:ext>
            </a:extLst>
          </p:cNvPr>
          <p:cNvPicPr>
            <a:picLocks noChangeAspect="1"/>
          </p:cNvPicPr>
          <p:nvPr/>
        </p:nvPicPr>
        <p:blipFill>
          <a:blip r:embed="rId2"/>
          <a:stretch>
            <a:fillRect/>
          </a:stretch>
        </p:blipFill>
        <p:spPr>
          <a:xfrm>
            <a:off x="-1" y="27039"/>
            <a:ext cx="12034675" cy="376084"/>
          </a:xfrm>
          <a:prstGeom prst="rect">
            <a:avLst/>
          </a:prstGeom>
        </p:spPr>
      </p:pic>
      <p:pic>
        <p:nvPicPr>
          <p:cNvPr id="7" name="Imagem 6">
            <a:extLst>
              <a:ext uri="{FF2B5EF4-FFF2-40B4-BE49-F238E27FC236}">
                <a16:creationId xmlns:a16="http://schemas.microsoft.com/office/drawing/2014/main" id="{C0F4A2C6-79AE-BEC7-69A7-4AF9368AE690}"/>
              </a:ext>
            </a:extLst>
          </p:cNvPr>
          <p:cNvPicPr>
            <a:picLocks noChangeAspect="1"/>
          </p:cNvPicPr>
          <p:nvPr/>
        </p:nvPicPr>
        <p:blipFill>
          <a:blip r:embed="rId3"/>
          <a:stretch>
            <a:fillRect/>
          </a:stretch>
        </p:blipFill>
        <p:spPr>
          <a:xfrm>
            <a:off x="0" y="868680"/>
            <a:ext cx="5698202" cy="5962281"/>
          </a:xfrm>
          <a:prstGeom prst="rect">
            <a:avLst/>
          </a:prstGeom>
        </p:spPr>
      </p:pic>
      <p:pic>
        <p:nvPicPr>
          <p:cNvPr id="9" name="Imagem 8">
            <a:extLst>
              <a:ext uri="{FF2B5EF4-FFF2-40B4-BE49-F238E27FC236}">
                <a16:creationId xmlns:a16="http://schemas.microsoft.com/office/drawing/2014/main" id="{CE2FC0E6-347A-87B0-E366-1DE4736ED3A9}"/>
              </a:ext>
            </a:extLst>
          </p:cNvPr>
          <p:cNvPicPr>
            <a:picLocks noChangeAspect="1"/>
          </p:cNvPicPr>
          <p:nvPr/>
        </p:nvPicPr>
        <p:blipFill>
          <a:blip r:embed="rId4"/>
          <a:stretch>
            <a:fillRect/>
          </a:stretch>
        </p:blipFill>
        <p:spPr>
          <a:xfrm>
            <a:off x="6493798" y="895719"/>
            <a:ext cx="5698202" cy="5962281"/>
          </a:xfrm>
          <a:prstGeom prst="rect">
            <a:avLst/>
          </a:prstGeom>
        </p:spPr>
      </p:pic>
    </p:spTree>
    <p:extLst>
      <p:ext uri="{BB962C8B-B14F-4D97-AF65-F5344CB8AC3E}">
        <p14:creationId xmlns:p14="http://schemas.microsoft.com/office/powerpoint/2010/main" val="3256429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F629C-D9E6-F26E-C102-92CF05B05BB2}"/>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37D5588B-234D-8E96-6A8A-D3D2D090B11B}"/>
              </a:ext>
            </a:extLst>
          </p:cNvPr>
          <p:cNvSpPr>
            <a:spLocks noGrp="1"/>
          </p:cNvSpPr>
          <p:nvPr>
            <p:ph type="subTitle" idx="1"/>
          </p:nvPr>
        </p:nvSpPr>
        <p:spPr>
          <a:xfrm>
            <a:off x="0" y="0"/>
            <a:ext cx="12192000" cy="6858000"/>
          </a:xfrm>
        </p:spPr>
        <p:txBody>
          <a:bodyPr>
            <a:normAutofit/>
          </a:bodyPr>
          <a:lstStyle/>
          <a:p>
            <a:pPr algn="just"/>
            <a:endParaRPr lang="pt-BR" dirty="0"/>
          </a:p>
          <a:p>
            <a:pPr algn="just"/>
            <a:endParaRPr lang="pt-BR" dirty="0">
              <a:highlight>
                <a:srgbClr val="FFFF00"/>
              </a:highlight>
            </a:endParaRPr>
          </a:p>
          <a:p>
            <a:pPr algn="just"/>
            <a:endParaRPr lang="pt-BR" dirty="0">
              <a:highlight>
                <a:srgbClr val="FFFF00"/>
              </a:highlight>
            </a:endParaRPr>
          </a:p>
          <a:p>
            <a:pPr algn="just"/>
            <a:r>
              <a:rPr lang="pt-BR" dirty="0">
                <a:highlight>
                  <a:srgbClr val="FFFF00"/>
                </a:highlight>
              </a:rPr>
              <a:t>5 EMBARGOS DE TERCEIRO</a:t>
            </a:r>
          </a:p>
          <a:p>
            <a:pPr algn="just"/>
            <a:r>
              <a:rPr lang="pt-BR" dirty="0">
                <a:highlight>
                  <a:srgbClr val="FFFF00"/>
                </a:highlight>
              </a:rPr>
              <a:t>2 EMBARGOS À EXECUÇÃO</a:t>
            </a:r>
          </a:p>
          <a:p>
            <a:pPr algn="just"/>
            <a:r>
              <a:rPr lang="pt-BR" dirty="0">
                <a:highlight>
                  <a:srgbClr val="FFFF00"/>
                </a:highlight>
              </a:rPr>
              <a:t>2 REINTEGRAÇÃO DE POSSE</a:t>
            </a:r>
          </a:p>
          <a:p>
            <a:pPr algn="just"/>
            <a:r>
              <a:rPr lang="pt-BR" dirty="0">
                <a:highlight>
                  <a:srgbClr val="FFFF00"/>
                </a:highlight>
              </a:rPr>
              <a:t>2 INTERDIÇÃO</a:t>
            </a:r>
          </a:p>
          <a:p>
            <a:pPr algn="just"/>
            <a:r>
              <a:rPr lang="pt-BR" dirty="0">
                <a:highlight>
                  <a:srgbClr val="FFFF00"/>
                </a:highlight>
              </a:rPr>
              <a:t>1 DIVÓRCIO CONSENSUAL</a:t>
            </a:r>
          </a:p>
          <a:p>
            <a:pPr algn="just"/>
            <a:r>
              <a:rPr lang="pt-BR" dirty="0">
                <a:highlight>
                  <a:srgbClr val="FFFF00"/>
                </a:highlight>
              </a:rPr>
              <a:t>2 CONSIGNAÇÃO EM </a:t>
            </a:r>
          </a:p>
          <a:p>
            <a:pPr algn="just"/>
            <a:r>
              <a:rPr lang="pt-BR" dirty="0">
                <a:highlight>
                  <a:srgbClr val="FFFF00"/>
                </a:highlight>
              </a:rPr>
              <a:t>PAGAMENTO</a:t>
            </a:r>
          </a:p>
          <a:p>
            <a:pPr algn="just"/>
            <a:r>
              <a:rPr lang="pt-BR" dirty="0">
                <a:highlight>
                  <a:srgbClr val="FFFF00"/>
                </a:highlight>
              </a:rPr>
              <a:t>1 RESCISÓRIA</a:t>
            </a:r>
          </a:p>
          <a:p>
            <a:pPr algn="just"/>
            <a:r>
              <a:rPr lang="pt-BR" dirty="0">
                <a:highlight>
                  <a:srgbClr val="FFFF00"/>
                </a:highlight>
              </a:rPr>
              <a:t>4 ALIMENTOS</a:t>
            </a:r>
          </a:p>
          <a:p>
            <a:pPr algn="just"/>
            <a:r>
              <a:rPr lang="pt-BR" dirty="0">
                <a:highlight>
                  <a:srgbClr val="FFFF00"/>
                </a:highlight>
              </a:rPr>
              <a:t>1 DESPEJO</a:t>
            </a:r>
          </a:p>
          <a:p>
            <a:pPr algn="just"/>
            <a:r>
              <a:rPr lang="pt-BR" dirty="0">
                <a:highlight>
                  <a:srgbClr val="FFFF00"/>
                </a:highlight>
              </a:rPr>
              <a:t>7 PROCEDIMENTO COMUM</a:t>
            </a:r>
          </a:p>
          <a:p>
            <a:pPr algn="just"/>
            <a:r>
              <a:rPr lang="pt-BR" dirty="0">
                <a:highlight>
                  <a:srgbClr val="FFFF00"/>
                </a:highlight>
              </a:rPr>
              <a:t>1 USUCAPIÃO</a:t>
            </a:r>
          </a:p>
        </p:txBody>
      </p:sp>
      <p:pic>
        <p:nvPicPr>
          <p:cNvPr id="5" name="Imagem 4">
            <a:extLst>
              <a:ext uri="{FF2B5EF4-FFF2-40B4-BE49-F238E27FC236}">
                <a16:creationId xmlns:a16="http://schemas.microsoft.com/office/drawing/2014/main" id="{024F7801-9B1E-038D-4AB5-2E15D4E754C3}"/>
              </a:ext>
            </a:extLst>
          </p:cNvPr>
          <p:cNvPicPr>
            <a:picLocks noChangeAspect="1"/>
          </p:cNvPicPr>
          <p:nvPr/>
        </p:nvPicPr>
        <p:blipFill>
          <a:blip r:embed="rId2"/>
          <a:stretch>
            <a:fillRect/>
          </a:stretch>
        </p:blipFill>
        <p:spPr>
          <a:xfrm>
            <a:off x="-1" y="27039"/>
            <a:ext cx="12034675" cy="376084"/>
          </a:xfrm>
          <a:prstGeom prst="rect">
            <a:avLst/>
          </a:prstGeom>
        </p:spPr>
      </p:pic>
      <p:pic>
        <p:nvPicPr>
          <p:cNvPr id="4" name="Imagem 3">
            <a:extLst>
              <a:ext uri="{FF2B5EF4-FFF2-40B4-BE49-F238E27FC236}">
                <a16:creationId xmlns:a16="http://schemas.microsoft.com/office/drawing/2014/main" id="{FAF0E43E-34D9-2690-440C-7C2356E996E8}"/>
              </a:ext>
            </a:extLst>
          </p:cNvPr>
          <p:cNvPicPr>
            <a:picLocks noChangeAspect="1"/>
          </p:cNvPicPr>
          <p:nvPr/>
        </p:nvPicPr>
        <p:blipFill>
          <a:blip r:embed="rId3"/>
          <a:stretch>
            <a:fillRect/>
          </a:stretch>
        </p:blipFill>
        <p:spPr>
          <a:xfrm>
            <a:off x="2926514" y="746073"/>
            <a:ext cx="1336740" cy="576780"/>
          </a:xfrm>
          <a:prstGeom prst="rect">
            <a:avLst/>
          </a:prstGeom>
        </p:spPr>
      </p:pic>
      <p:pic>
        <p:nvPicPr>
          <p:cNvPr id="8" name="Imagem 7">
            <a:extLst>
              <a:ext uri="{FF2B5EF4-FFF2-40B4-BE49-F238E27FC236}">
                <a16:creationId xmlns:a16="http://schemas.microsoft.com/office/drawing/2014/main" id="{3F2CD0CE-52A6-C497-1265-FBCEC2DF4F40}"/>
              </a:ext>
            </a:extLst>
          </p:cNvPr>
          <p:cNvPicPr>
            <a:picLocks noChangeAspect="1"/>
          </p:cNvPicPr>
          <p:nvPr/>
        </p:nvPicPr>
        <p:blipFill>
          <a:blip r:embed="rId4"/>
          <a:stretch>
            <a:fillRect/>
          </a:stretch>
        </p:blipFill>
        <p:spPr>
          <a:xfrm>
            <a:off x="4964212" y="739443"/>
            <a:ext cx="1240349" cy="325854"/>
          </a:xfrm>
          <a:prstGeom prst="rect">
            <a:avLst/>
          </a:prstGeom>
        </p:spPr>
      </p:pic>
      <p:pic>
        <p:nvPicPr>
          <p:cNvPr id="11" name="Imagem 10">
            <a:extLst>
              <a:ext uri="{FF2B5EF4-FFF2-40B4-BE49-F238E27FC236}">
                <a16:creationId xmlns:a16="http://schemas.microsoft.com/office/drawing/2014/main" id="{505B970B-D402-447A-B65F-1AD1F9FD5B07}"/>
              </a:ext>
            </a:extLst>
          </p:cNvPr>
          <p:cNvPicPr>
            <a:picLocks noChangeAspect="1"/>
          </p:cNvPicPr>
          <p:nvPr/>
        </p:nvPicPr>
        <p:blipFill>
          <a:blip r:embed="rId5"/>
          <a:stretch>
            <a:fillRect/>
          </a:stretch>
        </p:blipFill>
        <p:spPr>
          <a:xfrm>
            <a:off x="6439322" y="685591"/>
            <a:ext cx="2959501" cy="1467464"/>
          </a:xfrm>
          <a:prstGeom prst="rect">
            <a:avLst/>
          </a:prstGeom>
        </p:spPr>
      </p:pic>
      <p:pic>
        <p:nvPicPr>
          <p:cNvPr id="13" name="Imagem 12">
            <a:extLst>
              <a:ext uri="{FF2B5EF4-FFF2-40B4-BE49-F238E27FC236}">
                <a16:creationId xmlns:a16="http://schemas.microsoft.com/office/drawing/2014/main" id="{8EF31066-F003-AFFB-BB88-269BDC236BE9}"/>
              </a:ext>
            </a:extLst>
          </p:cNvPr>
          <p:cNvPicPr>
            <a:picLocks noChangeAspect="1"/>
          </p:cNvPicPr>
          <p:nvPr/>
        </p:nvPicPr>
        <p:blipFill>
          <a:blip r:embed="rId6"/>
          <a:stretch>
            <a:fillRect/>
          </a:stretch>
        </p:blipFill>
        <p:spPr>
          <a:xfrm>
            <a:off x="9463999" y="823626"/>
            <a:ext cx="2557202" cy="384376"/>
          </a:xfrm>
          <a:prstGeom prst="rect">
            <a:avLst/>
          </a:prstGeom>
        </p:spPr>
      </p:pic>
      <p:pic>
        <p:nvPicPr>
          <p:cNvPr id="15" name="Imagem 14">
            <a:extLst>
              <a:ext uri="{FF2B5EF4-FFF2-40B4-BE49-F238E27FC236}">
                <a16:creationId xmlns:a16="http://schemas.microsoft.com/office/drawing/2014/main" id="{C266F999-56A8-8552-9DD5-8E8AA267B8F3}"/>
              </a:ext>
            </a:extLst>
          </p:cNvPr>
          <p:cNvPicPr>
            <a:picLocks noChangeAspect="1"/>
          </p:cNvPicPr>
          <p:nvPr/>
        </p:nvPicPr>
        <p:blipFill>
          <a:blip r:embed="rId7"/>
          <a:stretch>
            <a:fillRect/>
          </a:stretch>
        </p:blipFill>
        <p:spPr>
          <a:xfrm>
            <a:off x="1075469" y="425332"/>
            <a:ext cx="730049" cy="376085"/>
          </a:xfrm>
          <a:prstGeom prst="rect">
            <a:avLst/>
          </a:prstGeom>
        </p:spPr>
      </p:pic>
      <p:pic>
        <p:nvPicPr>
          <p:cNvPr id="17" name="Imagem 16">
            <a:extLst>
              <a:ext uri="{FF2B5EF4-FFF2-40B4-BE49-F238E27FC236}">
                <a16:creationId xmlns:a16="http://schemas.microsoft.com/office/drawing/2014/main" id="{3DB8330A-9BE2-CA68-C741-8096407A70DE}"/>
              </a:ext>
            </a:extLst>
          </p:cNvPr>
          <p:cNvPicPr>
            <a:picLocks noChangeAspect="1"/>
          </p:cNvPicPr>
          <p:nvPr/>
        </p:nvPicPr>
        <p:blipFill>
          <a:blip r:embed="rId8"/>
          <a:stretch>
            <a:fillRect/>
          </a:stretch>
        </p:blipFill>
        <p:spPr>
          <a:xfrm>
            <a:off x="3309121" y="417363"/>
            <a:ext cx="391024" cy="325854"/>
          </a:xfrm>
          <a:prstGeom prst="rect">
            <a:avLst/>
          </a:prstGeom>
        </p:spPr>
      </p:pic>
      <p:pic>
        <p:nvPicPr>
          <p:cNvPr id="19" name="Imagem 18">
            <a:extLst>
              <a:ext uri="{FF2B5EF4-FFF2-40B4-BE49-F238E27FC236}">
                <a16:creationId xmlns:a16="http://schemas.microsoft.com/office/drawing/2014/main" id="{FA35E3A4-AD2E-D4A7-FCF2-4F31269A3E04}"/>
              </a:ext>
            </a:extLst>
          </p:cNvPr>
          <p:cNvPicPr>
            <a:picLocks noChangeAspect="1"/>
          </p:cNvPicPr>
          <p:nvPr/>
        </p:nvPicPr>
        <p:blipFill>
          <a:blip r:embed="rId9"/>
          <a:stretch>
            <a:fillRect/>
          </a:stretch>
        </p:blipFill>
        <p:spPr>
          <a:xfrm>
            <a:off x="10596542" y="441489"/>
            <a:ext cx="292115" cy="273064"/>
          </a:xfrm>
          <a:prstGeom prst="rect">
            <a:avLst/>
          </a:prstGeom>
        </p:spPr>
      </p:pic>
      <p:pic>
        <p:nvPicPr>
          <p:cNvPr id="21" name="Imagem 20">
            <a:extLst>
              <a:ext uri="{FF2B5EF4-FFF2-40B4-BE49-F238E27FC236}">
                <a16:creationId xmlns:a16="http://schemas.microsoft.com/office/drawing/2014/main" id="{E7863B45-3CF6-7B6D-921F-1644F90CFD8C}"/>
              </a:ext>
            </a:extLst>
          </p:cNvPr>
          <p:cNvPicPr>
            <a:picLocks noChangeAspect="1"/>
          </p:cNvPicPr>
          <p:nvPr/>
        </p:nvPicPr>
        <p:blipFill>
          <a:blip r:embed="rId9"/>
          <a:stretch>
            <a:fillRect/>
          </a:stretch>
        </p:blipFill>
        <p:spPr>
          <a:xfrm>
            <a:off x="5406714" y="409727"/>
            <a:ext cx="292115" cy="273064"/>
          </a:xfrm>
          <a:prstGeom prst="rect">
            <a:avLst/>
          </a:prstGeom>
        </p:spPr>
      </p:pic>
      <p:pic>
        <p:nvPicPr>
          <p:cNvPr id="23" name="Imagem 22">
            <a:extLst>
              <a:ext uri="{FF2B5EF4-FFF2-40B4-BE49-F238E27FC236}">
                <a16:creationId xmlns:a16="http://schemas.microsoft.com/office/drawing/2014/main" id="{47FE6E07-05E9-D78D-A642-C08C9911F1F2}"/>
              </a:ext>
            </a:extLst>
          </p:cNvPr>
          <p:cNvPicPr>
            <a:picLocks noChangeAspect="1"/>
          </p:cNvPicPr>
          <p:nvPr/>
        </p:nvPicPr>
        <p:blipFill>
          <a:blip r:embed="rId10"/>
          <a:stretch>
            <a:fillRect/>
          </a:stretch>
        </p:blipFill>
        <p:spPr>
          <a:xfrm>
            <a:off x="7505048" y="441489"/>
            <a:ext cx="544050" cy="321079"/>
          </a:xfrm>
          <a:prstGeom prst="rect">
            <a:avLst/>
          </a:prstGeom>
        </p:spPr>
      </p:pic>
    </p:spTree>
    <p:extLst>
      <p:ext uri="{BB962C8B-B14F-4D97-AF65-F5344CB8AC3E}">
        <p14:creationId xmlns:p14="http://schemas.microsoft.com/office/powerpoint/2010/main" val="3676167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a:bodyPr>
          <a:lstStyle/>
          <a:p>
            <a:pPr algn="just"/>
            <a:r>
              <a:rPr lang="pt-BR" b="1" dirty="0"/>
              <a:t>-</a:t>
            </a:r>
            <a:endParaRPr lang="pt-BR" sz="3800" dirty="0">
              <a:highlight>
                <a:srgbClr val="FFFF00"/>
              </a:highlight>
            </a:endParaRPr>
          </a:p>
        </p:txBody>
      </p:sp>
      <p:pic>
        <p:nvPicPr>
          <p:cNvPr id="4" name="Imagem 3">
            <a:extLst>
              <a:ext uri="{FF2B5EF4-FFF2-40B4-BE49-F238E27FC236}">
                <a16:creationId xmlns:a16="http://schemas.microsoft.com/office/drawing/2014/main" id="{7F997E08-AE61-C1D3-EEC5-692FFEFE161D}"/>
              </a:ext>
            </a:extLst>
          </p:cNvPr>
          <p:cNvPicPr>
            <a:picLocks noChangeAspect="1"/>
          </p:cNvPicPr>
          <p:nvPr/>
        </p:nvPicPr>
        <p:blipFill>
          <a:blip r:embed="rId2"/>
          <a:stretch>
            <a:fillRect/>
          </a:stretch>
        </p:blipFill>
        <p:spPr>
          <a:xfrm>
            <a:off x="242314" y="932689"/>
            <a:ext cx="11178541" cy="1721466"/>
          </a:xfrm>
          <a:prstGeom prst="rect">
            <a:avLst/>
          </a:prstGeom>
        </p:spPr>
      </p:pic>
      <p:pic>
        <p:nvPicPr>
          <p:cNvPr id="6" name="Imagem 5">
            <a:extLst>
              <a:ext uri="{FF2B5EF4-FFF2-40B4-BE49-F238E27FC236}">
                <a16:creationId xmlns:a16="http://schemas.microsoft.com/office/drawing/2014/main" id="{CD3488C4-056C-6AF9-7F4D-11BFC248209E}"/>
              </a:ext>
            </a:extLst>
          </p:cNvPr>
          <p:cNvPicPr>
            <a:picLocks noChangeAspect="1"/>
          </p:cNvPicPr>
          <p:nvPr/>
        </p:nvPicPr>
        <p:blipFill>
          <a:blip r:embed="rId3"/>
          <a:stretch>
            <a:fillRect/>
          </a:stretch>
        </p:blipFill>
        <p:spPr>
          <a:xfrm>
            <a:off x="0" y="0"/>
            <a:ext cx="6636091" cy="1014984"/>
          </a:xfrm>
          <a:prstGeom prst="rect">
            <a:avLst/>
          </a:prstGeom>
        </p:spPr>
      </p:pic>
      <p:pic>
        <p:nvPicPr>
          <p:cNvPr id="8" name="Imagem 7">
            <a:extLst>
              <a:ext uri="{FF2B5EF4-FFF2-40B4-BE49-F238E27FC236}">
                <a16:creationId xmlns:a16="http://schemas.microsoft.com/office/drawing/2014/main" id="{87E4DB06-E4B3-9FB6-592D-2C0BBF530B11}"/>
              </a:ext>
            </a:extLst>
          </p:cNvPr>
          <p:cNvPicPr>
            <a:picLocks noChangeAspect="1"/>
          </p:cNvPicPr>
          <p:nvPr/>
        </p:nvPicPr>
        <p:blipFill>
          <a:blip r:embed="rId4"/>
          <a:stretch>
            <a:fillRect/>
          </a:stretch>
        </p:blipFill>
        <p:spPr>
          <a:xfrm>
            <a:off x="347472" y="2734056"/>
            <a:ext cx="10863071" cy="4199445"/>
          </a:xfrm>
          <a:prstGeom prst="rect">
            <a:avLst/>
          </a:prstGeom>
        </p:spPr>
      </p:pic>
      <p:pic>
        <p:nvPicPr>
          <p:cNvPr id="10" name="Imagem 9">
            <a:extLst>
              <a:ext uri="{FF2B5EF4-FFF2-40B4-BE49-F238E27FC236}">
                <a16:creationId xmlns:a16="http://schemas.microsoft.com/office/drawing/2014/main" id="{9BD23578-AFE1-AE4A-15BC-D97A67D04BED}"/>
              </a:ext>
            </a:extLst>
          </p:cNvPr>
          <p:cNvPicPr>
            <a:picLocks noChangeAspect="1"/>
          </p:cNvPicPr>
          <p:nvPr/>
        </p:nvPicPr>
        <p:blipFill>
          <a:blip r:embed="rId5"/>
          <a:stretch>
            <a:fillRect/>
          </a:stretch>
        </p:blipFill>
        <p:spPr>
          <a:xfrm>
            <a:off x="7925395" y="0"/>
            <a:ext cx="4135541" cy="852788"/>
          </a:xfrm>
          <a:prstGeom prst="rect">
            <a:avLst/>
          </a:prstGeom>
        </p:spPr>
      </p:pic>
    </p:spTree>
    <p:extLst>
      <p:ext uri="{BB962C8B-B14F-4D97-AF65-F5344CB8AC3E}">
        <p14:creationId xmlns:p14="http://schemas.microsoft.com/office/powerpoint/2010/main" val="569014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F68E3-26B7-AFCA-7010-7DA13EC49554}"/>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10552C36-5519-32E4-F0D6-01ADD5681FC4}"/>
              </a:ext>
            </a:extLst>
          </p:cNvPr>
          <p:cNvSpPr>
            <a:spLocks noGrp="1"/>
          </p:cNvSpPr>
          <p:nvPr>
            <p:ph idx="1"/>
          </p:nvPr>
        </p:nvSpPr>
        <p:spPr>
          <a:xfrm>
            <a:off x="0" y="0"/>
            <a:ext cx="12124944" cy="6858000"/>
          </a:xfrm>
        </p:spPr>
        <p:txBody>
          <a:bodyPr/>
          <a:lstStyle/>
          <a:p>
            <a:pPr marL="0" indent="0">
              <a:buNone/>
            </a:pPr>
            <a:r>
              <a:rPr lang="pt-BR" dirty="0"/>
              <a:t>-</a:t>
            </a:r>
          </a:p>
        </p:txBody>
      </p:sp>
      <p:pic>
        <p:nvPicPr>
          <p:cNvPr id="8" name="Imagem 7">
            <a:extLst>
              <a:ext uri="{FF2B5EF4-FFF2-40B4-BE49-F238E27FC236}">
                <a16:creationId xmlns:a16="http://schemas.microsoft.com/office/drawing/2014/main" id="{77C91502-053C-E362-1A12-10C966466980}"/>
              </a:ext>
            </a:extLst>
          </p:cNvPr>
          <p:cNvPicPr>
            <a:picLocks noChangeAspect="1"/>
          </p:cNvPicPr>
          <p:nvPr/>
        </p:nvPicPr>
        <p:blipFill>
          <a:blip r:embed="rId2"/>
          <a:stretch>
            <a:fillRect/>
          </a:stretch>
        </p:blipFill>
        <p:spPr>
          <a:xfrm>
            <a:off x="67056" y="0"/>
            <a:ext cx="11957083" cy="6858000"/>
          </a:xfrm>
          <a:prstGeom prst="rect">
            <a:avLst/>
          </a:prstGeom>
        </p:spPr>
      </p:pic>
    </p:spTree>
    <p:extLst>
      <p:ext uri="{BB962C8B-B14F-4D97-AF65-F5344CB8AC3E}">
        <p14:creationId xmlns:p14="http://schemas.microsoft.com/office/powerpoint/2010/main" val="20051565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32302-C6DC-95F2-7E5B-C5C3535900F5}"/>
            </a:ext>
          </a:extLst>
        </p:cNvPr>
        <p:cNvGrpSpPr/>
        <p:nvPr/>
      </p:nvGrpSpPr>
      <p:grpSpPr>
        <a:xfrm>
          <a:off x="0" y="0"/>
          <a:ext cx="0" cy="0"/>
          <a:chOff x="0" y="0"/>
          <a:chExt cx="0" cy="0"/>
        </a:xfrm>
      </p:grpSpPr>
      <p:sp>
        <p:nvSpPr>
          <p:cNvPr id="146" name="Espaço Reservado para Conteúdo 2_3">
            <a:extLst>
              <a:ext uri="{FF2B5EF4-FFF2-40B4-BE49-F238E27FC236}">
                <a16:creationId xmlns:a16="http://schemas.microsoft.com/office/drawing/2014/main" id="{5BF21C84-403C-86E5-FD0C-CD294A379659}"/>
              </a:ext>
            </a:extLst>
          </p:cNvPr>
          <p:cNvSpPr/>
          <p:nvPr/>
        </p:nvSpPr>
        <p:spPr>
          <a:xfrm>
            <a:off x="0" y="0"/>
            <a:ext cx="12192000" cy="6858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2500"/>
          </a:bodyPr>
          <a:lstStyle/>
          <a:p>
            <a:pPr algn="ctr">
              <a:spcBef>
                <a:spcPts val="641"/>
              </a:spcBef>
              <a:tabLst>
                <a:tab pos="0" algn="l"/>
              </a:tabLst>
            </a:pPr>
            <a:r>
              <a:rPr lang="pt-BR" sz="3600" b="1" dirty="0"/>
              <a:t>IDENTIFIQUE A PEÇA</a:t>
            </a:r>
          </a:p>
          <a:p>
            <a:pPr algn="just">
              <a:spcBef>
                <a:spcPts val="641"/>
              </a:spcBef>
              <a:tabLst>
                <a:tab pos="0" algn="l"/>
              </a:tabLst>
            </a:pPr>
            <a:r>
              <a:rPr lang="pt-BR" sz="3600" dirty="0"/>
              <a:t>		</a:t>
            </a:r>
          </a:p>
          <a:p>
            <a:pPr algn="just">
              <a:spcBef>
                <a:spcPts val="641"/>
              </a:spcBef>
              <a:tabLst>
                <a:tab pos="0" algn="l"/>
              </a:tabLst>
            </a:pPr>
            <a:r>
              <a:rPr lang="pt-BR" sz="3600" dirty="0"/>
              <a:t>		No dia 12 de abril de 2025, </a:t>
            </a:r>
            <a:r>
              <a:rPr lang="pt-BR" sz="3600" b="1" dirty="0"/>
              <a:t>Carla</a:t>
            </a:r>
            <a:r>
              <a:rPr lang="pt-BR" sz="3600" dirty="0"/>
              <a:t> adquiriu um liquidificador da marca </a:t>
            </a:r>
            <a:r>
              <a:rPr lang="pt-BR" sz="3600" b="1" dirty="0" err="1"/>
              <a:t>EletroMix</a:t>
            </a:r>
            <a:r>
              <a:rPr lang="pt-BR" sz="3600" b="1" dirty="0"/>
              <a:t> Ltda.</a:t>
            </a:r>
            <a:r>
              <a:rPr lang="pt-BR" sz="3600" dirty="0"/>
              <a:t> em uma loja de departamentos.</a:t>
            </a:r>
          </a:p>
          <a:p>
            <a:pPr algn="just">
              <a:spcBef>
                <a:spcPts val="641"/>
              </a:spcBef>
              <a:tabLst>
                <a:tab pos="0" algn="l"/>
              </a:tabLst>
            </a:pPr>
            <a:r>
              <a:rPr lang="pt-BR" sz="3600" dirty="0"/>
              <a:t>		Ao usar o produto pela primeira vez, o copo explodiu, causando ferimentos em sua mão e danificando parte do azulejo de sua cozinha.</a:t>
            </a:r>
          </a:p>
          <a:p>
            <a:pPr algn="just">
              <a:spcBef>
                <a:spcPts val="641"/>
              </a:spcBef>
              <a:tabLst>
                <a:tab pos="0" algn="l"/>
              </a:tabLst>
            </a:pPr>
            <a:r>
              <a:rPr lang="pt-BR" sz="3600" dirty="0"/>
              <a:t>		Carla requer o reembolso dos prejuízos porque gastou </a:t>
            </a:r>
            <a:r>
              <a:rPr lang="pt-BR" sz="3600" b="1" dirty="0"/>
              <a:t>R$ 1.200,00</a:t>
            </a:r>
            <a:r>
              <a:rPr lang="pt-BR" sz="3600" dirty="0"/>
              <a:t> com curativos e </a:t>
            </a:r>
            <a:r>
              <a:rPr lang="pt-BR" sz="3600" b="1" dirty="0"/>
              <a:t>R$ 800,00</a:t>
            </a:r>
            <a:r>
              <a:rPr lang="pt-BR" sz="3600" dirty="0"/>
              <a:t> para conserto da parede.</a:t>
            </a:r>
          </a:p>
          <a:p>
            <a:pPr>
              <a:spcBef>
                <a:spcPts val="641"/>
              </a:spcBef>
              <a:tabLst>
                <a:tab pos="0" algn="l"/>
              </a:tabLst>
            </a:pPr>
            <a:endParaRPr lang="pt-BR" sz="3600" spc="-1" dirty="0">
              <a:latin typeface="Arial"/>
            </a:endParaRPr>
          </a:p>
          <a:p>
            <a:pPr>
              <a:spcBef>
                <a:spcPts val="641"/>
              </a:spcBef>
              <a:tabLst>
                <a:tab pos="0" algn="l"/>
              </a:tabLst>
            </a:pPr>
            <a:endParaRPr lang="pt-BR" sz="3600" spc="-1" dirty="0">
              <a:latin typeface="Arial"/>
            </a:endParaRPr>
          </a:p>
          <a:p>
            <a:pPr algn="ctr">
              <a:spcBef>
                <a:spcPts val="641"/>
              </a:spcBef>
              <a:tabLst>
                <a:tab pos="0" algn="l"/>
              </a:tabLst>
            </a:pPr>
            <a:r>
              <a:rPr lang="pt-BR" sz="3600" spc="-1" dirty="0">
                <a:latin typeface="Arial"/>
              </a:rPr>
              <a:t>NÃO PRESUMIR NADA!!!!</a:t>
            </a:r>
          </a:p>
        </p:txBody>
      </p:sp>
    </p:spTree>
    <p:extLst>
      <p:ext uri="{BB962C8B-B14F-4D97-AF65-F5344CB8AC3E}">
        <p14:creationId xmlns:p14="http://schemas.microsoft.com/office/powerpoint/2010/main" val="4058108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823D1-7E4A-4C5C-2958-733F2E541487}"/>
            </a:ext>
          </a:extLst>
        </p:cNvPr>
        <p:cNvGrpSpPr/>
        <p:nvPr/>
      </p:nvGrpSpPr>
      <p:grpSpPr>
        <a:xfrm>
          <a:off x="0" y="0"/>
          <a:ext cx="0" cy="0"/>
          <a:chOff x="0" y="0"/>
          <a:chExt cx="0" cy="0"/>
        </a:xfrm>
      </p:grpSpPr>
      <p:sp>
        <p:nvSpPr>
          <p:cNvPr id="146" name="Espaço Reservado para Conteúdo 2_3">
            <a:extLst>
              <a:ext uri="{FF2B5EF4-FFF2-40B4-BE49-F238E27FC236}">
                <a16:creationId xmlns:a16="http://schemas.microsoft.com/office/drawing/2014/main" id="{2D292C3D-D038-46E4-700E-4F83145AE8AD}"/>
              </a:ext>
            </a:extLst>
          </p:cNvPr>
          <p:cNvSpPr/>
          <p:nvPr/>
        </p:nvSpPr>
        <p:spPr>
          <a:xfrm>
            <a:off x="0" y="0"/>
            <a:ext cx="12192000" cy="6858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gn="just">
              <a:spcBef>
                <a:spcPts val="641"/>
              </a:spcBef>
              <a:tabLst>
                <a:tab pos="0" algn="l"/>
              </a:tabLst>
            </a:pPr>
            <a:r>
              <a:rPr lang="pt-BR" sz="2400" spc="-1" dirty="0">
                <a:solidFill>
                  <a:srgbClr val="000000"/>
                </a:solidFill>
                <a:latin typeface="Calibri"/>
              </a:rPr>
              <a:t>		</a:t>
            </a:r>
            <a:r>
              <a:rPr lang="pt-BR" sz="3200" dirty="0"/>
              <a:t>No dia 10 de março de 2025, </a:t>
            </a:r>
            <a:r>
              <a:rPr lang="pt-BR" sz="3200" b="1" dirty="0"/>
              <a:t>Marcos</a:t>
            </a:r>
            <a:r>
              <a:rPr lang="pt-BR" sz="3200" dirty="0"/>
              <a:t> ajuizou </a:t>
            </a:r>
            <a:r>
              <a:rPr lang="pt-BR" sz="3200" b="1" dirty="0"/>
              <a:t>ação de indenização por danos materiais</a:t>
            </a:r>
            <a:r>
              <a:rPr lang="pt-BR" sz="3200" dirty="0"/>
              <a:t> contra a empresa </a:t>
            </a:r>
            <a:r>
              <a:rPr lang="pt-BR" sz="3200" b="1" dirty="0" err="1"/>
              <a:t>Transvale</a:t>
            </a:r>
            <a:r>
              <a:rPr lang="pt-BR" sz="3200" b="1" dirty="0"/>
              <a:t> Transportes Ltda.</a:t>
            </a:r>
            <a:r>
              <a:rPr lang="pt-BR" sz="3200" dirty="0"/>
              <a:t>, alegando que um caminhão da ré colidiu com seu veículo em </a:t>
            </a:r>
            <a:r>
              <a:rPr lang="pt-BR" sz="3200" b="1" dirty="0"/>
              <a:t>fevereiro de 2008</a:t>
            </a:r>
            <a:r>
              <a:rPr lang="pt-BR" sz="3200" dirty="0"/>
              <a:t>, causando prejuízo de </a:t>
            </a:r>
            <a:r>
              <a:rPr lang="pt-BR" sz="3200" b="1" dirty="0"/>
              <a:t>R$ 50.000,00</a:t>
            </a:r>
            <a:r>
              <a:rPr lang="pt-BR" sz="3200" dirty="0"/>
              <a:t>.</a:t>
            </a:r>
          </a:p>
          <a:p>
            <a:pPr algn="just">
              <a:spcBef>
                <a:spcPts val="641"/>
              </a:spcBef>
              <a:tabLst>
                <a:tab pos="0" algn="l"/>
              </a:tabLst>
            </a:pPr>
            <a:r>
              <a:rPr lang="pt-BR" sz="3200" dirty="0"/>
              <a:t>		Entretanto, na petição inicial, atribuiu à causa o valor de </a:t>
            </a:r>
            <a:r>
              <a:rPr lang="pt-BR" sz="3200" b="1" dirty="0"/>
              <a:t>R$ 5.000,00</a:t>
            </a:r>
            <a:r>
              <a:rPr lang="pt-BR" sz="3200" dirty="0"/>
              <a:t>.</a:t>
            </a:r>
          </a:p>
          <a:p>
            <a:pPr algn="just">
              <a:spcBef>
                <a:spcPts val="641"/>
              </a:spcBef>
              <a:tabLst>
                <a:tab pos="0" algn="l"/>
              </a:tabLst>
            </a:pPr>
            <a:r>
              <a:rPr lang="pt-BR" sz="3200" dirty="0"/>
              <a:t>		A empresa foi citada e contratou você, advogado(a), para apresentar a </a:t>
            </a:r>
            <a:r>
              <a:rPr lang="pt-BR" sz="3200" b="1" dirty="0"/>
              <a:t>peça processual cabível</a:t>
            </a:r>
            <a:r>
              <a:rPr lang="pt-BR" sz="3200" dirty="0"/>
              <a:t>, alegando ainda que </a:t>
            </a:r>
            <a:r>
              <a:rPr lang="pt-BR" sz="3200" b="1" dirty="0"/>
              <a:t>o valor está prescrito</a:t>
            </a:r>
            <a:r>
              <a:rPr lang="pt-BR" sz="3200" dirty="0"/>
              <a:t> conforme o </a:t>
            </a:r>
            <a:r>
              <a:rPr lang="pt-BR" sz="3200" b="1" dirty="0"/>
              <a:t>art. 206 do CC</a:t>
            </a:r>
            <a:r>
              <a:rPr lang="pt-BR" sz="3200" dirty="0"/>
              <a:t> e que o </a:t>
            </a:r>
            <a:r>
              <a:rPr lang="pt-BR" sz="3200" b="1" dirty="0"/>
              <a:t>pagamento foi feito extrajudicialmente</a:t>
            </a:r>
            <a:r>
              <a:rPr lang="pt-BR" sz="3200" dirty="0"/>
              <a:t> mediante recibo.</a:t>
            </a:r>
            <a:endParaRPr lang="pt-BR" sz="3200" spc="-1" dirty="0">
              <a:latin typeface="Arial"/>
            </a:endParaRPr>
          </a:p>
        </p:txBody>
      </p:sp>
    </p:spTree>
    <p:extLst>
      <p:ext uri="{BB962C8B-B14F-4D97-AF65-F5344CB8AC3E}">
        <p14:creationId xmlns:p14="http://schemas.microsoft.com/office/powerpoint/2010/main" val="32692087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D0DEC-25CC-798F-6840-C63C5510C91C}"/>
            </a:ext>
          </a:extLst>
        </p:cNvPr>
        <p:cNvGrpSpPr/>
        <p:nvPr/>
      </p:nvGrpSpPr>
      <p:grpSpPr>
        <a:xfrm>
          <a:off x="0" y="0"/>
          <a:ext cx="0" cy="0"/>
          <a:chOff x="0" y="0"/>
          <a:chExt cx="0" cy="0"/>
        </a:xfrm>
      </p:grpSpPr>
      <p:sp>
        <p:nvSpPr>
          <p:cNvPr id="146" name="Espaço Reservado para Conteúdo 2_3">
            <a:extLst>
              <a:ext uri="{FF2B5EF4-FFF2-40B4-BE49-F238E27FC236}">
                <a16:creationId xmlns:a16="http://schemas.microsoft.com/office/drawing/2014/main" id="{7EF0E378-2A11-EA54-4E78-528075C15A54}"/>
              </a:ext>
            </a:extLst>
          </p:cNvPr>
          <p:cNvSpPr/>
          <p:nvPr/>
        </p:nvSpPr>
        <p:spPr>
          <a:xfrm>
            <a:off x="0" y="0"/>
            <a:ext cx="12192000" cy="6858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gn="just">
              <a:spcBef>
                <a:spcPts val="641"/>
              </a:spcBef>
              <a:tabLst>
                <a:tab pos="0" algn="l"/>
              </a:tabLst>
            </a:pPr>
            <a:r>
              <a:rPr lang="pt-BR" sz="2400" spc="-1" dirty="0">
                <a:latin typeface="Arial"/>
              </a:rPr>
              <a:t>		</a:t>
            </a:r>
            <a:r>
              <a:rPr lang="pt-BR" sz="3600" spc="-1" dirty="0">
                <a:latin typeface="Arial"/>
              </a:rPr>
              <a:t>Em ação de indenização por danos morais, Luciana afirma que foi ofendida em rede social por Rita, sua colega de trabalho.</a:t>
            </a:r>
          </a:p>
          <a:p>
            <a:pPr algn="just">
              <a:spcBef>
                <a:spcPts val="641"/>
              </a:spcBef>
              <a:tabLst>
                <a:tab pos="0" algn="l"/>
              </a:tabLst>
            </a:pPr>
            <a:r>
              <a:rPr lang="pt-BR" sz="3600" spc="-1" dirty="0">
                <a:latin typeface="Arial"/>
              </a:rPr>
              <a:t>		Rita, em contestação, negou ter feito a postagem e juntou prova de que o autor da ofensa foi um perfil falso.</a:t>
            </a:r>
          </a:p>
          <a:p>
            <a:pPr algn="just">
              <a:spcBef>
                <a:spcPts val="641"/>
              </a:spcBef>
              <a:tabLst>
                <a:tab pos="0" algn="l"/>
              </a:tabLst>
            </a:pPr>
            <a:r>
              <a:rPr lang="pt-BR" sz="3600" spc="-1" dirty="0">
                <a:latin typeface="Arial"/>
              </a:rPr>
              <a:t>		O juiz abriu vista para manifestação da autora.</a:t>
            </a:r>
          </a:p>
          <a:p>
            <a:pPr algn="just">
              <a:spcBef>
                <a:spcPts val="641"/>
              </a:spcBef>
              <a:tabLst>
                <a:tab pos="0" algn="l"/>
              </a:tabLst>
            </a:pPr>
            <a:r>
              <a:rPr lang="pt-BR" sz="3600" spc="-1" dirty="0">
                <a:latin typeface="Arial"/>
              </a:rPr>
              <a:t>		Na qualidade de advogado(a) de Luciana, elabore a peça cabível.</a:t>
            </a:r>
          </a:p>
        </p:txBody>
      </p:sp>
    </p:spTree>
    <p:extLst>
      <p:ext uri="{BB962C8B-B14F-4D97-AF65-F5344CB8AC3E}">
        <p14:creationId xmlns:p14="http://schemas.microsoft.com/office/powerpoint/2010/main" val="2875404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15867-2830-8878-8403-CBD54AB814C8}"/>
            </a:ext>
          </a:extLst>
        </p:cNvPr>
        <p:cNvGrpSpPr/>
        <p:nvPr/>
      </p:nvGrpSpPr>
      <p:grpSpPr>
        <a:xfrm>
          <a:off x="0" y="0"/>
          <a:ext cx="0" cy="0"/>
          <a:chOff x="0" y="0"/>
          <a:chExt cx="0" cy="0"/>
        </a:xfrm>
      </p:grpSpPr>
      <p:sp>
        <p:nvSpPr>
          <p:cNvPr id="146" name="Espaço Reservado para Conteúdo 2_3">
            <a:extLst>
              <a:ext uri="{FF2B5EF4-FFF2-40B4-BE49-F238E27FC236}">
                <a16:creationId xmlns:a16="http://schemas.microsoft.com/office/drawing/2014/main" id="{014D4AE4-CB31-CFB2-45AC-3B225ECE9A5E}"/>
              </a:ext>
            </a:extLst>
          </p:cNvPr>
          <p:cNvSpPr/>
          <p:nvPr/>
        </p:nvSpPr>
        <p:spPr>
          <a:xfrm>
            <a:off x="0" y="0"/>
            <a:ext cx="12192000" cy="6858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gn="just"/>
            <a:endParaRPr lang="pt-BR" sz="2400" dirty="0"/>
          </a:p>
          <a:p>
            <a:pPr algn="just"/>
            <a:r>
              <a:rPr lang="pt-BR" sz="2400" dirty="0"/>
              <a:t>	</a:t>
            </a:r>
            <a:r>
              <a:rPr lang="pt-BR" sz="2800" dirty="0"/>
              <a:t>No dia </a:t>
            </a:r>
            <a:r>
              <a:rPr lang="pt-BR" sz="2800" b="1" dirty="0"/>
              <a:t>10 de abril de 2024</a:t>
            </a:r>
            <a:r>
              <a:rPr lang="pt-BR" sz="2800" dirty="0"/>
              <a:t>, </a:t>
            </a:r>
            <a:r>
              <a:rPr lang="pt-BR" sz="2800" b="1" dirty="0"/>
              <a:t>Patrícia</a:t>
            </a:r>
            <a:r>
              <a:rPr lang="pt-BR" sz="2800" dirty="0"/>
              <a:t> ajuizou </a:t>
            </a:r>
            <a:r>
              <a:rPr lang="pt-BR" sz="2800" b="1" dirty="0"/>
              <a:t>ação de indenização por danos morais</a:t>
            </a:r>
            <a:r>
              <a:rPr lang="pt-BR" sz="2800" dirty="0"/>
              <a:t> contra a empresa </a:t>
            </a:r>
            <a:r>
              <a:rPr lang="pt-BR" sz="2800" b="1" dirty="0"/>
              <a:t>Delivery Rápido Ltda.</a:t>
            </a:r>
            <a:r>
              <a:rPr lang="pt-BR" sz="2800" dirty="0"/>
              <a:t>, alegando que um entregador da ré </a:t>
            </a:r>
            <a:r>
              <a:rPr lang="pt-BR" sz="2800" b="1" dirty="0"/>
              <a:t>a ofendeu verbalmente</a:t>
            </a:r>
            <a:r>
              <a:rPr lang="pt-BR" sz="2800" dirty="0"/>
              <a:t> na portaria de seu condomínio, em São Paulo/SP.</a:t>
            </a:r>
          </a:p>
          <a:p>
            <a:pPr algn="just"/>
            <a:r>
              <a:rPr lang="pt-BR" sz="2800" dirty="0"/>
              <a:t>	A autora juntou </a:t>
            </a:r>
            <a:r>
              <a:rPr lang="pt-BR" sz="2800" b="1" dirty="0"/>
              <a:t>vídeo da câmera de segurança</a:t>
            </a:r>
            <a:r>
              <a:rPr lang="pt-BR" sz="2800" dirty="0"/>
              <a:t> com a gravação das ofensas.</a:t>
            </a:r>
          </a:p>
          <a:p>
            <a:pPr algn="just"/>
            <a:r>
              <a:rPr lang="pt-BR" sz="2800" dirty="0"/>
              <a:t>	A empresa contestou, sustentando que o entregador </a:t>
            </a:r>
            <a:r>
              <a:rPr lang="pt-BR" sz="2800" b="1" dirty="0"/>
              <a:t>atuava de forma autônoma</a:t>
            </a:r>
            <a:r>
              <a:rPr lang="pt-BR" sz="2800" dirty="0"/>
              <a:t>, sem vínculo de subordinação, e que </a:t>
            </a:r>
            <a:r>
              <a:rPr lang="pt-BR" sz="2800" b="1" dirty="0"/>
              <a:t>não poderia ser responsabilizada</a:t>
            </a:r>
            <a:r>
              <a:rPr lang="pt-BR" sz="2800" dirty="0"/>
              <a:t> por ato de terceiro.</a:t>
            </a:r>
            <a:br>
              <a:rPr lang="pt-BR" sz="2800" dirty="0"/>
            </a:br>
            <a:r>
              <a:rPr lang="pt-BR" sz="2800" dirty="0"/>
              <a:t>	Em </a:t>
            </a:r>
            <a:r>
              <a:rPr lang="pt-BR" sz="2800" b="1" dirty="0"/>
              <a:t>15 de setembro de 2025</a:t>
            </a:r>
            <a:r>
              <a:rPr lang="pt-BR" sz="2800" dirty="0"/>
              <a:t>, o juiz proferiu </a:t>
            </a:r>
            <a:r>
              <a:rPr lang="pt-BR" sz="2800" b="1" dirty="0"/>
              <a:t>sentença julgando improcedente o pedido</a:t>
            </a:r>
            <a:r>
              <a:rPr lang="pt-BR" sz="2800" dirty="0"/>
              <a:t>, sob o fundamento de </a:t>
            </a:r>
            <a:r>
              <a:rPr lang="pt-BR" sz="2800" b="1" dirty="0"/>
              <a:t>ausência de responsabilidade da empresa</a:t>
            </a:r>
            <a:r>
              <a:rPr lang="pt-BR" sz="2800" dirty="0"/>
              <a:t>, com base no </a:t>
            </a:r>
            <a:r>
              <a:rPr lang="pt-BR" sz="2800" b="1" dirty="0"/>
              <a:t>art. 932, III, do Código Civil</a:t>
            </a:r>
            <a:r>
              <a:rPr lang="pt-BR" sz="2800" dirty="0"/>
              <a:t>.</a:t>
            </a:r>
          </a:p>
          <a:p>
            <a:pPr algn="just">
              <a:spcBef>
                <a:spcPts val="641"/>
              </a:spcBef>
              <a:tabLst>
                <a:tab pos="0" algn="l"/>
              </a:tabLst>
            </a:pPr>
            <a:endParaRPr lang="pt-BR" sz="2400" spc="-1" dirty="0">
              <a:latin typeface="Arial"/>
            </a:endParaRPr>
          </a:p>
        </p:txBody>
      </p:sp>
    </p:spTree>
    <p:extLst>
      <p:ext uri="{BB962C8B-B14F-4D97-AF65-F5344CB8AC3E}">
        <p14:creationId xmlns:p14="http://schemas.microsoft.com/office/powerpoint/2010/main" val="39005194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3F730-DCA4-6A29-AB21-6A797CD59C96}"/>
            </a:ext>
          </a:extLst>
        </p:cNvPr>
        <p:cNvGrpSpPr/>
        <p:nvPr/>
      </p:nvGrpSpPr>
      <p:grpSpPr>
        <a:xfrm>
          <a:off x="0" y="0"/>
          <a:ext cx="0" cy="0"/>
          <a:chOff x="0" y="0"/>
          <a:chExt cx="0" cy="0"/>
        </a:xfrm>
      </p:grpSpPr>
      <p:sp>
        <p:nvSpPr>
          <p:cNvPr id="146" name="Espaço Reservado para Conteúdo 2_3">
            <a:extLst>
              <a:ext uri="{FF2B5EF4-FFF2-40B4-BE49-F238E27FC236}">
                <a16:creationId xmlns:a16="http://schemas.microsoft.com/office/drawing/2014/main" id="{416952EF-85E0-8858-94A7-F0EDD52CDD50}"/>
              </a:ext>
            </a:extLst>
          </p:cNvPr>
          <p:cNvSpPr/>
          <p:nvPr/>
        </p:nvSpPr>
        <p:spPr>
          <a:xfrm>
            <a:off x="0" y="0"/>
            <a:ext cx="12079224" cy="6858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gn="just"/>
            <a:r>
              <a:rPr lang="pt-BR" sz="2400" dirty="0"/>
              <a:t>	</a:t>
            </a:r>
            <a:r>
              <a:rPr lang="pt-BR" sz="2800" dirty="0"/>
              <a:t>Em 5 de maio de 2025, Carlos ajuizou ação de obrigação de fazer com pedido de tutela de urgência contra a operadora Saúde Mais Vida S/A, pleiteando a imediata cobertura de cirurgia cardíaca prescrita por seu médico.</a:t>
            </a:r>
          </a:p>
          <a:p>
            <a:pPr algn="just"/>
            <a:r>
              <a:rPr lang="pt-BR" sz="2800" dirty="0"/>
              <a:t>A juíza da 5ª Vara Cível de Belo Horizonte/MG indeferiu o pedido de tutela sob o fundamento de que não havia risco de dano irreparável, pois o autor “poderia aguardar o julgamento final”.</a:t>
            </a:r>
          </a:p>
          <a:p>
            <a:pPr algn="just"/>
            <a:r>
              <a:rPr lang="pt-BR" sz="2800" dirty="0"/>
              <a:t>	A decisão interlocutória foi publicada no Diário de Justiça em 9 de maio de 2025 (sexta-feira).</a:t>
            </a:r>
          </a:p>
          <a:p>
            <a:pPr algn="just"/>
            <a:r>
              <a:rPr lang="pt-BR" sz="2800" dirty="0"/>
              <a:t>	Carlos comparece ao seu escritório em 14 de maio de 2025 (quarta-feira), trazendo cópia integral do processo digital.</a:t>
            </a:r>
          </a:p>
          <a:p>
            <a:pPr algn="just"/>
            <a:r>
              <a:rPr lang="pt-BR" sz="2800" dirty="0"/>
              <a:t>	O hospital informou que a cirurgia deve ocorrer em até 7 dias, sob risco de agravamento do quadro clínico.</a:t>
            </a:r>
          </a:p>
        </p:txBody>
      </p:sp>
    </p:spTree>
    <p:extLst>
      <p:ext uri="{BB962C8B-B14F-4D97-AF65-F5344CB8AC3E}">
        <p14:creationId xmlns:p14="http://schemas.microsoft.com/office/powerpoint/2010/main" val="6469355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5472C-250F-7ED8-B909-6206ABE10509}"/>
            </a:ext>
          </a:extLst>
        </p:cNvPr>
        <p:cNvGrpSpPr/>
        <p:nvPr/>
      </p:nvGrpSpPr>
      <p:grpSpPr>
        <a:xfrm>
          <a:off x="0" y="0"/>
          <a:ext cx="0" cy="0"/>
          <a:chOff x="0" y="0"/>
          <a:chExt cx="0" cy="0"/>
        </a:xfrm>
      </p:grpSpPr>
      <p:sp>
        <p:nvSpPr>
          <p:cNvPr id="146" name="Espaço Reservado para Conteúdo 2_3">
            <a:extLst>
              <a:ext uri="{FF2B5EF4-FFF2-40B4-BE49-F238E27FC236}">
                <a16:creationId xmlns:a16="http://schemas.microsoft.com/office/drawing/2014/main" id="{E7B3885B-DEDD-BEE8-2005-A7F7631A2938}"/>
              </a:ext>
            </a:extLst>
          </p:cNvPr>
          <p:cNvSpPr/>
          <p:nvPr/>
        </p:nvSpPr>
        <p:spPr>
          <a:xfrm>
            <a:off x="0" y="0"/>
            <a:ext cx="12192000" cy="6858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gn="just"/>
            <a:r>
              <a:rPr lang="pt-BR" sz="2400" dirty="0"/>
              <a:t>	</a:t>
            </a:r>
            <a:r>
              <a:rPr lang="pt-BR" sz="3200" dirty="0"/>
              <a:t>Em </a:t>
            </a:r>
            <a:r>
              <a:rPr lang="pt-BR" sz="3200" b="1" dirty="0"/>
              <a:t>3 de abril de 2025</a:t>
            </a:r>
            <a:r>
              <a:rPr lang="pt-BR" sz="3200" dirty="0"/>
              <a:t>, </a:t>
            </a:r>
            <a:r>
              <a:rPr lang="pt-BR" sz="3200" b="1" dirty="0"/>
              <a:t>Antônio</a:t>
            </a:r>
            <a:r>
              <a:rPr lang="pt-BR" sz="3200" dirty="0"/>
              <a:t> ajuizou </a:t>
            </a:r>
            <a:r>
              <a:rPr lang="pt-BR" sz="3200" b="1" dirty="0"/>
              <a:t>ação revisional de contrato bancário</a:t>
            </a:r>
            <a:r>
              <a:rPr lang="pt-BR" sz="3200" dirty="0"/>
              <a:t> em face do </a:t>
            </a:r>
            <a:r>
              <a:rPr lang="pt-BR" sz="3200" b="1" dirty="0"/>
              <a:t>Banco </a:t>
            </a:r>
            <a:r>
              <a:rPr lang="pt-BR" sz="3200" b="1" dirty="0" err="1"/>
              <a:t>XYZ</a:t>
            </a:r>
            <a:r>
              <a:rPr lang="pt-BR" sz="3200" b="1" dirty="0"/>
              <a:t> S/A</a:t>
            </a:r>
            <a:r>
              <a:rPr lang="pt-BR" sz="3200" dirty="0"/>
              <a:t>, requerendo a </a:t>
            </a:r>
            <a:r>
              <a:rPr lang="pt-BR" sz="3200" b="1" dirty="0"/>
              <a:t>revisão de cláusulas abusivas</a:t>
            </a:r>
            <a:r>
              <a:rPr lang="pt-BR" sz="3200" dirty="0"/>
              <a:t> e a </a:t>
            </a:r>
            <a:r>
              <a:rPr lang="pt-BR" sz="3200" b="1" dirty="0"/>
              <a:t>tutela de urgência para suspender a cobrança</a:t>
            </a:r>
            <a:r>
              <a:rPr lang="pt-BR" sz="3200" dirty="0"/>
              <a:t>.</a:t>
            </a:r>
          </a:p>
          <a:p>
            <a:pPr algn="just"/>
            <a:r>
              <a:rPr lang="pt-BR" sz="3200" dirty="0"/>
              <a:t>	O juiz entendeu que a inicial era </a:t>
            </a:r>
            <a:r>
              <a:rPr lang="pt-BR" sz="3200" b="1" dirty="0"/>
              <a:t>inepta</a:t>
            </a:r>
            <a:r>
              <a:rPr lang="pt-BR" sz="3200" dirty="0"/>
              <a:t>, por não especificar quais cláusulas seriam abusivas, e </a:t>
            </a:r>
            <a:r>
              <a:rPr lang="pt-BR" sz="3200" b="1" dirty="0"/>
              <a:t>indeferiu a petição inicial</a:t>
            </a:r>
            <a:r>
              <a:rPr lang="pt-BR" sz="3200" dirty="0"/>
              <a:t>, extinguindo o processo com base no </a:t>
            </a:r>
            <a:r>
              <a:rPr lang="pt-BR" sz="3200" b="1" dirty="0"/>
              <a:t>art. 330, §1º, II, do CPC</a:t>
            </a:r>
            <a:r>
              <a:rPr lang="pt-BR" sz="3200" dirty="0"/>
              <a:t>.</a:t>
            </a:r>
          </a:p>
          <a:p>
            <a:pPr algn="just"/>
            <a:r>
              <a:rPr lang="pt-BR" sz="3200" dirty="0"/>
              <a:t>	A decisão foi publicada em </a:t>
            </a:r>
            <a:r>
              <a:rPr lang="pt-BR" sz="3200" b="1" dirty="0"/>
              <a:t>10 de abril de 2025 (quinta-feira)</a:t>
            </a:r>
            <a:r>
              <a:rPr lang="pt-BR" sz="3200" dirty="0"/>
              <a:t>.</a:t>
            </a:r>
            <a:br>
              <a:rPr lang="pt-BR" sz="3200" dirty="0"/>
            </a:br>
            <a:r>
              <a:rPr lang="pt-BR" sz="3200" dirty="0"/>
              <a:t>Antônio procura você em </a:t>
            </a:r>
            <a:r>
              <a:rPr lang="pt-BR" sz="3200" b="1" dirty="0"/>
              <a:t>16 de abril de 2025 (quarta-feira)</a:t>
            </a:r>
            <a:r>
              <a:rPr lang="pt-BR" sz="3200" dirty="0"/>
              <a:t>, dentro do prazo legal.</a:t>
            </a:r>
          </a:p>
        </p:txBody>
      </p:sp>
    </p:spTree>
    <p:extLst>
      <p:ext uri="{BB962C8B-B14F-4D97-AF65-F5344CB8AC3E}">
        <p14:creationId xmlns:p14="http://schemas.microsoft.com/office/powerpoint/2010/main" val="1973829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F2C71-6B8E-9659-45D3-8434B8EA929F}"/>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95F91942-C724-0846-BF8D-B857032BC7FA}"/>
              </a:ext>
            </a:extLst>
          </p:cNvPr>
          <p:cNvSpPr>
            <a:spLocks noGrp="1"/>
          </p:cNvSpPr>
          <p:nvPr>
            <p:ph type="subTitle" idx="1"/>
          </p:nvPr>
        </p:nvSpPr>
        <p:spPr>
          <a:xfrm>
            <a:off x="0" y="1"/>
            <a:ext cx="12191999" cy="6858000"/>
          </a:xfrm>
        </p:spPr>
        <p:txBody>
          <a:bodyPr>
            <a:normAutofit fontScale="92500"/>
          </a:bodyPr>
          <a:lstStyle/>
          <a:p>
            <a:r>
              <a:rPr lang="pt-BR" b="1" dirty="0">
                <a:highlight>
                  <a:srgbClr val="FFFF00"/>
                </a:highlight>
              </a:rPr>
              <a:t>DOS REQUISITOS DA PETIÇÃO INICIAL</a:t>
            </a:r>
          </a:p>
          <a:p>
            <a:pPr algn="just"/>
            <a:r>
              <a:rPr lang="pt-BR" dirty="0"/>
              <a:t> 	Art. 319. A petição inicial indicará:</a:t>
            </a:r>
          </a:p>
          <a:p>
            <a:pPr algn="just"/>
            <a:r>
              <a:rPr lang="pt-BR" dirty="0"/>
              <a:t>	I - </a:t>
            </a:r>
            <a:r>
              <a:rPr lang="pt-BR" b="1" dirty="0"/>
              <a:t>o juízo</a:t>
            </a:r>
            <a:r>
              <a:rPr lang="pt-BR" dirty="0"/>
              <a:t> a que é dirigida;</a:t>
            </a:r>
          </a:p>
          <a:p>
            <a:pPr algn="just"/>
            <a:r>
              <a:rPr lang="pt-BR" dirty="0"/>
              <a:t>	II - os nomes, os prenomes, o estado civil, a existência de união estável, a profissão, o número de inscrição no Cadastro de Pessoas Físicas ou no Cadastro Nacional da Pessoa Jurídica, o endereço eletrônico, o domicílio e a residência do </a:t>
            </a:r>
            <a:r>
              <a:rPr lang="pt-BR" b="1" dirty="0"/>
              <a:t>autor e do réu</a:t>
            </a:r>
            <a:r>
              <a:rPr lang="pt-BR" dirty="0"/>
              <a:t>;</a:t>
            </a:r>
          </a:p>
          <a:p>
            <a:pPr algn="just"/>
            <a:r>
              <a:rPr lang="pt-BR" dirty="0"/>
              <a:t>	III - </a:t>
            </a:r>
            <a:r>
              <a:rPr lang="pt-BR" b="1" dirty="0"/>
              <a:t>o fato</a:t>
            </a:r>
            <a:r>
              <a:rPr lang="pt-BR" dirty="0"/>
              <a:t> e os </a:t>
            </a:r>
            <a:r>
              <a:rPr lang="pt-BR" b="1" dirty="0"/>
              <a:t>fundamentos jurídicos</a:t>
            </a:r>
            <a:r>
              <a:rPr lang="pt-BR" dirty="0"/>
              <a:t> do pedido;</a:t>
            </a:r>
          </a:p>
          <a:p>
            <a:pPr algn="just"/>
            <a:r>
              <a:rPr lang="pt-BR" dirty="0"/>
              <a:t>	IV - o </a:t>
            </a:r>
            <a:r>
              <a:rPr lang="pt-BR" b="1" dirty="0"/>
              <a:t>pedido</a:t>
            </a:r>
            <a:r>
              <a:rPr lang="pt-BR" dirty="0"/>
              <a:t> com as suas especificações;</a:t>
            </a:r>
          </a:p>
          <a:p>
            <a:pPr algn="just"/>
            <a:r>
              <a:rPr lang="pt-BR" dirty="0"/>
              <a:t>	V - o </a:t>
            </a:r>
            <a:r>
              <a:rPr lang="pt-BR" b="1" dirty="0"/>
              <a:t>valor da causa</a:t>
            </a:r>
            <a:r>
              <a:rPr lang="pt-BR" dirty="0"/>
              <a:t>;</a:t>
            </a:r>
          </a:p>
          <a:p>
            <a:pPr algn="just"/>
            <a:r>
              <a:rPr lang="pt-BR" dirty="0"/>
              <a:t>	VI - </a:t>
            </a:r>
            <a:r>
              <a:rPr lang="pt-BR" b="1" dirty="0"/>
              <a:t>as provas</a:t>
            </a:r>
            <a:r>
              <a:rPr lang="pt-BR" dirty="0"/>
              <a:t> com que o autor pretende demonstrar a verdade dos fatos alegados;</a:t>
            </a:r>
          </a:p>
          <a:p>
            <a:pPr algn="just"/>
            <a:r>
              <a:rPr lang="pt-BR" dirty="0"/>
              <a:t>	VII - a opção do autor pela realização ou não de </a:t>
            </a:r>
            <a:r>
              <a:rPr lang="pt-BR" b="1" dirty="0"/>
              <a:t>audiência de conciliação ou de mediação</a:t>
            </a:r>
            <a:r>
              <a:rPr lang="pt-BR" dirty="0"/>
              <a:t>.</a:t>
            </a:r>
          </a:p>
          <a:p>
            <a:pPr algn="just"/>
            <a:r>
              <a:rPr lang="pt-BR" dirty="0"/>
              <a:t>	§ 1º Caso não disponha das informações previstas no inciso II, poderá o autor, na petição inicial, </a:t>
            </a:r>
            <a:r>
              <a:rPr lang="pt-BR" b="1" dirty="0"/>
              <a:t>requerer ao juiz diligências necessárias</a:t>
            </a:r>
            <a:r>
              <a:rPr lang="pt-BR" dirty="0"/>
              <a:t> a sua obtenção.</a:t>
            </a:r>
          </a:p>
          <a:p>
            <a:pPr algn="just"/>
            <a:endParaRPr lang="pt-BR" dirty="0"/>
          </a:p>
          <a:p>
            <a:pPr algn="just"/>
            <a:r>
              <a:rPr lang="pt-BR" dirty="0"/>
              <a:t>	</a:t>
            </a:r>
            <a:r>
              <a:rPr lang="pt-BR" b="1" dirty="0">
                <a:highlight>
                  <a:srgbClr val="FFFF00"/>
                </a:highlight>
              </a:rPr>
              <a:t>ITENS OBRIGATÓRIOS</a:t>
            </a:r>
            <a:r>
              <a:rPr lang="pt-BR" dirty="0"/>
              <a:t>? </a:t>
            </a:r>
            <a:r>
              <a:rPr lang="pt-BR" b="1" dirty="0"/>
              <a:t>indeferimento</a:t>
            </a:r>
            <a:r>
              <a:rPr lang="pt-BR" dirty="0"/>
              <a:t> e </a:t>
            </a:r>
            <a:r>
              <a:rPr lang="pt-BR" b="1" dirty="0"/>
              <a:t>extinção</a:t>
            </a:r>
            <a:r>
              <a:rPr lang="pt-BR" dirty="0"/>
              <a:t> do processo </a:t>
            </a:r>
            <a:r>
              <a:rPr lang="pt-BR" b="1" dirty="0"/>
              <a:t>sem</a:t>
            </a:r>
            <a:r>
              <a:rPr lang="pt-BR" dirty="0"/>
              <a:t> resolução do mérito!</a:t>
            </a:r>
          </a:p>
          <a:p>
            <a:pPr algn="just"/>
            <a:r>
              <a:rPr lang="pt-BR" dirty="0"/>
              <a:t>	ART. 319 CPC: emenda em 15 dias úteis.</a:t>
            </a:r>
          </a:p>
        </p:txBody>
      </p:sp>
    </p:spTree>
    <p:extLst>
      <p:ext uri="{BB962C8B-B14F-4D97-AF65-F5344CB8AC3E}">
        <p14:creationId xmlns:p14="http://schemas.microsoft.com/office/powerpoint/2010/main" val="12837225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5D992-C34D-6D38-703A-196D49252CC9}"/>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2BFC16E0-2587-6B3F-D9EE-75DBC483EB01}"/>
              </a:ext>
            </a:extLst>
          </p:cNvPr>
          <p:cNvSpPr>
            <a:spLocks noGrp="1"/>
          </p:cNvSpPr>
          <p:nvPr>
            <p:ph type="subTitle" idx="1"/>
          </p:nvPr>
        </p:nvSpPr>
        <p:spPr>
          <a:xfrm>
            <a:off x="0" y="75501"/>
            <a:ext cx="12191999" cy="6782499"/>
          </a:xfrm>
        </p:spPr>
        <p:txBody>
          <a:bodyPr>
            <a:normAutofit/>
          </a:bodyPr>
          <a:lstStyle/>
          <a:p>
            <a:pPr algn="just"/>
            <a:r>
              <a:rPr lang="pt-BR" b="1" dirty="0"/>
              <a:t>ENDEREÇAMENTO: </a:t>
            </a:r>
            <a:r>
              <a:rPr lang="pt-BR" dirty="0"/>
              <a:t>art. 319, I, do CPC:  I - </a:t>
            </a:r>
            <a:r>
              <a:rPr lang="pt-BR" b="1" u="sng" dirty="0"/>
              <a:t>o juízo</a:t>
            </a:r>
            <a:r>
              <a:rPr lang="pt-BR" dirty="0"/>
              <a:t> a que é dirigida;</a:t>
            </a:r>
          </a:p>
          <a:p>
            <a:pPr algn="just"/>
            <a:endParaRPr lang="pt-BR" dirty="0"/>
          </a:p>
          <a:p>
            <a:pPr algn="just"/>
            <a:r>
              <a:rPr lang="pt-BR" sz="3800" dirty="0"/>
              <a:t>“AO JUÍZO DA VARA </a:t>
            </a:r>
            <a:r>
              <a:rPr lang="pt-BR" sz="5800" b="1" dirty="0">
                <a:highlight>
                  <a:srgbClr val="FFFF00"/>
                </a:highlight>
              </a:rPr>
              <a:t>CÍVEL</a:t>
            </a:r>
            <a:r>
              <a:rPr lang="pt-BR" sz="3800" dirty="0"/>
              <a:t> DA COMARCA DE </a:t>
            </a:r>
            <a:r>
              <a:rPr lang="pt-BR" sz="3800" dirty="0">
                <a:highlight>
                  <a:srgbClr val="FFFF00"/>
                </a:highlight>
              </a:rPr>
              <a:t>XXX</a:t>
            </a:r>
            <a:r>
              <a:rPr lang="pt-BR" sz="3800" dirty="0"/>
              <a:t>”</a:t>
            </a:r>
            <a:r>
              <a:rPr lang="pt-BR" sz="3800" dirty="0">
                <a:highlight>
                  <a:srgbClr val="FFFF00"/>
                </a:highlight>
              </a:rPr>
              <a:t>.</a:t>
            </a:r>
          </a:p>
        </p:txBody>
      </p:sp>
    </p:spTree>
    <p:extLst>
      <p:ext uri="{BB962C8B-B14F-4D97-AF65-F5344CB8AC3E}">
        <p14:creationId xmlns:p14="http://schemas.microsoft.com/office/powerpoint/2010/main" val="4742874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fontScale="92500" lnSpcReduction="10000"/>
          </a:bodyPr>
          <a:lstStyle/>
          <a:p>
            <a:pPr algn="just"/>
            <a:r>
              <a:rPr lang="pt-BR" b="1" dirty="0"/>
              <a:t>QUALIFICAÇÃO DAS PARTES (art. 319, II):</a:t>
            </a:r>
          </a:p>
          <a:p>
            <a:pPr algn="just"/>
            <a:r>
              <a:rPr lang="pt-BR" sz="1600" dirty="0"/>
              <a:t>	IDENTIFICAÇÃO DA FIGURA DO AUTOR E DO RÉU NO PROCESSO: ART. 319, II CPC: </a:t>
            </a:r>
            <a:r>
              <a:rPr lang="pt-BR" sz="1600" dirty="0">
                <a:solidFill>
                  <a:srgbClr val="000000"/>
                </a:solidFill>
                <a:latin typeface="Abadi Extra Light" panose="020B0204020104020204" pitchFamily="34" charset="0"/>
              </a:rPr>
              <a:t>“II - os nomes, os prenomes, o estado civil, a existência de união estável, a profissão, o número de inscrição no Cadastro de Pessoas Físicas ou no Cadastro Nacional da Pessoa Jurídica, o endereço eletrônico, o domicílio e a residência do autor e do réu”.</a:t>
            </a:r>
          </a:p>
          <a:p>
            <a:pPr algn="just"/>
            <a:r>
              <a:rPr lang="pt-BR" sz="1600" dirty="0">
                <a:solidFill>
                  <a:srgbClr val="000000"/>
                </a:solidFill>
                <a:latin typeface="Arial" panose="020B0604020202020204" pitchFamily="34" charset="0"/>
              </a:rPr>
              <a:t>	ATENTE </a:t>
            </a:r>
            <a:r>
              <a:rPr lang="pt-BR" sz="1600" b="1" dirty="0">
                <a:solidFill>
                  <a:srgbClr val="000000"/>
                </a:solidFill>
                <a:latin typeface="Arial" panose="020B0604020202020204" pitchFamily="34" charset="0"/>
              </a:rPr>
              <a:t>CAPACIDADE POSTULATÓRIA: </a:t>
            </a:r>
            <a:r>
              <a:rPr lang="pt-BR" sz="1600" dirty="0"/>
              <a:t>“representado por advogado...”</a:t>
            </a:r>
          </a:p>
          <a:p>
            <a:pPr algn="just"/>
            <a:r>
              <a:rPr lang="pt-BR" sz="1600" dirty="0">
                <a:solidFill>
                  <a:srgbClr val="000000"/>
                </a:solidFill>
                <a:latin typeface="Arial" panose="020B0604020202020204" pitchFamily="34" charset="0"/>
              </a:rPr>
              <a:t>PESSOA JURÍDICA? </a:t>
            </a:r>
            <a:r>
              <a:rPr lang="pt-BR" sz="1600" b="0" i="0" dirty="0">
                <a:solidFill>
                  <a:srgbClr val="000000"/>
                </a:solidFill>
                <a:effectLst/>
                <a:latin typeface="Abadi Extra Light" panose="020B0204020104020204" pitchFamily="34" charset="0"/>
              </a:rPr>
              <a:t>Art. 75 CPC: “serão representados em juízo, ativa e passivamente: V - a massa falida, pelo </a:t>
            </a:r>
            <a:r>
              <a:rPr lang="pt-BR" sz="1600" b="1" i="0" dirty="0">
                <a:solidFill>
                  <a:srgbClr val="000000"/>
                </a:solidFill>
                <a:effectLst/>
                <a:latin typeface="Abadi Extra Light" panose="020B0204020104020204" pitchFamily="34" charset="0"/>
              </a:rPr>
              <a:t>administrador judicial</a:t>
            </a:r>
            <a:r>
              <a:rPr lang="pt-BR" sz="1600" b="0" i="0" dirty="0">
                <a:solidFill>
                  <a:srgbClr val="000000"/>
                </a:solidFill>
                <a:effectLst/>
                <a:latin typeface="Abadi Extra Light" panose="020B0204020104020204" pitchFamily="34" charset="0"/>
              </a:rPr>
              <a:t>;; VIII - a </a:t>
            </a:r>
            <a:r>
              <a:rPr lang="pt-BR" sz="1600" b="1" i="0" u="sng" dirty="0">
                <a:solidFill>
                  <a:srgbClr val="000000"/>
                </a:solidFill>
                <a:effectLst/>
                <a:latin typeface="Abadi Extra Light" panose="020B0204020104020204" pitchFamily="34" charset="0"/>
              </a:rPr>
              <a:t>pessoa jurídica</a:t>
            </a:r>
            <a:r>
              <a:rPr lang="pt-BR" sz="1600" b="0" i="0" dirty="0">
                <a:solidFill>
                  <a:srgbClr val="000000"/>
                </a:solidFill>
                <a:effectLst/>
                <a:latin typeface="Abadi Extra Light" panose="020B0204020104020204" pitchFamily="34" charset="0"/>
              </a:rPr>
              <a:t>, por quem os respectivos atos constitutivos designarem ou, não havendo essa designação, por seus diretores;...”;</a:t>
            </a:r>
          </a:p>
          <a:p>
            <a:pPr algn="just"/>
            <a:endParaRPr lang="pt-BR" b="1" dirty="0">
              <a:latin typeface="Avenir Next LT Pro" panose="020B0504020202020204" pitchFamily="34" charset="0"/>
            </a:endParaRPr>
          </a:p>
          <a:p>
            <a:pPr algn="just"/>
            <a:r>
              <a:rPr lang="pt-BR" b="1" dirty="0">
                <a:latin typeface="Avenir Next LT Pro" panose="020B0504020202020204" pitchFamily="34" charset="0"/>
              </a:rPr>
              <a:t>PESSOA FÍSICA: ROBERTO CARLOS</a:t>
            </a:r>
            <a:r>
              <a:rPr lang="pt-BR" dirty="0">
                <a:latin typeface="Avenir Next LT Pro" panose="020B0504020202020204" pitchFamily="34" charset="0"/>
              </a:rPr>
              <a:t>..., estado civil ..., profissão ..., inscrito no CPF n. ..., endereço eletrônico ..., residente no logradouro ...., vem, por seu </a:t>
            </a:r>
            <a:r>
              <a:rPr lang="pt-BR" b="1" dirty="0">
                <a:latin typeface="Avenir Next LT Pro" panose="020B0504020202020204" pitchFamily="34" charset="0"/>
              </a:rPr>
              <a:t>advogado</a:t>
            </a:r>
            <a:r>
              <a:rPr lang="pt-BR" dirty="0">
                <a:latin typeface="Avenir Next LT Pro" panose="020B0504020202020204" pitchFamily="34" charset="0"/>
              </a:rPr>
              <a:t> ..., OAB/UF ..., endereço físico e eletrônico ...”, , com endereço profissional na Rua ...., onde recebe intimações (procuração anexa, doc. ...), </a:t>
            </a:r>
            <a:r>
              <a:rPr lang="pt-BR" b="1" dirty="0">
                <a:latin typeface="Avenir Next LT Pro" panose="020B0504020202020204" pitchFamily="34" charset="0"/>
              </a:rPr>
              <a:t>vem</a:t>
            </a:r>
            <a:r>
              <a:rPr lang="pt-BR" dirty="0">
                <a:latin typeface="Avenir Next LT Pro" panose="020B0504020202020204" pitchFamily="34" charset="0"/>
              </a:rPr>
              <a:t>, respeitosamente, à presença de Vossa Excelência, com </a:t>
            </a:r>
            <a:r>
              <a:rPr lang="pt-BR" b="1" dirty="0">
                <a:latin typeface="Avenir Next LT Pro" panose="020B0504020202020204" pitchFamily="34" charset="0"/>
              </a:rPr>
              <a:t>fundamento no art. </a:t>
            </a:r>
            <a:r>
              <a:rPr lang="pt-BR" dirty="0">
                <a:latin typeface="Avenir Next LT Pro" panose="020B0504020202020204" pitchFamily="34" charset="0"/>
              </a:rPr>
              <a:t>...., pelo procedimento </a:t>
            </a:r>
            <a:r>
              <a:rPr lang="pt-BR" b="1" dirty="0">
                <a:latin typeface="Avenir Next LT Pro" panose="020B0504020202020204" pitchFamily="34" charset="0"/>
              </a:rPr>
              <a:t>comum/especial</a:t>
            </a:r>
            <a:r>
              <a:rPr lang="pt-BR" dirty="0">
                <a:latin typeface="Avenir Next LT Pro" panose="020B0504020202020204" pitchFamily="34" charset="0"/>
              </a:rPr>
              <a:t> </a:t>
            </a:r>
            <a:r>
              <a:rPr lang="pt-BR" b="1" dirty="0">
                <a:latin typeface="Avenir Next LT Pro" panose="020B0504020202020204" pitchFamily="34" charset="0"/>
              </a:rPr>
              <a:t>ajuizar</a:t>
            </a:r>
            <a:r>
              <a:rPr lang="pt-BR" dirty="0">
                <a:latin typeface="Avenir Next LT Pro" panose="020B0504020202020204" pitchFamily="34" charset="0"/>
              </a:rPr>
              <a:t>  ... Em </a:t>
            </a:r>
            <a:r>
              <a:rPr lang="pt-BR" b="1" dirty="0">
                <a:latin typeface="Avenir Next LT Pro" panose="020B0504020202020204" pitchFamily="34" charset="0"/>
              </a:rPr>
              <a:t>face do réu </a:t>
            </a:r>
            <a:r>
              <a:rPr lang="pt-BR" dirty="0">
                <a:latin typeface="Avenir Next LT Pro" panose="020B0504020202020204" pitchFamily="34" charset="0"/>
              </a:rPr>
              <a:t>(qualificação completa), conforme fatos e fundamentos jurídicos a seguir expostos:</a:t>
            </a:r>
          </a:p>
          <a:p>
            <a:pPr algn="just"/>
            <a:endParaRPr lang="pt-BR" b="1" dirty="0">
              <a:latin typeface="Avenir Next LT Pro" panose="020B0504020202020204" pitchFamily="34" charset="0"/>
            </a:endParaRPr>
          </a:p>
          <a:p>
            <a:pPr algn="just"/>
            <a:r>
              <a:rPr lang="pt-BR" b="1" dirty="0">
                <a:latin typeface="Avenir Next LT Pro" panose="020B0504020202020204" pitchFamily="34" charset="0"/>
              </a:rPr>
              <a:t>PESSOA JURÍDICA:</a:t>
            </a:r>
          </a:p>
          <a:p>
            <a:pPr algn="just"/>
            <a:r>
              <a:rPr lang="pt-BR" b="1" dirty="0">
                <a:latin typeface="Avenir Next LT Pro" panose="020B0504020202020204" pitchFamily="34" charset="0"/>
              </a:rPr>
              <a:t>	MOURA COMÉRCIO LTDA</a:t>
            </a:r>
            <a:r>
              <a:rPr lang="pt-BR" dirty="0">
                <a:latin typeface="Avenir Next LT Pro" panose="020B0504020202020204" pitchFamily="34" charset="0"/>
              </a:rPr>
              <a:t>, pessoa jurídica de direito privado, com sede na Rua ..., inscrita no CNPJ sob n. ..., endereço eletrônico ..., representada por seu sócio administrador ..., estado civil ..., profissão ..., inscrito no CPF n. ..., endereço eletrônico ..., com endereço na Rua ...., conforme contrato social anexo, representado por seu advogado... </a:t>
            </a:r>
          </a:p>
          <a:p>
            <a:pPr algn="just"/>
            <a:endParaRPr lang="pt-BR" dirty="0">
              <a:solidFill>
                <a:srgbClr val="000000"/>
              </a:solidFill>
              <a:latin typeface="Arial" panose="020B0604020202020204" pitchFamily="34" charset="0"/>
            </a:endParaRPr>
          </a:p>
        </p:txBody>
      </p:sp>
    </p:spTree>
    <p:extLst>
      <p:ext uri="{BB962C8B-B14F-4D97-AF65-F5344CB8AC3E}">
        <p14:creationId xmlns:p14="http://schemas.microsoft.com/office/powerpoint/2010/main" val="35279131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a:bodyPr>
          <a:lstStyle/>
          <a:p>
            <a:pPr algn="just"/>
            <a:r>
              <a:rPr lang="pt-BR" b="1" dirty="0"/>
              <a:t>DOS FATOS </a:t>
            </a:r>
          </a:p>
          <a:p>
            <a:pPr algn="just"/>
            <a:r>
              <a:rPr lang="pt-BR" b="1" dirty="0"/>
              <a:t>	DICAS:</a:t>
            </a:r>
          </a:p>
          <a:p>
            <a:pPr algn="just"/>
            <a:r>
              <a:rPr lang="pt-BR" b="1" dirty="0"/>
              <a:t>	</a:t>
            </a:r>
            <a:r>
              <a:rPr lang="pt-BR" dirty="0"/>
              <a:t>frases curtas, texto justificado, respeitar margem, texto na terceira pessoa, “caput” ou </a:t>
            </a:r>
            <a:r>
              <a:rPr lang="pt-BR" i="1" dirty="0"/>
              <a:t>caput</a:t>
            </a:r>
            <a:endParaRPr lang="pt-BR" dirty="0"/>
          </a:p>
          <a:p>
            <a:pPr algn="just"/>
            <a:endParaRPr lang="pt-BR" dirty="0"/>
          </a:p>
          <a:p>
            <a:pPr algn="just"/>
            <a:endParaRPr lang="pt-BR" sz="2800" b="1" dirty="0"/>
          </a:p>
          <a:p>
            <a:pPr algn="just"/>
            <a:r>
              <a:rPr lang="pt-BR" sz="2800" b="1" dirty="0"/>
              <a:t>TEXTO COM ORDEM CRONOLÓGICA</a:t>
            </a:r>
          </a:p>
          <a:p>
            <a:pPr algn="just"/>
            <a:r>
              <a:rPr lang="pt-BR" dirty="0">
                <a:latin typeface="Abadi Extra Light" panose="020B0204020104020204" pitchFamily="34" charset="0"/>
              </a:rPr>
              <a:t>	No dia 2 de setembro de 2022 a autora foi vítima de um acidente no interior da loja e teve diversas escoriações nos braços e rosto.</a:t>
            </a:r>
          </a:p>
          <a:p>
            <a:pPr algn="just"/>
            <a:r>
              <a:rPr lang="pt-BR" dirty="0">
                <a:latin typeface="Abadi Extra Light" panose="020B0204020104020204" pitchFamily="34" charset="0"/>
              </a:rPr>
              <a:t>	</a:t>
            </a:r>
            <a:r>
              <a:rPr lang="pt-BR" dirty="0"/>
              <a:t>Logo após o acidente, após a ré ignorar os apelos da autora, amigos da requerente a conduziram ao hospital.</a:t>
            </a:r>
          </a:p>
          <a:p>
            <a:pPr algn="just"/>
            <a:r>
              <a:rPr lang="pt-BR" dirty="0">
                <a:latin typeface="Abadi Extra Light" panose="020B0204020104020204" pitchFamily="34" charset="0"/>
              </a:rPr>
              <a:t>	</a:t>
            </a:r>
            <a:r>
              <a:rPr lang="pt-BR" dirty="0"/>
              <a:t>Em razão do acidente, a autora sofreu dez pontos na face e teve prejuízos de ordem material, estética e moral.</a:t>
            </a:r>
            <a:endParaRPr lang="pt-BR" dirty="0">
              <a:latin typeface="Abadi Extra Light" panose="020B0204020104020204" pitchFamily="34" charset="0"/>
            </a:endParaRPr>
          </a:p>
        </p:txBody>
      </p:sp>
    </p:spTree>
    <p:extLst>
      <p:ext uri="{BB962C8B-B14F-4D97-AF65-F5344CB8AC3E}">
        <p14:creationId xmlns:p14="http://schemas.microsoft.com/office/powerpoint/2010/main" val="1121754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0EA63-CE98-959F-ED77-2D11CFE26C04}"/>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6F36A93-7AE8-1553-021A-98743E89F089}"/>
              </a:ext>
            </a:extLst>
          </p:cNvPr>
          <p:cNvSpPr>
            <a:spLocks noGrp="1"/>
          </p:cNvSpPr>
          <p:nvPr>
            <p:ph idx="1"/>
          </p:nvPr>
        </p:nvSpPr>
        <p:spPr>
          <a:xfrm>
            <a:off x="0" y="0"/>
            <a:ext cx="12192000" cy="6858000"/>
          </a:xfrm>
        </p:spPr>
        <p:txBody>
          <a:bodyPr>
            <a:normAutofit fontScale="70000" lnSpcReduction="20000"/>
          </a:bodyPr>
          <a:lstStyle/>
          <a:p>
            <a:pPr marL="0" indent="0" algn="ctr">
              <a:buNone/>
            </a:pPr>
            <a:r>
              <a:rPr lang="pt-BR" b="1" dirty="0"/>
              <a:t>ATENDIMENTO INICIAL AO CLIENTE NA ADVOCACIA</a:t>
            </a:r>
          </a:p>
          <a:p>
            <a:pPr marL="0" indent="0" algn="just">
              <a:buNone/>
            </a:pPr>
            <a:r>
              <a:rPr lang="pt-BR" dirty="0"/>
              <a:t>Entrevista. Registro da entrevista (gravação, termo com assinatura etc.). Elaboração de contrato de prestação de serviços e honorários advocatícios (análise das cláusulas, importância de cada cláusula). Elaboração de procuração (redação pelos alunos do instrumento de mandato, com análise de cada um dos poderes que serão inseridos - poderes especiais).</a:t>
            </a:r>
          </a:p>
          <a:p>
            <a:r>
              <a:rPr lang="pt-BR" b="1" dirty="0"/>
              <a:t>1. Entrevista com o Cliente: </a:t>
            </a:r>
            <a:r>
              <a:rPr lang="pt-BR" dirty="0"/>
              <a:t>“</a:t>
            </a:r>
            <a:r>
              <a:rPr lang="pt-BR" dirty="0">
                <a:latin typeface="ADLaM Display" panose="02010000000000000000" pitchFamily="2" charset="0"/>
                <a:ea typeface="ADLaM Display" panose="02010000000000000000" pitchFamily="2" charset="0"/>
                <a:cs typeface="ADLaM Display" panose="02010000000000000000" pitchFamily="2" charset="0"/>
              </a:rPr>
              <a:t>O cliente não compra só a solução jurídica, ele compra confiança, acolhimento e estratégia</a:t>
            </a:r>
            <a:r>
              <a:rPr lang="pt-BR" dirty="0"/>
              <a:t>.”</a:t>
            </a:r>
          </a:p>
          <a:p>
            <a:pPr marL="0" indent="0">
              <a:buNone/>
            </a:pPr>
            <a:r>
              <a:rPr lang="pt-BR" dirty="0"/>
              <a:t>	Acolhimento, escuta ativa e empatia.</a:t>
            </a:r>
          </a:p>
          <a:p>
            <a:pPr marL="0" indent="0">
              <a:buNone/>
            </a:pPr>
            <a:r>
              <a:rPr lang="pt-BR" dirty="0"/>
              <a:t>	Levantamento de dados objetivos e subjetivos.</a:t>
            </a:r>
          </a:p>
          <a:p>
            <a:pPr marL="0" indent="0">
              <a:buNone/>
            </a:pPr>
            <a:r>
              <a:rPr lang="pt-BR" dirty="0"/>
              <a:t>	Estratégias para conduzir a conversa</a:t>
            </a:r>
          </a:p>
          <a:p>
            <a:pPr marL="0" indent="0">
              <a:buNone/>
            </a:pPr>
            <a:r>
              <a:rPr lang="pt-BR" dirty="0"/>
              <a:t>	</a:t>
            </a:r>
            <a:r>
              <a:rPr lang="pt-BR" b="1" dirty="0"/>
              <a:t>“Quais perguntas são essenciais no primeiro atendimento?” </a:t>
            </a:r>
          </a:p>
          <a:p>
            <a:r>
              <a:rPr lang="pt-BR" b="1" dirty="0"/>
              <a:t>2. Registro da Entrevista</a:t>
            </a:r>
          </a:p>
          <a:p>
            <a:pPr marL="0" indent="0">
              <a:buNone/>
            </a:pPr>
            <a:r>
              <a:rPr lang="pt-BR" dirty="0"/>
              <a:t>	Gravação (com autorização).</a:t>
            </a:r>
          </a:p>
          <a:p>
            <a:pPr marL="0" indent="0">
              <a:buNone/>
            </a:pPr>
            <a:r>
              <a:rPr lang="pt-BR" dirty="0"/>
              <a:t>	Termo assinado com resumo dos fatos narrados.</a:t>
            </a:r>
          </a:p>
          <a:p>
            <a:pPr marL="0" indent="0">
              <a:buNone/>
            </a:pPr>
            <a:r>
              <a:rPr lang="pt-BR" dirty="0"/>
              <a:t>	Anotações estratégicas para o advogado (confidenciais).</a:t>
            </a:r>
          </a:p>
          <a:p>
            <a:pPr marL="0" indent="0" algn="just">
              <a:buNone/>
            </a:pPr>
            <a:r>
              <a:rPr lang="pt-BR" dirty="0"/>
              <a:t>	ADVOGADO É IMPEDIDO DE DEPOR EM PROCESSO NO QUAL ATUOU  (</a:t>
            </a:r>
            <a:r>
              <a:rPr lang="pt-BR" b="1" dirty="0"/>
              <a:t>HÁ</a:t>
            </a:r>
            <a:r>
              <a:rPr lang="pt-BR" dirty="0"/>
              <a:t> </a:t>
            </a:r>
            <a:r>
              <a:rPr lang="pt-BR" b="1" dirty="0"/>
              <a:t>IMPEDIMENTO</a:t>
            </a:r>
            <a:r>
              <a:rPr lang="pt-BR" dirty="0"/>
              <a:t>)</a:t>
            </a:r>
          </a:p>
          <a:p>
            <a:pPr marL="0" indent="0" algn="just">
              <a:buNone/>
            </a:pPr>
            <a:r>
              <a:rPr lang="pt-BR" dirty="0"/>
              <a:t>	</a:t>
            </a:r>
            <a:r>
              <a:rPr lang="pt-BR" b="1" dirty="0"/>
              <a:t>CPC</a:t>
            </a:r>
            <a:r>
              <a:rPr lang="pt-BR" dirty="0"/>
              <a:t> Art. 447. Podem depor como testemunhas todas as pessoas, exceto as incapazes, impedidas ou suspeitas. § 2º São </a:t>
            </a:r>
            <a:r>
              <a:rPr lang="pt-BR" b="1" dirty="0"/>
              <a:t>IMPEDIDOS</a:t>
            </a:r>
            <a:r>
              <a:rPr lang="pt-BR" dirty="0"/>
              <a:t>: III - o que intervém em nome de uma parte, como o tutor, o representante legal da pessoa jurídica, o juiz, o </a:t>
            </a:r>
            <a:r>
              <a:rPr lang="pt-BR" b="1" dirty="0"/>
              <a:t>advogado</a:t>
            </a:r>
            <a:r>
              <a:rPr lang="pt-BR" dirty="0"/>
              <a:t> e outros que assistam ou tenham assistido as partes.</a:t>
            </a:r>
          </a:p>
          <a:p>
            <a:pPr marL="0" indent="0" algn="just">
              <a:buNone/>
            </a:pPr>
            <a:r>
              <a:rPr lang="pt-BR" b="1" dirty="0"/>
              <a:t>	ESTATUTO DA ADVOCACIA </a:t>
            </a:r>
            <a:r>
              <a:rPr lang="pt-BR" dirty="0"/>
              <a:t>Art. 7º São </a:t>
            </a:r>
            <a:r>
              <a:rPr lang="pt-BR" b="1" dirty="0"/>
              <a:t>direitos</a:t>
            </a:r>
            <a:r>
              <a:rPr lang="pt-BR" dirty="0"/>
              <a:t> do advogado: XIX - </a:t>
            </a:r>
            <a:r>
              <a:rPr lang="pt-BR" b="1" dirty="0"/>
              <a:t>recusar-se a depor como testemunha </a:t>
            </a:r>
            <a:r>
              <a:rPr lang="pt-BR" dirty="0"/>
              <a:t>em processo no qual funcionou ou deva funcionar, ou sobre fato relacionado com pessoa de quem seja ou foi advogado, </a:t>
            </a:r>
            <a:r>
              <a:rPr lang="pt-BR" b="1" dirty="0"/>
              <a:t>mesmo quando autorizado ou solicitado pelo constituinte</a:t>
            </a:r>
            <a:r>
              <a:rPr lang="pt-BR" dirty="0"/>
              <a:t>, bem como sobre fato que constitua sigilo profissional.</a:t>
            </a:r>
          </a:p>
        </p:txBody>
      </p:sp>
    </p:spTree>
    <p:extLst>
      <p:ext uri="{BB962C8B-B14F-4D97-AF65-F5344CB8AC3E}">
        <p14:creationId xmlns:p14="http://schemas.microsoft.com/office/powerpoint/2010/main" val="4093754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fontScale="92500" lnSpcReduction="10000"/>
          </a:bodyPr>
          <a:lstStyle/>
          <a:p>
            <a:pPr algn="just"/>
            <a:r>
              <a:rPr lang="pt-BR" b="1" dirty="0"/>
              <a:t>FUNDAMENTOS JURÍDICOS </a:t>
            </a:r>
            <a:r>
              <a:rPr lang="pt-BR" dirty="0"/>
              <a:t>(DO DIREITO): LEI + DOUTRINA + JURISPRUDÊNCIA</a:t>
            </a:r>
          </a:p>
          <a:p>
            <a:pPr algn="just"/>
            <a:endParaRPr lang="pt-BR" dirty="0"/>
          </a:p>
          <a:p>
            <a:pPr algn="just">
              <a:spcBef>
                <a:spcPts val="641"/>
              </a:spcBef>
              <a:tabLst>
                <a:tab pos="0" algn="l"/>
              </a:tabLst>
            </a:pPr>
            <a:r>
              <a:rPr lang="pt-BR" sz="3200" spc="-1" dirty="0">
                <a:solidFill>
                  <a:srgbClr val="000000"/>
                </a:solidFill>
                <a:ea typeface="DejaVu Sans"/>
              </a:rPr>
              <a:t>COMO MELHORAR A ESCRITA? </a:t>
            </a:r>
          </a:p>
          <a:p>
            <a:pPr algn="just">
              <a:spcBef>
                <a:spcPts val="641"/>
              </a:spcBef>
              <a:tabLst>
                <a:tab pos="0" algn="l"/>
              </a:tabLst>
            </a:pPr>
            <a:r>
              <a:rPr lang="pt-BR" sz="3200" spc="-1" dirty="0">
                <a:solidFill>
                  <a:srgbClr val="000000"/>
                </a:solidFill>
                <a:ea typeface="DejaVu Sans"/>
              </a:rPr>
              <a:t>			</a:t>
            </a:r>
            <a:r>
              <a:rPr lang="pt-BR" sz="3200" spc="-1" dirty="0">
                <a:solidFill>
                  <a:srgbClr val="000000"/>
                </a:solidFill>
                <a:latin typeface="ADLaM Display" panose="02010000000000000000" pitchFamily="2" charset="0"/>
                <a:ea typeface="ADLaM Display" panose="02010000000000000000" pitchFamily="2" charset="0"/>
                <a:cs typeface="ADLaM Display" panose="02010000000000000000" pitchFamily="2" charset="0"/>
              </a:rPr>
              <a:t>FATO + NORMA + CONCLUSÃO</a:t>
            </a:r>
            <a:endParaRPr lang="pt-BR" spc="-1" dirty="0">
              <a:solidFill>
                <a:srgbClr val="000000"/>
              </a:solidFill>
              <a:latin typeface="ADLaM Display" panose="02010000000000000000" pitchFamily="2" charset="0"/>
              <a:ea typeface="ADLaM Display" panose="02010000000000000000" pitchFamily="2" charset="0"/>
              <a:cs typeface="ADLaM Display" panose="02010000000000000000" pitchFamily="2" charset="0"/>
            </a:endParaRPr>
          </a:p>
          <a:p>
            <a:pPr algn="just">
              <a:spcBef>
                <a:spcPts val="641"/>
              </a:spcBef>
              <a:tabLst>
                <a:tab pos="0" algn="l"/>
              </a:tabLst>
            </a:pPr>
            <a:r>
              <a:rPr lang="pt-BR" spc="-1" dirty="0">
                <a:solidFill>
                  <a:srgbClr val="000000"/>
                </a:solidFill>
                <a:ea typeface="DejaVu Sans"/>
              </a:rPr>
              <a:t>	</a:t>
            </a:r>
          </a:p>
          <a:p>
            <a:pPr algn="just">
              <a:spcBef>
                <a:spcPts val="641"/>
              </a:spcBef>
              <a:tabLst>
                <a:tab pos="0" algn="l"/>
              </a:tabLst>
            </a:pPr>
            <a:r>
              <a:rPr lang="pt-BR" spc="-1" dirty="0">
                <a:solidFill>
                  <a:srgbClr val="000000"/>
                </a:solidFill>
                <a:ea typeface="DejaVu Sans"/>
              </a:rPr>
              <a:t>		</a:t>
            </a:r>
            <a:r>
              <a:rPr lang="pt-BR" b="1" spc="-1" dirty="0">
                <a:solidFill>
                  <a:srgbClr val="000000"/>
                </a:solidFill>
                <a:ea typeface="DejaVu Sans"/>
              </a:rPr>
              <a:t>FATO</a:t>
            </a:r>
            <a:r>
              <a:rPr lang="pt-BR" spc="-1" dirty="0">
                <a:solidFill>
                  <a:srgbClr val="000000"/>
                </a:solidFill>
                <a:ea typeface="DejaVu Sans"/>
              </a:rPr>
              <a:t> </a:t>
            </a:r>
          </a:p>
          <a:p>
            <a:pPr algn="just">
              <a:spcBef>
                <a:spcPts val="641"/>
              </a:spcBef>
              <a:tabLst>
                <a:tab pos="0" algn="l"/>
              </a:tabLst>
            </a:pPr>
            <a:r>
              <a:rPr lang="pt-BR" spc="-1" dirty="0">
                <a:solidFill>
                  <a:srgbClr val="000000"/>
                </a:solidFill>
                <a:ea typeface="DejaVu Sans"/>
              </a:rPr>
              <a:t>		núcleo individualizado para cada fato: </a:t>
            </a:r>
          </a:p>
          <a:p>
            <a:pPr algn="just">
              <a:spcBef>
                <a:spcPts val="641"/>
              </a:spcBef>
              <a:tabLst>
                <a:tab pos="0" algn="l"/>
              </a:tabLst>
            </a:pPr>
            <a:r>
              <a:rPr lang="pt-BR" spc="-1" dirty="0">
                <a:solidFill>
                  <a:srgbClr val="000000"/>
                </a:solidFill>
                <a:ea typeface="DejaVu Sans"/>
              </a:rPr>
              <a:t>		</a:t>
            </a:r>
            <a:r>
              <a:rPr lang="pt-BR" b="1" spc="-1" dirty="0">
                <a:solidFill>
                  <a:srgbClr val="000000"/>
                </a:solidFill>
                <a:ea typeface="DejaVu Sans"/>
              </a:rPr>
              <a:t>Exemplo</a:t>
            </a:r>
            <a:r>
              <a:rPr lang="pt-BR" spc="-1" dirty="0">
                <a:solidFill>
                  <a:srgbClr val="000000"/>
                </a:solidFill>
                <a:ea typeface="DejaVu Sans"/>
              </a:rPr>
              <a:t>: </a:t>
            </a:r>
            <a:r>
              <a:rPr lang="pt-BR" i="1" spc="-1" dirty="0">
                <a:solidFill>
                  <a:srgbClr val="000000"/>
                </a:solidFill>
                <a:latin typeface="Bell MT" panose="02020503060305020303" pitchFamily="18" charset="0"/>
                <a:ea typeface="DejaVu Sans"/>
              </a:rPr>
              <a:t>O réu ofendeu o autor ....</a:t>
            </a:r>
          </a:p>
          <a:p>
            <a:pPr algn="just">
              <a:spcBef>
                <a:spcPts val="641"/>
              </a:spcBef>
              <a:tabLst>
                <a:tab pos="0" algn="l"/>
              </a:tabLst>
            </a:pPr>
            <a:endParaRPr lang="pt-BR" spc="-1" dirty="0">
              <a:solidFill>
                <a:srgbClr val="000000"/>
              </a:solidFill>
              <a:ea typeface="DejaVu Sans"/>
            </a:endParaRPr>
          </a:p>
          <a:p>
            <a:pPr algn="just">
              <a:spcBef>
                <a:spcPts val="641"/>
              </a:spcBef>
              <a:tabLst>
                <a:tab pos="0" algn="l"/>
              </a:tabLst>
            </a:pPr>
            <a:r>
              <a:rPr lang="pt-BR" spc="-1" dirty="0">
                <a:solidFill>
                  <a:srgbClr val="000000"/>
                </a:solidFill>
                <a:ea typeface="DejaVu Sans"/>
              </a:rPr>
              <a:t>		</a:t>
            </a:r>
            <a:r>
              <a:rPr lang="pt-BR" b="1" spc="-1" dirty="0">
                <a:solidFill>
                  <a:srgbClr val="000000"/>
                </a:solidFill>
                <a:ea typeface="DejaVu Sans"/>
              </a:rPr>
              <a:t>NORMA</a:t>
            </a:r>
          </a:p>
          <a:p>
            <a:pPr algn="just">
              <a:spcBef>
                <a:spcPts val="641"/>
              </a:spcBef>
              <a:tabLst>
                <a:tab pos="0" algn="l"/>
              </a:tabLst>
            </a:pPr>
            <a:r>
              <a:rPr lang="pt-BR" b="1" spc="-1" dirty="0">
                <a:solidFill>
                  <a:srgbClr val="000000"/>
                </a:solidFill>
                <a:ea typeface="DejaVu Sans"/>
              </a:rPr>
              <a:t>	</a:t>
            </a:r>
            <a:r>
              <a:rPr lang="pt-BR" b="1" spc="-1" dirty="0">
                <a:solidFill>
                  <a:srgbClr val="000000"/>
                </a:solidFill>
                <a:latin typeface="Bell MT" panose="02020503060305020303" pitchFamily="18" charset="0"/>
                <a:ea typeface="DejaVu Sans"/>
              </a:rPr>
              <a:t>	exemplo: </a:t>
            </a:r>
            <a:r>
              <a:rPr lang="pt-BR" dirty="0"/>
              <a:t>prevê, estatui, conforme, nos termos, dispõe, determina, prescreve, delimita, consagra, consoante, reza...</a:t>
            </a:r>
          </a:p>
          <a:p>
            <a:pPr algn="just">
              <a:spcBef>
                <a:spcPts val="641"/>
              </a:spcBef>
              <a:tabLst>
                <a:tab pos="0" algn="l"/>
              </a:tabLst>
            </a:pPr>
            <a:r>
              <a:rPr lang="pt-BR" spc="-1" dirty="0">
                <a:solidFill>
                  <a:srgbClr val="000000"/>
                </a:solidFill>
                <a:ea typeface="DejaVu Sans"/>
              </a:rPr>
              <a:t>		Não usar a “lei fala”, “diz”</a:t>
            </a:r>
          </a:p>
          <a:p>
            <a:pPr algn="just">
              <a:spcBef>
                <a:spcPts val="641"/>
              </a:spcBef>
              <a:tabLst>
                <a:tab pos="0" algn="l"/>
              </a:tabLst>
            </a:pPr>
            <a:r>
              <a:rPr lang="pt-BR" dirty="0"/>
              <a:t>		TRANSCRIÇÃO DIRETA OU INDIRETA DA NORMA </a:t>
            </a:r>
          </a:p>
          <a:p>
            <a:pPr algn="just">
              <a:spcBef>
                <a:spcPts val="641"/>
              </a:spcBef>
              <a:tabLst>
                <a:tab pos="0" algn="l"/>
              </a:tabLst>
            </a:pPr>
            <a:endParaRPr lang="pt-BR" spc="-1" dirty="0">
              <a:solidFill>
                <a:srgbClr val="000000"/>
              </a:solidFill>
              <a:ea typeface="DejaVu Sans"/>
            </a:endParaRPr>
          </a:p>
          <a:p>
            <a:pPr algn="just">
              <a:spcBef>
                <a:spcPts val="641"/>
              </a:spcBef>
              <a:tabLst>
                <a:tab pos="0" algn="l"/>
              </a:tabLst>
            </a:pPr>
            <a:r>
              <a:rPr lang="pt-BR" spc="-1" dirty="0">
                <a:solidFill>
                  <a:srgbClr val="000000"/>
                </a:solidFill>
                <a:ea typeface="DejaVu Sans"/>
              </a:rPr>
              <a:t>		</a:t>
            </a:r>
            <a:r>
              <a:rPr lang="pt-BR" b="1" spc="-1" dirty="0">
                <a:solidFill>
                  <a:srgbClr val="000000"/>
                </a:solidFill>
                <a:ea typeface="DejaVu Sans"/>
              </a:rPr>
              <a:t>CONCLUSÃO</a:t>
            </a:r>
          </a:p>
          <a:p>
            <a:pPr algn="just">
              <a:spcBef>
                <a:spcPts val="641"/>
              </a:spcBef>
              <a:tabLst>
                <a:tab pos="0" algn="l"/>
              </a:tabLst>
            </a:pPr>
            <a:r>
              <a:rPr lang="pt-BR" spc="-1" dirty="0">
                <a:solidFill>
                  <a:srgbClr val="000000"/>
                </a:solidFill>
                <a:ea typeface="DejaVu Sans"/>
              </a:rPr>
              <a:t>		Justificativa pós fatos e normas: </a:t>
            </a:r>
          </a:p>
          <a:p>
            <a:pPr algn="just">
              <a:spcBef>
                <a:spcPts val="641"/>
              </a:spcBef>
              <a:tabLst>
                <a:tab pos="0" algn="l"/>
              </a:tabLst>
            </a:pPr>
            <a:r>
              <a:rPr lang="pt-BR" b="1" spc="-1" dirty="0">
                <a:solidFill>
                  <a:srgbClr val="000000"/>
                </a:solidFill>
                <a:ea typeface="DejaVu Sans"/>
              </a:rPr>
              <a:t>		exemplo</a:t>
            </a:r>
            <a:r>
              <a:rPr lang="pt-BR" spc="-1" dirty="0">
                <a:solidFill>
                  <a:srgbClr val="000000"/>
                </a:solidFill>
                <a:ea typeface="DejaVu Sans"/>
              </a:rPr>
              <a:t>: </a:t>
            </a:r>
            <a:r>
              <a:rPr lang="pt-BR" i="1" spc="-1" dirty="0">
                <a:solidFill>
                  <a:srgbClr val="000000"/>
                </a:solidFill>
                <a:latin typeface="Bell MT" panose="02020503060305020303" pitchFamily="18" charset="0"/>
                <a:ea typeface="DejaVu Sans"/>
              </a:rPr>
              <a:t>desta forma, assim, logo, destarte, portanto, diante disso, em face do exposto, por conseguinte, razão pela qual, em efeito, em decorrência etc.</a:t>
            </a:r>
          </a:p>
          <a:p>
            <a:pPr algn="just">
              <a:spcBef>
                <a:spcPts val="641"/>
              </a:spcBef>
              <a:tabLst>
                <a:tab pos="0" algn="l"/>
              </a:tabLst>
            </a:pPr>
            <a:endParaRPr lang="pt-BR" spc="-1" dirty="0">
              <a:solidFill>
                <a:srgbClr val="000000"/>
              </a:solidFill>
              <a:ea typeface="DejaVu Sans"/>
            </a:endParaRPr>
          </a:p>
          <a:p>
            <a:pPr algn="just">
              <a:spcBef>
                <a:spcPts val="641"/>
              </a:spcBef>
              <a:tabLst>
                <a:tab pos="0" algn="l"/>
              </a:tabLst>
            </a:pPr>
            <a:endParaRPr lang="pt-BR" spc="-1" dirty="0">
              <a:solidFill>
                <a:srgbClr val="000000"/>
              </a:solidFill>
              <a:ea typeface="DejaVu Sans"/>
            </a:endParaRPr>
          </a:p>
          <a:p>
            <a:pPr algn="just"/>
            <a:endParaRPr lang="pt-BR" dirty="0"/>
          </a:p>
        </p:txBody>
      </p:sp>
    </p:spTree>
    <p:extLst>
      <p:ext uri="{BB962C8B-B14F-4D97-AF65-F5344CB8AC3E}">
        <p14:creationId xmlns:p14="http://schemas.microsoft.com/office/powerpoint/2010/main" val="7720220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1"/>
            <a:ext cx="12191999" cy="6858000"/>
          </a:xfrm>
        </p:spPr>
        <p:txBody>
          <a:bodyPr>
            <a:normAutofit fontScale="92500" lnSpcReduction="20000"/>
          </a:bodyPr>
          <a:lstStyle/>
          <a:p>
            <a:r>
              <a:rPr lang="pt-BR" sz="1600" b="1" dirty="0">
                <a:highlight>
                  <a:srgbClr val="FFFF00"/>
                </a:highlight>
              </a:rPr>
              <a:t>REQUERIMENTOS ESPECIAIS (caso a caso)</a:t>
            </a:r>
          </a:p>
          <a:p>
            <a:pPr algn="just"/>
            <a:r>
              <a:rPr lang="pt-BR" sz="2000" b="1" dirty="0"/>
              <a:t>TUTELAS PROVISÓRIAS: URGÊNCIA E/OU EVIDÊNCIA</a:t>
            </a:r>
          </a:p>
          <a:p>
            <a:pPr algn="just"/>
            <a:r>
              <a:rPr lang="pt-BR" sz="2000" dirty="0"/>
              <a:t>	</a:t>
            </a:r>
            <a:r>
              <a:rPr lang="pt-BR" sz="2000" b="1" u="sng" dirty="0"/>
              <a:t>URGÊNCIA</a:t>
            </a:r>
            <a:r>
              <a:rPr lang="pt-BR" sz="2000" dirty="0"/>
              <a:t>: Art. 300. A tutela de urgência será concedida quando houver elementos que evidenciem a </a:t>
            </a:r>
            <a:r>
              <a:rPr lang="pt-BR" sz="2000" b="1" u="sng" dirty="0"/>
              <a:t>probabilidade do direito</a:t>
            </a:r>
            <a:r>
              <a:rPr lang="pt-BR" sz="2000" dirty="0"/>
              <a:t> e o </a:t>
            </a:r>
            <a:r>
              <a:rPr lang="pt-BR" sz="2000" b="1" u="sng" dirty="0"/>
              <a:t>perigo de dano</a:t>
            </a:r>
            <a:r>
              <a:rPr lang="pt-BR" sz="2000" dirty="0"/>
              <a:t> ou o </a:t>
            </a:r>
            <a:r>
              <a:rPr lang="pt-BR" sz="2000" b="1" u="sng" dirty="0"/>
              <a:t>risco ao resultado útil do processo</a:t>
            </a:r>
            <a:r>
              <a:rPr lang="pt-BR" sz="2000" dirty="0"/>
              <a:t>.</a:t>
            </a:r>
          </a:p>
          <a:p>
            <a:pPr algn="just"/>
            <a:r>
              <a:rPr lang="pt-BR" sz="2000" dirty="0"/>
              <a:t>	</a:t>
            </a:r>
            <a:r>
              <a:rPr lang="pt-BR" sz="2000" b="1" u="sng" dirty="0"/>
              <a:t>EVIDÊNCIA</a:t>
            </a:r>
            <a:r>
              <a:rPr lang="pt-BR" sz="2000" dirty="0"/>
              <a:t>:  Art. 311. A tutela da evidência será concedida, independentemente da demonstração de perigo de dano ou de risco ao resultado útil do processo, quando: I - ficar caracterizado o abuso do direito de defesa ou o manifesto propósito protelatório da parte; II - as alegações de fato puderem ser comprovadas apenas documentalmente e houver tese firmada em julgamento de casos repetitivos ou em súmula vinculante; III - se tratar de pedido reipersecutório fundado em prova documental adequada do contrato de depósito, caso em que será decretada a ordem de entrega do objeto custodiado, sob cominação de multa; IV - a petição inicial for instruída com prova documental suficiente dos fatos constitutivos do direito do autor, a que o réu não oponha prova capaz de gerar dúvida razoável.</a:t>
            </a:r>
          </a:p>
          <a:p>
            <a:pPr algn="just"/>
            <a:endParaRPr lang="pt-BR" sz="900" b="1" dirty="0"/>
          </a:p>
          <a:p>
            <a:pPr algn="just"/>
            <a:r>
              <a:rPr lang="pt-BR" sz="2000" b="1" dirty="0"/>
              <a:t>GRATUIDADE DA JUSTIÇA</a:t>
            </a:r>
            <a:r>
              <a:rPr lang="pt-BR" sz="2000" dirty="0"/>
              <a:t>: deve haver elementos para a concessão dos benefícios da gratuidade da justiça (</a:t>
            </a:r>
            <a:r>
              <a:rPr lang="pt-BR" sz="2000" dirty="0" err="1"/>
              <a:t>arts</a:t>
            </a:r>
            <a:r>
              <a:rPr lang="pt-BR" sz="2000" dirty="0"/>
              <a:t>. 98 e 99 do CPC).  </a:t>
            </a:r>
            <a:r>
              <a:rPr lang="pt-BR" sz="2000" b="1" dirty="0"/>
              <a:t>ATENTE</a:t>
            </a:r>
            <a:r>
              <a:rPr lang="pt-BR" sz="2000" dirty="0"/>
              <a:t>: deve ser realizado o pedido de concessão da gratuidade da justiça </a:t>
            </a:r>
            <a:r>
              <a:rPr lang="pt-BR" sz="2000" b="1" u="sng" dirty="0">
                <a:highlight>
                  <a:srgbClr val="FFFF00"/>
                </a:highlight>
              </a:rPr>
              <a:t>OU</a:t>
            </a:r>
            <a:r>
              <a:rPr lang="pt-BR" sz="2000" dirty="0"/>
              <a:t> informar a juntada da guia de custas.</a:t>
            </a:r>
          </a:p>
          <a:p>
            <a:pPr algn="just"/>
            <a:endParaRPr lang="pt-BR" sz="900" dirty="0"/>
          </a:p>
          <a:p>
            <a:pPr algn="just"/>
            <a:r>
              <a:rPr lang="pt-BR" sz="2000" b="1" dirty="0"/>
              <a:t>PRIORIDADE DE TRAMITAÇÃO</a:t>
            </a:r>
            <a:r>
              <a:rPr lang="pt-BR" sz="2000" dirty="0"/>
              <a:t>: idosos, pessoas com doença grave e processos do ECA (art. 1.048, I e II, do CPC). TEXTO:</a:t>
            </a:r>
            <a:r>
              <a:rPr lang="pt-BR" sz="1700" dirty="0"/>
              <a:t>  O autor é idoso, razão pela qual, requer a prioridade de tramitação do processo nos termos do art. 1.048 do CPC.</a:t>
            </a:r>
          </a:p>
          <a:p>
            <a:pPr algn="just"/>
            <a:endParaRPr lang="pt-BR" sz="500" b="1" dirty="0"/>
          </a:p>
          <a:p>
            <a:pPr algn="just"/>
            <a:r>
              <a:rPr lang="pt-BR" sz="2000" b="1" dirty="0"/>
              <a:t>INTIMAÇÃO DO MINISTÉRIO PÚBLICO</a:t>
            </a:r>
            <a:r>
              <a:rPr lang="pt-BR" sz="2000" dirty="0"/>
              <a:t>: Art. 178 CPC: </a:t>
            </a:r>
            <a:r>
              <a:rPr lang="pt-BR" sz="1700" dirty="0"/>
              <a:t>I - interesse público ou social; II - interesse de incapaz; III - litígios coletivos pela posse de terra rural ou urbana.  </a:t>
            </a:r>
            <a:r>
              <a:rPr lang="pt-BR" sz="2000" dirty="0"/>
              <a:t>Texto: “requer a intimação do Ministério Público, nos termos do art. 178, II, do CPC”</a:t>
            </a:r>
          </a:p>
          <a:p>
            <a:pPr algn="just"/>
            <a:endParaRPr lang="pt-BR" sz="800" dirty="0"/>
          </a:p>
          <a:p>
            <a:pPr algn="just"/>
            <a:r>
              <a:rPr lang="pt-BR" sz="2000" b="1" dirty="0"/>
              <a:t>SIGILO PROCESSUAL: </a:t>
            </a:r>
            <a:r>
              <a:rPr lang="pt-BR" sz="2000" dirty="0"/>
              <a:t>ART. 189 do CPC (interesse público, social, família, intimidade e arbitragem)</a:t>
            </a:r>
            <a:endParaRPr lang="pt-BR" sz="2000" b="1" dirty="0"/>
          </a:p>
          <a:p>
            <a:pPr algn="just"/>
            <a:endParaRPr lang="pt-BR" sz="900" dirty="0"/>
          </a:p>
          <a:p>
            <a:pPr algn="just"/>
            <a:r>
              <a:rPr lang="pt-BR" sz="2000" b="1" dirty="0"/>
              <a:t>RELAÇÃO DO CONSUMIDOR? </a:t>
            </a:r>
            <a:r>
              <a:rPr lang="pt-BR" sz="2000" dirty="0"/>
              <a:t>Benefícios em favor do consumidor, exemplo: foro privilegiado e inversão do ônus da prova.</a:t>
            </a:r>
            <a:endParaRPr lang="pt-BR" sz="2000" b="1" dirty="0"/>
          </a:p>
        </p:txBody>
      </p:sp>
    </p:spTree>
    <p:extLst>
      <p:ext uri="{BB962C8B-B14F-4D97-AF65-F5344CB8AC3E}">
        <p14:creationId xmlns:p14="http://schemas.microsoft.com/office/powerpoint/2010/main" val="27715825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fontScale="92500" lnSpcReduction="10000"/>
          </a:bodyPr>
          <a:lstStyle/>
          <a:p>
            <a:pPr algn="just"/>
            <a:r>
              <a:rPr lang="pt-BR" b="1" dirty="0"/>
              <a:t>PEDIDOS</a:t>
            </a:r>
          </a:p>
          <a:p>
            <a:pPr algn="just"/>
            <a:endParaRPr lang="pt-BR" dirty="0"/>
          </a:p>
          <a:p>
            <a:pPr algn="just"/>
            <a:r>
              <a:rPr lang="pt-BR" dirty="0"/>
              <a:t>	</a:t>
            </a:r>
            <a:r>
              <a:rPr lang="pt-BR" b="1" dirty="0"/>
              <a:t>PEDIDO IMEDIATO</a:t>
            </a:r>
            <a:r>
              <a:rPr lang="pt-BR" dirty="0"/>
              <a:t>: </a:t>
            </a:r>
          </a:p>
          <a:p>
            <a:pPr algn="just"/>
            <a:r>
              <a:rPr lang="pt-BR" dirty="0"/>
              <a:t>	Equivale à espécie de provimento jurisdicional esperada pelo Poder Judiciário: </a:t>
            </a:r>
            <a:r>
              <a:rPr lang="pt-BR" b="1" dirty="0"/>
              <a:t>CONDENE</a:t>
            </a:r>
            <a:r>
              <a:rPr lang="pt-BR" dirty="0"/>
              <a:t>, </a:t>
            </a:r>
            <a:r>
              <a:rPr lang="pt-BR" b="1" dirty="0"/>
              <a:t>DECLARE,</a:t>
            </a:r>
            <a:r>
              <a:rPr lang="pt-BR" dirty="0"/>
              <a:t> </a:t>
            </a:r>
            <a:r>
              <a:rPr lang="pt-BR" b="1" dirty="0"/>
              <a:t>CONSTITUA ou HOMOLOGUE</a:t>
            </a:r>
            <a:r>
              <a:rPr lang="pt-BR" dirty="0"/>
              <a:t>.</a:t>
            </a:r>
          </a:p>
          <a:p>
            <a:pPr algn="just"/>
            <a:endParaRPr lang="pt-BR" dirty="0"/>
          </a:p>
          <a:p>
            <a:pPr algn="just"/>
            <a:r>
              <a:rPr lang="pt-BR" dirty="0"/>
              <a:t>	</a:t>
            </a:r>
            <a:r>
              <a:rPr lang="pt-BR" b="1" dirty="0"/>
              <a:t>PEDIDO MEDIATO:  </a:t>
            </a:r>
          </a:p>
          <a:p>
            <a:pPr algn="just"/>
            <a:r>
              <a:rPr lang="pt-BR" b="1" dirty="0"/>
              <a:t>	</a:t>
            </a:r>
            <a:r>
              <a:rPr lang="pt-BR" dirty="0"/>
              <a:t>Representa os efeitos práticos da tutela (condene o réu no pagamento dos danos morais </a:t>
            </a:r>
            <a:r>
              <a:rPr lang="pt-BR" b="1" dirty="0"/>
              <a:t>em R$ 10.000,00</a:t>
            </a:r>
            <a:r>
              <a:rPr lang="pt-BR" dirty="0"/>
              <a:t>; declare </a:t>
            </a:r>
            <a:r>
              <a:rPr lang="pt-BR" b="1" dirty="0"/>
              <a:t>nulo</a:t>
            </a:r>
            <a:r>
              <a:rPr lang="pt-BR" dirty="0"/>
              <a:t> o contrato ”x” etc.</a:t>
            </a:r>
          </a:p>
          <a:p>
            <a:pPr algn="just"/>
            <a:endParaRPr lang="pt-BR" dirty="0"/>
          </a:p>
          <a:p>
            <a:pPr algn="just"/>
            <a:r>
              <a:rPr lang="pt-BR" dirty="0"/>
              <a:t>	Não esquecer da </a:t>
            </a:r>
            <a:r>
              <a:rPr lang="pt-BR" b="1" dirty="0"/>
              <a:t>sucumbência </a:t>
            </a:r>
            <a:r>
              <a:rPr lang="pt-BR" dirty="0"/>
              <a:t>nos termos do art. 85 do CPC.</a:t>
            </a:r>
          </a:p>
          <a:p>
            <a:pPr algn="just"/>
            <a:endParaRPr lang="pt-BR" dirty="0"/>
          </a:p>
          <a:p>
            <a:pPr algn="just"/>
            <a:endParaRPr lang="pt-BR" dirty="0"/>
          </a:p>
          <a:p>
            <a:pPr algn="just"/>
            <a:r>
              <a:rPr lang="pt-BR" dirty="0"/>
              <a:t>Dica: Estudar pedidos CPC:</a:t>
            </a:r>
          </a:p>
          <a:p>
            <a:pPr algn="just"/>
            <a:r>
              <a:rPr lang="pt-BR" dirty="0"/>
              <a:t>	Art. 322. O pedido deve ser certo...</a:t>
            </a:r>
          </a:p>
          <a:p>
            <a:pPr algn="just"/>
            <a:r>
              <a:rPr lang="pt-BR" dirty="0"/>
              <a:t>	§ 1º pedidos implícitos: juros, correção e honorários.</a:t>
            </a:r>
          </a:p>
          <a:p>
            <a:pPr algn="just"/>
            <a:r>
              <a:rPr lang="pt-BR" dirty="0"/>
              <a:t>	art. 327 cumulação de pedidos: pedidos compatíveis + mesmo juízo + mesmo procedimento</a:t>
            </a:r>
          </a:p>
          <a:p>
            <a:pPr algn="just"/>
            <a:endParaRPr lang="pt-BR" dirty="0"/>
          </a:p>
        </p:txBody>
      </p:sp>
    </p:spTree>
    <p:extLst>
      <p:ext uri="{BB962C8B-B14F-4D97-AF65-F5344CB8AC3E}">
        <p14:creationId xmlns:p14="http://schemas.microsoft.com/office/powerpoint/2010/main" val="11766444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lstStyle/>
          <a:p>
            <a:pPr algn="just"/>
            <a:r>
              <a:rPr lang="pt-BR" b="1" dirty="0"/>
              <a:t>DAS PROVAS</a:t>
            </a:r>
          </a:p>
          <a:p>
            <a:pPr algn="just"/>
            <a:r>
              <a:rPr lang="pt-BR" dirty="0"/>
              <a:t>	“O autor requer a produção de todos os meios de prova em direito admitidos, especialmente .... e ...”, na amplitude no art. 369 do CPC.</a:t>
            </a:r>
          </a:p>
          <a:p>
            <a:pPr algn="just"/>
            <a:endParaRPr lang="pt-BR" dirty="0"/>
          </a:p>
          <a:p>
            <a:pPr algn="just"/>
            <a:endParaRPr lang="pt-BR" dirty="0"/>
          </a:p>
          <a:p>
            <a:pPr algn="just"/>
            <a:endParaRPr lang="pt-BR" dirty="0"/>
          </a:p>
          <a:p>
            <a:r>
              <a:rPr lang="pt-BR" b="1" dirty="0"/>
              <a:t>CUIDADO COM OS PROCEDIMENTOS ESPECIAIS</a:t>
            </a:r>
          </a:p>
          <a:p>
            <a:pPr algn="just"/>
            <a:r>
              <a:rPr lang="pt-BR" b="1" dirty="0"/>
              <a:t>MANDADO DE SEGURANÇA</a:t>
            </a:r>
            <a:r>
              <a:rPr lang="pt-BR" dirty="0"/>
              <a:t> (exige a prova já é pré-constituída);</a:t>
            </a:r>
          </a:p>
          <a:p>
            <a:pPr algn="just"/>
            <a:endParaRPr lang="pt-BR" dirty="0"/>
          </a:p>
          <a:p>
            <a:pPr algn="just"/>
            <a:r>
              <a:rPr lang="pt-BR" b="1" dirty="0"/>
              <a:t>EXECUÇÃO</a:t>
            </a:r>
            <a:r>
              <a:rPr lang="pt-BR" dirty="0"/>
              <a:t> (o credor possui título executivo);</a:t>
            </a:r>
          </a:p>
        </p:txBody>
      </p:sp>
    </p:spTree>
    <p:extLst>
      <p:ext uri="{BB962C8B-B14F-4D97-AF65-F5344CB8AC3E}">
        <p14:creationId xmlns:p14="http://schemas.microsoft.com/office/powerpoint/2010/main" val="2462229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lnSpcReduction="10000"/>
          </a:bodyPr>
          <a:lstStyle/>
          <a:p>
            <a:pPr algn="just"/>
            <a:r>
              <a:rPr lang="pt-BR" b="1" dirty="0"/>
              <a:t>AUDIÊNCIA DE CONCILIAÇÃO E MEDIAÇÃO</a:t>
            </a:r>
          </a:p>
          <a:p>
            <a:pPr algn="just"/>
            <a:r>
              <a:rPr lang="pt-BR" dirty="0"/>
              <a:t>	O autor informa o interesse/desinteresse na realização da audiência de conciliação nos termos do art. 319, VII do CPC.</a:t>
            </a:r>
          </a:p>
          <a:p>
            <a:pPr algn="just"/>
            <a:endParaRPr lang="pt-BR" dirty="0"/>
          </a:p>
          <a:p>
            <a:pPr algn="just"/>
            <a:endParaRPr lang="pt-BR" dirty="0"/>
          </a:p>
          <a:p>
            <a:pPr algn="just"/>
            <a:r>
              <a:rPr lang="pt-BR" dirty="0"/>
              <a:t>VALOR DA CAUSA </a:t>
            </a:r>
          </a:p>
          <a:p>
            <a:pPr algn="just"/>
            <a:r>
              <a:rPr lang="pt-BR" dirty="0"/>
              <a:t>	Dá-se a causa o valor de R$ .... (art. 292 CPC)</a:t>
            </a:r>
          </a:p>
          <a:p>
            <a:pPr algn="just"/>
            <a:endParaRPr lang="pt-BR" dirty="0"/>
          </a:p>
          <a:p>
            <a:pPr algn="just"/>
            <a:endParaRPr lang="pt-BR" dirty="0"/>
          </a:p>
          <a:p>
            <a:pPr algn="just"/>
            <a:r>
              <a:rPr lang="pt-BR" b="1" dirty="0"/>
              <a:t>ENCERRAMENTO</a:t>
            </a:r>
          </a:p>
          <a:p>
            <a:pPr algn="just"/>
            <a:endParaRPr lang="pt-BR" b="1" dirty="0"/>
          </a:p>
          <a:p>
            <a:r>
              <a:rPr lang="pt-BR" dirty="0"/>
              <a:t>Termos em que,</a:t>
            </a:r>
          </a:p>
          <a:p>
            <a:r>
              <a:rPr lang="pt-BR" dirty="0"/>
              <a:t>pede deferimento.</a:t>
            </a:r>
          </a:p>
          <a:p>
            <a:r>
              <a:rPr lang="pt-BR" dirty="0"/>
              <a:t>Local e data ...</a:t>
            </a:r>
          </a:p>
          <a:p>
            <a:r>
              <a:rPr lang="pt-BR" dirty="0"/>
              <a:t>Nome do advogado ...</a:t>
            </a:r>
          </a:p>
          <a:p>
            <a:r>
              <a:rPr lang="pt-BR" dirty="0"/>
              <a:t>OAB/UF n. ...</a:t>
            </a:r>
          </a:p>
        </p:txBody>
      </p:sp>
    </p:spTree>
    <p:extLst>
      <p:ext uri="{BB962C8B-B14F-4D97-AF65-F5344CB8AC3E}">
        <p14:creationId xmlns:p14="http://schemas.microsoft.com/office/powerpoint/2010/main" val="24783324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81D54-5EAE-B7BB-562F-E0A4B4D38A15}"/>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D84F7E99-0C78-D8FF-F2D5-1AB27A3B1581}"/>
              </a:ext>
            </a:extLst>
          </p:cNvPr>
          <p:cNvSpPr>
            <a:spLocks noGrp="1"/>
          </p:cNvSpPr>
          <p:nvPr>
            <p:ph type="subTitle" idx="1"/>
          </p:nvPr>
        </p:nvSpPr>
        <p:spPr>
          <a:xfrm>
            <a:off x="0" y="75501"/>
            <a:ext cx="12191999" cy="6782499"/>
          </a:xfrm>
        </p:spPr>
        <p:txBody>
          <a:bodyPr>
            <a:normAutofit fontScale="92500" lnSpcReduction="20000"/>
          </a:bodyPr>
          <a:lstStyle/>
          <a:p>
            <a:pPr algn="just"/>
            <a:r>
              <a:rPr lang="pt-BR" dirty="0"/>
              <a:t>	</a:t>
            </a:r>
            <a:r>
              <a:rPr lang="pt-BR" b="1" dirty="0"/>
              <a:t>ENDEREÇAMENTO</a:t>
            </a:r>
          </a:p>
          <a:p>
            <a:pPr algn="just"/>
            <a:r>
              <a:rPr lang="pt-BR" dirty="0"/>
              <a:t>	</a:t>
            </a:r>
            <a:r>
              <a:rPr lang="pt-BR" b="1" dirty="0"/>
              <a:t>AUTOR</a:t>
            </a:r>
            <a:r>
              <a:rPr lang="pt-BR" dirty="0"/>
              <a:t> (qualificação completa, art. 319, II do CPC), </a:t>
            </a:r>
          </a:p>
          <a:p>
            <a:pPr algn="just"/>
            <a:r>
              <a:rPr lang="pt-BR" dirty="0"/>
              <a:t>	por seu </a:t>
            </a:r>
            <a:r>
              <a:rPr lang="pt-BR" b="1" dirty="0"/>
              <a:t>advogado</a:t>
            </a:r>
            <a:r>
              <a:rPr lang="pt-BR" dirty="0"/>
              <a:t> (qualificação completa), </a:t>
            </a:r>
          </a:p>
          <a:p>
            <a:pPr algn="just"/>
            <a:r>
              <a:rPr lang="pt-BR" dirty="0"/>
              <a:t>	com </a:t>
            </a:r>
            <a:r>
              <a:rPr lang="pt-BR" b="1" dirty="0"/>
              <a:t>fundamento</a:t>
            </a:r>
            <a:r>
              <a:rPr lang="pt-BR" dirty="0"/>
              <a:t> no art. ...., pelo procedimento comum, </a:t>
            </a:r>
            <a:r>
              <a:rPr lang="pt-BR" b="1" dirty="0"/>
              <a:t>ajuizar</a:t>
            </a:r>
          </a:p>
          <a:p>
            <a:pPr algn="just"/>
            <a:r>
              <a:rPr lang="pt-BR" dirty="0"/>
              <a:t>	</a:t>
            </a:r>
            <a:r>
              <a:rPr lang="pt-BR" b="1" dirty="0"/>
              <a:t>AÇÃO</a:t>
            </a:r>
            <a:r>
              <a:rPr lang="pt-BR" dirty="0"/>
              <a:t> ... 	</a:t>
            </a:r>
          </a:p>
          <a:p>
            <a:pPr algn="just"/>
            <a:r>
              <a:rPr lang="pt-BR" dirty="0"/>
              <a:t>	Em face do </a:t>
            </a:r>
            <a:r>
              <a:rPr lang="pt-BR" b="1" dirty="0"/>
              <a:t>RÉU</a:t>
            </a:r>
            <a:r>
              <a:rPr lang="pt-BR" dirty="0"/>
              <a:t> (qualificação completa...), conforme fatos e fundamentos jurídicos a seguir expostos:</a:t>
            </a:r>
          </a:p>
          <a:p>
            <a:pPr algn="just"/>
            <a:r>
              <a:rPr lang="pt-BR" dirty="0"/>
              <a:t>	</a:t>
            </a:r>
            <a:r>
              <a:rPr lang="pt-BR" b="1" dirty="0"/>
              <a:t>FATOS</a:t>
            </a:r>
            <a:r>
              <a:rPr lang="pt-BR" dirty="0"/>
              <a:t>: (relação ordem cronológica + causa = consequência)</a:t>
            </a:r>
          </a:p>
          <a:p>
            <a:pPr algn="just"/>
            <a:r>
              <a:rPr lang="pt-BR" dirty="0"/>
              <a:t>	</a:t>
            </a:r>
            <a:r>
              <a:rPr lang="pt-BR" b="1" dirty="0"/>
              <a:t>DIREITO</a:t>
            </a:r>
            <a:r>
              <a:rPr lang="pt-BR" dirty="0"/>
              <a:t>:  lei, doutrina e jurisprudência</a:t>
            </a:r>
          </a:p>
          <a:p>
            <a:pPr algn="just"/>
            <a:r>
              <a:rPr lang="pt-BR" dirty="0"/>
              <a:t>	</a:t>
            </a:r>
            <a:r>
              <a:rPr lang="pt-BR" b="1" dirty="0"/>
              <a:t>PEDIDOS ESPECIAIS</a:t>
            </a:r>
            <a:r>
              <a:rPr lang="pt-BR" dirty="0"/>
              <a:t>: TUTELAS PROVISÓRIAS </a:t>
            </a:r>
            <a:r>
              <a:rPr lang="pt-BR" dirty="0" err="1"/>
              <a:t>arts</a:t>
            </a:r>
            <a:r>
              <a:rPr lang="pt-BR" dirty="0"/>
              <a:t>. 294 </a:t>
            </a:r>
            <a:r>
              <a:rPr lang="pt-BR" dirty="0" err="1"/>
              <a:t>ss</a:t>
            </a:r>
            <a:r>
              <a:rPr lang="pt-BR" dirty="0"/>
              <a:t> CPC; PRIORIDADE PROCESSUAL art. 1.048 CPC; GRATUIDADE PROCESSUAL art. 98 CPC ou recolhimento das custas processuais ; SIGILO art. 189 CPC; MP art. 178 do CPC; COMPETÊNCIA </a:t>
            </a:r>
            <a:r>
              <a:rPr lang="pt-BR" dirty="0" err="1"/>
              <a:t>arts</a:t>
            </a:r>
            <a:r>
              <a:rPr lang="pt-BR" dirty="0"/>
              <a:t>. 46 a 53 do CPC, CDC etc.</a:t>
            </a:r>
          </a:p>
          <a:p>
            <a:pPr algn="just"/>
            <a:r>
              <a:rPr lang="pt-BR" dirty="0"/>
              <a:t>	</a:t>
            </a:r>
            <a:r>
              <a:rPr lang="pt-BR" b="1" dirty="0"/>
              <a:t>PEDIDOS:</a:t>
            </a:r>
            <a:r>
              <a:rPr lang="pt-BR" dirty="0"/>
              <a:t> pedidos sequenciais e lógicos: gratuidade (ou juntada das custas), MP, citação, contestar sob os efeitos da revelia, ao final condenação R$ ..., e </a:t>
            </a:r>
            <a:r>
              <a:rPr lang="pt-BR" b="1" dirty="0"/>
              <a:t>sucumbência</a:t>
            </a:r>
            <a:r>
              <a:rPr lang="pt-BR" dirty="0"/>
              <a:t> nos termos do art. 85 do CPC.</a:t>
            </a:r>
          </a:p>
          <a:p>
            <a:pPr algn="just"/>
            <a:r>
              <a:rPr lang="pt-BR" dirty="0"/>
              <a:t>	</a:t>
            </a:r>
            <a:r>
              <a:rPr lang="pt-BR" b="1" dirty="0"/>
              <a:t>VALOR DA CAUSA (</a:t>
            </a:r>
            <a:r>
              <a:rPr lang="pt-BR" dirty="0"/>
              <a:t>art. 292 CPC)</a:t>
            </a:r>
          </a:p>
          <a:p>
            <a:pPr algn="just"/>
            <a:r>
              <a:rPr lang="pt-BR" dirty="0"/>
              <a:t>	</a:t>
            </a:r>
            <a:r>
              <a:rPr lang="pt-BR" b="1" dirty="0"/>
              <a:t>PRODUÇÃO PROVAS </a:t>
            </a:r>
            <a:r>
              <a:rPr lang="pt-BR" dirty="0"/>
              <a:t>(art. 319, VI e 369 do CPC)</a:t>
            </a:r>
          </a:p>
          <a:p>
            <a:pPr algn="just"/>
            <a:r>
              <a:rPr lang="pt-BR" dirty="0"/>
              <a:t>	</a:t>
            </a:r>
            <a:r>
              <a:rPr lang="pt-BR" b="1" dirty="0"/>
              <a:t>AUDIÊNCIA</a:t>
            </a:r>
            <a:r>
              <a:rPr lang="pt-BR" dirty="0"/>
              <a:t> </a:t>
            </a:r>
            <a:r>
              <a:rPr lang="pt-BR" b="1" dirty="0"/>
              <a:t>DE</a:t>
            </a:r>
            <a:r>
              <a:rPr lang="pt-BR" dirty="0"/>
              <a:t> </a:t>
            </a:r>
            <a:r>
              <a:rPr lang="pt-BR" b="1" dirty="0"/>
              <a:t>CONCILIAÇÃO</a:t>
            </a:r>
            <a:r>
              <a:rPr lang="pt-BR" dirty="0"/>
              <a:t> (art. 319, VII do CPC)</a:t>
            </a:r>
          </a:p>
          <a:p>
            <a:pPr algn="just"/>
            <a:r>
              <a:rPr lang="pt-BR" dirty="0"/>
              <a:t>	</a:t>
            </a:r>
            <a:r>
              <a:rPr lang="pt-BR" b="1" dirty="0"/>
              <a:t>ENCERRAMENTO</a:t>
            </a:r>
          </a:p>
        </p:txBody>
      </p:sp>
    </p:spTree>
    <p:extLst>
      <p:ext uri="{BB962C8B-B14F-4D97-AF65-F5344CB8AC3E}">
        <p14:creationId xmlns:p14="http://schemas.microsoft.com/office/powerpoint/2010/main" val="33241064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fontScale="85000" lnSpcReduction="10000"/>
          </a:bodyPr>
          <a:lstStyle/>
          <a:p>
            <a:pPr algn="just"/>
            <a:r>
              <a:rPr lang="pt-BR" sz="3200" b="1" dirty="0"/>
              <a:t>AO JUÍZO DA VARA </a:t>
            </a:r>
            <a:r>
              <a:rPr lang="pt-BR" sz="3200" b="1" dirty="0">
                <a:highlight>
                  <a:srgbClr val="FFFF00"/>
                </a:highlight>
              </a:rPr>
              <a:t>CÍVEL</a:t>
            </a:r>
            <a:r>
              <a:rPr lang="pt-BR" sz="3200" b="1" dirty="0"/>
              <a:t> DO FORO</a:t>
            </a:r>
            <a:r>
              <a:rPr lang="pt-BR" sz="3200" dirty="0"/>
              <a:t> ....</a:t>
            </a:r>
          </a:p>
          <a:p>
            <a:pPr algn="just"/>
            <a:endParaRPr lang="pt-BR" sz="3200" dirty="0"/>
          </a:p>
          <a:p>
            <a:pPr algn="just"/>
            <a:endParaRPr lang="pt-BR" sz="3200" dirty="0"/>
          </a:p>
          <a:p>
            <a:pPr algn="just"/>
            <a:r>
              <a:rPr lang="pt-BR" sz="3200" b="1" dirty="0"/>
              <a:t>INDÚSTRIA</a:t>
            </a:r>
            <a:r>
              <a:rPr lang="pt-BR" sz="3200" dirty="0"/>
              <a:t> ...  LTDA., sociedade empresária limitada, inscrita no CNPJ nº ...., com sede na Avenida ..., bairro ..., ..., CEP: ..., e-mail ..., representada por seu sócio (qualificação completa xxx),</a:t>
            </a:r>
            <a:r>
              <a:rPr lang="pt-BR" sz="3200" dirty="0">
                <a:highlight>
                  <a:srgbClr val="FFFF00"/>
                </a:highlight>
              </a:rPr>
              <a:t> por seu advogado </a:t>
            </a:r>
            <a:r>
              <a:rPr lang="pt-BR" sz="3200" dirty="0"/>
              <a:t>..., OAB/UF ..., endereço físico e eletrônico ...., vem, respeitosamente, à presença de Vossa Excelência, </a:t>
            </a:r>
            <a:r>
              <a:rPr lang="pt-BR" sz="3200" dirty="0">
                <a:highlight>
                  <a:srgbClr val="FFFF00"/>
                </a:highlight>
              </a:rPr>
              <a:t>com fundamento,</a:t>
            </a:r>
            <a:r>
              <a:rPr lang="pt-BR" sz="3200" dirty="0"/>
              <a:t> nos termos dos artigos 558 e 560 e seguintes do CPC, pelo procedimento especial, </a:t>
            </a:r>
            <a:r>
              <a:rPr lang="pt-BR" sz="3200" dirty="0">
                <a:highlight>
                  <a:srgbClr val="FFFF00"/>
                </a:highlight>
              </a:rPr>
              <a:t>ajuizar</a:t>
            </a:r>
          </a:p>
          <a:p>
            <a:pPr algn="just"/>
            <a:endParaRPr lang="pt-BR" sz="3200" dirty="0"/>
          </a:p>
          <a:p>
            <a:r>
              <a:rPr lang="pt-BR" sz="3200" dirty="0"/>
              <a:t>AÇÃO DE REINTEGRAÇÃO DE POSSE </a:t>
            </a:r>
          </a:p>
          <a:p>
            <a:r>
              <a:rPr lang="pt-BR" sz="3200" dirty="0"/>
              <a:t>COM PEDIDO LIMINAR (POSSE NOVA)</a:t>
            </a:r>
          </a:p>
          <a:p>
            <a:pPr algn="just"/>
            <a:endParaRPr lang="pt-BR" sz="3200" dirty="0"/>
          </a:p>
          <a:p>
            <a:pPr algn="just"/>
            <a:r>
              <a:rPr lang="pt-BR" sz="3200" dirty="0">
                <a:highlight>
                  <a:srgbClr val="FFFF00"/>
                </a:highlight>
              </a:rPr>
              <a:t>em face de</a:t>
            </a:r>
            <a:r>
              <a:rPr lang="pt-BR" sz="3200" dirty="0"/>
              <a:t> RÉU nacionalidade xxx, estado civil xxx, profissão, portador(a) do RG nº xxx e CPF nº xxx, residente e domiciliado(a) à xxx,), e-mail ignorado, ou INVASORES DESCONHECIDOS do imóvel localizado na ..., pelas razões de fato e de direito que passa a expor:</a:t>
            </a:r>
          </a:p>
        </p:txBody>
      </p:sp>
    </p:spTree>
    <p:extLst>
      <p:ext uri="{BB962C8B-B14F-4D97-AF65-F5344CB8AC3E}">
        <p14:creationId xmlns:p14="http://schemas.microsoft.com/office/powerpoint/2010/main" val="13001535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41B68-C735-8AB5-98A7-DBF77341B4F8}"/>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4C332D59-FACD-76EA-B2A4-50D76428CD7B}"/>
              </a:ext>
            </a:extLst>
          </p:cNvPr>
          <p:cNvSpPr>
            <a:spLocks noGrp="1"/>
          </p:cNvSpPr>
          <p:nvPr>
            <p:ph type="subTitle" idx="1"/>
          </p:nvPr>
        </p:nvSpPr>
        <p:spPr>
          <a:xfrm>
            <a:off x="0" y="75501"/>
            <a:ext cx="12191999" cy="6782499"/>
          </a:xfrm>
        </p:spPr>
        <p:txBody>
          <a:bodyPr>
            <a:normAutofit fontScale="92500"/>
          </a:bodyPr>
          <a:lstStyle/>
          <a:p>
            <a:pPr algn="just">
              <a:lnSpc>
                <a:spcPct val="150000"/>
              </a:lnSpc>
              <a:spcAft>
                <a:spcPts val="800"/>
              </a:spcAft>
            </a:pPr>
            <a:r>
              <a:rPr lang="pt-BR" b="1"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DOS FATOS</a:t>
            </a:r>
            <a:endParaRPr lang="pt-BR"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pt-BR" dirty="0">
                <a:effectLst/>
                <a:latin typeface="Arial" panose="020B0604020202020204" pitchFamily="34" charset="0"/>
                <a:ea typeface="Times New Roman" panose="02020603050405020304" pitchFamily="18" charset="0"/>
                <a:cs typeface="Times New Roman" panose="02020603050405020304" pitchFamily="18" charset="0"/>
              </a:rPr>
              <a:t>	A autora é a única e legítima proprietária do imóvel situado à ... sempre exerceu a posse livre e desimpedida do bem. </a:t>
            </a:r>
            <a:endParaRPr lang="pt-BR"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pt-BR" dirty="0">
                <a:effectLst/>
                <a:latin typeface="Arial" panose="020B0604020202020204" pitchFamily="34" charset="0"/>
                <a:ea typeface="Times New Roman" panose="02020603050405020304" pitchFamily="18" charset="0"/>
                <a:cs typeface="Times New Roman" panose="02020603050405020304" pitchFamily="18" charset="0"/>
              </a:rPr>
              <a:t>	Ocorre que, na data de xxx, o imóvel mencionado foi invadido por grupamento de pessoas que derrubaram o muro e esbulharam a autora da posse que exercitava.</a:t>
            </a:r>
            <a:endParaRPr lang="pt-BR"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pt-BR" dirty="0">
                <a:effectLst/>
                <a:latin typeface="Arial" panose="020B0604020202020204" pitchFamily="34" charset="0"/>
                <a:ea typeface="Times New Roman" panose="02020603050405020304" pitchFamily="18" charset="0"/>
                <a:cs typeface="Times New Roman" panose="02020603050405020304" pitchFamily="18" charset="0"/>
              </a:rPr>
              <a:t>	Como prova da invasão e sua data, tem-se o boletim de ocorrência lavrado (</a:t>
            </a:r>
            <a:r>
              <a:rPr lang="pt-BR" b="1" dirty="0">
                <a:effectLst/>
                <a:latin typeface="Arial" panose="020B0604020202020204" pitchFamily="34" charset="0"/>
                <a:ea typeface="Times New Roman" panose="02020603050405020304" pitchFamily="18" charset="0"/>
                <a:cs typeface="Times New Roman" panose="02020603050405020304" pitchFamily="18" charset="0"/>
              </a:rPr>
              <a:t>doc.</a:t>
            </a:r>
            <a:r>
              <a:rPr lang="pt-BR" b="1" dirty="0">
                <a:latin typeface="Arial" panose="020B0604020202020204" pitchFamily="34" charset="0"/>
                <a:ea typeface="Times New Roman" panose="02020603050405020304" pitchFamily="18" charset="0"/>
                <a:cs typeface="Times New Roman" panose="02020603050405020304" pitchFamily="18" charset="0"/>
              </a:rPr>
              <a:t> xxx</a:t>
            </a:r>
            <a:r>
              <a:rPr lang="pt-BR" dirty="0">
                <a:effectLst/>
                <a:latin typeface="Arial" panose="020B0604020202020204" pitchFamily="34" charset="0"/>
                <a:ea typeface="Times New Roman" panose="02020603050405020304" pitchFamily="18" charset="0"/>
                <a:cs typeface="Times New Roman" panose="02020603050405020304" pitchFamily="18" charset="0"/>
              </a:rPr>
              <a:t>), vídeo de segurança da região (</a:t>
            </a:r>
            <a:r>
              <a:rPr lang="pt-BR" b="1" dirty="0">
                <a:effectLst/>
                <a:latin typeface="Arial" panose="020B0604020202020204" pitchFamily="34" charset="0"/>
                <a:ea typeface="Times New Roman" panose="02020603050405020304" pitchFamily="18" charset="0"/>
                <a:cs typeface="Times New Roman" panose="02020603050405020304" pitchFamily="18" charset="0"/>
              </a:rPr>
              <a:t>doc. xxx</a:t>
            </a:r>
            <a:r>
              <a:rPr lang="pt-BR" dirty="0">
                <a:effectLst/>
                <a:latin typeface="Arial" panose="020B0604020202020204" pitchFamily="34" charset="0"/>
                <a:ea typeface="Times New Roman" panose="02020603050405020304" pitchFamily="18" charset="0"/>
                <a:cs typeface="Times New Roman" panose="02020603050405020304" pitchFamily="18" charset="0"/>
              </a:rPr>
              <a:t>), fotos da invasão (</a:t>
            </a:r>
            <a:r>
              <a:rPr lang="pt-BR" b="1" dirty="0">
                <a:effectLst/>
                <a:latin typeface="Arial" panose="020B0604020202020204" pitchFamily="34" charset="0"/>
                <a:ea typeface="Times New Roman" panose="02020603050405020304" pitchFamily="18" charset="0"/>
                <a:cs typeface="Times New Roman" panose="02020603050405020304" pitchFamily="18" charset="0"/>
              </a:rPr>
              <a:t>doc. </a:t>
            </a:r>
            <a:r>
              <a:rPr lang="pt-BR" b="1" dirty="0">
                <a:latin typeface="Arial" panose="020B0604020202020204" pitchFamily="34" charset="0"/>
                <a:ea typeface="Times New Roman" panose="02020603050405020304" pitchFamily="18" charset="0"/>
                <a:cs typeface="Times New Roman" panose="02020603050405020304" pitchFamily="18" charset="0"/>
              </a:rPr>
              <a:t>xxx</a:t>
            </a:r>
            <a:r>
              <a:rPr lang="pt-BR" dirty="0">
                <a:effectLst/>
                <a:latin typeface="Arial" panose="020B0604020202020204" pitchFamily="34" charset="0"/>
                <a:ea typeface="Times New Roman" panose="02020603050405020304" pitchFamily="18" charset="0"/>
                <a:cs typeface="Times New Roman" panose="02020603050405020304" pitchFamily="18" charset="0"/>
              </a:rPr>
              <a:t>) e reportagem jornalística (</a:t>
            </a:r>
            <a:r>
              <a:rPr lang="pt-BR" b="1" dirty="0">
                <a:effectLst/>
                <a:latin typeface="Arial" panose="020B0604020202020204" pitchFamily="34" charset="0"/>
                <a:ea typeface="Times New Roman" panose="02020603050405020304" pitchFamily="18" charset="0"/>
                <a:cs typeface="Times New Roman" panose="02020603050405020304" pitchFamily="18" charset="0"/>
              </a:rPr>
              <a:t>doc. xxx</a:t>
            </a:r>
            <a:r>
              <a:rPr lang="pt-BR" dirty="0">
                <a:effectLst/>
                <a:latin typeface="Arial" panose="020B0604020202020204" pitchFamily="34" charset="0"/>
                <a:ea typeface="Times New Roman" panose="02020603050405020304" pitchFamily="18" charset="0"/>
                <a:cs typeface="Times New Roman" panose="02020603050405020304" pitchFamily="18" charset="0"/>
              </a:rPr>
              <a:t>), além de declarações de vizinhos (</a:t>
            </a:r>
            <a:r>
              <a:rPr lang="pt-BR" b="1" dirty="0">
                <a:effectLst/>
                <a:latin typeface="Arial" panose="020B0604020202020204" pitchFamily="34" charset="0"/>
                <a:ea typeface="Times New Roman" panose="02020603050405020304" pitchFamily="18" charset="0"/>
                <a:cs typeface="Times New Roman" panose="02020603050405020304" pitchFamily="18" charset="0"/>
              </a:rPr>
              <a:t>doc. xxx</a:t>
            </a:r>
            <a:r>
              <a:rPr lang="pt-BR" dirty="0">
                <a:effectLst/>
                <a:latin typeface="Arial" panose="020B0604020202020204" pitchFamily="34" charset="0"/>
                <a:ea typeface="Times New Roman" panose="02020603050405020304" pitchFamily="18" charset="0"/>
                <a:cs typeface="Times New Roman" panose="02020603050405020304" pitchFamily="18" charset="0"/>
              </a:rPr>
              <a:t>).</a:t>
            </a:r>
            <a:endParaRPr lang="pt-BR"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pt-BR" dirty="0">
                <a:effectLst/>
                <a:latin typeface="Arial" panose="020B0604020202020204" pitchFamily="34" charset="0"/>
                <a:ea typeface="Times New Roman" panose="02020603050405020304" pitchFamily="18" charset="0"/>
                <a:cs typeface="Times New Roman" panose="02020603050405020304" pitchFamily="18" charset="0"/>
              </a:rPr>
              <a:t>	Assim, imperiosa a intervenção judicial para reintegrar a posse a seu legítimo titular.</a:t>
            </a:r>
          </a:p>
          <a:p>
            <a:pPr algn="just">
              <a:lnSpc>
                <a:spcPct val="150000"/>
              </a:lnSpc>
              <a:spcAft>
                <a:spcPts val="800"/>
              </a:spcAft>
            </a:pPr>
            <a:r>
              <a:rPr lang="pt-BR" dirty="0">
                <a:latin typeface="Arial" panose="020B0604020202020204" pitchFamily="34" charset="0"/>
                <a:ea typeface="Times New Roman" panose="02020603050405020304" pitchFamily="18" charset="0"/>
                <a:cs typeface="Times New Roman" panose="02020603050405020304" pitchFamily="18" charset="0"/>
              </a:rPr>
              <a:t>	Junta-se as custas iniciais conforme, doc. </a:t>
            </a:r>
            <a:r>
              <a:rPr lang="pt-BR" dirty="0" err="1">
                <a:latin typeface="Arial" panose="020B0604020202020204" pitchFamily="34" charset="0"/>
                <a:ea typeface="Times New Roman" panose="02020603050405020304" pitchFamily="18" charset="0"/>
                <a:cs typeface="Times New Roman" panose="02020603050405020304" pitchFamily="18" charset="0"/>
              </a:rPr>
              <a:t>xxx</a:t>
            </a:r>
            <a:r>
              <a:rPr lang="pt-BR" dirty="0">
                <a:latin typeface="Arial" panose="020B0604020202020204" pitchFamily="34" charset="0"/>
                <a:ea typeface="Times New Roman" panose="02020603050405020304" pitchFamily="18" charset="0"/>
                <a:cs typeface="Times New Roman" panose="02020603050405020304" pitchFamily="18" charset="0"/>
              </a:rPr>
              <a:t>.</a:t>
            </a:r>
            <a:endParaRPr lang="pt-BR"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88775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lnSpcReduction="10000"/>
          </a:bodyPr>
          <a:lstStyle/>
          <a:p>
            <a:pPr algn="just"/>
            <a:r>
              <a:rPr lang="pt-BR" b="1" dirty="0">
                <a:highlight>
                  <a:srgbClr val="FFFF00"/>
                </a:highlight>
              </a:rPr>
              <a:t>DO DIREITO</a:t>
            </a:r>
          </a:p>
          <a:p>
            <a:pPr algn="just"/>
            <a:r>
              <a:rPr lang="pt-BR" dirty="0"/>
              <a:t>	</a:t>
            </a:r>
          </a:p>
          <a:p>
            <a:pPr algn="just"/>
            <a:r>
              <a:rPr lang="pt-BR" sz="3600" b="1" spc="-1" dirty="0">
                <a:solidFill>
                  <a:srgbClr val="000000"/>
                </a:solidFill>
                <a:ea typeface="DejaVu Sans"/>
              </a:rPr>
              <a:t>	FATO</a:t>
            </a:r>
            <a:r>
              <a:rPr lang="pt-BR" sz="3600" spc="-1" dirty="0">
                <a:solidFill>
                  <a:srgbClr val="000000"/>
                </a:solidFill>
                <a:ea typeface="DejaVu Sans"/>
              </a:rPr>
              <a:t> </a:t>
            </a:r>
          </a:p>
          <a:p>
            <a:pPr algn="just">
              <a:spcBef>
                <a:spcPts val="641"/>
              </a:spcBef>
              <a:tabLst>
                <a:tab pos="0" algn="l"/>
              </a:tabLst>
            </a:pPr>
            <a:r>
              <a:rPr lang="pt-BR" sz="3600" spc="-1" dirty="0">
                <a:solidFill>
                  <a:srgbClr val="000000"/>
                </a:solidFill>
                <a:ea typeface="DejaVu Sans"/>
              </a:rPr>
              <a:t>		</a:t>
            </a:r>
            <a:r>
              <a:rPr lang="pt-BR" sz="3600" i="1" spc="-1" dirty="0">
                <a:solidFill>
                  <a:srgbClr val="000000"/>
                </a:solidFill>
                <a:ea typeface="DejaVu Sans"/>
              </a:rPr>
              <a:t>núcleo: fato individualizado</a:t>
            </a:r>
            <a:r>
              <a:rPr lang="pt-BR" sz="3600" spc="-1" dirty="0">
                <a:solidFill>
                  <a:srgbClr val="000000"/>
                </a:solidFill>
                <a:ea typeface="DejaVu Sans"/>
              </a:rPr>
              <a:t>.</a:t>
            </a:r>
            <a:endParaRPr lang="pt-BR" sz="3600" i="1" spc="-1" dirty="0">
              <a:solidFill>
                <a:srgbClr val="000000"/>
              </a:solidFill>
              <a:latin typeface="Bell MT" panose="02020503060305020303" pitchFamily="18" charset="0"/>
              <a:ea typeface="DejaVu Sans"/>
            </a:endParaRPr>
          </a:p>
          <a:p>
            <a:pPr algn="just">
              <a:spcBef>
                <a:spcPts val="641"/>
              </a:spcBef>
              <a:tabLst>
                <a:tab pos="0" algn="l"/>
              </a:tabLst>
            </a:pPr>
            <a:endParaRPr lang="pt-BR" sz="3600" spc="-1" dirty="0">
              <a:solidFill>
                <a:srgbClr val="000000"/>
              </a:solidFill>
              <a:ea typeface="DejaVu Sans"/>
            </a:endParaRPr>
          </a:p>
          <a:p>
            <a:pPr algn="just">
              <a:spcBef>
                <a:spcPts val="641"/>
              </a:spcBef>
              <a:tabLst>
                <a:tab pos="0" algn="l"/>
              </a:tabLst>
            </a:pPr>
            <a:r>
              <a:rPr lang="pt-BR" sz="3600" spc="-1" dirty="0">
                <a:solidFill>
                  <a:srgbClr val="000000"/>
                </a:solidFill>
                <a:ea typeface="DejaVu Sans"/>
              </a:rPr>
              <a:t>		</a:t>
            </a:r>
            <a:r>
              <a:rPr lang="pt-BR" sz="3600" b="1" spc="-1" dirty="0">
                <a:solidFill>
                  <a:srgbClr val="000000"/>
                </a:solidFill>
                <a:ea typeface="DejaVu Sans"/>
              </a:rPr>
              <a:t>NORMA</a:t>
            </a:r>
          </a:p>
          <a:p>
            <a:pPr algn="just">
              <a:spcBef>
                <a:spcPts val="641"/>
              </a:spcBef>
              <a:tabLst>
                <a:tab pos="0" algn="l"/>
              </a:tabLst>
            </a:pPr>
            <a:r>
              <a:rPr lang="pt-BR" sz="3600" b="1" spc="-1" dirty="0">
                <a:solidFill>
                  <a:srgbClr val="000000"/>
                </a:solidFill>
                <a:ea typeface="DejaVu Sans"/>
              </a:rPr>
              <a:t>	</a:t>
            </a:r>
            <a:r>
              <a:rPr lang="pt-BR" sz="3600" b="1" spc="-1" dirty="0">
                <a:solidFill>
                  <a:srgbClr val="000000"/>
                </a:solidFill>
                <a:latin typeface="Bell MT" panose="02020503060305020303" pitchFamily="18" charset="0"/>
                <a:ea typeface="DejaVu Sans"/>
              </a:rPr>
              <a:t>	</a:t>
            </a:r>
            <a:r>
              <a:rPr lang="pt-BR" sz="3600" i="1" dirty="0"/>
              <a:t>prevê, estatui, conforme, nos termos, dispõe, determina, prescreve, delimita, consagra, reza etc.</a:t>
            </a:r>
          </a:p>
          <a:p>
            <a:pPr algn="just">
              <a:spcBef>
                <a:spcPts val="641"/>
              </a:spcBef>
              <a:tabLst>
                <a:tab pos="0" algn="l"/>
              </a:tabLst>
            </a:pPr>
            <a:r>
              <a:rPr lang="pt-BR" sz="3600" spc="-1" dirty="0">
                <a:solidFill>
                  <a:srgbClr val="000000"/>
                </a:solidFill>
                <a:ea typeface="DejaVu Sans"/>
              </a:rPr>
              <a:t>		</a:t>
            </a:r>
          </a:p>
          <a:p>
            <a:pPr algn="just">
              <a:spcBef>
                <a:spcPts val="641"/>
              </a:spcBef>
              <a:tabLst>
                <a:tab pos="0" algn="l"/>
              </a:tabLst>
            </a:pPr>
            <a:r>
              <a:rPr lang="pt-BR" sz="3600" b="1" spc="-1" dirty="0">
                <a:solidFill>
                  <a:srgbClr val="000000"/>
                </a:solidFill>
                <a:ea typeface="DejaVu Sans"/>
              </a:rPr>
              <a:t>		CONCLUSÃO</a:t>
            </a:r>
          </a:p>
          <a:p>
            <a:pPr algn="just">
              <a:spcBef>
                <a:spcPts val="641"/>
              </a:spcBef>
              <a:tabLst>
                <a:tab pos="0" algn="l"/>
              </a:tabLst>
            </a:pPr>
            <a:r>
              <a:rPr lang="pt-BR" sz="3600" spc="-1" dirty="0">
                <a:solidFill>
                  <a:srgbClr val="000000"/>
                </a:solidFill>
                <a:ea typeface="DejaVu Sans"/>
              </a:rPr>
              <a:t>		</a:t>
            </a:r>
            <a:r>
              <a:rPr lang="pt-BR" sz="3600" i="1" dirty="0"/>
              <a:t>desta forma, assim, logo, destarte, portanto, diante disso, em face do exposto, por conseguinte, razão pela qual, em efeito, em decorrência etc.</a:t>
            </a:r>
          </a:p>
        </p:txBody>
      </p:sp>
    </p:spTree>
    <p:extLst>
      <p:ext uri="{BB962C8B-B14F-4D97-AF65-F5344CB8AC3E}">
        <p14:creationId xmlns:p14="http://schemas.microsoft.com/office/powerpoint/2010/main" val="22140759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6254A-C770-23B5-6A30-DB2A0182D054}"/>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EC419212-9892-D6DB-6437-568C3FCC91E6}"/>
              </a:ext>
            </a:extLst>
          </p:cNvPr>
          <p:cNvSpPr>
            <a:spLocks noGrp="1"/>
          </p:cNvSpPr>
          <p:nvPr>
            <p:ph type="subTitle" idx="1"/>
          </p:nvPr>
        </p:nvSpPr>
        <p:spPr>
          <a:xfrm>
            <a:off x="0" y="37750"/>
            <a:ext cx="12191999" cy="6782499"/>
          </a:xfrm>
        </p:spPr>
        <p:txBody>
          <a:bodyPr>
            <a:normAutofit/>
          </a:bodyPr>
          <a:lstStyle/>
          <a:p>
            <a:pPr algn="just"/>
            <a:r>
              <a:rPr lang="pt-BR" b="1" dirty="0">
                <a:highlight>
                  <a:srgbClr val="FFFF00"/>
                </a:highlight>
              </a:rPr>
              <a:t>DO DIREITO</a:t>
            </a:r>
          </a:p>
          <a:p>
            <a:pPr algn="just"/>
            <a:r>
              <a:rPr lang="pt-BR" dirty="0"/>
              <a:t>	Os réus invadiram o imóvel  ... de posse e propriedade do autor.</a:t>
            </a:r>
          </a:p>
          <a:p>
            <a:pPr algn="just"/>
            <a:r>
              <a:rPr lang="pt-BR" dirty="0"/>
              <a:t>	Nos termos do </a:t>
            </a:r>
            <a:r>
              <a:rPr lang="pt-BR" dirty="0">
                <a:highlight>
                  <a:srgbClr val="FFFF00"/>
                </a:highlight>
              </a:rPr>
              <a:t>art. 560 do CPC</a:t>
            </a:r>
            <a:r>
              <a:rPr lang="pt-BR" dirty="0"/>
              <a:t>, o possuidor tem direito a ser mantido na posse em caso de turbação e reintegrado em caso de esbulho.</a:t>
            </a:r>
          </a:p>
          <a:p>
            <a:pPr algn="just"/>
            <a:r>
              <a:rPr lang="pt-BR" dirty="0"/>
              <a:t>	Conforme vasta documentação anexa, o esbulho ocorreu no dia ..., ou seja, </a:t>
            </a:r>
            <a:r>
              <a:rPr lang="pt-BR" dirty="0">
                <a:highlight>
                  <a:srgbClr val="FFFF00"/>
                </a:highlight>
              </a:rPr>
              <a:t>a menos de ano e dia.</a:t>
            </a:r>
          </a:p>
          <a:p>
            <a:pPr algn="just"/>
            <a:r>
              <a:rPr lang="pt-BR" dirty="0"/>
              <a:t>	No mesmo sentido, o artigo 1.210 do CC prevê que o possuidor tem direito a ser mantido na posse em caso de turbação, restituído no de esbulho, e segurado de violência iminente, se tiver justo receio de ser molestado.</a:t>
            </a:r>
          </a:p>
          <a:p>
            <a:pPr algn="just"/>
            <a:r>
              <a:rPr lang="pt-BR" dirty="0"/>
              <a:t>	Conforme </a:t>
            </a:r>
            <a:r>
              <a:rPr lang="pt-BR" dirty="0">
                <a:highlight>
                  <a:srgbClr val="FFFF00"/>
                </a:highlight>
              </a:rPr>
              <a:t>ensinamentos</a:t>
            </a:r>
            <a:r>
              <a:rPr lang="pt-BR" dirty="0"/>
              <a:t> de Umberto Bara Bresolin:</a:t>
            </a:r>
          </a:p>
          <a:p>
            <a:pPr algn="just"/>
            <a:endParaRPr lang="pt-BR" dirty="0"/>
          </a:p>
          <a:p>
            <a:pPr lvl="3" algn="just"/>
            <a:r>
              <a:rPr lang="pt-BR" dirty="0"/>
              <a:t> “Tal liminar encontra amparo em compreensível e tradicional opção legislativa de proteção da posse, que, por sua importância, merece tutela rápida e efetiva. Logo, bastando que a petição inicial esteja instruída com documentos que demonstrem que o autor teve a posse efetiva e violada a menos de ano e dia (art. 561), a liminar deve ser concedida sem a oitiva do réu, expedindo-se desde logo o respectivo mandado para cumprimento.” (in Curso de Direito Imobiliário, coordenação de Marcus Vinícius </a:t>
            </a:r>
            <a:r>
              <a:rPr lang="pt-BR" dirty="0" err="1"/>
              <a:t>Motter</a:t>
            </a:r>
            <a:r>
              <a:rPr lang="pt-BR" dirty="0"/>
              <a:t> Borges, São Paulo: Thomson Reuters Brasil, 2021, p. 913)</a:t>
            </a:r>
          </a:p>
          <a:p>
            <a:pPr lvl="3" algn="just"/>
            <a:endParaRPr lang="pt-BR" dirty="0"/>
          </a:p>
          <a:p>
            <a:pPr algn="just"/>
            <a:r>
              <a:rPr lang="pt-BR" dirty="0"/>
              <a:t>	</a:t>
            </a:r>
            <a:r>
              <a:rPr lang="pt-BR" dirty="0">
                <a:highlight>
                  <a:srgbClr val="FFFF00"/>
                </a:highlight>
              </a:rPr>
              <a:t>Portanto, requer-se que o autor seja reintegrado na posse do imóvel.</a:t>
            </a:r>
          </a:p>
        </p:txBody>
      </p:sp>
    </p:spTree>
    <p:extLst>
      <p:ext uri="{BB962C8B-B14F-4D97-AF65-F5344CB8AC3E}">
        <p14:creationId xmlns:p14="http://schemas.microsoft.com/office/powerpoint/2010/main" val="3890281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73753-2BAB-D122-B206-804F59F3B8A6}"/>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F1DC1F76-95E5-6B88-E98F-E95927828933}"/>
              </a:ext>
            </a:extLst>
          </p:cNvPr>
          <p:cNvSpPr>
            <a:spLocks noGrp="1"/>
          </p:cNvSpPr>
          <p:nvPr>
            <p:ph idx="1"/>
          </p:nvPr>
        </p:nvSpPr>
        <p:spPr>
          <a:xfrm>
            <a:off x="0" y="0"/>
            <a:ext cx="12124944" cy="6858000"/>
          </a:xfrm>
        </p:spPr>
        <p:txBody>
          <a:bodyPr>
            <a:normAutofit lnSpcReduction="10000"/>
          </a:bodyPr>
          <a:lstStyle/>
          <a:p>
            <a:pPr marL="0" indent="0" algn="ctr">
              <a:buNone/>
            </a:pPr>
            <a:r>
              <a:rPr lang="pt-BR" b="1" dirty="0"/>
              <a:t>TERMO DE ENTREVISTA: </a:t>
            </a:r>
            <a:r>
              <a:rPr lang="pt-BR" b="1" i="1" dirty="0"/>
              <a:t>ATENDIMENTO INICIAL</a:t>
            </a:r>
          </a:p>
          <a:p>
            <a:pPr marL="0" indent="0" algn="ctr">
              <a:buNone/>
            </a:pPr>
            <a:endParaRPr lang="pt-BR" b="1" dirty="0"/>
          </a:p>
          <a:p>
            <a:pPr marL="0" indent="0" algn="ctr">
              <a:buNone/>
            </a:pPr>
            <a:r>
              <a:rPr lang="pt-BR" b="1" dirty="0"/>
              <a:t>TERMO DE ENTREVISTA JURÍDICA</a:t>
            </a:r>
            <a:endParaRPr lang="pt-BR" dirty="0"/>
          </a:p>
          <a:p>
            <a:pPr marL="0" indent="0">
              <a:buNone/>
            </a:pPr>
            <a:r>
              <a:rPr lang="pt-BR" b="1" dirty="0"/>
              <a:t>Data:</a:t>
            </a:r>
            <a:r>
              <a:rPr lang="pt-BR" dirty="0"/>
              <a:t> </a:t>
            </a:r>
            <a:r>
              <a:rPr lang="pt-BR" b="1" i="1" dirty="0"/>
              <a:t>__</a:t>
            </a:r>
            <a:br>
              <a:rPr lang="pt-BR" dirty="0"/>
            </a:br>
            <a:r>
              <a:rPr lang="pt-BR" b="1" dirty="0"/>
              <a:t>Local:</a:t>
            </a:r>
            <a:r>
              <a:rPr lang="pt-BR" dirty="0"/>
              <a:t> Escritório de Advocacia [NOME ADVOGADO – OAB/UF]</a:t>
            </a:r>
            <a:br>
              <a:rPr lang="pt-BR" dirty="0"/>
            </a:br>
            <a:r>
              <a:rPr lang="pt-BR" b="1" dirty="0"/>
              <a:t>Cliente:</a:t>
            </a:r>
            <a:r>
              <a:rPr lang="pt-BR" dirty="0"/>
              <a:t> [Nome completo do cliente]</a:t>
            </a:r>
            <a:br>
              <a:rPr lang="pt-BR" dirty="0"/>
            </a:br>
            <a:r>
              <a:rPr lang="pt-BR" b="1" dirty="0"/>
              <a:t>CPF:</a:t>
            </a:r>
            <a:r>
              <a:rPr lang="pt-BR" dirty="0"/>
              <a:t> [Número]</a:t>
            </a:r>
            <a:br>
              <a:rPr lang="pt-BR" dirty="0"/>
            </a:br>
            <a:r>
              <a:rPr lang="pt-BR" b="1" dirty="0"/>
              <a:t>Endereço:</a:t>
            </a:r>
            <a:r>
              <a:rPr lang="pt-BR" dirty="0"/>
              <a:t> [Rua, nº, bairro, cidade, UF]</a:t>
            </a:r>
            <a:br>
              <a:rPr lang="pt-BR" dirty="0"/>
            </a:br>
            <a:r>
              <a:rPr lang="pt-BR" b="1" dirty="0"/>
              <a:t>Telefone:</a:t>
            </a:r>
            <a:r>
              <a:rPr lang="pt-BR" dirty="0"/>
              <a:t> [Número]</a:t>
            </a:r>
            <a:br>
              <a:rPr lang="pt-BR" dirty="0"/>
            </a:br>
            <a:r>
              <a:rPr lang="pt-BR" b="1" dirty="0"/>
              <a:t>E-mail:</a:t>
            </a:r>
            <a:r>
              <a:rPr lang="pt-BR" dirty="0"/>
              <a:t> [E-mail]</a:t>
            </a:r>
          </a:p>
          <a:p>
            <a:pPr marL="0" indent="0">
              <a:buNone/>
            </a:pPr>
            <a:r>
              <a:rPr lang="pt-BR" b="1" dirty="0"/>
              <a:t>Relato resumido dos fatos apresentados pelo cliente:</a:t>
            </a:r>
            <a:endParaRPr lang="pt-BR" dirty="0"/>
          </a:p>
          <a:p>
            <a:pPr marL="0" indent="0">
              <a:buNone/>
            </a:pPr>
            <a:r>
              <a:rPr lang="pt-BR" dirty="0"/>
              <a:t>Documentos apresentados no atendimento inicial (se houver):</a:t>
            </a:r>
          </a:p>
          <a:p>
            <a:pPr marL="0" indent="0">
              <a:buNone/>
            </a:pPr>
            <a:r>
              <a:rPr lang="pt-BR" b="1" dirty="0"/>
              <a:t>Declaração:</a:t>
            </a:r>
            <a:br>
              <a:rPr lang="pt-BR" dirty="0"/>
            </a:br>
            <a:r>
              <a:rPr lang="pt-BR" dirty="0"/>
              <a:t>Declaro que as informações acima foram prestadas de forma voluntária e verdadeira, com o objetivo de análise jurídica preliminar pelo advogado.</a:t>
            </a:r>
          </a:p>
          <a:p>
            <a:pPr marL="0" indent="0">
              <a:buNone/>
            </a:pPr>
            <a:r>
              <a:rPr lang="pt-BR" b="1" dirty="0"/>
              <a:t>Assinatura do Cliente:</a:t>
            </a:r>
            <a:r>
              <a:rPr lang="pt-BR" dirty="0"/>
              <a:t> _______________________________</a:t>
            </a:r>
            <a:br>
              <a:rPr lang="pt-BR" dirty="0"/>
            </a:br>
            <a:r>
              <a:rPr lang="pt-BR" b="1" dirty="0"/>
              <a:t>Assinatura do Advogado:</a:t>
            </a:r>
            <a:r>
              <a:rPr lang="pt-BR" dirty="0"/>
              <a:t> ____________________________</a:t>
            </a:r>
          </a:p>
          <a:p>
            <a:pPr marL="0" indent="0">
              <a:buNone/>
            </a:pPr>
            <a:endParaRPr lang="pt-BR" dirty="0"/>
          </a:p>
        </p:txBody>
      </p:sp>
    </p:spTree>
    <p:extLst>
      <p:ext uri="{BB962C8B-B14F-4D97-AF65-F5344CB8AC3E}">
        <p14:creationId xmlns:p14="http://schemas.microsoft.com/office/powerpoint/2010/main" val="10435726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C934D-A622-F9F1-F064-A7CCA4E5BA7D}"/>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933259E4-8D56-D077-C349-25EC5EA8B40D}"/>
              </a:ext>
            </a:extLst>
          </p:cNvPr>
          <p:cNvSpPr>
            <a:spLocks noGrp="1"/>
          </p:cNvSpPr>
          <p:nvPr>
            <p:ph type="subTitle" idx="1"/>
          </p:nvPr>
        </p:nvSpPr>
        <p:spPr>
          <a:xfrm>
            <a:off x="0" y="75501"/>
            <a:ext cx="12191999" cy="6782499"/>
          </a:xfrm>
        </p:spPr>
        <p:txBody>
          <a:bodyPr>
            <a:normAutofit/>
          </a:bodyPr>
          <a:lstStyle/>
          <a:p>
            <a:pPr algn="just"/>
            <a:r>
              <a:rPr lang="pt-BR" b="1" dirty="0">
                <a:highlight>
                  <a:srgbClr val="FFFF00"/>
                </a:highlight>
              </a:rPr>
              <a:t>DA LIMINAR</a:t>
            </a:r>
          </a:p>
          <a:p>
            <a:pPr algn="just"/>
            <a:r>
              <a:rPr lang="pt-BR" dirty="0"/>
              <a:t>	Conforme vasta documentação anexa, o esbulho ocorreu no dia ..., ou seja, </a:t>
            </a:r>
            <a:r>
              <a:rPr lang="pt-BR" dirty="0">
                <a:highlight>
                  <a:srgbClr val="FFFF00"/>
                </a:highlight>
              </a:rPr>
              <a:t>a menos de ano e dia</a:t>
            </a:r>
            <a:r>
              <a:rPr lang="pt-BR" dirty="0"/>
              <a:t>, logo a presente ação segue o rito especial das possessórias de modo que à concessão da ordem liminar da reintegração basta a demonstração dos requisitos previstos no artigo 561, incisos I a IV, e artigo 562, “caput”, do CPC. </a:t>
            </a:r>
          </a:p>
          <a:p>
            <a:pPr algn="just"/>
            <a:r>
              <a:rPr lang="pt-BR" dirty="0"/>
              <a:t>	A </a:t>
            </a:r>
            <a:r>
              <a:rPr lang="pt-BR" dirty="0">
                <a:highlight>
                  <a:srgbClr val="FFFF00"/>
                </a:highlight>
              </a:rPr>
              <a:t>medida liminar se mostra imperiosa </a:t>
            </a:r>
            <a:r>
              <a:rPr lang="pt-BR" dirty="0"/>
              <a:t>pois há notícias de que os invasores têm promovido edificações no terreno, havendo risco de consolidação da ocupação irregular e danos irreparáveis à proprietária e mesmo a terceiros de boa-fé a que possam ser oferecidas as próprias edificações irregulares (doc. ...).</a:t>
            </a:r>
          </a:p>
          <a:p>
            <a:pPr algn="just"/>
            <a:r>
              <a:rPr lang="pt-BR" dirty="0"/>
              <a:t>	</a:t>
            </a:r>
            <a:r>
              <a:rPr lang="pt-BR" dirty="0">
                <a:highlight>
                  <a:srgbClr val="FFFF00"/>
                </a:highlight>
              </a:rPr>
              <a:t>Portanto, considerando a posse nova, requer-se a concessão da medida liminar </a:t>
            </a:r>
            <a:r>
              <a:rPr lang="pt-BR" dirty="0"/>
              <a:t>para reintegrar a autora na posse do imóvel.</a:t>
            </a:r>
          </a:p>
        </p:txBody>
      </p:sp>
    </p:spTree>
    <p:extLst>
      <p:ext uri="{BB962C8B-B14F-4D97-AF65-F5344CB8AC3E}">
        <p14:creationId xmlns:p14="http://schemas.microsoft.com/office/powerpoint/2010/main" val="33528433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a:bodyPr>
          <a:lstStyle/>
          <a:p>
            <a:pPr algn="just"/>
            <a:r>
              <a:rPr lang="pt-BR" b="1" dirty="0"/>
              <a:t>DO MINISTÉRIO PÚBLICO E DA DEFENSORIA PÚBLICA</a:t>
            </a:r>
          </a:p>
          <a:p>
            <a:pPr algn="just"/>
            <a:endParaRPr lang="pt-BR" b="1" dirty="0"/>
          </a:p>
          <a:p>
            <a:pPr algn="just"/>
            <a:r>
              <a:rPr lang="pt-BR" b="1" dirty="0"/>
              <a:t>	</a:t>
            </a:r>
            <a:r>
              <a:rPr lang="pt-BR" dirty="0"/>
              <a:t>Trata-se de reintegração onde figure no polo passivo grande número de invasores.</a:t>
            </a:r>
          </a:p>
          <a:p>
            <a:pPr algn="just"/>
            <a:r>
              <a:rPr lang="pt-BR" b="1" dirty="0"/>
              <a:t>	</a:t>
            </a:r>
            <a:r>
              <a:rPr lang="pt-BR" dirty="0"/>
              <a:t>Nos termos do art. 554, § 1º  do CPC prevê que no caso de ação possessória em que figure no polo passivo grande número de pessoas, serão feitas a citação pessoal dos ocupantes que forem encontrados no local e a citação por edital dos demais, determinando-se, ainda, a intimação do Ministério Público e, se envolver pessoas em situação de hipossuficiência econômica, da Defensoria Pública.</a:t>
            </a:r>
          </a:p>
          <a:p>
            <a:pPr algn="just"/>
            <a:r>
              <a:rPr lang="pt-BR" b="1" dirty="0"/>
              <a:t>	</a:t>
            </a:r>
            <a:r>
              <a:rPr lang="pt-BR" dirty="0"/>
              <a:t>Portanto, requer-se que a intimação do Ministério Público e Defensoria Pública.</a:t>
            </a:r>
          </a:p>
        </p:txBody>
      </p:sp>
    </p:spTree>
    <p:extLst>
      <p:ext uri="{BB962C8B-B14F-4D97-AF65-F5344CB8AC3E}">
        <p14:creationId xmlns:p14="http://schemas.microsoft.com/office/powerpoint/2010/main" val="22096451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a:bodyPr>
          <a:lstStyle/>
          <a:p>
            <a:pPr lvl="1" algn="just">
              <a:lnSpc>
                <a:spcPct val="150000"/>
              </a:lnSpc>
              <a:spcAft>
                <a:spcPts val="800"/>
              </a:spcAft>
            </a:pPr>
            <a:r>
              <a:rPr lang="pt-BR" b="1" dirty="0">
                <a:highlight>
                  <a:srgbClr val="FFFF00"/>
                </a:highlight>
                <a:latin typeface="Arial" panose="020B0604020202020204" pitchFamily="34" charset="0"/>
                <a:ea typeface="Times New Roman" panose="02020603050405020304" pitchFamily="18" charset="0"/>
                <a:cs typeface="Times New Roman" panose="02020603050405020304" pitchFamily="18" charset="0"/>
              </a:rPr>
              <a:t>DA COMPETÊNCIA TERRITORIAL</a:t>
            </a:r>
            <a:endParaRPr lang="pt-BR"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endParaRPr>
          </a:p>
          <a:p>
            <a:pPr lvl="1" algn="just">
              <a:lnSpc>
                <a:spcPct val="150000"/>
              </a:lnSpc>
              <a:spcAft>
                <a:spcPts val="800"/>
              </a:spcAft>
            </a:pPr>
            <a:r>
              <a:rPr lang="pt-BR" b="1" dirty="0"/>
              <a:t>FATO</a:t>
            </a:r>
            <a:br>
              <a:rPr lang="pt-BR" dirty="0"/>
            </a:br>
            <a:r>
              <a:rPr lang="pt-BR" dirty="0"/>
              <a:t>	O imóvel objeto da presente demanda está localizado nesta Comarca, conforme matrícula anexa, sendo a controvérsia possessória vinculada diretamente ao referido bem.</a:t>
            </a:r>
          </a:p>
          <a:p>
            <a:pPr lvl="1" algn="just">
              <a:lnSpc>
                <a:spcPct val="150000"/>
              </a:lnSpc>
              <a:spcAft>
                <a:spcPts val="800"/>
              </a:spcAft>
            </a:pPr>
            <a:endParaRPr lang="pt-BR" dirty="0"/>
          </a:p>
          <a:p>
            <a:pPr lvl="1" algn="just"/>
            <a:r>
              <a:rPr lang="pt-BR" b="1" dirty="0"/>
              <a:t>NORMA</a:t>
            </a:r>
            <a:br>
              <a:rPr lang="pt-BR" dirty="0"/>
            </a:br>
            <a:r>
              <a:rPr lang="pt-BR" dirty="0"/>
              <a:t>	Nos termos do art. 47 do Código de Processo Civil, “para as ações fundadas em direito real sobre imóveis é competente o foro da situação da coisa”, regra que se estende às demandas possessórias, por possuírem natureza real.</a:t>
            </a:r>
          </a:p>
          <a:p>
            <a:pPr lvl="1" algn="just"/>
            <a:endParaRPr lang="pt-BR" dirty="0"/>
          </a:p>
          <a:p>
            <a:pPr lvl="1" algn="just"/>
            <a:r>
              <a:rPr lang="pt-BR" b="1" dirty="0"/>
              <a:t>CONCLUSÃO</a:t>
            </a:r>
            <a:br>
              <a:rPr lang="pt-BR" dirty="0"/>
            </a:br>
            <a:r>
              <a:rPr lang="pt-BR" dirty="0"/>
              <a:t>	Dessa forma, sendo o imóvel situado nesta Comarca, é este Juízo o competente para processar e julgar a presente ação de reintegração de posse.</a:t>
            </a:r>
          </a:p>
          <a:p>
            <a:pPr lvl="1" algn="just"/>
            <a:endParaRPr lang="pt-BR" dirty="0"/>
          </a:p>
          <a:p>
            <a:pPr lvl="1" algn="just">
              <a:lnSpc>
                <a:spcPct val="150000"/>
              </a:lnSpc>
              <a:spcAft>
                <a:spcPts val="800"/>
              </a:spcAft>
            </a:pPr>
            <a:endParaRPr lang="pt-BR"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65112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a:bodyPr>
          <a:lstStyle/>
          <a:p>
            <a:pPr algn="just"/>
            <a:r>
              <a:rPr lang="pt-BR" sz="2800" b="1" dirty="0">
                <a:highlight>
                  <a:srgbClr val="FFFF00"/>
                </a:highlight>
              </a:rPr>
              <a:t>DOS PEDIDOS</a:t>
            </a:r>
          </a:p>
          <a:p>
            <a:pPr algn="just"/>
            <a:r>
              <a:rPr lang="pt-BR" sz="2800" dirty="0"/>
              <a:t>		Diante de todo o exposto, requer:</a:t>
            </a:r>
          </a:p>
          <a:p>
            <a:pPr algn="just"/>
            <a:r>
              <a:rPr lang="pt-BR" sz="2800" dirty="0"/>
              <a:t>(a) seja deferida a </a:t>
            </a:r>
            <a:r>
              <a:rPr lang="pt-BR" sz="2800" dirty="0">
                <a:highlight>
                  <a:srgbClr val="FFFF00"/>
                </a:highlight>
              </a:rPr>
              <a:t>liminar</a:t>
            </a:r>
            <a:r>
              <a:rPr lang="pt-BR" sz="2800" dirty="0"/>
              <a:t> e expedido o mandado de reintegração de posse, “inaudita altera parte”;</a:t>
            </a:r>
          </a:p>
          <a:p>
            <a:pPr algn="just"/>
            <a:r>
              <a:rPr lang="pt-BR" sz="2800" dirty="0"/>
              <a:t>(b) a </a:t>
            </a:r>
            <a:r>
              <a:rPr lang="pt-BR" sz="2800" dirty="0">
                <a:highlight>
                  <a:srgbClr val="FFFF00"/>
                </a:highlight>
              </a:rPr>
              <a:t>citação</a:t>
            </a:r>
            <a:r>
              <a:rPr lang="pt-BR" sz="2800" dirty="0"/>
              <a:t> dos réus, para, querendo, contestar a ação, nos termos do artigo 564 do CPC, bem como, requer seja determinado a intimação através de Oficial de Justiça para identificar os ocupantes que forem encontrados no local, nos termos do artigo 554 do CPC;</a:t>
            </a:r>
          </a:p>
          <a:p>
            <a:pPr algn="just"/>
            <a:r>
              <a:rPr lang="pt-BR" sz="2800" dirty="0"/>
              <a:t>(c) a </a:t>
            </a:r>
            <a:r>
              <a:rPr lang="pt-BR" sz="2800" dirty="0">
                <a:highlight>
                  <a:srgbClr val="FFFF00"/>
                </a:highlight>
              </a:rPr>
              <a:t>citação por edital</a:t>
            </a:r>
            <a:r>
              <a:rPr lang="pt-BR" sz="2800" dirty="0"/>
              <a:t> de todos os ocupantes que não forem encontrados pelo oficial de justiça, nos termos do artigo 554, § 2º, do CPC;</a:t>
            </a:r>
          </a:p>
          <a:p>
            <a:pPr algn="just"/>
            <a:r>
              <a:rPr lang="pt-BR" sz="2800" dirty="0"/>
              <a:t>(d)  a </a:t>
            </a:r>
            <a:r>
              <a:rPr lang="pt-BR" sz="2800" dirty="0">
                <a:highlight>
                  <a:srgbClr val="FFFF00"/>
                </a:highlight>
              </a:rPr>
              <a:t>intimação do Ministério Público </a:t>
            </a:r>
            <a:r>
              <a:rPr lang="pt-BR" sz="2800" dirty="0"/>
              <a:t>e da </a:t>
            </a:r>
            <a:r>
              <a:rPr lang="pt-BR" sz="2800" dirty="0">
                <a:highlight>
                  <a:srgbClr val="FFFF00"/>
                </a:highlight>
              </a:rPr>
              <a:t>Defensoria Pública </a:t>
            </a:r>
            <a:r>
              <a:rPr lang="pt-BR" sz="2800" dirty="0"/>
              <a:t>do Estado de São Paulo nos termos 554, § 1º do CPC;</a:t>
            </a:r>
          </a:p>
          <a:p>
            <a:pPr algn="just"/>
            <a:r>
              <a:rPr lang="pt-BR" sz="2800" dirty="0"/>
              <a:t>(e) Ao final, seja </a:t>
            </a:r>
            <a:r>
              <a:rPr lang="pt-BR" sz="2800" dirty="0">
                <a:highlight>
                  <a:srgbClr val="FFFF00"/>
                </a:highlight>
              </a:rPr>
              <a:t>julgue procedente ação,</a:t>
            </a:r>
            <a:r>
              <a:rPr lang="pt-BR" sz="2800" dirty="0"/>
              <a:t> reintegrando-se a posse à autora, condenando os réus no </a:t>
            </a:r>
            <a:r>
              <a:rPr lang="pt-BR" sz="2800" dirty="0">
                <a:highlight>
                  <a:srgbClr val="FFFF00"/>
                </a:highlight>
              </a:rPr>
              <a:t>ônus sucumbencial</a:t>
            </a:r>
            <a:r>
              <a:rPr lang="pt-BR" sz="2800" dirty="0"/>
              <a:t> nos termos do art. 85 do CPC.</a:t>
            </a:r>
          </a:p>
        </p:txBody>
      </p:sp>
    </p:spTree>
    <p:extLst>
      <p:ext uri="{BB962C8B-B14F-4D97-AF65-F5344CB8AC3E}">
        <p14:creationId xmlns:p14="http://schemas.microsoft.com/office/powerpoint/2010/main" val="15483334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fontScale="92500" lnSpcReduction="10000"/>
          </a:bodyPr>
          <a:lstStyle/>
          <a:p>
            <a:pPr algn="just">
              <a:lnSpc>
                <a:spcPct val="150000"/>
              </a:lnSpc>
              <a:spcAft>
                <a:spcPts val="800"/>
              </a:spcAft>
            </a:pPr>
            <a:r>
              <a:rPr lang="pt-BR" sz="1800" b="1" dirty="0">
                <a:effectLst/>
                <a:latin typeface="Arial" panose="020B0604020202020204" pitchFamily="34" charset="0"/>
                <a:ea typeface="Times New Roman" panose="02020603050405020304" pitchFamily="18" charset="0"/>
                <a:cs typeface="Times New Roman" panose="02020603050405020304" pitchFamily="18" charset="0"/>
              </a:rPr>
              <a:t>DAS PROVAS</a:t>
            </a:r>
            <a:endParaRPr lang="pt-BR" sz="1800" dirty="0">
              <a:effectLst/>
              <a:latin typeface="Calibri" panose="020F0502020204030204" pitchFamily="34" charset="0"/>
              <a:ea typeface="Times New Roman" panose="02020603050405020304" pitchFamily="18" charset="0"/>
              <a:cs typeface="Times New Roman" panose="02020603050405020304" pitchFamily="18" charset="0"/>
            </a:endParaRPr>
          </a:p>
          <a:p>
            <a:pPr indent="449580" algn="just">
              <a:lnSpc>
                <a:spcPct val="150000"/>
              </a:lnSpc>
              <a:spcAft>
                <a:spcPts val="800"/>
              </a:spcAft>
            </a:pPr>
            <a:r>
              <a:rPr lang="pt-BR"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Protesta provar o alegado por </a:t>
            </a:r>
            <a:r>
              <a:rPr lang="pt-BR" sz="1800" dirty="0">
                <a:solidFill>
                  <a:srgbClr val="000000"/>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todos os meios de provas admissíveis em direito</a:t>
            </a:r>
            <a:r>
              <a:rPr lang="pt-BR"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notadamente documental e testemunhal.</a:t>
            </a:r>
          </a:p>
          <a:p>
            <a:pPr indent="449580" algn="just">
              <a:lnSpc>
                <a:spcPct val="150000"/>
              </a:lnSpc>
              <a:spcAft>
                <a:spcPts val="800"/>
              </a:spcAft>
            </a:pPr>
            <a:endParaRPr lang="pt-BR"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pt-BR" sz="1800" b="1" dirty="0">
                <a:effectLst/>
                <a:latin typeface="Arial" panose="020B0604020202020204" pitchFamily="34" charset="0"/>
                <a:ea typeface="Times New Roman" panose="02020603050405020304" pitchFamily="18" charset="0"/>
                <a:cs typeface="Times New Roman" panose="02020603050405020304" pitchFamily="18" charset="0"/>
              </a:rPr>
              <a:t>DA AUDIÊNCIA DE CONCILIAÇÃO</a:t>
            </a:r>
            <a:endParaRPr lang="pt-BR"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pt-BR" sz="1800" dirty="0">
                <a:effectLst/>
                <a:latin typeface="Arial" panose="020B0604020202020204" pitchFamily="34" charset="0"/>
                <a:ea typeface="Times New Roman" panose="02020603050405020304" pitchFamily="18" charset="0"/>
                <a:cs typeface="Times New Roman" panose="02020603050405020304" pitchFamily="18" charset="0"/>
              </a:rPr>
              <a:t>	A autora </a:t>
            </a:r>
            <a:r>
              <a:rPr lang="pt-BR"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não tem interesse na audiência de conciliação</a:t>
            </a:r>
            <a:r>
              <a:rPr lang="pt-BR" sz="1800" dirty="0">
                <a:effectLst/>
                <a:latin typeface="Arial" panose="020B0604020202020204" pitchFamily="34" charset="0"/>
                <a:ea typeface="Times New Roman" panose="02020603050405020304" pitchFamily="18" charset="0"/>
                <a:cs typeface="Times New Roman" panose="02020603050405020304" pitchFamily="18" charset="0"/>
              </a:rPr>
              <a:t>.</a:t>
            </a:r>
          </a:p>
          <a:p>
            <a:pPr algn="just">
              <a:lnSpc>
                <a:spcPct val="150000"/>
              </a:lnSpc>
              <a:spcAft>
                <a:spcPts val="800"/>
              </a:spcAft>
            </a:pPr>
            <a:endParaRPr lang="pt-BR"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pt-BR" sz="1800" dirty="0">
                <a:effectLst/>
                <a:latin typeface="Arial" panose="020B0604020202020204" pitchFamily="34" charset="0"/>
                <a:ea typeface="Times New Roman" panose="02020603050405020304" pitchFamily="18" charset="0"/>
                <a:cs typeface="Times New Roman" panose="02020603050405020304" pitchFamily="18" charset="0"/>
              </a:rPr>
              <a:t> </a:t>
            </a:r>
            <a:r>
              <a:rPr lang="pt-BR" sz="1800" b="1" dirty="0">
                <a:effectLst/>
                <a:latin typeface="Arial" panose="020B0604020202020204" pitchFamily="34" charset="0"/>
                <a:ea typeface="Times New Roman" panose="02020603050405020304" pitchFamily="18" charset="0"/>
                <a:cs typeface="Times New Roman" panose="02020603050405020304" pitchFamily="18" charset="0"/>
              </a:rPr>
              <a:t>DO VALOR DA CAUSA</a:t>
            </a:r>
            <a:endParaRPr lang="pt-BR"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pt-BR"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pt-BR" sz="1800" dirty="0">
                <a:solidFill>
                  <a:srgbClr val="000000"/>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Dá-se à causa o valor de R$ ....</a:t>
            </a:r>
            <a:endParaRPr lang="pt-BR" sz="18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0000"/>
              </a:lnSpc>
              <a:spcBef>
                <a:spcPts val="0"/>
              </a:spcBef>
              <a:spcAft>
                <a:spcPts val="600"/>
              </a:spcAft>
            </a:pPr>
            <a:r>
              <a:rPr lang="pt-BR" sz="1800" dirty="0">
                <a:effectLst/>
                <a:latin typeface="Arial" panose="020B0604020202020204" pitchFamily="34" charset="0"/>
                <a:ea typeface="Times New Roman" panose="02020603050405020304" pitchFamily="18" charset="0"/>
                <a:cs typeface="Times New Roman" panose="02020603050405020304" pitchFamily="18" charset="0"/>
              </a:rPr>
              <a:t> </a:t>
            </a:r>
          </a:p>
          <a:p>
            <a:pPr algn="just">
              <a:lnSpc>
                <a:spcPct val="100000"/>
              </a:lnSpc>
              <a:spcBef>
                <a:spcPts val="0"/>
              </a:spcBef>
              <a:spcAft>
                <a:spcPts val="600"/>
              </a:spcAft>
            </a:pPr>
            <a:r>
              <a:rPr lang="pt-BR" sz="1800" dirty="0">
                <a:effectLst/>
                <a:latin typeface="Arial" panose="020B0604020202020204" pitchFamily="34" charset="0"/>
                <a:ea typeface="Times New Roman" panose="02020603050405020304" pitchFamily="18" charset="0"/>
                <a:cs typeface="Times New Roman" panose="02020603050405020304" pitchFamily="18" charset="0"/>
              </a:rPr>
              <a:t>		Termos em que,</a:t>
            </a:r>
            <a:endParaRPr lang="pt-BR"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0000"/>
              </a:lnSpc>
              <a:spcBef>
                <a:spcPts val="0"/>
              </a:spcBef>
              <a:spcAft>
                <a:spcPts val="600"/>
              </a:spcAft>
            </a:pPr>
            <a:r>
              <a:rPr lang="pt-BR" sz="1800" dirty="0">
                <a:effectLst/>
                <a:latin typeface="Arial" panose="020B0604020202020204" pitchFamily="34" charset="0"/>
                <a:ea typeface="Times New Roman" panose="02020603050405020304" pitchFamily="18" charset="0"/>
                <a:cs typeface="Times New Roman" panose="02020603050405020304" pitchFamily="18" charset="0"/>
              </a:rPr>
              <a:t>		Pede deferimento.</a:t>
            </a:r>
            <a:endParaRPr lang="pt-BR"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0000"/>
              </a:lnSpc>
              <a:spcBef>
                <a:spcPts val="0"/>
              </a:spcBef>
              <a:spcAft>
                <a:spcPts val="600"/>
              </a:spcAft>
            </a:pPr>
            <a:r>
              <a:rPr lang="pt-BR" sz="1800" dirty="0">
                <a:effectLst/>
                <a:latin typeface="Arial" panose="020B0604020202020204" pitchFamily="34" charset="0"/>
                <a:ea typeface="Times New Roman" panose="02020603050405020304" pitchFamily="18" charset="0"/>
                <a:cs typeface="Times New Roman" panose="02020603050405020304" pitchFamily="18" charset="0"/>
              </a:rPr>
              <a:t>		Local e data.</a:t>
            </a:r>
            <a:endParaRPr lang="pt-BR"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0000"/>
              </a:lnSpc>
              <a:spcBef>
                <a:spcPts val="0"/>
              </a:spcBef>
              <a:spcAft>
                <a:spcPts val="600"/>
              </a:spcAft>
            </a:pPr>
            <a:r>
              <a:rPr lang="pt-BR" sz="1800" dirty="0">
                <a:effectLst/>
                <a:latin typeface="Arial" panose="020B0604020202020204" pitchFamily="34" charset="0"/>
                <a:ea typeface="Times New Roman" panose="02020603050405020304" pitchFamily="18" charset="0"/>
                <a:cs typeface="Times New Roman" panose="02020603050405020304" pitchFamily="18" charset="0"/>
              </a:rPr>
              <a:t>		Nome e OAB advogado</a:t>
            </a:r>
            <a:endParaRPr lang="pt-BR"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endParaRPr lang="pt-BR" dirty="0"/>
          </a:p>
        </p:txBody>
      </p:sp>
    </p:spTree>
    <p:extLst>
      <p:ext uri="{BB962C8B-B14F-4D97-AF65-F5344CB8AC3E}">
        <p14:creationId xmlns:p14="http://schemas.microsoft.com/office/powerpoint/2010/main" val="20580258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AE53F-9C00-C2D6-741E-7A410A6F48D0}"/>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52BA21D6-9B40-E8FF-34FE-68D4090FFC47}"/>
              </a:ext>
            </a:extLst>
          </p:cNvPr>
          <p:cNvSpPr>
            <a:spLocks noGrp="1"/>
          </p:cNvSpPr>
          <p:nvPr>
            <p:ph type="subTitle" idx="1"/>
          </p:nvPr>
        </p:nvSpPr>
        <p:spPr>
          <a:xfrm>
            <a:off x="0" y="75501"/>
            <a:ext cx="12191999" cy="6782499"/>
          </a:xfrm>
        </p:spPr>
        <p:txBody>
          <a:bodyPr>
            <a:normAutofit lnSpcReduction="10000"/>
          </a:bodyPr>
          <a:lstStyle/>
          <a:p>
            <a:pPr algn="just">
              <a:lnSpc>
                <a:spcPct val="120000"/>
              </a:lnSpc>
              <a:spcBef>
                <a:spcPts val="0"/>
              </a:spcBef>
            </a:pPr>
            <a:r>
              <a:rPr lang="pt-BR" sz="3000" dirty="0">
                <a:effectLst/>
                <a:latin typeface="Arial" panose="020B0604020202020204" pitchFamily="34" charset="0"/>
                <a:ea typeface="Times New Roman" panose="02020603050405020304" pitchFamily="18" charset="0"/>
                <a:cs typeface="Times New Roman" panose="02020603050405020304" pitchFamily="18" charset="0"/>
              </a:rPr>
              <a:t>	João da Silva conduzia seu veículo pela Avenida Central respeitando a sinalização.  </a:t>
            </a:r>
          </a:p>
          <a:p>
            <a:pPr algn="just">
              <a:lnSpc>
                <a:spcPct val="120000"/>
              </a:lnSpc>
              <a:spcBef>
                <a:spcPts val="0"/>
              </a:spcBef>
            </a:pPr>
            <a:r>
              <a:rPr lang="pt-BR" sz="3000" dirty="0">
                <a:effectLst/>
                <a:latin typeface="Arial" panose="020B0604020202020204" pitchFamily="34" charset="0"/>
                <a:ea typeface="Times New Roman" panose="02020603050405020304" pitchFamily="18" charset="0"/>
                <a:cs typeface="Times New Roman" panose="02020603050405020304" pitchFamily="18" charset="0"/>
              </a:rPr>
              <a:t>	Ao cruzar a rua, seu carro foi violentamente atingido pelo automóvel dirigido por Pedro Souza, que avançou o sinal vermelho</a:t>
            </a:r>
            <a:r>
              <a:rPr lang="pt-BR" sz="3000" dirty="0">
                <a:latin typeface="Arial" panose="020B0604020202020204" pitchFamily="34" charset="0"/>
                <a:ea typeface="Times New Roman" panose="02020603050405020304" pitchFamily="18" charset="0"/>
                <a:cs typeface="Times New Roman" panose="02020603050405020304" pitchFamily="18" charset="0"/>
              </a:rPr>
              <a:t>,</a:t>
            </a:r>
            <a:r>
              <a:rPr lang="pt-BR" sz="3000" dirty="0">
                <a:effectLst/>
                <a:latin typeface="Arial" panose="020B0604020202020204" pitchFamily="34" charset="0"/>
                <a:ea typeface="Times New Roman" panose="02020603050405020304" pitchFamily="18" charset="0"/>
                <a:cs typeface="Times New Roman" panose="02020603050405020304" pitchFamily="18" charset="0"/>
              </a:rPr>
              <a:t> fato presenciado por Tiago. </a:t>
            </a:r>
          </a:p>
          <a:p>
            <a:pPr algn="just">
              <a:lnSpc>
                <a:spcPct val="120000"/>
              </a:lnSpc>
              <a:spcBef>
                <a:spcPts val="0"/>
              </a:spcBef>
            </a:pPr>
            <a:r>
              <a:rPr lang="pt-BR" sz="3000" dirty="0">
                <a:effectLst/>
                <a:latin typeface="Arial" panose="020B0604020202020204" pitchFamily="34" charset="0"/>
                <a:ea typeface="Times New Roman" panose="02020603050405020304" pitchFamily="18" charset="0"/>
                <a:cs typeface="Times New Roman" panose="02020603050405020304" pitchFamily="18" charset="0"/>
              </a:rPr>
              <a:t>	O acidente resultou na perda total do veículo de João, avaliado em R$ 45.000,00. </a:t>
            </a:r>
          </a:p>
          <a:p>
            <a:pPr algn="just">
              <a:lnSpc>
                <a:spcPct val="120000"/>
              </a:lnSpc>
              <a:spcBef>
                <a:spcPts val="0"/>
              </a:spcBef>
            </a:pPr>
            <a:r>
              <a:rPr lang="pt-BR" sz="3000" dirty="0">
                <a:latin typeface="Arial" panose="020B0604020202020204" pitchFamily="34" charset="0"/>
                <a:ea typeface="Times New Roman" panose="02020603050405020304" pitchFamily="18" charset="0"/>
                <a:cs typeface="Times New Roman" panose="02020603050405020304" pitchFamily="18" charset="0"/>
              </a:rPr>
              <a:t>	Sabe-se que João reside em Campinas, município do acidente e </a:t>
            </a:r>
            <a:r>
              <a:rPr lang="pt-BR" sz="3000" dirty="0"/>
              <a:t>usa o veículo diariamente para se deslocar até o hospital e ainda recebe benefício “bolsa família” e</a:t>
            </a:r>
            <a:r>
              <a:rPr lang="pt-BR" sz="3000" dirty="0">
                <a:latin typeface="Arial" panose="020B0604020202020204" pitchFamily="34" charset="0"/>
                <a:ea typeface="Times New Roman" panose="02020603050405020304" pitchFamily="18" charset="0"/>
                <a:cs typeface="Times New Roman" panose="02020603050405020304" pitchFamily="18" charset="0"/>
              </a:rPr>
              <a:t> não tem interesse na conciliação. Pedro, reside tem Santos. </a:t>
            </a:r>
          </a:p>
          <a:p>
            <a:pPr algn="just">
              <a:lnSpc>
                <a:spcPct val="120000"/>
              </a:lnSpc>
              <a:spcBef>
                <a:spcPts val="0"/>
              </a:spcBef>
            </a:pPr>
            <a:r>
              <a:rPr lang="pt-BR" sz="3000" dirty="0">
                <a:latin typeface="Arial" panose="020B0604020202020204" pitchFamily="34" charset="0"/>
                <a:ea typeface="Times New Roman" panose="02020603050405020304" pitchFamily="18" charset="0"/>
                <a:cs typeface="Times New Roman" panose="02020603050405020304" pitchFamily="18" charset="0"/>
              </a:rPr>
              <a:t>	Na qualidade de patrono de João, elabore a peça processual cabível para que João seja ressarcido do valores do veículo.</a:t>
            </a:r>
          </a:p>
        </p:txBody>
      </p:sp>
    </p:spTree>
    <p:extLst>
      <p:ext uri="{BB962C8B-B14F-4D97-AF65-F5344CB8AC3E}">
        <p14:creationId xmlns:p14="http://schemas.microsoft.com/office/powerpoint/2010/main" val="8203852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2F387-459C-97A5-CDBD-5F99A9176F09}"/>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5F237E33-AD9F-61C5-9E2B-2B7C9A23770E}"/>
              </a:ext>
            </a:extLst>
          </p:cNvPr>
          <p:cNvSpPr>
            <a:spLocks noGrp="1"/>
          </p:cNvSpPr>
          <p:nvPr>
            <p:ph type="subTitle" idx="1"/>
          </p:nvPr>
        </p:nvSpPr>
        <p:spPr>
          <a:xfrm>
            <a:off x="0" y="75501"/>
            <a:ext cx="12191999" cy="6782499"/>
          </a:xfrm>
        </p:spPr>
        <p:txBody>
          <a:bodyPr>
            <a:normAutofit/>
          </a:bodyPr>
          <a:lstStyle/>
          <a:p>
            <a:pPr algn="just">
              <a:lnSpc>
                <a:spcPct val="150000"/>
              </a:lnSpc>
              <a:spcAft>
                <a:spcPts val="800"/>
              </a:spcAft>
            </a:pPr>
            <a:r>
              <a:rPr lang="pt-BR" sz="2800" dirty="0"/>
              <a:t>AO JUÍZO DA XXX VARA CÍVEL DA COMARCA DE CAMPINAS.</a:t>
            </a:r>
          </a:p>
          <a:p>
            <a:pPr algn="just">
              <a:lnSpc>
                <a:spcPct val="150000"/>
              </a:lnSpc>
              <a:spcAft>
                <a:spcPts val="800"/>
              </a:spcAft>
            </a:pPr>
            <a:endParaRPr lang="pt-BR" sz="2800" dirty="0"/>
          </a:p>
          <a:p>
            <a:pPr algn="just">
              <a:lnSpc>
                <a:spcPct val="150000"/>
              </a:lnSpc>
              <a:spcAft>
                <a:spcPts val="800"/>
              </a:spcAft>
            </a:pPr>
            <a:endParaRPr lang="pt-BR" sz="2800" dirty="0"/>
          </a:p>
          <a:p>
            <a:pPr algn="just">
              <a:lnSpc>
                <a:spcPct val="150000"/>
              </a:lnSpc>
              <a:spcAft>
                <a:spcPts val="800"/>
              </a:spcAft>
            </a:pPr>
            <a:r>
              <a:rPr lang="pt-BR" sz="2800" dirty="0"/>
              <a:t>EXCELENTÍSSIMO SENHOR DOUTOR JUIZ DE DIREITO DA XXX VARA CÍVEL DA COMARCA DE CAMPINAS.</a:t>
            </a:r>
          </a:p>
          <a:p>
            <a:pPr algn="just">
              <a:lnSpc>
                <a:spcPct val="150000"/>
              </a:lnSpc>
              <a:spcAft>
                <a:spcPts val="800"/>
              </a:spcAft>
            </a:pPr>
            <a:endParaRPr lang="pt-BR" sz="2800" dirty="0"/>
          </a:p>
          <a:p>
            <a:pPr algn="r">
              <a:lnSpc>
                <a:spcPct val="150000"/>
              </a:lnSpc>
              <a:spcAft>
                <a:spcPts val="800"/>
              </a:spcAft>
            </a:pPr>
            <a:r>
              <a:rPr lang="pt-BR" sz="2800" b="1" i="1" dirty="0"/>
              <a:t>53, inciso V, do CPC</a:t>
            </a:r>
            <a:endParaRPr lang="pt-BR" sz="2800" i="1" dirty="0"/>
          </a:p>
          <a:p>
            <a:pPr algn="just">
              <a:lnSpc>
                <a:spcPct val="150000"/>
              </a:lnSpc>
              <a:spcAft>
                <a:spcPts val="800"/>
              </a:spcAft>
            </a:pPr>
            <a:endParaRPr lang="pt-BR" sz="2800" i="1" dirty="0"/>
          </a:p>
          <a:p>
            <a:pPr algn="just">
              <a:lnSpc>
                <a:spcPct val="150000"/>
              </a:lnSpc>
              <a:spcAft>
                <a:spcPts val="800"/>
              </a:spcAft>
            </a:pPr>
            <a:endParaRPr lang="pt-BR" sz="2800" dirty="0"/>
          </a:p>
          <a:p>
            <a:pPr algn="just">
              <a:lnSpc>
                <a:spcPct val="150000"/>
              </a:lnSpc>
              <a:spcAft>
                <a:spcPts val="800"/>
              </a:spcAft>
            </a:pPr>
            <a:endParaRPr lang="pt-BR" sz="2800" dirty="0"/>
          </a:p>
          <a:p>
            <a:pPr algn="just">
              <a:lnSpc>
                <a:spcPct val="150000"/>
              </a:lnSpc>
              <a:spcAft>
                <a:spcPts val="800"/>
              </a:spcAft>
            </a:pPr>
            <a:endParaRPr lang="pt-BR" sz="2800" dirty="0"/>
          </a:p>
          <a:p>
            <a:pPr algn="just">
              <a:lnSpc>
                <a:spcPct val="150000"/>
              </a:lnSpc>
              <a:spcAft>
                <a:spcPts val="800"/>
              </a:spcAft>
            </a:pPr>
            <a:endParaRPr lang="pt-BR" sz="2800" dirty="0"/>
          </a:p>
        </p:txBody>
      </p:sp>
    </p:spTree>
    <p:extLst>
      <p:ext uri="{BB962C8B-B14F-4D97-AF65-F5344CB8AC3E}">
        <p14:creationId xmlns:p14="http://schemas.microsoft.com/office/powerpoint/2010/main" val="7390944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A7DD9-0213-3E8B-A21C-0E405E767967}"/>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7B3DE8AF-F4DB-9DF4-8FAF-F13E93D1FDEB}"/>
              </a:ext>
            </a:extLst>
          </p:cNvPr>
          <p:cNvSpPr>
            <a:spLocks noGrp="1"/>
          </p:cNvSpPr>
          <p:nvPr>
            <p:ph type="subTitle" idx="1"/>
          </p:nvPr>
        </p:nvSpPr>
        <p:spPr>
          <a:xfrm>
            <a:off x="0" y="75501"/>
            <a:ext cx="12191999" cy="6782499"/>
          </a:xfrm>
        </p:spPr>
        <p:txBody>
          <a:bodyPr>
            <a:normAutofit/>
          </a:bodyPr>
          <a:lstStyle/>
          <a:p>
            <a:pPr algn="just"/>
            <a:r>
              <a:rPr lang="pt-BR" sz="3600" b="1" dirty="0"/>
              <a:t>JOÃO DA SILVA</a:t>
            </a:r>
            <a:r>
              <a:rPr lang="pt-BR" sz="3600" dirty="0"/>
              <a:t>, nacionalidade xxx, estado civil xxx, profissão xxx, portador do RG nº XXX e CPF nº XXX, residente e domiciliado logradouro xxx, Campinas, e-mail xxx, por intermédio de seu </a:t>
            </a:r>
            <a:r>
              <a:rPr lang="pt-BR" sz="3600" b="1" dirty="0"/>
              <a:t>advogado</a:t>
            </a:r>
            <a:r>
              <a:rPr lang="pt-BR" sz="3600" dirty="0"/>
              <a:t> xxx, OAB XXX, endereço físico e eletrônico xxx, procuração anexa (doc. xxx), vem, respeitosamente, à presença de Vossa Excelência, com </a:t>
            </a:r>
            <a:r>
              <a:rPr lang="pt-BR" sz="3600" b="1" dirty="0"/>
              <a:t>fundamento</a:t>
            </a:r>
            <a:r>
              <a:rPr lang="pt-BR" sz="3600" dirty="0"/>
              <a:t> nos </a:t>
            </a:r>
            <a:r>
              <a:rPr lang="pt-BR" sz="3600" dirty="0" err="1"/>
              <a:t>arts</a:t>
            </a:r>
            <a:r>
              <a:rPr lang="pt-BR" sz="3600" dirty="0"/>
              <a:t>. 186 do Código Civil e artigos 319 e seguintes do Código de Processo Civil, </a:t>
            </a:r>
            <a:r>
              <a:rPr lang="pt-BR" sz="3600" b="1" dirty="0"/>
              <a:t>ajuizar</a:t>
            </a:r>
            <a:r>
              <a:rPr lang="pt-BR" sz="3600" dirty="0"/>
              <a:t> a presente</a:t>
            </a:r>
          </a:p>
          <a:p>
            <a:r>
              <a:rPr lang="pt-BR" sz="3600" b="1" dirty="0"/>
              <a:t>AÇÃO INDENIZATÓRIA</a:t>
            </a:r>
          </a:p>
          <a:p>
            <a:pPr algn="just"/>
            <a:r>
              <a:rPr lang="pt-BR" sz="3600" dirty="0"/>
              <a:t>em face de </a:t>
            </a:r>
            <a:r>
              <a:rPr lang="pt-BR" sz="3600" b="1" dirty="0"/>
              <a:t>PEDRO SOUZA</a:t>
            </a:r>
            <a:r>
              <a:rPr lang="pt-BR" sz="3600" dirty="0"/>
              <a:t>, nacionalidade XXX, estado civil XXX, profissão XXX, portador do RG nº XXX e CPF nº XXX, residente e domiciliado logradouro xxx, Santos, e-mail xxx, pelos fatos e fundamentos que passa a expor:</a:t>
            </a:r>
          </a:p>
        </p:txBody>
      </p:sp>
    </p:spTree>
    <p:extLst>
      <p:ext uri="{BB962C8B-B14F-4D97-AF65-F5344CB8AC3E}">
        <p14:creationId xmlns:p14="http://schemas.microsoft.com/office/powerpoint/2010/main" val="6887747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DF5C7-361D-6030-AAD5-7CE53D306C6E}"/>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36A73C71-6A73-9EBF-93A1-42EA602876D2}"/>
              </a:ext>
            </a:extLst>
          </p:cNvPr>
          <p:cNvSpPr>
            <a:spLocks noGrp="1"/>
          </p:cNvSpPr>
          <p:nvPr>
            <p:ph type="subTitle" idx="1"/>
          </p:nvPr>
        </p:nvSpPr>
        <p:spPr>
          <a:xfrm>
            <a:off x="0" y="75501"/>
            <a:ext cx="12191999" cy="6782499"/>
          </a:xfrm>
        </p:spPr>
        <p:txBody>
          <a:bodyPr>
            <a:normAutofit/>
          </a:bodyPr>
          <a:lstStyle/>
          <a:p>
            <a:pPr algn="just"/>
            <a:r>
              <a:rPr lang="pt-BR" sz="2800" b="1" dirty="0"/>
              <a:t>DOS FATOS</a:t>
            </a:r>
          </a:p>
          <a:p>
            <a:pPr algn="just"/>
            <a:r>
              <a:rPr lang="pt-BR" sz="2800" dirty="0"/>
              <a:t>	No dia </a:t>
            </a:r>
            <a:r>
              <a:rPr lang="pt-BR" sz="2800" b="1" dirty="0"/>
              <a:t>xxx, por volta das xxx horas,</a:t>
            </a:r>
            <a:r>
              <a:rPr lang="pt-BR" sz="2800" dirty="0"/>
              <a:t> o autor conduzia seu veículo pela Avenida Central, na cidade de Campinas, respeitando todas as regras de trânsito e a sinalização local.</a:t>
            </a:r>
          </a:p>
          <a:p>
            <a:pPr algn="just"/>
            <a:r>
              <a:rPr lang="pt-BR" sz="2800" dirty="0"/>
              <a:t>	Ao cruzar a rua, seu automóvel foi </a:t>
            </a:r>
            <a:r>
              <a:rPr lang="pt-BR" sz="2800" b="1" dirty="0"/>
              <a:t>violentamente atingido</a:t>
            </a:r>
            <a:r>
              <a:rPr lang="pt-BR" sz="2800" dirty="0"/>
              <a:t> pelo veículo do Réu, que avançou o sinal vermelho, acarretando a perda total do veículo avaliado em R$ 45.000,00.</a:t>
            </a:r>
          </a:p>
          <a:p>
            <a:pPr algn="just"/>
            <a:r>
              <a:rPr lang="pt-BR" sz="2800" dirty="0"/>
              <a:t>	O acidente foi presenciado por Tiago.</a:t>
            </a:r>
          </a:p>
          <a:p>
            <a:pPr algn="just"/>
            <a:r>
              <a:rPr lang="pt-BR" sz="2800" dirty="0"/>
              <a:t>	O autor usa o veículo diariamente para se deslocar até o hospital, onde realiza acompanhamento médico contínuo.</a:t>
            </a:r>
          </a:p>
          <a:p>
            <a:pPr algn="just"/>
            <a:r>
              <a:rPr lang="pt-BR" sz="2800" dirty="0"/>
              <a:t>	</a:t>
            </a:r>
          </a:p>
          <a:p>
            <a:pPr algn="just"/>
            <a:r>
              <a:rPr lang="pt-BR" sz="2800" dirty="0"/>
              <a:t>	</a:t>
            </a:r>
          </a:p>
        </p:txBody>
      </p:sp>
    </p:spTree>
    <p:extLst>
      <p:ext uri="{BB962C8B-B14F-4D97-AF65-F5344CB8AC3E}">
        <p14:creationId xmlns:p14="http://schemas.microsoft.com/office/powerpoint/2010/main" val="14760316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3BF11-6200-FB88-0936-B6D6FED7AED9}"/>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FE9B99D5-27FA-8038-E837-8670A3DEB835}"/>
              </a:ext>
            </a:extLst>
          </p:cNvPr>
          <p:cNvSpPr>
            <a:spLocks noGrp="1"/>
          </p:cNvSpPr>
          <p:nvPr>
            <p:ph type="subTitle" idx="1"/>
          </p:nvPr>
        </p:nvSpPr>
        <p:spPr>
          <a:xfrm>
            <a:off x="0" y="75501"/>
            <a:ext cx="12191999" cy="6782499"/>
          </a:xfrm>
        </p:spPr>
        <p:txBody>
          <a:bodyPr>
            <a:normAutofit/>
          </a:bodyPr>
          <a:lstStyle/>
          <a:p>
            <a:pPr algn="just"/>
            <a:r>
              <a:rPr lang="pt-BR" sz="2800" b="1" dirty="0"/>
              <a:t>DO DIREITO</a:t>
            </a:r>
          </a:p>
          <a:p>
            <a:pPr algn="just"/>
            <a:r>
              <a:rPr lang="pt-BR" sz="2800" dirty="0"/>
              <a:t>	Diante da imprudência do réu, o autor sofreu </a:t>
            </a:r>
            <a:r>
              <a:rPr lang="pt-BR" sz="2800" b="1" dirty="0"/>
              <a:t>perda total de seu veículo</a:t>
            </a:r>
            <a:r>
              <a:rPr lang="pt-BR" sz="2800" dirty="0"/>
              <a:t> avaliado em </a:t>
            </a:r>
            <a:r>
              <a:rPr lang="pt-BR" sz="2800" b="1" dirty="0"/>
              <a:t>R$ 45.000,00</a:t>
            </a:r>
            <a:r>
              <a:rPr lang="pt-BR" sz="2800" dirty="0"/>
              <a:t>.</a:t>
            </a:r>
          </a:p>
          <a:p>
            <a:pPr algn="just"/>
            <a:r>
              <a:rPr lang="pt-BR" sz="2800" dirty="0"/>
              <a:t>	Nos termos do art. </a:t>
            </a:r>
            <a:r>
              <a:rPr lang="pt-BR" sz="2800" b="1" dirty="0"/>
              <a:t>186 do Código Civil</a:t>
            </a:r>
            <a:r>
              <a:rPr lang="pt-BR" sz="2800" dirty="0"/>
              <a:t>, aquele que, por ação ou omissão voluntária, negligência ou imprudência, causar dano a outrem, ainda que exclusivamente moral, comete ato ilícito.</a:t>
            </a:r>
          </a:p>
          <a:p>
            <a:pPr algn="just"/>
            <a:r>
              <a:rPr lang="pt-BR" sz="2800" dirty="0"/>
              <a:t>	No mesmo sentido, o art. </a:t>
            </a:r>
            <a:r>
              <a:rPr lang="pt-BR" sz="2800" b="1" dirty="0"/>
              <a:t>927 do Código Civil</a:t>
            </a:r>
            <a:r>
              <a:rPr lang="pt-BR" sz="2800" dirty="0"/>
              <a:t> dispõe que aquele que causar dano a outrem fica obrigado a repará-lo.</a:t>
            </a:r>
          </a:p>
          <a:p>
            <a:pPr algn="just"/>
            <a:r>
              <a:rPr lang="pt-BR" sz="2800" dirty="0"/>
              <a:t>	No caso, a </a:t>
            </a:r>
            <a:r>
              <a:rPr lang="pt-BR" sz="2800" b="1" dirty="0"/>
              <a:t>culpa exclusiva do Réu</a:t>
            </a:r>
            <a:r>
              <a:rPr lang="pt-BR" sz="2800" dirty="0"/>
              <a:t> está caracterizada, uma vez que este desrespeitou a sinalização de trânsito ao avançar o sinal vermelho, causando o sinistro e o consequente prejuízo material do Autor.</a:t>
            </a:r>
          </a:p>
          <a:p>
            <a:pPr algn="just"/>
            <a:r>
              <a:rPr lang="pt-BR" sz="2800" dirty="0"/>
              <a:t>	Assim, é devida a </a:t>
            </a:r>
            <a:r>
              <a:rPr lang="pt-BR" sz="2800" b="1" dirty="0"/>
              <a:t>indenização correspondente ao valor do veículo perdido no valor de R$ 45.000,00</a:t>
            </a:r>
            <a:r>
              <a:rPr lang="pt-BR" sz="2800" dirty="0"/>
              <a:t>.</a:t>
            </a:r>
          </a:p>
        </p:txBody>
      </p:sp>
    </p:spTree>
    <p:extLst>
      <p:ext uri="{BB962C8B-B14F-4D97-AF65-F5344CB8AC3E}">
        <p14:creationId xmlns:p14="http://schemas.microsoft.com/office/powerpoint/2010/main" val="345196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D18BF-55C4-872E-9BFC-9CA2C254422B}"/>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2D93AEA-74A6-A584-F5A1-1A8F605100F1}"/>
              </a:ext>
            </a:extLst>
          </p:cNvPr>
          <p:cNvSpPr>
            <a:spLocks noGrp="1"/>
          </p:cNvSpPr>
          <p:nvPr>
            <p:ph idx="1"/>
          </p:nvPr>
        </p:nvSpPr>
        <p:spPr>
          <a:xfrm>
            <a:off x="0" y="0"/>
            <a:ext cx="12124944" cy="6858000"/>
          </a:xfrm>
        </p:spPr>
        <p:txBody>
          <a:bodyPr>
            <a:normAutofit/>
          </a:bodyPr>
          <a:lstStyle/>
          <a:p>
            <a:pPr marL="0" indent="0">
              <a:buNone/>
            </a:pPr>
            <a:r>
              <a:rPr lang="pt-BR" b="1" dirty="0"/>
              <a:t>CUIDADO ADVOCACIA PREDATÓRIA</a:t>
            </a:r>
          </a:p>
        </p:txBody>
      </p:sp>
      <p:pic>
        <p:nvPicPr>
          <p:cNvPr id="4" name="Imagem 3">
            <a:extLst>
              <a:ext uri="{FF2B5EF4-FFF2-40B4-BE49-F238E27FC236}">
                <a16:creationId xmlns:a16="http://schemas.microsoft.com/office/drawing/2014/main" id="{5F17B236-D65B-CE25-4E94-FE03339E6844}"/>
              </a:ext>
            </a:extLst>
          </p:cNvPr>
          <p:cNvPicPr>
            <a:picLocks noChangeAspect="1"/>
          </p:cNvPicPr>
          <p:nvPr/>
        </p:nvPicPr>
        <p:blipFill>
          <a:blip r:embed="rId2"/>
          <a:stretch>
            <a:fillRect/>
          </a:stretch>
        </p:blipFill>
        <p:spPr>
          <a:xfrm>
            <a:off x="0" y="347472"/>
            <a:ext cx="12124944" cy="6446520"/>
          </a:xfrm>
          <a:prstGeom prst="rect">
            <a:avLst/>
          </a:prstGeom>
        </p:spPr>
      </p:pic>
      <p:pic>
        <p:nvPicPr>
          <p:cNvPr id="5" name="Imagem 4">
            <a:extLst>
              <a:ext uri="{FF2B5EF4-FFF2-40B4-BE49-F238E27FC236}">
                <a16:creationId xmlns:a16="http://schemas.microsoft.com/office/drawing/2014/main" id="{4E70BEB1-2089-3580-434B-DE1538EEE998}"/>
              </a:ext>
            </a:extLst>
          </p:cNvPr>
          <p:cNvPicPr>
            <a:picLocks noChangeAspect="1"/>
          </p:cNvPicPr>
          <p:nvPr/>
        </p:nvPicPr>
        <p:blipFill>
          <a:blip r:embed="rId3"/>
          <a:stretch>
            <a:fillRect/>
          </a:stretch>
        </p:blipFill>
        <p:spPr>
          <a:xfrm>
            <a:off x="6062472" y="64008"/>
            <a:ext cx="6046954" cy="190156"/>
          </a:xfrm>
          <a:prstGeom prst="rect">
            <a:avLst/>
          </a:prstGeom>
        </p:spPr>
      </p:pic>
    </p:spTree>
    <p:extLst>
      <p:ext uri="{BB962C8B-B14F-4D97-AF65-F5344CB8AC3E}">
        <p14:creationId xmlns:p14="http://schemas.microsoft.com/office/powerpoint/2010/main" val="7481254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4E2E1-BE32-3059-3987-24C7867D6262}"/>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9AE2AD10-43A2-1744-F611-856020BA8FC4}"/>
              </a:ext>
            </a:extLst>
          </p:cNvPr>
          <p:cNvSpPr>
            <a:spLocks noGrp="1"/>
          </p:cNvSpPr>
          <p:nvPr>
            <p:ph type="subTitle" idx="1"/>
          </p:nvPr>
        </p:nvSpPr>
        <p:spPr>
          <a:xfrm>
            <a:off x="0" y="75501"/>
            <a:ext cx="12191999" cy="6782499"/>
          </a:xfrm>
        </p:spPr>
        <p:txBody>
          <a:bodyPr>
            <a:normAutofit/>
          </a:bodyPr>
          <a:lstStyle/>
          <a:p>
            <a:pPr algn="just"/>
            <a:r>
              <a:rPr lang="pt-BR" sz="2800" b="1" dirty="0"/>
              <a:t>DA COMPETÊNCIA TERRITORIAL</a:t>
            </a:r>
          </a:p>
          <a:p>
            <a:pPr algn="just"/>
            <a:r>
              <a:rPr lang="pt-BR" sz="2800" dirty="0"/>
              <a:t>	A presente demanda tem por objeto ação de indenização por danos materiais, em razão de acidente de trânsito.</a:t>
            </a:r>
          </a:p>
          <a:p>
            <a:pPr algn="just"/>
            <a:r>
              <a:rPr lang="pt-BR" sz="2800" dirty="0"/>
              <a:t>	Conforme dispõe o art. </a:t>
            </a:r>
            <a:r>
              <a:rPr lang="pt-BR" sz="2800" b="1" dirty="0"/>
              <a:t>53, inciso V, do CPC</a:t>
            </a:r>
            <a:r>
              <a:rPr lang="pt-BR" sz="2800" dirty="0"/>
              <a:t>, nas ações de reparação de dano em razão de acidente de veículo, é competente o foro </a:t>
            </a:r>
            <a:r>
              <a:rPr lang="pt-BR" sz="2800" b="1" dirty="0"/>
              <a:t>do domicílio do autor</a:t>
            </a:r>
            <a:r>
              <a:rPr lang="pt-BR" sz="2800" dirty="0"/>
              <a:t> ou </a:t>
            </a:r>
            <a:r>
              <a:rPr lang="pt-BR" sz="2800" b="1" dirty="0"/>
              <a:t>do local do fato</a:t>
            </a:r>
            <a:r>
              <a:rPr lang="pt-BR" sz="2800" dirty="0"/>
              <a:t>.</a:t>
            </a:r>
          </a:p>
          <a:p>
            <a:pPr algn="just"/>
            <a:r>
              <a:rPr lang="pt-BR" sz="2800" dirty="0"/>
              <a:t>	No presente caso, </a:t>
            </a:r>
            <a:r>
              <a:rPr lang="pt-BR" sz="2800" b="1" dirty="0"/>
              <a:t>o acidente ocorreu em Campinas</a:t>
            </a:r>
            <a:r>
              <a:rPr lang="pt-BR" sz="2800" dirty="0"/>
              <a:t>, município que também corresponde ao domicílio do Autor. </a:t>
            </a:r>
          </a:p>
          <a:p>
            <a:pPr algn="just"/>
            <a:r>
              <a:rPr lang="pt-BR" sz="2800" dirty="0"/>
              <a:t>	Assim, mostra-se competente o foro da Comarca de Campinas para processar e julgar a presente demanda.</a:t>
            </a:r>
          </a:p>
        </p:txBody>
      </p:sp>
    </p:spTree>
    <p:extLst>
      <p:ext uri="{BB962C8B-B14F-4D97-AF65-F5344CB8AC3E}">
        <p14:creationId xmlns:p14="http://schemas.microsoft.com/office/powerpoint/2010/main" val="2299081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B375B-BED0-1E51-970D-A20B12802781}"/>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701830D7-E02D-DB2E-32CC-7636DFA11958}"/>
              </a:ext>
            </a:extLst>
          </p:cNvPr>
          <p:cNvSpPr>
            <a:spLocks noGrp="1"/>
          </p:cNvSpPr>
          <p:nvPr>
            <p:ph type="subTitle" idx="1"/>
          </p:nvPr>
        </p:nvSpPr>
        <p:spPr>
          <a:xfrm>
            <a:off x="0" y="75501"/>
            <a:ext cx="12191999" cy="6782499"/>
          </a:xfrm>
        </p:spPr>
        <p:txBody>
          <a:bodyPr>
            <a:normAutofit/>
          </a:bodyPr>
          <a:lstStyle/>
          <a:p>
            <a:pPr algn="just"/>
            <a:r>
              <a:rPr lang="pt-BR" sz="2800" b="1" dirty="0"/>
              <a:t>DA GRATUIDADE DA JUSTIÇA</a:t>
            </a:r>
          </a:p>
          <a:p>
            <a:pPr algn="just"/>
            <a:r>
              <a:rPr lang="pt-BR" sz="2800" dirty="0"/>
              <a:t>	O Autor encontra-se em situação de hipossuficiência econômica, recebendo apenas o </a:t>
            </a:r>
            <a:r>
              <a:rPr lang="pt-BR" sz="2800" b="1" dirty="0"/>
              <a:t>benefício assistencial do Bolsa Família</a:t>
            </a:r>
            <a:r>
              <a:rPr lang="pt-BR" sz="2800" dirty="0"/>
              <a:t>, não possuindo condições de arcar com custas processuais e honorários advocatícios sem prejuízo de sua própria subsistência e de sua família.</a:t>
            </a:r>
          </a:p>
          <a:p>
            <a:pPr algn="just"/>
            <a:r>
              <a:rPr lang="pt-BR" sz="2800" dirty="0"/>
              <a:t>	Nos termos do art. </a:t>
            </a:r>
            <a:r>
              <a:rPr lang="pt-BR" sz="2800" b="1" dirty="0"/>
              <a:t>98 e seguintes do CPC</a:t>
            </a:r>
            <a:r>
              <a:rPr lang="pt-BR" sz="2800" dirty="0"/>
              <a:t> e do art. </a:t>
            </a:r>
            <a:r>
              <a:rPr lang="pt-BR" sz="2800" b="1" dirty="0"/>
              <a:t>5º, </a:t>
            </a:r>
            <a:r>
              <a:rPr lang="pt-BR" sz="2800" b="1" dirty="0" err="1"/>
              <a:t>LXXIV</a:t>
            </a:r>
            <a:r>
              <a:rPr lang="pt-BR" sz="2800" b="1" dirty="0"/>
              <a:t>, da Constituição Federal</a:t>
            </a:r>
            <a:r>
              <a:rPr lang="pt-BR" sz="2800" dirty="0"/>
              <a:t>, a pessoa com insuficiência de recursos para pagar as custas e as despesas processuais tem direito à gratuidade da justiça.</a:t>
            </a:r>
          </a:p>
          <a:p>
            <a:pPr algn="just"/>
            <a:r>
              <a:rPr lang="pt-BR" sz="2800" dirty="0"/>
              <a:t>	Logo, requer a concessão dos </a:t>
            </a:r>
            <a:r>
              <a:rPr lang="pt-BR" sz="2800" b="1" dirty="0"/>
              <a:t>benefícios da gratuidade da justiça</a:t>
            </a:r>
            <a:r>
              <a:rPr lang="pt-BR" sz="2800" dirty="0"/>
              <a:t>.	</a:t>
            </a:r>
          </a:p>
        </p:txBody>
      </p:sp>
    </p:spTree>
    <p:extLst>
      <p:ext uri="{BB962C8B-B14F-4D97-AF65-F5344CB8AC3E}">
        <p14:creationId xmlns:p14="http://schemas.microsoft.com/office/powerpoint/2010/main" val="22479234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E204C-BEEE-5928-FBD4-A1D440E2653B}"/>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60D50773-EB13-5AD0-77D9-FB4468EAA47F}"/>
              </a:ext>
            </a:extLst>
          </p:cNvPr>
          <p:cNvSpPr>
            <a:spLocks noGrp="1"/>
          </p:cNvSpPr>
          <p:nvPr>
            <p:ph type="subTitle" idx="1"/>
          </p:nvPr>
        </p:nvSpPr>
        <p:spPr>
          <a:xfrm>
            <a:off x="0" y="75501"/>
            <a:ext cx="12191999" cy="6782499"/>
          </a:xfrm>
        </p:spPr>
        <p:txBody>
          <a:bodyPr>
            <a:normAutofit/>
          </a:bodyPr>
          <a:lstStyle/>
          <a:p>
            <a:pPr algn="just"/>
            <a:r>
              <a:rPr lang="pt-BR" sz="2800" b="1" dirty="0"/>
              <a:t>DOS PEDIDOS</a:t>
            </a:r>
          </a:p>
          <a:p>
            <a:pPr algn="just"/>
            <a:r>
              <a:rPr lang="pt-BR" sz="2800" dirty="0"/>
              <a:t>	Diante do exposto, requer:</a:t>
            </a:r>
          </a:p>
          <a:p>
            <a:pPr marL="514350" indent="-514350" algn="just">
              <a:buAutoNum type="alphaLcParenR"/>
            </a:pPr>
            <a:r>
              <a:rPr lang="pt-BR" sz="2800" dirty="0"/>
              <a:t>a concessão dos </a:t>
            </a:r>
            <a:r>
              <a:rPr lang="pt-BR" sz="2800" b="1" dirty="0"/>
              <a:t>benefícios da gratuidade da justiça nos termos do art. 98 do CPC</a:t>
            </a:r>
            <a:r>
              <a:rPr lang="pt-BR" sz="2800" dirty="0"/>
              <a:t>;</a:t>
            </a:r>
          </a:p>
          <a:p>
            <a:pPr algn="just"/>
            <a:br>
              <a:rPr lang="pt-BR" sz="2800" dirty="0"/>
            </a:br>
            <a:r>
              <a:rPr lang="pt-BR" sz="2800" dirty="0"/>
              <a:t>b)  a </a:t>
            </a:r>
            <a:r>
              <a:rPr lang="pt-BR" sz="2800" b="1" dirty="0"/>
              <a:t>citação do Réu</a:t>
            </a:r>
            <a:r>
              <a:rPr lang="pt-BR" sz="2800" dirty="0"/>
              <a:t>, no endereço indicado, para apresentar contestação, sob pena de revelia;</a:t>
            </a:r>
          </a:p>
          <a:p>
            <a:pPr algn="just"/>
            <a:br>
              <a:rPr lang="pt-BR" sz="2800" dirty="0"/>
            </a:br>
            <a:r>
              <a:rPr lang="pt-BR" sz="2800" dirty="0"/>
              <a:t>c) requer a </a:t>
            </a:r>
            <a:r>
              <a:rPr lang="pt-BR" sz="2800" b="1" dirty="0"/>
              <a:t>condenação do Réu ao pagamento de R$ 45.000,00</a:t>
            </a:r>
            <a:r>
              <a:rPr lang="pt-BR" sz="2800" dirty="0"/>
              <a:t>, a título de indenização por danos materiais, acrescidos de </a:t>
            </a:r>
            <a:r>
              <a:rPr lang="pt-BR" sz="2800" b="1" dirty="0"/>
              <a:t>juros de mora</a:t>
            </a:r>
            <a:r>
              <a:rPr lang="pt-BR" sz="2800" dirty="0"/>
              <a:t> e </a:t>
            </a:r>
            <a:r>
              <a:rPr lang="pt-BR" sz="2800" b="1" dirty="0"/>
              <a:t>correção monetária</a:t>
            </a:r>
            <a:r>
              <a:rPr lang="pt-BR" sz="2800" dirty="0"/>
              <a:t>;</a:t>
            </a:r>
          </a:p>
          <a:p>
            <a:pPr algn="just"/>
            <a:endParaRPr lang="pt-BR" sz="2800" dirty="0"/>
          </a:p>
          <a:p>
            <a:pPr algn="just"/>
            <a:r>
              <a:rPr lang="pt-BR" sz="2800" dirty="0"/>
              <a:t>d) a condenação do réu ao pagamento das custas e despesas processuais e honorários advocatícios nos termos do art. 85 do CPC;</a:t>
            </a:r>
          </a:p>
          <a:p>
            <a:pPr algn="just"/>
            <a:endParaRPr lang="pt-BR" sz="2800" dirty="0"/>
          </a:p>
        </p:txBody>
      </p:sp>
    </p:spTree>
    <p:extLst>
      <p:ext uri="{BB962C8B-B14F-4D97-AF65-F5344CB8AC3E}">
        <p14:creationId xmlns:p14="http://schemas.microsoft.com/office/powerpoint/2010/main" val="28361481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E79D3-A638-2DF0-3FB4-B8A0A22E15CB}"/>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9CB71149-291F-1E55-04CC-C439EAC1DE58}"/>
              </a:ext>
            </a:extLst>
          </p:cNvPr>
          <p:cNvSpPr>
            <a:spLocks noGrp="1"/>
          </p:cNvSpPr>
          <p:nvPr>
            <p:ph type="subTitle" idx="1"/>
          </p:nvPr>
        </p:nvSpPr>
        <p:spPr>
          <a:xfrm>
            <a:off x="0" y="75501"/>
            <a:ext cx="12191999" cy="6782499"/>
          </a:xfrm>
        </p:spPr>
        <p:txBody>
          <a:bodyPr>
            <a:normAutofit/>
          </a:bodyPr>
          <a:lstStyle/>
          <a:p>
            <a:pPr algn="just"/>
            <a:r>
              <a:rPr lang="pt-BR" sz="2800" b="1" dirty="0"/>
              <a:t>DAS PROVAS</a:t>
            </a:r>
          </a:p>
          <a:p>
            <a:pPr algn="just"/>
            <a:r>
              <a:rPr lang="pt-BR" sz="2800" dirty="0"/>
              <a:t>	 Protesta por todos os meios de provas nos termos do artigo 369 do CPC, especialmente testemunhal.</a:t>
            </a:r>
          </a:p>
        </p:txBody>
      </p:sp>
    </p:spTree>
    <p:extLst>
      <p:ext uri="{BB962C8B-B14F-4D97-AF65-F5344CB8AC3E}">
        <p14:creationId xmlns:p14="http://schemas.microsoft.com/office/powerpoint/2010/main" val="18921692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C039B-9778-7DDA-F69F-6EF5832BA0D4}"/>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1B9A3534-D5DA-09D6-A203-DD9C2CFD6909}"/>
              </a:ext>
            </a:extLst>
          </p:cNvPr>
          <p:cNvSpPr>
            <a:spLocks noGrp="1"/>
          </p:cNvSpPr>
          <p:nvPr>
            <p:ph type="subTitle" idx="1"/>
          </p:nvPr>
        </p:nvSpPr>
        <p:spPr>
          <a:xfrm>
            <a:off x="0" y="75501"/>
            <a:ext cx="12191999" cy="6782499"/>
          </a:xfrm>
        </p:spPr>
        <p:txBody>
          <a:bodyPr>
            <a:normAutofit/>
          </a:bodyPr>
          <a:lstStyle/>
          <a:p>
            <a:pPr algn="just"/>
            <a:r>
              <a:rPr lang="pt-BR" sz="2800" b="1" dirty="0"/>
              <a:t>DA AUDIÊNCIA DE CONCILIAÇÃO</a:t>
            </a:r>
          </a:p>
          <a:p>
            <a:pPr algn="just"/>
            <a:r>
              <a:rPr lang="pt-BR" sz="2800" dirty="0"/>
              <a:t>	O Autor não tem </a:t>
            </a:r>
            <a:r>
              <a:rPr lang="pt-BR" sz="2800" b="1" dirty="0"/>
              <a:t>interesse na realização da audiência de conciliação</a:t>
            </a:r>
            <a:r>
              <a:rPr lang="pt-BR" sz="2800" dirty="0"/>
              <a:t>, nos termos do art. </a:t>
            </a:r>
            <a:r>
              <a:rPr lang="pt-BR" sz="2800" b="1" dirty="0"/>
              <a:t>319, VII, do CPC</a:t>
            </a:r>
            <a:r>
              <a:rPr lang="pt-BR" sz="2800" dirty="0"/>
              <a:t>.</a:t>
            </a:r>
          </a:p>
        </p:txBody>
      </p:sp>
    </p:spTree>
    <p:extLst>
      <p:ext uri="{BB962C8B-B14F-4D97-AF65-F5344CB8AC3E}">
        <p14:creationId xmlns:p14="http://schemas.microsoft.com/office/powerpoint/2010/main" val="29931485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58A75-2C80-855C-F7EC-DB7884E95A34}"/>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ECE2C1E4-D4FB-1882-7DEA-670BAF524B97}"/>
              </a:ext>
            </a:extLst>
          </p:cNvPr>
          <p:cNvSpPr>
            <a:spLocks noGrp="1"/>
          </p:cNvSpPr>
          <p:nvPr>
            <p:ph type="subTitle" idx="1"/>
          </p:nvPr>
        </p:nvSpPr>
        <p:spPr>
          <a:xfrm>
            <a:off x="0" y="75501"/>
            <a:ext cx="12191999" cy="6782499"/>
          </a:xfrm>
        </p:spPr>
        <p:txBody>
          <a:bodyPr>
            <a:normAutofit/>
          </a:bodyPr>
          <a:lstStyle/>
          <a:p>
            <a:pPr algn="just">
              <a:lnSpc>
                <a:spcPct val="150000"/>
              </a:lnSpc>
              <a:spcAft>
                <a:spcPts val="800"/>
              </a:spcAft>
            </a:pPr>
            <a:r>
              <a:rPr lang="pt-BR" sz="2800" b="1" dirty="0"/>
              <a:t>DO VALOR DA CAUSA</a:t>
            </a:r>
          </a:p>
          <a:p>
            <a:pPr algn="just">
              <a:lnSpc>
                <a:spcPct val="150000"/>
              </a:lnSpc>
              <a:spcAft>
                <a:spcPts val="800"/>
              </a:spcAft>
            </a:pPr>
            <a:r>
              <a:rPr lang="pt-BR" sz="2800" dirty="0"/>
              <a:t>	Dá-se à causa o valor de R$ 45.000,00 conforme art. 292, V do CPC.</a:t>
            </a:r>
          </a:p>
        </p:txBody>
      </p:sp>
    </p:spTree>
    <p:extLst>
      <p:ext uri="{BB962C8B-B14F-4D97-AF65-F5344CB8AC3E}">
        <p14:creationId xmlns:p14="http://schemas.microsoft.com/office/powerpoint/2010/main" val="13736382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83A6F-3229-993E-7698-62BA30EA090D}"/>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1EE7F059-566E-D36A-A6E0-2FBBC2134ECA}"/>
              </a:ext>
            </a:extLst>
          </p:cNvPr>
          <p:cNvSpPr>
            <a:spLocks noGrp="1"/>
          </p:cNvSpPr>
          <p:nvPr>
            <p:ph type="subTitle" idx="1"/>
          </p:nvPr>
        </p:nvSpPr>
        <p:spPr>
          <a:xfrm>
            <a:off x="0" y="75501"/>
            <a:ext cx="12191999" cy="6782499"/>
          </a:xfrm>
        </p:spPr>
        <p:txBody>
          <a:bodyPr>
            <a:normAutofit/>
          </a:bodyPr>
          <a:lstStyle/>
          <a:p>
            <a:pPr algn="just">
              <a:lnSpc>
                <a:spcPct val="150000"/>
              </a:lnSpc>
              <a:spcAft>
                <a:spcPts val="800"/>
              </a:spcAft>
            </a:pPr>
            <a:r>
              <a:rPr lang="pt-BR" sz="2800" dirty="0"/>
              <a:t>Nestes termos,</a:t>
            </a:r>
          </a:p>
          <a:p>
            <a:pPr algn="just">
              <a:lnSpc>
                <a:spcPct val="150000"/>
              </a:lnSpc>
              <a:spcAft>
                <a:spcPts val="800"/>
              </a:spcAft>
            </a:pPr>
            <a:r>
              <a:rPr lang="pt-BR" sz="2800" dirty="0"/>
              <a:t>pede deferimento.</a:t>
            </a:r>
          </a:p>
          <a:p>
            <a:pPr algn="just">
              <a:lnSpc>
                <a:spcPct val="150000"/>
              </a:lnSpc>
              <a:spcAft>
                <a:spcPts val="800"/>
              </a:spcAft>
            </a:pPr>
            <a:endParaRPr lang="pt-BR" sz="2800" dirty="0"/>
          </a:p>
          <a:p>
            <a:pPr algn="just">
              <a:lnSpc>
                <a:spcPct val="150000"/>
              </a:lnSpc>
              <a:spcAft>
                <a:spcPts val="800"/>
              </a:spcAft>
            </a:pPr>
            <a:r>
              <a:rPr lang="pt-BR" sz="2800" dirty="0"/>
              <a:t>Local, data.</a:t>
            </a:r>
          </a:p>
          <a:p>
            <a:pPr algn="just">
              <a:lnSpc>
                <a:spcPct val="150000"/>
              </a:lnSpc>
              <a:spcAft>
                <a:spcPts val="800"/>
              </a:spcAft>
            </a:pPr>
            <a:endParaRPr lang="pt-BR" sz="2800" dirty="0"/>
          </a:p>
          <a:p>
            <a:pPr algn="just">
              <a:lnSpc>
                <a:spcPct val="150000"/>
              </a:lnSpc>
              <a:spcAft>
                <a:spcPts val="800"/>
              </a:spcAft>
            </a:pPr>
            <a:r>
              <a:rPr lang="pt-BR" sz="2800" dirty="0"/>
              <a:t>Advogado XXX</a:t>
            </a:r>
          </a:p>
          <a:p>
            <a:pPr algn="just">
              <a:lnSpc>
                <a:spcPct val="150000"/>
              </a:lnSpc>
              <a:spcAft>
                <a:spcPts val="800"/>
              </a:spcAft>
            </a:pPr>
            <a:r>
              <a:rPr lang="pt-BR" sz="2800" dirty="0"/>
              <a:t>OAB/XX nº XXX</a:t>
            </a:r>
          </a:p>
        </p:txBody>
      </p:sp>
    </p:spTree>
    <p:extLst>
      <p:ext uri="{BB962C8B-B14F-4D97-AF65-F5344CB8AC3E}">
        <p14:creationId xmlns:p14="http://schemas.microsoft.com/office/powerpoint/2010/main" val="5971295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98D2B-A8A6-43E9-6067-0D2FA7BB1D9B}"/>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C8A6F924-B222-A742-6175-7B1A7142045F}"/>
              </a:ext>
            </a:extLst>
          </p:cNvPr>
          <p:cNvSpPr>
            <a:spLocks noGrp="1"/>
          </p:cNvSpPr>
          <p:nvPr>
            <p:ph type="subTitle" idx="1"/>
          </p:nvPr>
        </p:nvSpPr>
        <p:spPr>
          <a:xfrm>
            <a:off x="0" y="75501"/>
            <a:ext cx="12191999" cy="6782499"/>
          </a:xfrm>
        </p:spPr>
        <p:txBody>
          <a:bodyPr>
            <a:normAutofit fontScale="62500" lnSpcReduction="20000"/>
          </a:bodyPr>
          <a:lstStyle/>
          <a:p>
            <a:pPr algn="just">
              <a:lnSpc>
                <a:spcPct val="120000"/>
              </a:lnSpc>
              <a:spcBef>
                <a:spcPts val="0"/>
              </a:spcBef>
            </a:pPr>
            <a:r>
              <a:rPr lang="pt-BR" sz="2800" dirty="0"/>
              <a:t>-</a:t>
            </a:r>
          </a:p>
          <a:p>
            <a:pPr algn="just">
              <a:lnSpc>
                <a:spcPct val="120000"/>
              </a:lnSpc>
              <a:spcBef>
                <a:spcPts val="0"/>
              </a:spcBef>
            </a:pPr>
            <a:endParaRPr lang="pt-BR" sz="2800" dirty="0"/>
          </a:p>
          <a:p>
            <a:pPr algn="just">
              <a:lnSpc>
                <a:spcPct val="120000"/>
              </a:lnSpc>
              <a:spcBef>
                <a:spcPts val="0"/>
              </a:spcBef>
            </a:pPr>
            <a:r>
              <a:rPr lang="pt-BR" sz="2800" dirty="0"/>
              <a:t>	Em 15 de janeiro de 2013, Marcelo, engenheiro, domiciliado no Rio de Janeiro, efetuou a compra de um aparelho de ar condicionado fabricado pela “G” S. A., empresa sediada em São Paulo. Ocorre que o referido produto, apesar de devidamente entregue, desde o momento de sua instalação, passou a apresentar problemas, desarmando e não refrigerando o ambiente. Em virtude dos problemas apresentados, Marcelo, no dia 25 de janeiro de 2013, entrou em contato com o fornecedor, que prestou devidamente o serviço de assistência técnica. Nessa oportunidade, foi trocado o termostato do aparelho.</a:t>
            </a:r>
          </a:p>
          <a:p>
            <a:pPr algn="just">
              <a:lnSpc>
                <a:spcPct val="120000"/>
              </a:lnSpc>
              <a:spcBef>
                <a:spcPts val="0"/>
              </a:spcBef>
            </a:pPr>
            <a:r>
              <a:rPr lang="pt-BR" sz="2800" dirty="0"/>
              <a:t>	Todavia, apesar disso, o problema persistiu, razão pela qual Marcelo, por diversas outras vezes, entrou em  contato com a “G” S. A. a fim de tentar resolver a questão amigavelmente. Porém, tendo transcorrido o prazo de 30 (trinta) dias sem a resolução do defeito pelo fornecedor, Marcelo requereu a substituição do produto.</a:t>
            </a:r>
          </a:p>
          <a:p>
            <a:pPr algn="just">
              <a:lnSpc>
                <a:spcPct val="120000"/>
              </a:lnSpc>
              <a:spcBef>
                <a:spcPts val="0"/>
              </a:spcBef>
            </a:pPr>
            <a:r>
              <a:rPr lang="pt-BR" sz="2800" dirty="0"/>
              <a:t>	Ocorre que, para a surpresa de Marcelo, a empresa negou a substituição do mesmo, afirmando que enviaria um novo técnico à sua residência para analisar novamente o produto. Sem embargo, a assistência técnica somente poderia ser realizada após 15 (quinze) dias, devido à grande quantidade de demandas no período do verão.</a:t>
            </a:r>
          </a:p>
          <a:p>
            <a:pPr algn="just">
              <a:lnSpc>
                <a:spcPct val="120000"/>
              </a:lnSpc>
              <a:spcBef>
                <a:spcPts val="0"/>
              </a:spcBef>
            </a:pPr>
            <a:r>
              <a:rPr lang="pt-BR" sz="2800" dirty="0"/>
              <a:t>	Registre-se, ainda, que, em pleno verão, a troca do aparelho de ar condicionado se faz uma medida urgente, posto que as temperaturas atingem níveis cada vez mais alarmantes. Ademais, Marcelo comprou o produto justamente em função da chegada do verão.</a:t>
            </a:r>
          </a:p>
          <a:p>
            <a:pPr algn="just">
              <a:lnSpc>
                <a:spcPct val="120000"/>
              </a:lnSpc>
              <a:spcBef>
                <a:spcPts val="0"/>
              </a:spcBef>
            </a:pPr>
            <a:r>
              <a:rPr lang="pt-BR" sz="2800" dirty="0"/>
              <a:t>	Inconformado, Marcelo o procura, para que, na qualidade de advogado, proponha a medida judicial adequada para a troca do aparelho, abordando todos os aspectos de direito material e processual pertinentes. (Valor: 5,00)</a:t>
            </a:r>
          </a:p>
        </p:txBody>
      </p:sp>
      <p:pic>
        <p:nvPicPr>
          <p:cNvPr id="4" name="Imagem 3">
            <a:extLst>
              <a:ext uri="{FF2B5EF4-FFF2-40B4-BE49-F238E27FC236}">
                <a16:creationId xmlns:a16="http://schemas.microsoft.com/office/drawing/2014/main" id="{D79BA698-F32D-2CE8-853E-F7D5C3A8F7D4}"/>
              </a:ext>
            </a:extLst>
          </p:cNvPr>
          <p:cNvPicPr>
            <a:picLocks noChangeAspect="1"/>
          </p:cNvPicPr>
          <p:nvPr/>
        </p:nvPicPr>
        <p:blipFill>
          <a:blip r:embed="rId2"/>
          <a:stretch>
            <a:fillRect/>
          </a:stretch>
        </p:blipFill>
        <p:spPr>
          <a:xfrm>
            <a:off x="4917830" y="176981"/>
            <a:ext cx="1530429" cy="358881"/>
          </a:xfrm>
          <a:prstGeom prst="rect">
            <a:avLst/>
          </a:prstGeom>
        </p:spPr>
      </p:pic>
    </p:spTree>
    <p:extLst>
      <p:ext uri="{BB962C8B-B14F-4D97-AF65-F5344CB8AC3E}">
        <p14:creationId xmlns:p14="http://schemas.microsoft.com/office/powerpoint/2010/main" val="36374894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6B2AC-A886-7480-CABE-4A247BD782E1}"/>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F63F987C-0359-A3A7-C12D-14ED80879E24}"/>
              </a:ext>
            </a:extLst>
          </p:cNvPr>
          <p:cNvSpPr>
            <a:spLocks noGrp="1"/>
          </p:cNvSpPr>
          <p:nvPr>
            <p:ph type="subTitle" idx="1"/>
          </p:nvPr>
        </p:nvSpPr>
        <p:spPr>
          <a:xfrm>
            <a:off x="0" y="75501"/>
            <a:ext cx="12191999" cy="6782499"/>
          </a:xfrm>
        </p:spPr>
        <p:txBody>
          <a:bodyPr>
            <a:normAutofit/>
          </a:bodyPr>
          <a:lstStyle/>
          <a:p>
            <a:pPr algn="just">
              <a:lnSpc>
                <a:spcPct val="150000"/>
              </a:lnSpc>
              <a:spcAft>
                <a:spcPts val="800"/>
              </a:spcAft>
            </a:pPr>
            <a:r>
              <a:rPr lang="pt-BR" sz="2800" dirty="0"/>
              <a:t>-</a:t>
            </a:r>
          </a:p>
        </p:txBody>
      </p:sp>
      <p:pic>
        <p:nvPicPr>
          <p:cNvPr id="4" name="Imagem 3">
            <a:extLst>
              <a:ext uri="{FF2B5EF4-FFF2-40B4-BE49-F238E27FC236}">
                <a16:creationId xmlns:a16="http://schemas.microsoft.com/office/drawing/2014/main" id="{B3E795DB-B853-A8E9-9676-88293CA66365}"/>
              </a:ext>
            </a:extLst>
          </p:cNvPr>
          <p:cNvPicPr>
            <a:picLocks noChangeAspect="1"/>
          </p:cNvPicPr>
          <p:nvPr/>
        </p:nvPicPr>
        <p:blipFill>
          <a:blip r:embed="rId2"/>
          <a:stretch>
            <a:fillRect/>
          </a:stretch>
        </p:blipFill>
        <p:spPr>
          <a:xfrm>
            <a:off x="-1" y="-76201"/>
            <a:ext cx="12191999" cy="6858699"/>
          </a:xfrm>
          <a:prstGeom prst="rect">
            <a:avLst/>
          </a:prstGeom>
        </p:spPr>
      </p:pic>
      <p:pic>
        <p:nvPicPr>
          <p:cNvPr id="6" name="Imagem 5">
            <a:extLst>
              <a:ext uri="{FF2B5EF4-FFF2-40B4-BE49-F238E27FC236}">
                <a16:creationId xmlns:a16="http://schemas.microsoft.com/office/drawing/2014/main" id="{80978274-47DC-D303-A68C-87368DF847CF}"/>
              </a:ext>
            </a:extLst>
          </p:cNvPr>
          <p:cNvPicPr>
            <a:picLocks noChangeAspect="1"/>
          </p:cNvPicPr>
          <p:nvPr/>
        </p:nvPicPr>
        <p:blipFill>
          <a:blip r:embed="rId3"/>
          <a:stretch>
            <a:fillRect/>
          </a:stretch>
        </p:blipFill>
        <p:spPr>
          <a:xfrm>
            <a:off x="8060716" y="6439580"/>
            <a:ext cx="3759393" cy="342918"/>
          </a:xfrm>
          <a:prstGeom prst="rect">
            <a:avLst/>
          </a:prstGeom>
        </p:spPr>
      </p:pic>
    </p:spTree>
    <p:extLst>
      <p:ext uri="{BB962C8B-B14F-4D97-AF65-F5344CB8AC3E}">
        <p14:creationId xmlns:p14="http://schemas.microsoft.com/office/powerpoint/2010/main" val="27071362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CAF7F-F084-30C5-CC25-81B7A6AB7C06}"/>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1AA4A57F-2C79-4A77-2FFC-C6462E705F20}"/>
              </a:ext>
            </a:extLst>
          </p:cNvPr>
          <p:cNvSpPr>
            <a:spLocks noGrp="1"/>
          </p:cNvSpPr>
          <p:nvPr>
            <p:ph type="subTitle" idx="1"/>
          </p:nvPr>
        </p:nvSpPr>
        <p:spPr>
          <a:xfrm>
            <a:off x="0" y="75501"/>
            <a:ext cx="12191999" cy="6782499"/>
          </a:xfrm>
        </p:spPr>
        <p:txBody>
          <a:bodyPr>
            <a:normAutofit/>
          </a:bodyPr>
          <a:lstStyle/>
          <a:p>
            <a:pPr algn="just">
              <a:lnSpc>
                <a:spcPct val="150000"/>
              </a:lnSpc>
              <a:spcAft>
                <a:spcPts val="800"/>
              </a:spcAft>
            </a:pPr>
            <a:endParaRPr lang="pt-BR" sz="2800" dirty="0"/>
          </a:p>
          <a:p>
            <a:pPr algn="just">
              <a:lnSpc>
                <a:spcPct val="150000"/>
              </a:lnSpc>
              <a:spcAft>
                <a:spcPts val="800"/>
              </a:spcAft>
            </a:pPr>
            <a:endParaRPr lang="pt-BR" sz="2800" dirty="0"/>
          </a:p>
          <a:p>
            <a:pPr algn="just">
              <a:lnSpc>
                <a:spcPct val="150000"/>
              </a:lnSpc>
              <a:spcAft>
                <a:spcPts val="800"/>
              </a:spcAft>
            </a:pPr>
            <a:endParaRPr lang="pt-BR" sz="2800" dirty="0"/>
          </a:p>
          <a:p>
            <a:pPr algn="just">
              <a:lnSpc>
                <a:spcPct val="150000"/>
              </a:lnSpc>
              <a:spcAft>
                <a:spcPts val="800"/>
              </a:spcAft>
            </a:pPr>
            <a:endParaRPr lang="pt-BR" sz="2800" dirty="0"/>
          </a:p>
          <a:p>
            <a:pPr algn="just">
              <a:lnSpc>
                <a:spcPct val="150000"/>
              </a:lnSpc>
              <a:spcAft>
                <a:spcPts val="800"/>
              </a:spcAft>
            </a:pPr>
            <a:r>
              <a:rPr lang="pt-BR" sz="2800" dirty="0"/>
              <a:t>-</a:t>
            </a:r>
          </a:p>
        </p:txBody>
      </p:sp>
      <p:pic>
        <p:nvPicPr>
          <p:cNvPr id="4" name="Imagem 3">
            <a:extLst>
              <a:ext uri="{FF2B5EF4-FFF2-40B4-BE49-F238E27FC236}">
                <a16:creationId xmlns:a16="http://schemas.microsoft.com/office/drawing/2014/main" id="{46F737D2-3359-8056-36A4-D377EFD300AF}"/>
              </a:ext>
            </a:extLst>
          </p:cNvPr>
          <p:cNvPicPr>
            <a:picLocks noChangeAspect="1"/>
          </p:cNvPicPr>
          <p:nvPr/>
        </p:nvPicPr>
        <p:blipFill>
          <a:blip r:embed="rId2"/>
          <a:stretch>
            <a:fillRect/>
          </a:stretch>
        </p:blipFill>
        <p:spPr>
          <a:xfrm>
            <a:off x="56251" y="1633033"/>
            <a:ext cx="12079495" cy="3667433"/>
          </a:xfrm>
          <a:prstGeom prst="rect">
            <a:avLst/>
          </a:prstGeom>
        </p:spPr>
      </p:pic>
    </p:spTree>
    <p:extLst>
      <p:ext uri="{BB962C8B-B14F-4D97-AF65-F5344CB8AC3E}">
        <p14:creationId xmlns:p14="http://schemas.microsoft.com/office/powerpoint/2010/main" val="3034652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EA983-E063-680A-7023-BD4EEB6DB48B}"/>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D7781E06-EC93-D9EF-2428-FF09F52AE64B}"/>
              </a:ext>
            </a:extLst>
          </p:cNvPr>
          <p:cNvSpPr>
            <a:spLocks noGrp="1"/>
          </p:cNvSpPr>
          <p:nvPr>
            <p:ph idx="1"/>
          </p:nvPr>
        </p:nvSpPr>
        <p:spPr>
          <a:xfrm>
            <a:off x="0" y="0"/>
            <a:ext cx="12124944" cy="6858000"/>
          </a:xfrm>
        </p:spPr>
        <p:txBody>
          <a:bodyPr>
            <a:normAutofit/>
          </a:bodyPr>
          <a:lstStyle/>
          <a:p>
            <a:pPr marL="0" indent="0">
              <a:buNone/>
            </a:pPr>
            <a:r>
              <a:rPr lang="pt-BR" b="1" dirty="0"/>
              <a:t>ENTREVISTA TRABALHISTA</a:t>
            </a:r>
          </a:p>
        </p:txBody>
      </p:sp>
      <p:pic>
        <p:nvPicPr>
          <p:cNvPr id="82" name="Imagem 81">
            <a:extLst>
              <a:ext uri="{FF2B5EF4-FFF2-40B4-BE49-F238E27FC236}">
                <a16:creationId xmlns:a16="http://schemas.microsoft.com/office/drawing/2014/main" id="{CECD8A68-7A79-DBBE-AE4F-BA90BD9FD18C}"/>
              </a:ext>
            </a:extLst>
          </p:cNvPr>
          <p:cNvPicPr>
            <a:picLocks noChangeAspect="1"/>
          </p:cNvPicPr>
          <p:nvPr/>
        </p:nvPicPr>
        <p:blipFill>
          <a:blip r:embed="rId2"/>
          <a:stretch>
            <a:fillRect/>
          </a:stretch>
        </p:blipFill>
        <p:spPr>
          <a:xfrm>
            <a:off x="847728" y="356616"/>
            <a:ext cx="10429487" cy="6428232"/>
          </a:xfrm>
          <a:prstGeom prst="rect">
            <a:avLst/>
          </a:prstGeom>
        </p:spPr>
      </p:pic>
    </p:spTree>
    <p:extLst>
      <p:ext uri="{BB962C8B-B14F-4D97-AF65-F5344CB8AC3E}">
        <p14:creationId xmlns:p14="http://schemas.microsoft.com/office/powerpoint/2010/main" val="29318635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1F548-B335-3ACD-F82E-D9F17FA6C033}"/>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E95983BB-59DC-5FA3-8F95-B4623927DEFE}"/>
              </a:ext>
            </a:extLst>
          </p:cNvPr>
          <p:cNvSpPr>
            <a:spLocks noGrp="1"/>
          </p:cNvSpPr>
          <p:nvPr>
            <p:ph type="subTitle" idx="1"/>
          </p:nvPr>
        </p:nvSpPr>
        <p:spPr>
          <a:xfrm>
            <a:off x="0" y="75501"/>
            <a:ext cx="12191999" cy="6782499"/>
          </a:xfrm>
        </p:spPr>
        <p:txBody>
          <a:bodyPr>
            <a:normAutofit/>
          </a:bodyPr>
          <a:lstStyle/>
          <a:p>
            <a:pPr algn="just">
              <a:lnSpc>
                <a:spcPct val="150000"/>
              </a:lnSpc>
              <a:spcAft>
                <a:spcPts val="800"/>
              </a:spcAft>
            </a:pPr>
            <a:r>
              <a:rPr lang="pt-BR" sz="2800" dirty="0"/>
              <a:t>-</a:t>
            </a:r>
          </a:p>
        </p:txBody>
      </p:sp>
      <p:pic>
        <p:nvPicPr>
          <p:cNvPr id="4" name="Imagem 3">
            <a:extLst>
              <a:ext uri="{FF2B5EF4-FFF2-40B4-BE49-F238E27FC236}">
                <a16:creationId xmlns:a16="http://schemas.microsoft.com/office/drawing/2014/main" id="{A7EC56DC-D8BA-5515-1EA6-165BB3DBD9A5}"/>
              </a:ext>
            </a:extLst>
          </p:cNvPr>
          <p:cNvPicPr>
            <a:picLocks noChangeAspect="1"/>
          </p:cNvPicPr>
          <p:nvPr/>
        </p:nvPicPr>
        <p:blipFill>
          <a:blip r:embed="rId2"/>
          <a:stretch>
            <a:fillRect/>
          </a:stretch>
        </p:blipFill>
        <p:spPr>
          <a:xfrm>
            <a:off x="119743" y="75500"/>
            <a:ext cx="12191998" cy="6782499"/>
          </a:xfrm>
          <a:prstGeom prst="rect">
            <a:avLst/>
          </a:prstGeom>
        </p:spPr>
      </p:pic>
    </p:spTree>
    <p:extLst>
      <p:ext uri="{BB962C8B-B14F-4D97-AF65-F5344CB8AC3E}">
        <p14:creationId xmlns:p14="http://schemas.microsoft.com/office/powerpoint/2010/main" val="5972413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930CB-44AD-1C1C-85D3-D153C8069426}"/>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B400BA3B-009D-8B68-594A-C4724E54C20B}"/>
              </a:ext>
            </a:extLst>
          </p:cNvPr>
          <p:cNvSpPr>
            <a:spLocks noGrp="1"/>
          </p:cNvSpPr>
          <p:nvPr>
            <p:ph type="subTitle" idx="1"/>
          </p:nvPr>
        </p:nvSpPr>
        <p:spPr>
          <a:xfrm>
            <a:off x="0" y="75501"/>
            <a:ext cx="12191999" cy="6782499"/>
          </a:xfrm>
        </p:spPr>
        <p:txBody>
          <a:bodyPr>
            <a:normAutofit/>
          </a:bodyPr>
          <a:lstStyle/>
          <a:p>
            <a:pPr algn="just">
              <a:lnSpc>
                <a:spcPct val="150000"/>
              </a:lnSpc>
              <a:spcAft>
                <a:spcPts val="800"/>
              </a:spcAft>
            </a:pPr>
            <a:r>
              <a:rPr lang="pt-BR" sz="2800" dirty="0"/>
              <a:t>-</a:t>
            </a:r>
          </a:p>
        </p:txBody>
      </p:sp>
      <p:pic>
        <p:nvPicPr>
          <p:cNvPr id="4" name="Imagem 3">
            <a:extLst>
              <a:ext uri="{FF2B5EF4-FFF2-40B4-BE49-F238E27FC236}">
                <a16:creationId xmlns:a16="http://schemas.microsoft.com/office/drawing/2014/main" id="{B30F7AB4-9778-2E45-7C85-E93BF2746671}"/>
              </a:ext>
            </a:extLst>
          </p:cNvPr>
          <p:cNvPicPr>
            <a:picLocks noChangeAspect="1"/>
          </p:cNvPicPr>
          <p:nvPr/>
        </p:nvPicPr>
        <p:blipFill>
          <a:blip r:embed="rId2"/>
          <a:stretch>
            <a:fillRect/>
          </a:stretch>
        </p:blipFill>
        <p:spPr>
          <a:xfrm>
            <a:off x="0" y="75500"/>
            <a:ext cx="12192000" cy="6782499"/>
          </a:xfrm>
          <a:prstGeom prst="rect">
            <a:avLst/>
          </a:prstGeom>
        </p:spPr>
      </p:pic>
    </p:spTree>
    <p:extLst>
      <p:ext uri="{BB962C8B-B14F-4D97-AF65-F5344CB8AC3E}">
        <p14:creationId xmlns:p14="http://schemas.microsoft.com/office/powerpoint/2010/main" val="21507397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21DF8-8D62-3A5B-1B36-AB7A7C6AA351}"/>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3F71BD7C-95F5-A21C-6223-B74ED15BD9CF}"/>
              </a:ext>
            </a:extLst>
          </p:cNvPr>
          <p:cNvSpPr>
            <a:spLocks noGrp="1"/>
          </p:cNvSpPr>
          <p:nvPr>
            <p:ph type="subTitle" idx="1"/>
          </p:nvPr>
        </p:nvSpPr>
        <p:spPr>
          <a:xfrm>
            <a:off x="0" y="75501"/>
            <a:ext cx="12191999" cy="6782499"/>
          </a:xfrm>
        </p:spPr>
        <p:txBody>
          <a:bodyPr>
            <a:normAutofit fontScale="92500" lnSpcReduction="10000"/>
          </a:bodyPr>
          <a:lstStyle/>
          <a:p>
            <a:pPr algn="just">
              <a:lnSpc>
                <a:spcPct val="120000"/>
              </a:lnSpc>
              <a:spcBef>
                <a:spcPts val="0"/>
              </a:spcBef>
            </a:pPr>
            <a:r>
              <a:rPr lang="pt-BR" sz="2800" dirty="0"/>
              <a:t>AO JUÍZO DA VARA CÍVEL DA COMARCA DO RIO DE JANEIRO.</a:t>
            </a:r>
          </a:p>
          <a:p>
            <a:pPr algn="just">
              <a:lnSpc>
                <a:spcPct val="120000"/>
              </a:lnSpc>
              <a:spcBef>
                <a:spcPts val="0"/>
              </a:spcBef>
            </a:pPr>
            <a:endParaRPr lang="pt-BR" sz="2800" dirty="0"/>
          </a:p>
          <a:p>
            <a:pPr algn="just">
              <a:lnSpc>
                <a:spcPct val="120000"/>
              </a:lnSpc>
              <a:spcBef>
                <a:spcPts val="0"/>
              </a:spcBef>
            </a:pPr>
            <a:r>
              <a:rPr lang="pt-BR" sz="2800" dirty="0"/>
              <a:t>MARCELO, ..., nacionalidade ..., estado civil ..., engenheiro, portador da Cédula de Identidade RG nº ..., inscrito no CPF/MF sob nº ..., residente e domiciliado na Rua ..., nº ..., Bairro ..., Cidade do Rio de Janeiro, Estado do Rio de Janeiro, CEP ..., endereço eletrônico ..., por seu advogado ... , inscrito na Ordem dos Advogados do Brasil sob o nº ..., com endereço profissional na ..., endereço eletrônico ... (procuração anexa, doc. ...), vem, respeitosamente, perante Vossa Excelência, com fundamento no Código de Defesa do Consumidor, ajuizar a presente</a:t>
            </a:r>
          </a:p>
          <a:p>
            <a:pPr>
              <a:lnSpc>
                <a:spcPct val="120000"/>
              </a:lnSpc>
              <a:spcBef>
                <a:spcPts val="0"/>
              </a:spcBef>
            </a:pPr>
            <a:r>
              <a:rPr lang="pt-BR" sz="2800" dirty="0"/>
              <a:t>AÇÃO DE OBRIGAÇÃO DE FAZER COM PEDIDO DE TUTELA PROVISÓRIA DE URGÊNCIA</a:t>
            </a:r>
          </a:p>
          <a:p>
            <a:pPr algn="just">
              <a:lnSpc>
                <a:spcPct val="120000"/>
              </a:lnSpc>
              <a:spcBef>
                <a:spcPts val="0"/>
              </a:spcBef>
            </a:pPr>
            <a:r>
              <a:rPr lang="pt-BR" sz="2800" dirty="0"/>
              <a:t>em face de "G" S.A. , pessoa jurídica de direito privada, inscrita no CNPJ/MF sob nº ..., com sede na Rua ..., nº ..., Bairro ..., Cidade de São Paulo, Estado de São Paulo, CEP ..., endereço eletrônico ..., pelos fatos e fundamentos jurídicos a seguir expostos.</a:t>
            </a:r>
          </a:p>
        </p:txBody>
      </p:sp>
    </p:spTree>
    <p:extLst>
      <p:ext uri="{BB962C8B-B14F-4D97-AF65-F5344CB8AC3E}">
        <p14:creationId xmlns:p14="http://schemas.microsoft.com/office/powerpoint/2010/main" val="9104435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E8522-BED3-EF30-D505-F56823DB7ADB}"/>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97742A47-1AC1-5F20-F905-9B5404BA2234}"/>
              </a:ext>
            </a:extLst>
          </p:cNvPr>
          <p:cNvSpPr>
            <a:spLocks noGrp="1"/>
          </p:cNvSpPr>
          <p:nvPr>
            <p:ph type="subTitle" idx="1"/>
          </p:nvPr>
        </p:nvSpPr>
        <p:spPr>
          <a:xfrm>
            <a:off x="0" y="75501"/>
            <a:ext cx="12191999" cy="6782499"/>
          </a:xfrm>
        </p:spPr>
        <p:txBody>
          <a:bodyPr>
            <a:normAutofit fontScale="85000" lnSpcReduction="10000"/>
          </a:bodyPr>
          <a:lstStyle/>
          <a:p>
            <a:pPr algn="just">
              <a:lnSpc>
                <a:spcPct val="120000"/>
              </a:lnSpc>
              <a:spcBef>
                <a:spcPts val="0"/>
              </a:spcBef>
            </a:pPr>
            <a:r>
              <a:rPr lang="pt-BR" sz="2800" dirty="0"/>
              <a:t>DOS FATOS</a:t>
            </a:r>
          </a:p>
          <a:p>
            <a:pPr algn="just">
              <a:lnSpc>
                <a:spcPct val="120000"/>
              </a:lnSpc>
              <a:spcBef>
                <a:spcPts val="0"/>
              </a:spcBef>
            </a:pPr>
            <a:r>
              <a:rPr lang="pt-BR" sz="2800" dirty="0"/>
              <a:t>	O Autor adquiriu da Ré, em 15 de janeiro de 2013, um aparelho de ar condicionado, o qual foi devidamente entregue. Contudo, desde a sua instalação, o produto passou a apresentar graves defeitos, desarmando e não refrigerando o ambiente.</a:t>
            </a:r>
          </a:p>
          <a:p>
            <a:pPr algn="just">
              <a:lnSpc>
                <a:spcPct val="120000"/>
              </a:lnSpc>
              <a:spcBef>
                <a:spcPts val="0"/>
              </a:spcBef>
            </a:pPr>
            <a:r>
              <a:rPr lang="pt-BR" sz="2800" dirty="0"/>
              <a:t>	Diante dos problemas, em 25 de janeiro de 2013, o Autor contatou a assistência técnica da Ré, que compareceu ao local e realizou a troca do termostato do aparelho. Todavia, o vício persistiu, razão pela qual o Autor, por diversas outras vezes, entrou em contato com a Ré na tentativa de solucionar a questão amigavelmente.</a:t>
            </a:r>
          </a:p>
          <a:p>
            <a:pPr algn="just">
              <a:lnSpc>
                <a:spcPct val="120000"/>
              </a:lnSpc>
              <a:spcBef>
                <a:spcPts val="0"/>
              </a:spcBef>
            </a:pPr>
            <a:r>
              <a:rPr lang="pt-BR" sz="2800" dirty="0"/>
              <a:t>	Transcorridos mais de 30 (trinta) dias do primeiro contato, sem que o defeito fosse sanado, o Autor requereu a substituição do produto por outro da mesma espécie e em perfeitas condições de uso. A Ré, porém, negou a substituição, limitando-se a afirmar que enviaria um novo técnico à residência do Autor, com previsão de atendimento para 15 (quinze) dias, em razão da grande demanda no período do verão.</a:t>
            </a:r>
          </a:p>
          <a:p>
            <a:pPr algn="just">
              <a:lnSpc>
                <a:spcPct val="120000"/>
              </a:lnSpc>
              <a:spcBef>
                <a:spcPts val="0"/>
              </a:spcBef>
            </a:pPr>
            <a:r>
              <a:rPr lang="pt-BR" sz="2800" dirty="0"/>
              <a:t>	A troca do aparelho de ar condicionado se mostra urgente, uma vez que o equipamento foi adquirido justamente em virtude das altas temperaturas típicas do verão, que atingem níveis alarmantes.</a:t>
            </a:r>
          </a:p>
        </p:txBody>
      </p:sp>
    </p:spTree>
    <p:extLst>
      <p:ext uri="{BB962C8B-B14F-4D97-AF65-F5344CB8AC3E}">
        <p14:creationId xmlns:p14="http://schemas.microsoft.com/office/powerpoint/2010/main" val="12011313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09C25-00EA-C016-33DB-2E1B650DE06A}"/>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2914AC0E-06FF-02BD-09D0-8AEA07F30F62}"/>
              </a:ext>
            </a:extLst>
          </p:cNvPr>
          <p:cNvSpPr>
            <a:spLocks noGrp="1"/>
          </p:cNvSpPr>
          <p:nvPr>
            <p:ph type="subTitle" idx="1"/>
          </p:nvPr>
        </p:nvSpPr>
        <p:spPr>
          <a:xfrm>
            <a:off x="0" y="75501"/>
            <a:ext cx="12191999" cy="6782499"/>
          </a:xfrm>
        </p:spPr>
        <p:txBody>
          <a:bodyPr>
            <a:normAutofit fontScale="70000" lnSpcReduction="20000"/>
          </a:bodyPr>
          <a:lstStyle/>
          <a:p>
            <a:pPr algn="just">
              <a:lnSpc>
                <a:spcPct val="120000"/>
              </a:lnSpc>
              <a:spcBef>
                <a:spcPts val="0"/>
              </a:spcBef>
            </a:pPr>
            <a:r>
              <a:rPr lang="pt-BR" sz="2800" dirty="0"/>
              <a:t>DOS FUNDAMENTOS JURÍDICOS</a:t>
            </a:r>
          </a:p>
          <a:p>
            <a:pPr algn="just">
              <a:lnSpc>
                <a:spcPct val="120000"/>
              </a:lnSpc>
              <a:spcBef>
                <a:spcPts val="0"/>
              </a:spcBef>
            </a:pPr>
            <a:r>
              <a:rPr lang="pt-BR" sz="2800" dirty="0"/>
              <a:t>	A relação estabelecida entre o autor e a ré é uma relação de consumo, pois preenche os requisitos legais previstos nos </a:t>
            </a:r>
            <a:r>
              <a:rPr lang="pt-BR" sz="2800" dirty="0" err="1"/>
              <a:t>arts</a:t>
            </a:r>
            <a:r>
              <a:rPr lang="pt-BR" sz="2800" dirty="0"/>
              <a:t>. 2º e 3º do Código de Defesa do Consumidor (CDC). </a:t>
            </a:r>
          </a:p>
          <a:p>
            <a:pPr algn="just">
              <a:lnSpc>
                <a:spcPct val="120000"/>
              </a:lnSpc>
              <a:spcBef>
                <a:spcPts val="0"/>
              </a:spcBef>
            </a:pPr>
            <a:r>
              <a:rPr lang="pt-BR" sz="2800" dirty="0"/>
              <a:t>	O Autor é o consumidor, destinatário final do produto; a Ré é a fornecedora, pessoa jurídica que fabrica e comercializa o aparelho de ar condicionado.</a:t>
            </a:r>
          </a:p>
          <a:p>
            <a:pPr algn="just">
              <a:lnSpc>
                <a:spcPct val="120000"/>
              </a:lnSpc>
              <a:spcBef>
                <a:spcPts val="0"/>
              </a:spcBef>
            </a:pPr>
            <a:r>
              <a:rPr lang="pt-BR" sz="2800" dirty="0"/>
              <a:t>	Conforme disposto no </a:t>
            </a:r>
            <a:r>
              <a:rPr lang="pt-BR" sz="2800" i="1" dirty="0"/>
              <a:t>caput</a:t>
            </a:r>
            <a:r>
              <a:rPr lang="pt-BR" sz="2800" dirty="0"/>
              <a:t> do art. 18 do CDC, os fornecedores respondem pelos vícios de qualidade ou quantidade que tornem os produtos impróprios ou inadequados ao consumo a que se destinam, ou que lhes diminuam o valor, sendo garantido ao consumidor o direito de exigir a reparação.</a:t>
            </a:r>
          </a:p>
          <a:p>
            <a:pPr algn="just">
              <a:lnSpc>
                <a:spcPct val="120000"/>
              </a:lnSpc>
              <a:spcBef>
                <a:spcPts val="0"/>
              </a:spcBef>
            </a:pPr>
            <a:r>
              <a:rPr lang="pt-BR" sz="2800" dirty="0"/>
              <a:t>	No presente caso, o aparelho de ar condicionado apresenta vício de qualidade (defeito técnico persistente) que o torna impróprio para a finalidade a que se destina, qual seja, refrigerar o ambiente. O produto não funciona adequadamente, o que caracteriza a violação do direito do consumidor.</a:t>
            </a:r>
          </a:p>
          <a:p>
            <a:pPr algn="just">
              <a:lnSpc>
                <a:spcPct val="120000"/>
              </a:lnSpc>
              <a:spcBef>
                <a:spcPts val="0"/>
              </a:spcBef>
            </a:pPr>
            <a:r>
              <a:rPr lang="pt-BR" sz="2800" dirty="0"/>
              <a:t>	O art. 18, §1º, do CDC estabelece que não sendo o vício sanado no prazo máximo de 30 (trinta) dias, pode o consumidor exigir, alternativamente e à sua escolha, a substituição do produto por outro da mesma espécie em perfeitas condições de uso. No caso em tela, o prazo de 30 (trinta) dias para a solução do vício restou inegavelmente ultrapassado.</a:t>
            </a:r>
          </a:p>
          <a:p>
            <a:pPr algn="just">
              <a:lnSpc>
                <a:spcPct val="120000"/>
              </a:lnSpc>
              <a:spcBef>
                <a:spcPts val="0"/>
              </a:spcBef>
            </a:pPr>
            <a:r>
              <a:rPr lang="pt-BR" sz="2800" dirty="0"/>
              <a:t>	O art. 18, §3º, do CDC também autoriza a substituição do produto quando, em razão da extensão do vício, a substituição das partes viciadas comprometer a qualidade ou características do produto, ou se tratar de produto essencial. In </a:t>
            </a:r>
            <a:r>
              <a:rPr lang="pt-BR" sz="2800" dirty="0" err="1"/>
              <a:t>casu</a:t>
            </a:r>
            <a:r>
              <a:rPr lang="pt-BR" sz="2800" dirty="0"/>
              <a:t>, o vício é extenso e persistente, comprometendo a qualidade e a própria essência do produto, sendo inequívoca a sua essencialidade, não sendo razoável exigir do consumidor que aguarde novas tentativas de reparo.</a:t>
            </a:r>
          </a:p>
        </p:txBody>
      </p:sp>
    </p:spTree>
    <p:extLst>
      <p:ext uri="{BB962C8B-B14F-4D97-AF65-F5344CB8AC3E}">
        <p14:creationId xmlns:p14="http://schemas.microsoft.com/office/powerpoint/2010/main" val="31931020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3FACA-D391-1E4C-EB2F-8827B05A23FB}"/>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824FD815-F1C8-D8CD-5DD7-B1442E0EE6A4}"/>
              </a:ext>
            </a:extLst>
          </p:cNvPr>
          <p:cNvSpPr>
            <a:spLocks noGrp="1"/>
          </p:cNvSpPr>
          <p:nvPr>
            <p:ph type="subTitle" idx="1"/>
          </p:nvPr>
        </p:nvSpPr>
        <p:spPr>
          <a:xfrm>
            <a:off x="0" y="75501"/>
            <a:ext cx="12191999" cy="6782499"/>
          </a:xfrm>
        </p:spPr>
        <p:txBody>
          <a:bodyPr>
            <a:normAutofit/>
          </a:bodyPr>
          <a:lstStyle/>
          <a:p>
            <a:pPr algn="just">
              <a:lnSpc>
                <a:spcPct val="120000"/>
              </a:lnSpc>
              <a:spcBef>
                <a:spcPts val="0"/>
              </a:spcBef>
            </a:pPr>
            <a:r>
              <a:rPr lang="pt-BR" sz="2800" dirty="0"/>
              <a:t>DA COMPETÊNCIA E DO FORO ELEITO</a:t>
            </a:r>
          </a:p>
          <a:p>
            <a:pPr algn="just">
              <a:lnSpc>
                <a:spcPct val="120000"/>
              </a:lnSpc>
              <a:spcBef>
                <a:spcPts val="0"/>
              </a:spcBef>
            </a:pPr>
            <a:r>
              <a:rPr lang="pt-BR" sz="2800" dirty="0"/>
              <a:t>	O autor, na qualidade de consumidor, goza do foro privilegiado previsto no art. 101, I, do Código de Defesa do Consumidor, que dispõe na ação de responsabilidade civil do fornecedor de produtos e serviços será competente o foro do domicílio do autor.</a:t>
            </a:r>
          </a:p>
          <a:p>
            <a:pPr algn="just">
              <a:lnSpc>
                <a:spcPct val="120000"/>
              </a:lnSpc>
              <a:spcBef>
                <a:spcPts val="0"/>
              </a:spcBef>
            </a:pPr>
            <a:r>
              <a:rPr lang="pt-BR" sz="2800" dirty="0"/>
              <a:t>	Desta forma, sendo o autor residente e domiciliado na cidade do Rio de Janeiro, Estado do Rio de Janeiro, é este o foro competente para o processamento e julgamento da presente demanda, sendo, portanto, endereçada ao Juízo do autor em atenção ao princípio do acesso à justiça e à proteção jurisdicional do consumidor, que se revela hipossuficiente na relação de consumo.</a:t>
            </a:r>
          </a:p>
        </p:txBody>
      </p:sp>
    </p:spTree>
    <p:extLst>
      <p:ext uri="{BB962C8B-B14F-4D97-AF65-F5344CB8AC3E}">
        <p14:creationId xmlns:p14="http://schemas.microsoft.com/office/powerpoint/2010/main" val="24950740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7E1F0-5ECC-1021-F8BF-2B6042057A5F}"/>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EA8B42D4-6E4F-968E-86DE-1FFC9FABADD2}"/>
              </a:ext>
            </a:extLst>
          </p:cNvPr>
          <p:cNvSpPr>
            <a:spLocks noGrp="1"/>
          </p:cNvSpPr>
          <p:nvPr>
            <p:ph type="subTitle" idx="1"/>
          </p:nvPr>
        </p:nvSpPr>
        <p:spPr>
          <a:xfrm>
            <a:off x="0" y="75501"/>
            <a:ext cx="12191999" cy="6782499"/>
          </a:xfrm>
        </p:spPr>
        <p:txBody>
          <a:bodyPr>
            <a:normAutofit fontScale="70000" lnSpcReduction="20000"/>
          </a:bodyPr>
          <a:lstStyle/>
          <a:p>
            <a:pPr algn="just">
              <a:lnSpc>
                <a:spcPct val="120000"/>
              </a:lnSpc>
              <a:spcBef>
                <a:spcPts val="0"/>
              </a:spcBef>
            </a:pPr>
            <a:r>
              <a:rPr lang="pt-BR" sz="2800" dirty="0"/>
              <a:t>Da Tutela Provisória de Urgência Antecipada</a:t>
            </a:r>
          </a:p>
          <a:p>
            <a:pPr algn="just">
              <a:lnSpc>
                <a:spcPct val="120000"/>
              </a:lnSpc>
              <a:spcBef>
                <a:spcPts val="0"/>
              </a:spcBef>
            </a:pPr>
            <a:r>
              <a:rPr lang="pt-BR" sz="2800" dirty="0"/>
              <a:t>	O art. 300 do Código de Processo Civil autoriza a concessão de tutela de urgência quando houver elementos que evidenciem a probabilidade do direito e o perigo de dano ou o risco ao resultado útil do processo e a reversibilidade da medida.</a:t>
            </a:r>
          </a:p>
          <a:p>
            <a:pPr algn="just">
              <a:lnSpc>
                <a:spcPct val="120000"/>
              </a:lnSpc>
              <a:spcBef>
                <a:spcPts val="0"/>
              </a:spcBef>
            </a:pPr>
            <a:r>
              <a:rPr lang="pt-BR" sz="2800" dirty="0"/>
              <a:t>	 Ademais, o art. 84, §3º, do CDC dispõe que o juiz poderá conceder a tutela específica da obrigação de fazer, independentemente de caução, se presentes os requisitos que autorizam a concessão da medida liminar.</a:t>
            </a:r>
          </a:p>
          <a:p>
            <a:pPr algn="just">
              <a:lnSpc>
                <a:spcPct val="120000"/>
              </a:lnSpc>
              <a:spcBef>
                <a:spcPts val="0"/>
              </a:spcBef>
            </a:pPr>
            <a:r>
              <a:rPr lang="pt-BR" sz="2800" dirty="0"/>
              <a:t>	Presentes os requisitos autorizadores:</a:t>
            </a:r>
          </a:p>
          <a:p>
            <a:pPr algn="just">
              <a:lnSpc>
                <a:spcPct val="120000"/>
              </a:lnSpc>
              <a:spcBef>
                <a:spcPts val="0"/>
              </a:spcBef>
            </a:pPr>
            <a:r>
              <a:rPr lang="pt-BR" sz="2800" dirty="0"/>
              <a:t>	a) Probabilidade do direito (fumus boni iuris): restou demonstrada pela relação de consumo, pelo vício do produto e pela inércia da Ré em sanar o defeito no prazo legal, o que assegura ao Autor o direito à substituição do bem (art. 18, §§1º e 3º, do CDC).</a:t>
            </a:r>
          </a:p>
          <a:p>
            <a:pPr algn="just">
              <a:lnSpc>
                <a:spcPct val="120000"/>
              </a:lnSpc>
              <a:spcBef>
                <a:spcPts val="0"/>
              </a:spcBef>
            </a:pPr>
            <a:r>
              <a:rPr lang="pt-BR" sz="2800" dirty="0"/>
              <a:t>	b) Perigo de dano ou risco ao resultado útil do processo (periculum in mora): o verão é caracterizado por temperaturas elevadíssimas, e o aparelho de ar condicionado foi adquirido justamente para amenizar este desconforto. A demora na prestação jurisdicional importará em dano irreparável ou de difícil reparação, caracterizando o periculum in mora.</a:t>
            </a:r>
          </a:p>
          <a:p>
            <a:pPr algn="just">
              <a:lnSpc>
                <a:spcPct val="120000"/>
              </a:lnSpc>
              <a:spcBef>
                <a:spcPts val="0"/>
              </a:spcBef>
            </a:pPr>
            <a:r>
              <a:rPr lang="pt-BR" sz="2800" dirty="0"/>
              <a:t>	C) A tutela ora requerida é plenamente reversível, nos termos do art. 300, §3º, do CPC, pois, em caso de revogação, a ré poderá buscar a devolução do aparelho substituído ou a recomposição do estado anterior, não havendo risco de dano irreversível à parte contrária.</a:t>
            </a:r>
          </a:p>
          <a:p>
            <a:pPr algn="just">
              <a:lnSpc>
                <a:spcPct val="120000"/>
              </a:lnSpc>
              <a:spcBef>
                <a:spcPts val="0"/>
              </a:spcBef>
            </a:pPr>
            <a:r>
              <a:rPr lang="pt-BR" sz="2800" dirty="0"/>
              <a:t>	Assim, deve ser concedida a tutela provisória de urgência para determinar que a Ré proceda à substituição do aparelho de ar condicionado do autor, no prazo </a:t>
            </a:r>
            <a:r>
              <a:rPr lang="pt-BR" sz="2800" dirty="0" err="1"/>
              <a:t>xxx</a:t>
            </a:r>
            <a:r>
              <a:rPr lang="pt-BR" sz="2800" dirty="0"/>
              <a:t>, sob pena de multa diária (astreintes), com fundamento no art. 536 do CPC.</a:t>
            </a:r>
          </a:p>
        </p:txBody>
      </p:sp>
    </p:spTree>
    <p:extLst>
      <p:ext uri="{BB962C8B-B14F-4D97-AF65-F5344CB8AC3E}">
        <p14:creationId xmlns:p14="http://schemas.microsoft.com/office/powerpoint/2010/main" val="28334481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9B803-D998-0F0E-2616-5A9059C71C57}"/>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5303332C-A33A-52B0-80FA-DBF300894477}"/>
              </a:ext>
            </a:extLst>
          </p:cNvPr>
          <p:cNvSpPr>
            <a:spLocks noGrp="1"/>
          </p:cNvSpPr>
          <p:nvPr>
            <p:ph type="subTitle" idx="1"/>
          </p:nvPr>
        </p:nvSpPr>
        <p:spPr>
          <a:xfrm>
            <a:off x="0" y="75501"/>
            <a:ext cx="12191999" cy="6782499"/>
          </a:xfrm>
        </p:spPr>
        <p:txBody>
          <a:bodyPr>
            <a:normAutofit fontScale="92500" lnSpcReduction="10000"/>
          </a:bodyPr>
          <a:lstStyle/>
          <a:p>
            <a:pPr algn="just">
              <a:lnSpc>
                <a:spcPct val="120000"/>
              </a:lnSpc>
              <a:spcBef>
                <a:spcPts val="0"/>
              </a:spcBef>
            </a:pPr>
            <a:r>
              <a:rPr lang="pt-BR" sz="2800" dirty="0"/>
              <a:t>DOS PEDIDOS</a:t>
            </a:r>
          </a:p>
          <a:p>
            <a:pPr algn="just">
              <a:lnSpc>
                <a:spcPct val="120000"/>
              </a:lnSpc>
              <a:spcBef>
                <a:spcPts val="0"/>
              </a:spcBef>
            </a:pPr>
            <a:r>
              <a:rPr lang="pt-BR" sz="2800" dirty="0"/>
              <a:t>	Diante do exposto, requer:</a:t>
            </a:r>
          </a:p>
          <a:p>
            <a:pPr algn="just">
              <a:lnSpc>
                <a:spcPct val="120000"/>
              </a:lnSpc>
              <a:spcBef>
                <a:spcPts val="0"/>
              </a:spcBef>
            </a:pPr>
            <a:r>
              <a:rPr lang="pt-BR" sz="2800" dirty="0"/>
              <a:t>	a) A concessão de tutela provisória de urgência antecipada nos termos do art. 300 do CPC  (ou art. 84, §3º, do CDC), para determinar que a ré substitua o aparelho de ar condicionado do autor por outro da mesma espécie, em perfeitas condições de uso, no prazo de 48 (quarenta e oito) horas, sob pena de multa diária a ser fixada por este Juízo, com fundamento no art. 536 do CPC;</a:t>
            </a:r>
          </a:p>
          <a:p>
            <a:pPr algn="just">
              <a:lnSpc>
                <a:spcPct val="120000"/>
              </a:lnSpc>
              <a:spcBef>
                <a:spcPts val="0"/>
              </a:spcBef>
            </a:pPr>
            <a:r>
              <a:rPr lang="pt-BR" sz="2800" dirty="0"/>
              <a:t>	b) A citação da Ré, na pessoa de seu representante legal, para, querendo, oferecer contestação no prazo legal, sob pena de revelia;</a:t>
            </a:r>
          </a:p>
          <a:p>
            <a:pPr algn="just">
              <a:lnSpc>
                <a:spcPct val="120000"/>
              </a:lnSpc>
              <a:spcBef>
                <a:spcPts val="0"/>
              </a:spcBef>
            </a:pPr>
            <a:r>
              <a:rPr lang="pt-BR" sz="2800" dirty="0"/>
              <a:t>	c) Ao final, a procedência do pedido, com a confirmação da tutela antecipada, condenando a ré a efetuar a troca do produto do autor, por outro da mesma espécie, em perfeitas condições de uso, nos termos do art. 18, §§1º e 3º, do CDC, na forma da tutela específica prevista no art. 497 do CPC;</a:t>
            </a:r>
          </a:p>
          <a:p>
            <a:pPr algn="just">
              <a:lnSpc>
                <a:spcPct val="120000"/>
              </a:lnSpc>
              <a:spcBef>
                <a:spcPts val="0"/>
              </a:spcBef>
            </a:pPr>
            <a:r>
              <a:rPr lang="pt-BR" sz="2800" dirty="0"/>
              <a:t>	d) A condenação da Ré ao pagamento das custas processuais e honorários advocatícios (em caso de Vara Cível), nos termos do art. 85 do CPC;</a:t>
            </a:r>
          </a:p>
        </p:txBody>
      </p:sp>
    </p:spTree>
    <p:extLst>
      <p:ext uri="{BB962C8B-B14F-4D97-AF65-F5344CB8AC3E}">
        <p14:creationId xmlns:p14="http://schemas.microsoft.com/office/powerpoint/2010/main" val="41373013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479BF-0126-63A0-255E-D341F8FE6F6F}"/>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C0F8B01F-16D4-6B2A-3105-FBE444B43D12}"/>
              </a:ext>
            </a:extLst>
          </p:cNvPr>
          <p:cNvSpPr>
            <a:spLocks noGrp="1"/>
          </p:cNvSpPr>
          <p:nvPr>
            <p:ph type="subTitle" idx="1"/>
          </p:nvPr>
        </p:nvSpPr>
        <p:spPr>
          <a:xfrm>
            <a:off x="0" y="75501"/>
            <a:ext cx="12191999" cy="6782499"/>
          </a:xfrm>
        </p:spPr>
        <p:txBody>
          <a:bodyPr>
            <a:normAutofit fontScale="85000" lnSpcReduction="20000"/>
          </a:bodyPr>
          <a:lstStyle/>
          <a:p>
            <a:pPr algn="just">
              <a:lnSpc>
                <a:spcPct val="120000"/>
              </a:lnSpc>
              <a:spcBef>
                <a:spcPts val="0"/>
              </a:spcBef>
            </a:pPr>
            <a:r>
              <a:rPr lang="pt-BR" sz="2800" dirty="0"/>
              <a:t>DA AUDIÊNCIA DE CONCILIAÇÃO OU MEDIAÇÃO</a:t>
            </a:r>
          </a:p>
          <a:p>
            <a:pPr algn="just">
              <a:lnSpc>
                <a:spcPct val="120000"/>
              </a:lnSpc>
              <a:spcBef>
                <a:spcPts val="0"/>
              </a:spcBef>
            </a:pPr>
            <a:r>
              <a:rPr lang="pt-BR" sz="2800" dirty="0"/>
              <a:t>	Requer a designação de audiência de conciliação ou mediação, nos termos do art. 334 do CPC/2015 (aplicável subsidiariamente ao rito dos Juizados Especiais Cíveis, quando cabível), oportunidade em que se buscará a solução consensual do conflito, com a participação da Ré, viabilizando a autocomposição e a efetiva pacificação social, na forma do art. 3º, §§ 2º e 3º, do CPC.</a:t>
            </a:r>
          </a:p>
          <a:p>
            <a:pPr algn="just">
              <a:lnSpc>
                <a:spcPct val="120000"/>
              </a:lnSpc>
              <a:spcBef>
                <a:spcPts val="0"/>
              </a:spcBef>
            </a:pPr>
            <a:endParaRPr lang="pt-BR" sz="2800" dirty="0"/>
          </a:p>
          <a:p>
            <a:pPr algn="just">
              <a:lnSpc>
                <a:spcPct val="120000"/>
              </a:lnSpc>
              <a:spcBef>
                <a:spcPts val="0"/>
              </a:spcBef>
            </a:pPr>
            <a:r>
              <a:rPr lang="pt-BR" sz="2800" dirty="0"/>
              <a:t>DAS PROVAS</a:t>
            </a:r>
          </a:p>
          <a:p>
            <a:pPr algn="just">
              <a:lnSpc>
                <a:spcPct val="120000"/>
              </a:lnSpc>
              <a:spcBef>
                <a:spcPts val="0"/>
              </a:spcBef>
            </a:pPr>
            <a:r>
              <a:rPr lang="pt-BR" sz="2800" dirty="0"/>
              <a:t>	Requer a produção de todos os meios de prova em direito admitidas nos termos do art. 369 do CPC.</a:t>
            </a:r>
          </a:p>
          <a:p>
            <a:pPr algn="just">
              <a:lnSpc>
                <a:spcPct val="120000"/>
              </a:lnSpc>
              <a:spcBef>
                <a:spcPts val="0"/>
              </a:spcBef>
            </a:pPr>
            <a:endParaRPr lang="pt-BR" sz="2800" dirty="0"/>
          </a:p>
          <a:p>
            <a:pPr algn="just">
              <a:lnSpc>
                <a:spcPct val="120000"/>
              </a:lnSpc>
              <a:spcBef>
                <a:spcPts val="0"/>
              </a:spcBef>
            </a:pPr>
            <a:r>
              <a:rPr lang="pt-BR" sz="2800" dirty="0"/>
              <a:t>DO VALOR DA CAUSA</a:t>
            </a:r>
          </a:p>
          <a:p>
            <a:pPr algn="just">
              <a:lnSpc>
                <a:spcPct val="120000"/>
              </a:lnSpc>
              <a:spcBef>
                <a:spcPts val="0"/>
              </a:spcBef>
            </a:pPr>
            <a:r>
              <a:rPr lang="pt-BR" sz="2800" dirty="0"/>
              <a:t>	Dá-se à causa o valor de R$ ...</a:t>
            </a:r>
          </a:p>
          <a:p>
            <a:pPr algn="just">
              <a:lnSpc>
                <a:spcPct val="120000"/>
              </a:lnSpc>
              <a:spcBef>
                <a:spcPts val="0"/>
              </a:spcBef>
            </a:pPr>
            <a:endParaRPr lang="pt-BR" sz="2800" dirty="0"/>
          </a:p>
          <a:p>
            <a:pPr algn="just">
              <a:lnSpc>
                <a:spcPct val="120000"/>
              </a:lnSpc>
              <a:spcBef>
                <a:spcPts val="0"/>
              </a:spcBef>
            </a:pPr>
            <a:r>
              <a:rPr lang="pt-BR" sz="2800" dirty="0"/>
              <a:t>Nestes termos, pede deferimento.</a:t>
            </a:r>
          </a:p>
          <a:p>
            <a:pPr algn="just">
              <a:lnSpc>
                <a:spcPct val="120000"/>
              </a:lnSpc>
              <a:spcBef>
                <a:spcPts val="0"/>
              </a:spcBef>
            </a:pPr>
            <a:r>
              <a:rPr lang="pt-BR" sz="2800" dirty="0"/>
              <a:t>Local e data</a:t>
            </a:r>
          </a:p>
          <a:p>
            <a:pPr algn="just">
              <a:lnSpc>
                <a:spcPct val="120000"/>
              </a:lnSpc>
              <a:spcBef>
                <a:spcPts val="0"/>
              </a:spcBef>
            </a:pPr>
            <a:r>
              <a:rPr lang="pt-BR" sz="2800" dirty="0"/>
              <a:t>NOME DO ADVOGADO</a:t>
            </a:r>
          </a:p>
          <a:p>
            <a:pPr algn="just">
              <a:lnSpc>
                <a:spcPct val="120000"/>
              </a:lnSpc>
              <a:spcBef>
                <a:spcPts val="0"/>
              </a:spcBef>
            </a:pPr>
            <a:r>
              <a:rPr lang="pt-BR" sz="2800" dirty="0"/>
              <a:t>OAB/UF</a:t>
            </a:r>
          </a:p>
        </p:txBody>
      </p:sp>
    </p:spTree>
    <p:extLst>
      <p:ext uri="{BB962C8B-B14F-4D97-AF65-F5344CB8AC3E}">
        <p14:creationId xmlns:p14="http://schemas.microsoft.com/office/powerpoint/2010/main" val="3132386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96515-D0AD-117A-D44F-3BAF867E87F9}"/>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D5317C1F-2309-2742-FE20-636FF28DCE13}"/>
              </a:ext>
            </a:extLst>
          </p:cNvPr>
          <p:cNvSpPr>
            <a:spLocks noGrp="1"/>
          </p:cNvSpPr>
          <p:nvPr>
            <p:ph idx="1"/>
          </p:nvPr>
        </p:nvSpPr>
        <p:spPr>
          <a:xfrm>
            <a:off x="0" y="0"/>
            <a:ext cx="12124944" cy="6858000"/>
          </a:xfrm>
        </p:spPr>
        <p:txBody>
          <a:bodyPr>
            <a:normAutofit fontScale="92500" lnSpcReduction="20000"/>
          </a:bodyPr>
          <a:lstStyle/>
          <a:p>
            <a:r>
              <a:rPr lang="pt-BR" b="1" dirty="0"/>
              <a:t>3. Contrato de Honorários (</a:t>
            </a:r>
            <a:r>
              <a:rPr lang="pt-BR" b="1" dirty="0">
                <a:highlight>
                  <a:srgbClr val="FFFF00"/>
                </a:highlight>
              </a:rPr>
              <a:t>NOVA LEI 15.472/26 atribui natureza alimentar</a:t>
            </a:r>
            <a:r>
              <a:rPr lang="pt-BR" b="1" dirty="0"/>
              <a:t>)</a:t>
            </a:r>
          </a:p>
          <a:p>
            <a:pPr marL="0" indent="0">
              <a:buNone/>
            </a:pPr>
            <a:r>
              <a:rPr lang="pt-BR" dirty="0"/>
              <a:t>Análise das cláusulas essenciais:</a:t>
            </a:r>
          </a:p>
          <a:p>
            <a:pPr lvl="1"/>
            <a:r>
              <a:rPr lang="pt-BR" dirty="0"/>
              <a:t>Objeto dos serviços: parecer, consulta, participar da audiência, protocolo da inicial, defesa até a primeira instância etc.</a:t>
            </a:r>
          </a:p>
          <a:p>
            <a:pPr lvl="1"/>
            <a:r>
              <a:rPr lang="pt-BR" dirty="0"/>
              <a:t>Honorários fixos, percentuais ou por êxito (</a:t>
            </a:r>
            <a:r>
              <a:rPr lang="pt-BR" i="1" dirty="0"/>
              <a:t>quota litis</a:t>
            </a:r>
            <a:r>
              <a:rPr lang="pt-BR" dirty="0"/>
              <a:t>)</a:t>
            </a:r>
          </a:p>
          <a:p>
            <a:pPr lvl="1"/>
            <a:r>
              <a:rPr lang="pt-BR" dirty="0"/>
              <a:t>Reembolso de despesas</a:t>
            </a:r>
          </a:p>
          <a:p>
            <a:pPr lvl="1"/>
            <a:r>
              <a:rPr lang="pt-BR" dirty="0"/>
              <a:t>Rescisão e inadimplemento</a:t>
            </a:r>
          </a:p>
          <a:p>
            <a:pPr lvl="1"/>
            <a:endParaRPr lang="pt-BR" dirty="0"/>
          </a:p>
          <a:p>
            <a:pPr lvl="1"/>
            <a:endParaRPr lang="pt-BR" dirty="0"/>
          </a:p>
          <a:p>
            <a:pPr marL="457200" lvl="1" indent="0">
              <a:buNone/>
            </a:pPr>
            <a:endParaRPr lang="pt-BR" b="1" dirty="0"/>
          </a:p>
          <a:p>
            <a:pPr marL="457200" lvl="1" indent="0">
              <a:buNone/>
            </a:pPr>
            <a:endParaRPr lang="pt-BR" b="1" dirty="0"/>
          </a:p>
          <a:p>
            <a:pPr marL="457200" lvl="1" indent="0">
              <a:buNone/>
            </a:pPr>
            <a:endParaRPr lang="pt-BR" b="1" dirty="0"/>
          </a:p>
          <a:p>
            <a:pPr marL="457200" lvl="1" indent="0">
              <a:buNone/>
            </a:pPr>
            <a:endParaRPr lang="pt-BR" b="1" dirty="0"/>
          </a:p>
          <a:p>
            <a:pPr marL="457200" lvl="1" indent="0">
              <a:buNone/>
            </a:pPr>
            <a:endParaRPr lang="pt-BR" b="1" dirty="0"/>
          </a:p>
          <a:p>
            <a:pPr marL="457200" lvl="1" indent="0">
              <a:buNone/>
            </a:pPr>
            <a:endParaRPr lang="pt-BR" b="1" dirty="0"/>
          </a:p>
          <a:p>
            <a:pPr marL="457200" lvl="1" indent="0">
              <a:buNone/>
            </a:pPr>
            <a:endParaRPr lang="pt-BR" b="1" dirty="0"/>
          </a:p>
          <a:p>
            <a:pPr marL="457200" lvl="1" indent="0">
              <a:buNone/>
            </a:pPr>
            <a:endParaRPr lang="pt-BR" b="1" dirty="0"/>
          </a:p>
          <a:p>
            <a:pPr marL="457200" lvl="1" indent="0">
              <a:buNone/>
            </a:pPr>
            <a:r>
              <a:rPr lang="pt-BR" b="1" dirty="0"/>
              <a:t>CÓDIGO DE ÉTICA E DISCIPLINA DA OAB:</a:t>
            </a:r>
          </a:p>
          <a:p>
            <a:pPr lvl="1" algn="just"/>
            <a:r>
              <a:rPr lang="pt-BR" dirty="0"/>
              <a:t>Art. 14. O advogado </a:t>
            </a:r>
            <a:r>
              <a:rPr lang="pt-BR" b="1" dirty="0"/>
              <a:t>não deve aceitar procuração</a:t>
            </a:r>
            <a:r>
              <a:rPr lang="pt-BR" dirty="0"/>
              <a:t> de quem já tenha patrono constituído, sem prévio conhecimento deste, salvo por motivo plenamente justificável ou para adoção de medidas judiciais urgentes e inadiáveis.</a:t>
            </a:r>
          </a:p>
          <a:p>
            <a:pPr marL="457200" lvl="1" indent="0">
              <a:buNone/>
            </a:pPr>
            <a:r>
              <a:rPr lang="pt-BR" dirty="0">
                <a:hlinkClick r:id="rId2"/>
              </a:rPr>
              <a:t>https://www.oab.org.br/publicacoes/AbrirPDF?LivroId=0000004085</a:t>
            </a:r>
            <a:endParaRPr lang="pt-BR" dirty="0"/>
          </a:p>
          <a:p>
            <a:pPr marL="457200" lvl="1" indent="0">
              <a:buNone/>
            </a:pPr>
            <a:endParaRPr lang="pt-BR" dirty="0"/>
          </a:p>
          <a:p>
            <a:pPr marL="457200" lvl="1" indent="0">
              <a:buNone/>
            </a:pPr>
            <a:endParaRPr lang="pt-BR" dirty="0"/>
          </a:p>
        </p:txBody>
      </p:sp>
      <p:pic>
        <p:nvPicPr>
          <p:cNvPr id="6" name="Imagem 5">
            <a:extLst>
              <a:ext uri="{FF2B5EF4-FFF2-40B4-BE49-F238E27FC236}">
                <a16:creationId xmlns:a16="http://schemas.microsoft.com/office/drawing/2014/main" id="{DE8B2A25-DEC3-CF38-6810-5B5B3AD99BA7}"/>
              </a:ext>
            </a:extLst>
          </p:cNvPr>
          <p:cNvPicPr>
            <a:picLocks noChangeAspect="1"/>
          </p:cNvPicPr>
          <p:nvPr/>
        </p:nvPicPr>
        <p:blipFill>
          <a:blip r:embed="rId3"/>
          <a:stretch>
            <a:fillRect/>
          </a:stretch>
        </p:blipFill>
        <p:spPr>
          <a:xfrm>
            <a:off x="4190362" y="1741714"/>
            <a:ext cx="7934582" cy="3341915"/>
          </a:xfrm>
          <a:prstGeom prst="rect">
            <a:avLst/>
          </a:prstGeom>
        </p:spPr>
      </p:pic>
    </p:spTree>
    <p:extLst>
      <p:ext uri="{BB962C8B-B14F-4D97-AF65-F5344CB8AC3E}">
        <p14:creationId xmlns:p14="http://schemas.microsoft.com/office/powerpoint/2010/main" val="3348768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D26D9-AD2C-4C77-4941-85823A863D8C}"/>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1311056C-B2F2-593E-2253-5B7D3D012AE4}"/>
              </a:ext>
            </a:extLst>
          </p:cNvPr>
          <p:cNvSpPr>
            <a:spLocks noGrp="1"/>
          </p:cNvSpPr>
          <p:nvPr>
            <p:ph idx="1"/>
          </p:nvPr>
        </p:nvSpPr>
        <p:spPr>
          <a:xfrm>
            <a:off x="0" y="0"/>
            <a:ext cx="12192000" cy="6858000"/>
          </a:xfrm>
        </p:spPr>
        <p:txBody>
          <a:bodyPr>
            <a:normAutofit fontScale="70000" lnSpcReduction="20000"/>
          </a:bodyPr>
          <a:lstStyle/>
          <a:p>
            <a:pPr marL="0" indent="0" algn="ctr">
              <a:buNone/>
            </a:pPr>
            <a:r>
              <a:rPr lang="pt-BR" b="1" dirty="0"/>
              <a:t>CONTRATO DE PRESTAÇÃO DE SERVIÇOS ADVOCATÍCIOS E HONORÁRIOS</a:t>
            </a:r>
          </a:p>
          <a:p>
            <a:pPr marL="0" indent="0" algn="just">
              <a:buNone/>
            </a:pPr>
            <a:r>
              <a:rPr lang="pt-BR" b="1" dirty="0"/>
              <a:t>Pelo presente instrumento particular, de um lado: CONTRATANTE:</a:t>
            </a:r>
            <a:r>
              <a:rPr lang="pt-BR" dirty="0"/>
              <a:t> [Nome do cliente], [nacionalidade], [estado civil], [profissão], portador do CPF nº [...], residente e domiciliado à [endereço completo].</a:t>
            </a:r>
          </a:p>
          <a:p>
            <a:pPr marL="0" indent="0">
              <a:buNone/>
            </a:pPr>
            <a:r>
              <a:rPr lang="pt-BR" b="1" dirty="0"/>
              <a:t>E de outro lado: CONTRATADO:</a:t>
            </a:r>
            <a:r>
              <a:rPr lang="pt-BR" dirty="0"/>
              <a:t> [Nome do advogado], inscrito na OAB/[UF] sob o nº [...], com escritório profissional à [endereço].</a:t>
            </a:r>
          </a:p>
          <a:p>
            <a:r>
              <a:rPr lang="pt-BR" b="1" dirty="0"/>
              <a:t>Cláusula 1 – OBJETO: </a:t>
            </a:r>
            <a:br>
              <a:rPr lang="pt-BR" dirty="0"/>
            </a:br>
            <a:r>
              <a:rPr lang="pt-BR" dirty="0"/>
              <a:t>O presente contrato tem por objeto a prestação de serviços advocatícios relacionados a [descrever o serviço: ex. ação de indenização por danos morais e materiais].</a:t>
            </a:r>
          </a:p>
          <a:p>
            <a:r>
              <a:rPr lang="pt-BR" b="1" dirty="0"/>
              <a:t>Cláusula 2 – VALORES DOS HONORÁRIOS:</a:t>
            </a:r>
            <a:br>
              <a:rPr lang="pt-BR" dirty="0"/>
            </a:br>
            <a:r>
              <a:rPr lang="pt-BR" dirty="0"/>
              <a:t>Pelos serviços prestados, o contratante pagará ao advogado:</a:t>
            </a:r>
            <a:br>
              <a:rPr lang="pt-BR" dirty="0"/>
            </a:br>
            <a:r>
              <a:rPr lang="pt-BR" dirty="0"/>
              <a:t>☐ R$ [valor] à vista</a:t>
            </a:r>
            <a:br>
              <a:rPr lang="pt-BR" dirty="0"/>
            </a:br>
            <a:r>
              <a:rPr lang="pt-BR" dirty="0"/>
              <a:t>☐ R$ [valor] em parcelas de R$ [...]</a:t>
            </a:r>
            <a:br>
              <a:rPr lang="pt-BR" dirty="0"/>
            </a:br>
            <a:r>
              <a:rPr lang="pt-BR" dirty="0"/>
              <a:t>☐ Percentual de [___]% sobre o êxito obtido na demanda</a:t>
            </a:r>
          </a:p>
          <a:p>
            <a:r>
              <a:rPr lang="pt-BR" b="1" dirty="0"/>
              <a:t>Cláusula 3 – DESPESAS:</a:t>
            </a:r>
            <a:br>
              <a:rPr lang="pt-BR" dirty="0"/>
            </a:br>
            <a:r>
              <a:rPr lang="pt-BR" dirty="0"/>
              <a:t>Todas as custas judiciais, emolumentos, taxas e demais despesas processuais correrão por conta do contratante, mediante apresentação dos comprovantes.</a:t>
            </a:r>
          </a:p>
          <a:p>
            <a:r>
              <a:rPr lang="pt-BR" b="1" dirty="0"/>
              <a:t>Cláusula 4 – RESCISÃO:</a:t>
            </a:r>
            <a:br>
              <a:rPr lang="pt-BR" dirty="0"/>
            </a:br>
            <a:r>
              <a:rPr lang="pt-BR" dirty="0"/>
              <a:t>O contrato poderá ser rescindido por qualquer das partes mediante aviso prévio de 10 (dez) dias, com pagamento dos serviços já realizados.</a:t>
            </a:r>
          </a:p>
          <a:p>
            <a:r>
              <a:rPr lang="pt-BR" b="1" dirty="0"/>
              <a:t>Cláusula 5 – FORO: </a:t>
            </a:r>
            <a:r>
              <a:rPr lang="pt-BR" dirty="0"/>
              <a:t>As partes elegem o foro, com renúncia a qualquer outro, por mais privilegiado que seja.</a:t>
            </a:r>
          </a:p>
          <a:p>
            <a:pPr marL="0" indent="0">
              <a:buNone/>
            </a:pPr>
            <a:r>
              <a:rPr lang="pt-BR" dirty="0"/>
              <a:t>	E, por estarem justos e contratados, firmam o presente em duas vias de igual teor.</a:t>
            </a:r>
          </a:p>
          <a:p>
            <a:pPr marL="0" indent="0" algn="ctr">
              <a:buNone/>
            </a:pPr>
            <a:r>
              <a:rPr lang="pt-BR" b="1" dirty="0"/>
              <a:t>[Cidade], ___ de ___________ de 20__</a:t>
            </a:r>
            <a:endParaRPr lang="pt-BR" dirty="0"/>
          </a:p>
          <a:p>
            <a:pPr marL="0" indent="0" algn="ctr">
              <a:buNone/>
            </a:pPr>
            <a:r>
              <a:rPr lang="pt-BR" b="1" dirty="0"/>
              <a:t>Contratante: </a:t>
            </a:r>
            <a:br>
              <a:rPr lang="pt-BR" dirty="0"/>
            </a:br>
            <a:r>
              <a:rPr lang="pt-BR" dirty="0"/>
              <a:t>                                                         </a:t>
            </a:r>
            <a:r>
              <a:rPr lang="pt-BR" b="1" dirty="0"/>
              <a:t>Contratado:</a:t>
            </a:r>
            <a:r>
              <a:rPr lang="pt-BR" dirty="0"/>
              <a:t> __________________________</a:t>
            </a:r>
          </a:p>
        </p:txBody>
      </p:sp>
      <p:pic>
        <p:nvPicPr>
          <p:cNvPr id="4" name="Imagem 3">
            <a:extLst>
              <a:ext uri="{FF2B5EF4-FFF2-40B4-BE49-F238E27FC236}">
                <a16:creationId xmlns:a16="http://schemas.microsoft.com/office/drawing/2014/main" id="{4F49794E-35CA-2808-1281-2CAE07EDD76F}"/>
              </a:ext>
            </a:extLst>
          </p:cNvPr>
          <p:cNvPicPr>
            <a:picLocks noChangeAspect="1"/>
          </p:cNvPicPr>
          <p:nvPr/>
        </p:nvPicPr>
        <p:blipFill>
          <a:blip r:embed="rId2"/>
          <a:stretch>
            <a:fillRect/>
          </a:stretch>
        </p:blipFill>
        <p:spPr>
          <a:xfrm>
            <a:off x="0" y="6400800"/>
            <a:ext cx="12192000" cy="457200"/>
          </a:xfrm>
          <a:prstGeom prst="rect">
            <a:avLst/>
          </a:prstGeom>
        </p:spPr>
      </p:pic>
      <p:pic>
        <p:nvPicPr>
          <p:cNvPr id="6" name="Imagem 5">
            <a:extLst>
              <a:ext uri="{FF2B5EF4-FFF2-40B4-BE49-F238E27FC236}">
                <a16:creationId xmlns:a16="http://schemas.microsoft.com/office/drawing/2014/main" id="{04820E79-8807-CE61-7B85-F4D13A72CD16}"/>
              </a:ext>
            </a:extLst>
          </p:cNvPr>
          <p:cNvPicPr>
            <a:picLocks noChangeAspect="1"/>
          </p:cNvPicPr>
          <p:nvPr/>
        </p:nvPicPr>
        <p:blipFill>
          <a:blip r:embed="rId3"/>
          <a:stretch>
            <a:fillRect/>
          </a:stretch>
        </p:blipFill>
        <p:spPr>
          <a:xfrm>
            <a:off x="130017" y="5913120"/>
            <a:ext cx="3405663" cy="390144"/>
          </a:xfrm>
          <a:prstGeom prst="rect">
            <a:avLst/>
          </a:prstGeom>
        </p:spPr>
      </p:pic>
    </p:spTree>
    <p:extLst>
      <p:ext uri="{BB962C8B-B14F-4D97-AF65-F5344CB8AC3E}">
        <p14:creationId xmlns:p14="http://schemas.microsoft.com/office/powerpoint/2010/main" val="3688912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AA60C-A777-A4E5-CDDA-C2953B59B085}"/>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534A4E94-CE7B-0640-0C1B-D336247EF7B2}"/>
              </a:ext>
            </a:extLst>
          </p:cNvPr>
          <p:cNvSpPr>
            <a:spLocks noGrp="1"/>
          </p:cNvSpPr>
          <p:nvPr>
            <p:ph idx="1"/>
          </p:nvPr>
        </p:nvSpPr>
        <p:spPr>
          <a:xfrm>
            <a:off x="0" y="0"/>
            <a:ext cx="12124944" cy="6858000"/>
          </a:xfrm>
        </p:spPr>
        <p:txBody>
          <a:bodyPr>
            <a:normAutofit fontScale="62500" lnSpcReduction="20000"/>
          </a:bodyPr>
          <a:lstStyle/>
          <a:p>
            <a:pPr algn="just"/>
            <a:r>
              <a:rPr lang="pt-BR" b="1" dirty="0"/>
              <a:t>4. Procuração: </a:t>
            </a:r>
            <a:r>
              <a:rPr lang="pt-BR" dirty="0"/>
              <a:t>Diferença entre poderes gerais e poderes especiais: </a:t>
            </a:r>
            <a:r>
              <a:rPr lang="pt-BR" i="1" dirty="0"/>
              <a:t>Art. 105. A procuração geral para o foro, outorgada por instrumento público ou particular assinado pela parte, habilita o advogado a praticar todos os atos do processo, exceto receber citação, confessar, reconhecer a procedência do pedido, transigir, desistir, renunciar ao direito sobre o qual se funda a ação, receber, dar quitação, firmar compromisso e assinar declaração de hipossuficiência econômica, que devem constar de cláusula específica.</a:t>
            </a:r>
            <a:endParaRPr lang="pt-BR" dirty="0"/>
          </a:p>
          <a:p>
            <a:pPr marL="0" indent="0" algn="ctr">
              <a:buNone/>
            </a:pPr>
            <a:r>
              <a:rPr lang="pt-BR" b="1" dirty="0"/>
              <a:t>PROCURAÇÃO “AD JUDICIA”</a:t>
            </a:r>
            <a:endParaRPr lang="pt-BR" dirty="0"/>
          </a:p>
          <a:p>
            <a:r>
              <a:rPr lang="pt-BR" b="1" dirty="0"/>
              <a:t>Outorgante:</a:t>
            </a:r>
            <a:r>
              <a:rPr lang="pt-BR" dirty="0"/>
              <a:t> [Nome do cliente], [nacionalidade], [estado civil], [profissão], CPF nº [...], residente e domiciliado à [endereço completo].</a:t>
            </a:r>
          </a:p>
          <a:p>
            <a:r>
              <a:rPr lang="pt-BR" b="1" dirty="0"/>
              <a:t>Nomeia como seu bastante procurador:</a:t>
            </a:r>
            <a:br>
              <a:rPr lang="pt-BR" dirty="0"/>
            </a:br>
            <a:r>
              <a:rPr lang="pt-BR" dirty="0"/>
              <a:t>[Nome do advogado], inscrito na OAB/[UF] sob nº [...], com escritório profissional à [endereço completo].</a:t>
            </a:r>
          </a:p>
          <a:p>
            <a:r>
              <a:rPr lang="pt-BR" b="1" dirty="0"/>
              <a:t>Poderes concedidos:  </a:t>
            </a:r>
            <a:r>
              <a:rPr lang="pt-BR" dirty="0"/>
              <a:t>Para o foro em geral, com a cláusula “ad judicia”, com cláusula especial para:</a:t>
            </a:r>
          </a:p>
          <a:p>
            <a:pPr marL="0" indent="0" algn="just">
              <a:buNone/>
            </a:pPr>
            <a:r>
              <a:rPr lang="pt-BR" dirty="0"/>
              <a:t>☐ Propor ações, contestar, recorrer, firmar compromissos</a:t>
            </a:r>
          </a:p>
          <a:p>
            <a:pPr marL="0" indent="0">
              <a:buNone/>
            </a:pPr>
            <a:r>
              <a:rPr lang="pt-BR" dirty="0"/>
              <a:t>☐  Receber citação e confessar</a:t>
            </a:r>
          </a:p>
          <a:p>
            <a:pPr marL="0" indent="0">
              <a:buNone/>
            </a:pPr>
            <a:r>
              <a:rPr lang="pt-BR" dirty="0"/>
              <a:t>☐ Transigir, desistir, renunciar- Reconhecer a procedência do pedido</a:t>
            </a:r>
          </a:p>
          <a:p>
            <a:pPr marL="0" indent="0">
              <a:buNone/>
            </a:pPr>
            <a:r>
              <a:rPr lang="pt-BR" dirty="0"/>
              <a:t>☐  Administrar bens imóveis </a:t>
            </a:r>
            <a:endParaRPr lang="pt-BR" i="1" dirty="0"/>
          </a:p>
          <a:p>
            <a:pPr marL="0" indent="0">
              <a:buNone/>
            </a:pPr>
            <a:r>
              <a:rPr lang="pt-BR" dirty="0"/>
              <a:t>☐  Receber e dar quitação</a:t>
            </a:r>
          </a:p>
          <a:p>
            <a:pPr marL="0" indent="0" algn="just">
              <a:buNone/>
            </a:pPr>
            <a:r>
              <a:rPr lang="pt-BR" dirty="0"/>
              <a:t>☐  Firmar acordos judiciais ou extrajudiciais</a:t>
            </a:r>
          </a:p>
          <a:p>
            <a:pPr marL="0" indent="0" algn="just">
              <a:buNone/>
            </a:pPr>
            <a:r>
              <a:rPr lang="pt-BR" dirty="0"/>
              <a:t>☐  Substabelecer, com ou sem reserva de poderes</a:t>
            </a:r>
          </a:p>
          <a:p>
            <a:pPr marL="0" indent="0" algn="just">
              <a:buNone/>
            </a:pPr>
            <a:r>
              <a:rPr lang="pt-BR" dirty="0"/>
              <a:t>☐  Representar o outorgante em órgãos públicos </a:t>
            </a:r>
          </a:p>
          <a:p>
            <a:pPr marL="0" indent="0" algn="just">
              <a:buNone/>
            </a:pPr>
            <a:r>
              <a:rPr lang="pt-BR" dirty="0"/>
              <a:t>☐  Assinar declaração de hipossuficiência econômica</a:t>
            </a:r>
          </a:p>
          <a:p>
            <a:pPr marL="0" indent="0">
              <a:buNone/>
            </a:pPr>
            <a:r>
              <a:rPr lang="pt-BR" dirty="0"/>
              <a:t>☐  Poderes “</a:t>
            </a:r>
            <a:r>
              <a:rPr lang="pt-BR" b="1" i="1" dirty="0"/>
              <a:t>et extra” : esfera extrajudicial </a:t>
            </a:r>
          </a:p>
          <a:p>
            <a:pPr marL="0" indent="0" algn="ctr">
              <a:buNone/>
            </a:pPr>
            <a:r>
              <a:rPr lang="pt-BR" b="1" dirty="0"/>
              <a:t>[Cidade], ___ de ___________ de 20__</a:t>
            </a:r>
            <a:endParaRPr lang="pt-BR" dirty="0"/>
          </a:p>
          <a:p>
            <a:pPr marL="0" indent="0" algn="ctr">
              <a:buNone/>
            </a:pPr>
            <a:r>
              <a:rPr lang="pt-BR" b="1" dirty="0"/>
              <a:t>Outorgante:</a:t>
            </a:r>
            <a:r>
              <a:rPr lang="pt-BR" dirty="0"/>
              <a:t> __________________________</a:t>
            </a:r>
          </a:p>
        </p:txBody>
      </p:sp>
    </p:spTree>
    <p:extLst>
      <p:ext uri="{BB962C8B-B14F-4D97-AF65-F5344CB8AC3E}">
        <p14:creationId xmlns:p14="http://schemas.microsoft.com/office/powerpoint/2010/main" val="1414083717"/>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224</TotalTime>
  <Words>8535</Words>
  <Application>Microsoft Office PowerPoint</Application>
  <PresentationFormat>Widescreen</PresentationFormat>
  <Paragraphs>486</Paragraphs>
  <Slides>68</Slides>
  <Notes>0</Notes>
  <HiddenSlides>0</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68</vt:i4>
      </vt:variant>
    </vt:vector>
  </HeadingPairs>
  <TitlesOfParts>
    <vt:vector size="79" baseType="lpstr">
      <vt:lpstr>Abadi Extra Light</vt:lpstr>
      <vt:lpstr>ADLaM Display</vt:lpstr>
      <vt:lpstr>Angsana New</vt:lpstr>
      <vt:lpstr>Aptos</vt:lpstr>
      <vt:lpstr>Aptos Display</vt:lpstr>
      <vt:lpstr>Arial</vt:lpstr>
      <vt:lpstr>Avenir Next LT Pro</vt:lpstr>
      <vt:lpstr>Bell MT</vt:lpstr>
      <vt:lpstr>Calibri</vt:lpstr>
      <vt:lpstr>DejaVu Sans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Julio Lopes</dc:creator>
  <cp:lastModifiedBy>Julio Augusto Lopes</cp:lastModifiedBy>
  <cp:revision>35</cp:revision>
  <dcterms:created xsi:type="dcterms:W3CDTF">2025-08-02T13:59:11Z</dcterms:created>
  <dcterms:modified xsi:type="dcterms:W3CDTF">2026-08-18T01:35:52Z</dcterms:modified>
</cp:coreProperties>
</file>