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7" r:id="rId2"/>
    <p:sldId id="289" r:id="rId3"/>
    <p:sldId id="290" r:id="rId4"/>
    <p:sldId id="291" r:id="rId5"/>
    <p:sldId id="292" r:id="rId6"/>
    <p:sldId id="293" r:id="rId7"/>
    <p:sldId id="294" r:id="rId8"/>
    <p:sldId id="295" r:id="rId9"/>
    <p:sldId id="298" r:id="rId10"/>
    <p:sldId id="296"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72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FD632F-DD11-5FA6-182A-C3796882C60A}"/>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0AC0D8A-6861-4F18-285D-A6C139D92D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F9DA94B-0606-321A-0C04-601F6749302C}"/>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F568A1F8-F04E-7146-B899-EF02A473133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6A429B4-B012-40B7-051F-6AAD4B67C18F}"/>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1059553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C29E0-1F0A-CF2D-B41A-390D0F05DA0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0BCFF8D-46FC-AD1A-57A6-577CF5FA37B4}"/>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C0F007B-F09C-0B12-A96E-51B69EB0D283}"/>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67EA10DE-8580-E839-912A-3E38D3406DD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06917F-2E08-3ED9-0043-5CDE073B8B09}"/>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3415546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0707CC-C3BC-1231-3C9F-8C72BE99E614}"/>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57DBBB5-9345-B817-751B-7A09D3AE00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331A870-7B31-B367-7687-5D2C4F076F36}"/>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D5521E50-177D-5ACA-0F08-C63565B1D53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9AE2957-5017-8F71-E903-473885A4AD84}"/>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218716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2AD432-7B60-B3A6-FB14-B75FAAC25A0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EE22D1E-FB17-6CFD-6C35-C318DDADEE9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6004DB8-509B-04B5-B787-5BDA7BB37EB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04ABE321-1369-B44B-5425-22B2041835D0}"/>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6" name="Espaço Reservado para Rodapé 5">
            <a:extLst>
              <a:ext uri="{FF2B5EF4-FFF2-40B4-BE49-F238E27FC236}">
                <a16:creationId xmlns:a16="http://schemas.microsoft.com/office/drawing/2014/main" id="{FCDF9C04-394E-3339-9517-F3683B1D262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15F386A-4BDF-A745-0BF8-77DD53E0246E}"/>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331865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11545-54DE-EC80-286B-D73FB3499B1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93A23FB-99F4-04A4-1A11-9FDBBE5E8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FA0EE703-64FF-374F-6D4D-D99028D101C2}"/>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8EEAABC-C369-8ABA-0130-7FCF51EB2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6ECB57B-6D60-97E5-F886-0AC0A367BCC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BCFE8671-C30E-BCAE-2702-908243D67E49}"/>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8" name="Espaço Reservado para Rodapé 7">
            <a:extLst>
              <a:ext uri="{FF2B5EF4-FFF2-40B4-BE49-F238E27FC236}">
                <a16:creationId xmlns:a16="http://schemas.microsoft.com/office/drawing/2014/main" id="{6FB5FBFE-112D-E347-02B2-D4EEB9A4EBBC}"/>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CE98836-9552-DD70-7388-62BA848C4A87}"/>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763993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3FC09-5B59-A5EA-6613-5E258B10447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B74F053-4CFB-05D3-2751-3874FB773E68}"/>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4" name="Espaço Reservado para Rodapé 3">
            <a:extLst>
              <a:ext uri="{FF2B5EF4-FFF2-40B4-BE49-F238E27FC236}">
                <a16:creationId xmlns:a16="http://schemas.microsoft.com/office/drawing/2014/main" id="{26C4D2A7-F7F2-B4BA-F67A-6D8E6742B82A}"/>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69DAA35-02C0-D0BD-AC0D-A1CAE7910874}"/>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3488763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9D1223A-030B-D5FE-F044-9140B0544191}"/>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3" name="Espaço Reservado para Rodapé 2">
            <a:extLst>
              <a:ext uri="{FF2B5EF4-FFF2-40B4-BE49-F238E27FC236}">
                <a16:creationId xmlns:a16="http://schemas.microsoft.com/office/drawing/2014/main" id="{D46F0205-904A-40FC-7C1D-35ADD069F585}"/>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B9E4A7FC-345E-BC6E-E908-88BA7D2F944D}"/>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189874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C30B47-8012-0B8E-FD2A-D42755E7898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2EFBD77-3490-18F0-781D-7B2DF5986A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6DA5177-D03A-BBF7-4B7A-2D58CF804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33058DB-744A-7F68-4BEB-691FE0ADFBBA}"/>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6" name="Espaço Reservado para Rodapé 5">
            <a:extLst>
              <a:ext uri="{FF2B5EF4-FFF2-40B4-BE49-F238E27FC236}">
                <a16:creationId xmlns:a16="http://schemas.microsoft.com/office/drawing/2014/main" id="{2B6CF83B-81BB-CA88-13DD-88B17D234A3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E7C68B9-A405-C01B-8240-BDFCD180D161}"/>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1662284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E7B6C3-DD6C-0A05-2A88-8227796C137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5A4C806-349B-DE96-6BE3-3B76AF4E68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0ED8E402-BA18-4EE3-1E9C-369E42654E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4EA6CC4B-1AB0-4D07-DC74-023211465D42}"/>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6" name="Espaço Reservado para Rodapé 5">
            <a:extLst>
              <a:ext uri="{FF2B5EF4-FFF2-40B4-BE49-F238E27FC236}">
                <a16:creationId xmlns:a16="http://schemas.microsoft.com/office/drawing/2014/main" id="{954E864A-8614-0D95-2B3F-08E2E67FAB1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E87906C-6599-E3A5-5244-AB9E467F1AF1}"/>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147083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2B3F65-BB44-286B-EE37-F0F7031D033E}"/>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D779591-4001-8D78-C90D-809E231FAF9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2DC67CE-3566-95FF-273B-C265BC7F7D3E}"/>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66F109B1-02A6-9ECB-1A6F-1C4332C19439}"/>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B1AB35F-E4EB-D3D0-3A3D-4F3407ED848C}"/>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3305259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2BE9C2A-9ACC-CE7F-8C4E-2DE1552EB525}"/>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7A69FED0-48CF-B140-6188-3D071F64664A}"/>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6C56203-5FA2-9AC8-B3D8-4FF6093DADE3}"/>
              </a:ext>
            </a:extLst>
          </p:cNvPr>
          <p:cNvSpPr>
            <a:spLocks noGrp="1"/>
          </p:cNvSpPr>
          <p:nvPr>
            <p:ph type="dt" sz="half" idx="10"/>
          </p:nvPr>
        </p:nvSpPr>
        <p:spPr/>
        <p:txBody>
          <a:bodyPr/>
          <a:lstStyle/>
          <a:p>
            <a:fld id="{19C649A7-D55A-458A-9BDD-9BB2ED712CC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70383F7C-BBEE-7195-B099-22AEE864962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D441E63-CECA-F82E-3835-06E7882ABC8B}"/>
              </a:ext>
            </a:extLst>
          </p:cNvPr>
          <p:cNvSpPr>
            <a:spLocks noGrp="1"/>
          </p:cNvSpPr>
          <p:nvPr>
            <p:ph type="sldNum" sz="quarter" idx="12"/>
          </p:nvPr>
        </p:nvSpPr>
        <p:spPr/>
        <p:txBody>
          <a:bodyPr/>
          <a:lstStyle/>
          <a:p>
            <a:fld id="{476C71B0-828F-4AE6-8A15-9263741ED790}" type="slidenum">
              <a:rPr lang="pt-BR" smtClean="0"/>
              <a:t>‹nº›</a:t>
            </a:fld>
            <a:endParaRPr lang="pt-BR"/>
          </a:p>
        </p:txBody>
      </p:sp>
    </p:spTree>
    <p:extLst>
      <p:ext uri="{BB962C8B-B14F-4D97-AF65-F5344CB8AC3E}">
        <p14:creationId xmlns:p14="http://schemas.microsoft.com/office/powerpoint/2010/main" val="184262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6507238D-B9CC-633F-A973-C96BEE5B9E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635980F-CE68-DD0F-F19E-49D427D9AD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4E4176C-2B79-8246-6721-32C4C95473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C649A7-D55A-458A-9BDD-9BB2ED712CC5}" type="datetimeFigureOut">
              <a:rPr lang="pt-BR" smtClean="0"/>
              <a:t>22/09/2026</a:t>
            </a:fld>
            <a:endParaRPr lang="pt-BR"/>
          </a:p>
        </p:txBody>
      </p:sp>
      <p:sp>
        <p:nvSpPr>
          <p:cNvPr id="5" name="Espaço Reservado para Rodapé 4">
            <a:extLst>
              <a:ext uri="{FF2B5EF4-FFF2-40B4-BE49-F238E27FC236}">
                <a16:creationId xmlns:a16="http://schemas.microsoft.com/office/drawing/2014/main" id="{7D7B592C-0A83-18AC-89AD-D5DDEB6454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DA0ABD8C-3B3E-F8A8-6174-8822E4F513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6C71B0-828F-4AE6-8A15-9263741ED790}" type="slidenum">
              <a:rPr lang="pt-BR" smtClean="0"/>
              <a:t>‹nº›</a:t>
            </a:fld>
            <a:endParaRPr lang="pt-BR"/>
          </a:p>
        </p:txBody>
      </p:sp>
    </p:spTree>
    <p:extLst>
      <p:ext uri="{BB962C8B-B14F-4D97-AF65-F5344CB8AC3E}">
        <p14:creationId xmlns:p14="http://schemas.microsoft.com/office/powerpoint/2010/main" val="2931975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8295D-D53A-ECD0-D22F-6426A8DBD31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1630FE86-E183-C140-B96E-9C233624A880}"/>
              </a:ext>
            </a:extLst>
          </p:cNvPr>
          <p:cNvSpPr>
            <a:spLocks noGrp="1"/>
          </p:cNvSpPr>
          <p:nvPr>
            <p:ph type="subTitle" idx="1"/>
          </p:nvPr>
        </p:nvSpPr>
        <p:spPr>
          <a:xfrm>
            <a:off x="0" y="75501"/>
            <a:ext cx="12191999" cy="6782499"/>
          </a:xfrm>
        </p:spPr>
        <p:txBody>
          <a:bodyPr>
            <a:normAutofit fontScale="70000" lnSpcReduction="20000"/>
          </a:bodyPr>
          <a:lstStyle/>
          <a:p>
            <a:r>
              <a:rPr lang="pt-BR" sz="2900" b="1" dirty="0"/>
              <a:t>TUTELA PROVISÓRIA</a:t>
            </a:r>
          </a:p>
          <a:p>
            <a:pPr algn="just"/>
            <a:r>
              <a:rPr lang="pt-BR" sz="2900" dirty="0"/>
              <a:t>GENERO TUTELA PROVISÓRIA (antes do trânsito em julgado)</a:t>
            </a:r>
          </a:p>
          <a:p>
            <a:pPr algn="just"/>
            <a:endParaRPr lang="pt-BR" sz="2900" dirty="0"/>
          </a:p>
          <a:p>
            <a:pPr algn="just"/>
            <a:r>
              <a:rPr lang="pt-BR" sz="2900" b="1" dirty="0">
                <a:solidFill>
                  <a:srgbClr val="FF0000"/>
                </a:solidFill>
              </a:rPr>
              <a:t>ESPÉCIES – ART. 294</a:t>
            </a:r>
            <a:r>
              <a:rPr lang="pt-BR" sz="2900" dirty="0"/>
              <a:t>:</a:t>
            </a:r>
          </a:p>
          <a:p>
            <a:pPr algn="just"/>
            <a:r>
              <a:rPr lang="pt-BR" sz="2900" dirty="0"/>
              <a:t>-300: </a:t>
            </a:r>
            <a:r>
              <a:rPr lang="pt-BR" sz="2900" b="1" dirty="0"/>
              <a:t>TUTELA DE URGÊNCIA</a:t>
            </a:r>
            <a:r>
              <a:rPr lang="pt-BR" sz="2900" dirty="0"/>
              <a:t>:  Probabilidade do direito, perigo de dano ou risco ao resultado útil do processo</a:t>
            </a:r>
          </a:p>
          <a:p>
            <a:pPr algn="just"/>
            <a:r>
              <a:rPr lang="pt-BR" sz="2900" dirty="0"/>
              <a:t>-311: </a:t>
            </a:r>
            <a:r>
              <a:rPr lang="pt-BR" sz="2900" b="1" dirty="0"/>
              <a:t>TUTELA DE EVIDÊNCIA</a:t>
            </a:r>
            <a:r>
              <a:rPr lang="pt-BR" sz="2900" dirty="0"/>
              <a:t>: Independe de urgência, funda-se na evidência do direito (abuso protelatório - prova evidente)</a:t>
            </a:r>
          </a:p>
          <a:p>
            <a:pPr algn="just"/>
            <a:endParaRPr lang="pt-BR" sz="2900" dirty="0"/>
          </a:p>
          <a:p>
            <a:pPr algn="just"/>
            <a:r>
              <a:rPr lang="pt-BR" sz="2900" b="1" dirty="0">
                <a:solidFill>
                  <a:srgbClr val="FF0000"/>
                </a:solidFill>
              </a:rPr>
              <a:t>TIPOS:</a:t>
            </a:r>
          </a:p>
          <a:p>
            <a:pPr algn="just"/>
            <a:r>
              <a:rPr lang="pt-BR" sz="2900" b="1" dirty="0"/>
              <a:t>ANTECIPADA</a:t>
            </a:r>
            <a:r>
              <a:rPr lang="pt-BR" sz="2900" dirty="0"/>
              <a:t> - art. 300: Natureza Satisfativa: objetivo antecipa os efeitos da tutela definitiva ("fim"): repete o pedido provisório (liminar) e de forma definitiva o mesmo pedido (sentença).</a:t>
            </a:r>
          </a:p>
          <a:p>
            <a:pPr algn="just"/>
            <a:r>
              <a:rPr lang="pt-BR" sz="2900" b="1" dirty="0"/>
              <a:t>CAUTELAR</a:t>
            </a:r>
            <a:r>
              <a:rPr lang="pt-BR" sz="2900" dirty="0"/>
              <a:t> - art. 301: Natureza Assecuratória: Assegurar a efetividade do processo principal ("meio"), exemplos: exemplo: arresto (pedidos diferentes, garantir futura execução).</a:t>
            </a:r>
          </a:p>
          <a:p>
            <a:pPr algn="just"/>
            <a:endParaRPr lang="pt-BR" sz="2900" dirty="0"/>
          </a:p>
          <a:p>
            <a:pPr algn="just"/>
            <a:r>
              <a:rPr lang="pt-BR" sz="2900" b="1" dirty="0">
                <a:solidFill>
                  <a:srgbClr val="FF0000"/>
                </a:solidFill>
              </a:rPr>
              <a:t>MOMENTO:</a:t>
            </a:r>
          </a:p>
          <a:p>
            <a:pPr algn="just"/>
            <a:r>
              <a:rPr lang="pt-BR" sz="2900" dirty="0"/>
              <a:t>-</a:t>
            </a:r>
            <a:r>
              <a:rPr lang="pt-BR" sz="2900" b="1" dirty="0"/>
              <a:t>INCIDENTAL</a:t>
            </a:r>
            <a:r>
              <a:rPr lang="pt-BR" sz="2900" dirty="0"/>
              <a:t> 295 (já existe um processo)</a:t>
            </a:r>
          </a:p>
          <a:p>
            <a:pPr algn="just"/>
            <a:r>
              <a:rPr lang="pt-BR" sz="2900" dirty="0"/>
              <a:t>-</a:t>
            </a:r>
            <a:r>
              <a:rPr lang="pt-BR" sz="2900" b="1" dirty="0"/>
              <a:t>ANTECEDENTE</a:t>
            </a:r>
            <a:r>
              <a:rPr lang="pt-BR" sz="2900" dirty="0"/>
              <a:t> - ANTECEDE A PETIÇÃO INICIAL - ART. 299 e 303</a:t>
            </a:r>
          </a:p>
          <a:p>
            <a:pPr algn="just"/>
            <a:endParaRPr lang="pt-BR" sz="2900" dirty="0"/>
          </a:p>
          <a:p>
            <a:pPr algn="just"/>
            <a:r>
              <a:rPr lang="pt-BR" b="1" dirty="0"/>
              <a:t>CENÁRIO</a:t>
            </a:r>
            <a:r>
              <a:rPr lang="pt-BR" dirty="0"/>
              <a:t>: Art. 303. Nos casos em que a urgência for contemporânea à propositura da ação, a </a:t>
            </a:r>
            <a:r>
              <a:rPr lang="pt-BR" b="1" u="sng" dirty="0"/>
              <a:t>petição inicial pode limitar-se ao requerimento da tutela antecipada</a:t>
            </a:r>
            <a:r>
              <a:rPr lang="pt-BR" dirty="0"/>
              <a:t> e à indicação do pedido de tutela final, com a exposição da lide, do direito que se busca realizar e do perigo de dano ou do risco ao resultado útil do processo. § 1º Concedida a tutela antecipada a que se refere o caput deste artigo: I - o </a:t>
            </a:r>
            <a:r>
              <a:rPr lang="pt-BR" b="1" dirty="0"/>
              <a:t>autor deverá aditar a petição inicial</a:t>
            </a:r>
            <a:r>
              <a:rPr lang="pt-BR" dirty="0"/>
              <a:t>, com a complementação de sua argumentação, a juntada de novos documentos e a confirmação do pedido de tutela final, </a:t>
            </a:r>
            <a:r>
              <a:rPr lang="pt-BR" b="1" dirty="0"/>
              <a:t>em 15 (quinze) dias</a:t>
            </a:r>
            <a:r>
              <a:rPr lang="pt-BR" dirty="0"/>
              <a:t> ou em outro prazo maior que o juiz fixar;</a:t>
            </a:r>
          </a:p>
          <a:p>
            <a:pPr algn="just"/>
            <a:endParaRPr lang="pt-BR" sz="2900" dirty="0"/>
          </a:p>
        </p:txBody>
      </p:sp>
    </p:spTree>
    <p:extLst>
      <p:ext uri="{BB962C8B-B14F-4D97-AF65-F5344CB8AC3E}">
        <p14:creationId xmlns:p14="http://schemas.microsoft.com/office/powerpoint/2010/main" val="514647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AE53F-9C00-C2D6-741E-7A410A6F48D0}"/>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52BA21D6-9B40-E8FF-34FE-68D4090FFC47}"/>
              </a:ext>
            </a:extLst>
          </p:cNvPr>
          <p:cNvSpPr>
            <a:spLocks noGrp="1"/>
          </p:cNvSpPr>
          <p:nvPr>
            <p:ph type="subTitle" idx="1"/>
          </p:nvPr>
        </p:nvSpPr>
        <p:spPr>
          <a:xfrm>
            <a:off x="0" y="75501"/>
            <a:ext cx="12191999" cy="6782499"/>
          </a:xfrm>
        </p:spPr>
        <p:txBody>
          <a:bodyPr>
            <a:normAutofit/>
          </a:bodyPr>
          <a:lstStyle/>
          <a:p>
            <a:pPr algn="just"/>
            <a:r>
              <a:rPr lang="pt-BR" dirty="0"/>
              <a:t>	Pedro é beneficiário de plano de saúde contratado com a operadora SAÚDE PLENA S/A e foi diagnosticado com doença grave, recebeu prescrição médica de medicamento cuja primeira aplicação deve ocorrer no prazo máximo de 48 horas, sob risco de sequelas irreversíveis.</a:t>
            </a:r>
          </a:p>
          <a:p>
            <a:pPr algn="just"/>
            <a:r>
              <a:rPr lang="pt-BR" dirty="0"/>
              <a:t>	A operadora recusou o fornecimento do medicamento, alegando equivocadamente ausência de cobertura contratual diante da ambiguidade nas cláusulas contratuais, contrariando os artigos 423 do CC e art. 47 do CDC.</a:t>
            </a:r>
          </a:p>
          <a:p>
            <a:pPr algn="just"/>
            <a:r>
              <a:rPr lang="pt-BR" dirty="0"/>
              <a:t>	Diante da urgência, Pedro procura você, advogado, para obter imediatamente apenas uma ordem judicial que determine à operadora o fornecimento do medicamento.</a:t>
            </a:r>
          </a:p>
          <a:p>
            <a:pPr algn="just"/>
            <a:r>
              <a:rPr lang="pt-BR" dirty="0"/>
              <a:t>	Pedro informa que seu filho, também advogado, está de férias e retornará somente daqui a 10 dias, quando elaborará o pedido principal mediante todos os elementos necessários à sua adequada elaboração.</a:t>
            </a:r>
          </a:p>
          <a:p>
            <a:pPr algn="just"/>
            <a:r>
              <a:rPr lang="pt-BR" dirty="0"/>
              <a:t>	Na qualidade de advogado de Pedro, considerando a urgência e a necessidade de obtenção imediata do medicamento, elabore a medida judicial cabível, deixando a formulação do pedido principal para momento posterior a ser formulado pelo filho de Pedro.</a:t>
            </a:r>
          </a:p>
          <a:p>
            <a:r>
              <a:rPr lang="pt-BR" b="1" dirty="0"/>
              <a:t>Autor? Réu? Pedidos? Direito Material? Itens especiais?</a:t>
            </a:r>
          </a:p>
          <a:p>
            <a:pPr algn="just"/>
            <a:endParaRPr lang="pt-BR" sz="2900" dirty="0"/>
          </a:p>
        </p:txBody>
      </p:sp>
    </p:spTree>
    <p:extLst>
      <p:ext uri="{BB962C8B-B14F-4D97-AF65-F5344CB8AC3E}">
        <p14:creationId xmlns:p14="http://schemas.microsoft.com/office/powerpoint/2010/main" val="820385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06AF0-EBD6-FDD1-DDDC-3935E898E5A0}"/>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9F2FD4BE-9442-9082-2F53-F134D8C6C8E3}"/>
              </a:ext>
            </a:extLst>
          </p:cNvPr>
          <p:cNvSpPr>
            <a:spLocks noGrp="1"/>
          </p:cNvSpPr>
          <p:nvPr>
            <p:ph type="subTitle" idx="1"/>
          </p:nvPr>
        </p:nvSpPr>
        <p:spPr>
          <a:xfrm>
            <a:off x="0" y="75501"/>
            <a:ext cx="12191999" cy="6782499"/>
          </a:xfrm>
        </p:spPr>
        <p:txBody>
          <a:bodyPr>
            <a:normAutofit/>
          </a:bodyPr>
          <a:lstStyle/>
          <a:p>
            <a:pPr algn="just"/>
            <a:r>
              <a:rPr lang="pt-BR" b="1" dirty="0"/>
              <a:t>AO JUÍZO DA VARA CÍVEL DA COMARCA DE XXX.</a:t>
            </a:r>
            <a:endParaRPr lang="pt-BR" dirty="0"/>
          </a:p>
          <a:p>
            <a:pPr algn="just"/>
            <a:r>
              <a:rPr lang="pt-BR" dirty="0"/>
              <a:t> </a:t>
            </a:r>
          </a:p>
          <a:p>
            <a:pPr algn="just"/>
            <a:endParaRPr lang="pt-BR" dirty="0"/>
          </a:p>
          <a:p>
            <a:pPr algn="just"/>
            <a:endParaRPr lang="pt-BR" dirty="0"/>
          </a:p>
          <a:p>
            <a:pPr algn="just"/>
            <a:r>
              <a:rPr lang="pt-BR" dirty="0"/>
              <a:t> </a:t>
            </a:r>
          </a:p>
          <a:p>
            <a:pPr algn="just"/>
            <a:r>
              <a:rPr lang="pt-BR" b="1" dirty="0"/>
              <a:t>PEDRO</a:t>
            </a:r>
            <a:r>
              <a:rPr lang="pt-BR" dirty="0"/>
              <a:t>, nacionalidade..., estado civil..., profissão..., portador do RG nº XXX e CPF nº XXX, endereço eletrônico XXX, residente e domiciliado em XXX, por seu </a:t>
            </a:r>
            <a:r>
              <a:rPr lang="pt-BR" b="1" dirty="0"/>
              <a:t>advogado</a:t>
            </a:r>
            <a:r>
              <a:rPr lang="pt-BR" dirty="0"/>
              <a:t>, procuração anexa (doc. </a:t>
            </a:r>
            <a:r>
              <a:rPr lang="pt-BR" dirty="0" err="1"/>
              <a:t>xxx</a:t>
            </a:r>
            <a:r>
              <a:rPr lang="pt-BR" dirty="0"/>
              <a:t>), OAB </a:t>
            </a:r>
            <a:r>
              <a:rPr lang="pt-BR" dirty="0" err="1"/>
              <a:t>xxx</a:t>
            </a:r>
            <a:r>
              <a:rPr lang="pt-BR" dirty="0"/>
              <a:t>, </a:t>
            </a:r>
            <a:r>
              <a:rPr lang="pt-BR" dirty="0" err="1"/>
              <a:t>email</a:t>
            </a:r>
            <a:r>
              <a:rPr lang="pt-BR" dirty="0"/>
              <a:t> XXX, com endereço profissional em XXX, onde receberá as intimações de praxe, vem, respeitosamente, à presença de Vossa Excelência, com fundamento nos </a:t>
            </a:r>
            <a:r>
              <a:rPr lang="pt-BR" dirty="0" err="1"/>
              <a:t>arts</a:t>
            </a:r>
            <a:r>
              <a:rPr lang="pt-BR" dirty="0"/>
              <a:t>. 300 do Código de Processo Civil, </a:t>
            </a:r>
            <a:r>
              <a:rPr lang="pt-BR" b="1" dirty="0"/>
              <a:t>propor</a:t>
            </a:r>
          </a:p>
          <a:p>
            <a:pPr algn="just"/>
            <a:endParaRPr lang="pt-BR" dirty="0"/>
          </a:p>
          <a:p>
            <a:r>
              <a:rPr lang="pt-BR" b="1" dirty="0"/>
              <a:t>TUTELA PROVISÓRIA ANTECIPADA REQUERIDA EM CARÁTER ANTECEDENTE</a:t>
            </a:r>
          </a:p>
          <a:p>
            <a:endParaRPr lang="pt-BR" dirty="0"/>
          </a:p>
          <a:p>
            <a:pPr algn="just"/>
            <a:r>
              <a:rPr lang="pt-BR" dirty="0"/>
              <a:t>em face de </a:t>
            </a:r>
            <a:r>
              <a:rPr lang="pt-BR" b="1" dirty="0"/>
              <a:t>SAÚDE PLENA S/A</a:t>
            </a:r>
            <a:r>
              <a:rPr lang="pt-BR" dirty="0"/>
              <a:t>, pessoa jurídica de direito privado, inscrita no CNPJ sob nº XXX, com sede em XXX, endereço eletrônico XXX, pelos fatos e fundamentos a seguir expostos.</a:t>
            </a:r>
          </a:p>
        </p:txBody>
      </p:sp>
    </p:spTree>
    <p:extLst>
      <p:ext uri="{BB962C8B-B14F-4D97-AF65-F5344CB8AC3E}">
        <p14:creationId xmlns:p14="http://schemas.microsoft.com/office/powerpoint/2010/main" val="2119902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43DED-1198-7CBE-0376-203140C224E1}"/>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AE58C7E4-788A-6943-7E5D-CDCC82776DAC}"/>
              </a:ext>
            </a:extLst>
          </p:cNvPr>
          <p:cNvSpPr>
            <a:spLocks noGrp="1"/>
          </p:cNvSpPr>
          <p:nvPr>
            <p:ph type="subTitle" idx="1"/>
          </p:nvPr>
        </p:nvSpPr>
        <p:spPr>
          <a:xfrm>
            <a:off x="0" y="75501"/>
            <a:ext cx="12191999" cy="6782499"/>
          </a:xfrm>
        </p:spPr>
        <p:txBody>
          <a:bodyPr>
            <a:normAutofit/>
          </a:bodyPr>
          <a:lstStyle/>
          <a:p>
            <a:pPr algn="just"/>
            <a:r>
              <a:rPr lang="pt-BR" b="1" dirty="0"/>
              <a:t>DOS FATOS</a:t>
            </a:r>
            <a:endParaRPr lang="pt-BR" dirty="0"/>
          </a:p>
          <a:p>
            <a:pPr algn="just"/>
            <a:r>
              <a:rPr lang="pt-BR" dirty="0"/>
              <a:t>	O Autor é beneficiário de plano de saúde contratado com a Ré.</a:t>
            </a:r>
          </a:p>
          <a:p>
            <a:pPr algn="just"/>
            <a:r>
              <a:rPr lang="pt-BR" dirty="0"/>
              <a:t>	Após ser diagnosticado com doença grave, recebeu prescrição médica para utilização de determinado medicamento, cuja primeira aplicação deve ocorrer no prazo máximo de 48 horas, sob risco de ocorrência de sequelas irreversíveis.</a:t>
            </a:r>
          </a:p>
          <a:p>
            <a:pPr algn="just"/>
            <a:r>
              <a:rPr lang="pt-BR" dirty="0"/>
              <a:t>	A Ré recusou o fornecimento do medicamento, sob o argumento equivocado de que o tratamento não possuiria cobertura contratual.</a:t>
            </a:r>
          </a:p>
        </p:txBody>
      </p:sp>
    </p:spTree>
    <p:extLst>
      <p:ext uri="{BB962C8B-B14F-4D97-AF65-F5344CB8AC3E}">
        <p14:creationId xmlns:p14="http://schemas.microsoft.com/office/powerpoint/2010/main" val="873439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3D86F-69BB-3FD7-3360-FBAE45FB1734}"/>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1459A5F2-6B41-3381-1703-56525DD8E1D3}"/>
              </a:ext>
            </a:extLst>
          </p:cNvPr>
          <p:cNvSpPr>
            <a:spLocks noGrp="1"/>
          </p:cNvSpPr>
          <p:nvPr>
            <p:ph type="subTitle" idx="1"/>
          </p:nvPr>
        </p:nvSpPr>
        <p:spPr>
          <a:xfrm>
            <a:off x="0" y="75501"/>
            <a:ext cx="12191999" cy="6782499"/>
          </a:xfrm>
        </p:spPr>
        <p:txBody>
          <a:bodyPr>
            <a:normAutofit/>
          </a:bodyPr>
          <a:lstStyle/>
          <a:p>
            <a:pPr algn="just"/>
            <a:r>
              <a:rPr lang="pt-BR" b="1" dirty="0"/>
              <a:t>DO DIREITO</a:t>
            </a:r>
            <a:endParaRPr lang="pt-BR" dirty="0"/>
          </a:p>
          <a:p>
            <a:pPr algn="just"/>
            <a:r>
              <a:rPr lang="pt-BR" dirty="0"/>
              <a:t>	A Ré se recusa equivocadamente a fornecer o medicamente diante da ambiguidade nas cláusulas contratuais.</a:t>
            </a:r>
          </a:p>
          <a:p>
            <a:pPr algn="just"/>
            <a:r>
              <a:rPr lang="pt-BR" dirty="0"/>
              <a:t>	Nos termos do art. 423 do CC, quando houver no contrato de adesão cláusulas ambíguas dever-se-á adotar a interpretação mais favorável ao aderente.</a:t>
            </a:r>
          </a:p>
          <a:p>
            <a:pPr algn="just"/>
            <a:r>
              <a:rPr lang="pt-BR" dirty="0"/>
              <a:t>	No mesmo sentido, o artigo 47 do CDC, as cláusulas contratuais serão interpretadas de maneira mais favorável ao consumidor.</a:t>
            </a:r>
          </a:p>
          <a:p>
            <a:pPr algn="just"/>
            <a:r>
              <a:rPr lang="pt-BR" dirty="0"/>
              <a:t>	Desta forma, a interpretação adotada pela Ré é incompatível com as regras de interpretação dos contratos e das relações de consumo, devendo prevalecer a interpretação mais favorável ao Autor e obrigar a ré a fornecer o medicamento.</a:t>
            </a:r>
          </a:p>
        </p:txBody>
      </p:sp>
    </p:spTree>
    <p:extLst>
      <p:ext uri="{BB962C8B-B14F-4D97-AF65-F5344CB8AC3E}">
        <p14:creationId xmlns:p14="http://schemas.microsoft.com/office/powerpoint/2010/main" val="2722657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3D76D-3C8F-43ED-4CBA-70E806121CF0}"/>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CE3A542E-C537-7051-60F3-4A0683B2F4EE}"/>
              </a:ext>
            </a:extLst>
          </p:cNvPr>
          <p:cNvSpPr>
            <a:spLocks noGrp="1"/>
          </p:cNvSpPr>
          <p:nvPr>
            <p:ph type="subTitle" idx="1"/>
          </p:nvPr>
        </p:nvSpPr>
        <p:spPr>
          <a:xfrm>
            <a:off x="0" y="75501"/>
            <a:ext cx="12191999" cy="6782499"/>
          </a:xfrm>
        </p:spPr>
        <p:txBody>
          <a:bodyPr>
            <a:normAutofit fontScale="77500" lnSpcReduction="20000"/>
          </a:bodyPr>
          <a:lstStyle/>
          <a:p>
            <a:pPr algn="just">
              <a:lnSpc>
                <a:spcPct val="120000"/>
              </a:lnSpc>
              <a:spcBef>
                <a:spcPts val="0"/>
              </a:spcBef>
            </a:pPr>
            <a:r>
              <a:rPr lang="pt-BR" b="1" dirty="0"/>
              <a:t>DA TUTELA PROVISÓRIA ANTECIPADA</a:t>
            </a:r>
            <a:endParaRPr lang="pt-BR" dirty="0"/>
          </a:p>
          <a:p>
            <a:pPr algn="just">
              <a:lnSpc>
                <a:spcPct val="120000"/>
              </a:lnSpc>
              <a:spcBef>
                <a:spcPts val="0"/>
              </a:spcBef>
            </a:pPr>
            <a:r>
              <a:rPr lang="pt-BR" dirty="0"/>
              <a:t>	</a:t>
            </a:r>
            <a:r>
              <a:rPr lang="pt-BR" b="1" dirty="0"/>
              <a:t>PROBABILIDADE DO DIREITO</a:t>
            </a:r>
            <a:endParaRPr lang="pt-BR" dirty="0"/>
          </a:p>
          <a:p>
            <a:pPr algn="just">
              <a:lnSpc>
                <a:spcPct val="120000"/>
              </a:lnSpc>
              <a:spcBef>
                <a:spcPts val="0"/>
              </a:spcBef>
            </a:pPr>
            <a:r>
              <a:rPr lang="pt-BR" dirty="0"/>
              <a:t>	O comprova o contrato de plano de saúde firmado entre as partes (doc. XXX), prescrição médica para o tratamento da doença grave do Autor (doc. XXX), e pela negativa de cobertura apresentada pela Ré (doc. XXX).</a:t>
            </a:r>
          </a:p>
          <a:p>
            <a:pPr algn="just">
              <a:lnSpc>
                <a:spcPct val="120000"/>
              </a:lnSpc>
              <a:spcBef>
                <a:spcPts val="0"/>
              </a:spcBef>
            </a:pPr>
            <a:r>
              <a:rPr lang="pt-BR" dirty="0"/>
              <a:t>                  Nos termos do art. 300 do CPC, a tutela de urgência será concedida quando houver elementos que evidenciem a probabilidade do direito.</a:t>
            </a:r>
          </a:p>
          <a:p>
            <a:pPr algn="just">
              <a:lnSpc>
                <a:spcPct val="120000"/>
              </a:lnSpc>
              <a:spcBef>
                <a:spcPts val="0"/>
              </a:spcBef>
            </a:pPr>
            <a:r>
              <a:rPr lang="pt-BR" dirty="0"/>
              <a:t>	Portanto, a farta documentação apresentada demonstra a probabilidade real de sucesso na demanda e o direito do Autor ao fornecimento do medicamento prescrito.</a:t>
            </a:r>
          </a:p>
          <a:p>
            <a:pPr algn="just">
              <a:lnSpc>
                <a:spcPct val="120000"/>
              </a:lnSpc>
              <a:spcBef>
                <a:spcPts val="0"/>
              </a:spcBef>
            </a:pPr>
            <a:r>
              <a:rPr lang="pt-BR" dirty="0"/>
              <a:t> </a:t>
            </a:r>
          </a:p>
          <a:p>
            <a:pPr algn="just">
              <a:lnSpc>
                <a:spcPct val="120000"/>
              </a:lnSpc>
              <a:spcBef>
                <a:spcPts val="0"/>
              </a:spcBef>
            </a:pPr>
            <a:r>
              <a:rPr lang="pt-BR" b="1" dirty="0"/>
              <a:t>PERIGO DE DANO</a:t>
            </a:r>
            <a:endParaRPr lang="pt-BR" dirty="0"/>
          </a:p>
          <a:p>
            <a:pPr algn="just">
              <a:lnSpc>
                <a:spcPct val="120000"/>
              </a:lnSpc>
              <a:spcBef>
                <a:spcPts val="0"/>
              </a:spcBef>
            </a:pPr>
            <a:r>
              <a:rPr lang="pt-BR" dirty="0"/>
              <a:t> 	Conforme prescrição médica, a primeira aplicação do medicamento deve ocorrer no prazo máximo de 48 horas, sob risco de sequelas irreversíveis ao Autor (doc. XXX). Conforme Art. 300 do CPC a tutela de urgência será concedida quando estiverem presentes o perigo de dano e é exatamente o caso. É necessária a concessão da tutela de urgência requerida em se de tutela provisória antecipada para o fornecimento o medicamento sob pena de sequelas irreversíveis.</a:t>
            </a:r>
          </a:p>
          <a:p>
            <a:pPr algn="just">
              <a:lnSpc>
                <a:spcPct val="120000"/>
              </a:lnSpc>
              <a:spcBef>
                <a:spcPts val="0"/>
              </a:spcBef>
            </a:pPr>
            <a:r>
              <a:rPr lang="pt-BR" dirty="0"/>
              <a:t> </a:t>
            </a:r>
          </a:p>
          <a:p>
            <a:pPr algn="just">
              <a:lnSpc>
                <a:spcPct val="120000"/>
              </a:lnSpc>
              <a:spcBef>
                <a:spcPts val="0"/>
              </a:spcBef>
            </a:pPr>
            <a:r>
              <a:rPr lang="pt-BR" b="1" dirty="0"/>
              <a:t>RISCO AO RESULTADO ÚTIL DO PROCESSO</a:t>
            </a:r>
            <a:endParaRPr lang="pt-BR" dirty="0"/>
          </a:p>
          <a:p>
            <a:pPr algn="just">
              <a:lnSpc>
                <a:spcPct val="120000"/>
              </a:lnSpc>
              <a:spcBef>
                <a:spcPts val="0"/>
              </a:spcBef>
            </a:pPr>
            <a:r>
              <a:rPr lang="pt-BR" dirty="0"/>
              <a:t>	Também está presente o risco ao resultado útil do processo, pois eventual decisão favorável proferida somente após o decurso do prazo de 48 horas poderá perder sua utilidade prática, caso o Autor sofra as sequelas irreversíveis.</a:t>
            </a:r>
          </a:p>
          <a:p>
            <a:pPr algn="just">
              <a:lnSpc>
                <a:spcPct val="120000"/>
              </a:lnSpc>
              <a:spcBef>
                <a:spcPts val="0"/>
              </a:spcBef>
            </a:pPr>
            <a:r>
              <a:rPr lang="pt-BR" dirty="0"/>
              <a:t>	Logo, estão presentes todos os requisitos do art. 300 do CPC diante da  probabilidade do direito comprovada e o perigo de dano real ou o risco ao resultado útil do processo. </a:t>
            </a:r>
          </a:p>
        </p:txBody>
      </p:sp>
    </p:spTree>
    <p:extLst>
      <p:ext uri="{BB962C8B-B14F-4D97-AF65-F5344CB8AC3E}">
        <p14:creationId xmlns:p14="http://schemas.microsoft.com/office/powerpoint/2010/main" val="157225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E8071-0E7A-AE7A-660F-08E0947F3983}"/>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4D7F7936-101D-F290-0F5C-48EDD6148696}"/>
              </a:ext>
            </a:extLst>
          </p:cNvPr>
          <p:cNvSpPr>
            <a:spLocks noGrp="1"/>
          </p:cNvSpPr>
          <p:nvPr>
            <p:ph type="subTitle" idx="1"/>
          </p:nvPr>
        </p:nvSpPr>
        <p:spPr>
          <a:xfrm>
            <a:off x="0" y="75501"/>
            <a:ext cx="12191999" cy="6782499"/>
          </a:xfrm>
        </p:spPr>
        <p:txBody>
          <a:bodyPr>
            <a:normAutofit/>
          </a:bodyPr>
          <a:lstStyle/>
          <a:p>
            <a:pPr algn="just"/>
            <a:r>
              <a:rPr lang="pt-BR" b="1" dirty="0"/>
              <a:t>MULTA EM CASO DE DESCUMPRIMENTO</a:t>
            </a:r>
          </a:p>
          <a:p>
            <a:pPr algn="just"/>
            <a:r>
              <a:rPr lang="pt-BR" sz="3200" dirty="0"/>
              <a:t>	Trata-se de obrigação de fazer e em caso de descumprimento aplicável multa processual.</a:t>
            </a:r>
          </a:p>
          <a:p>
            <a:pPr algn="just"/>
            <a:r>
              <a:rPr lang="pt-BR" sz="3200" dirty="0"/>
              <a:t>	 Nos termos do 537 do CPC a multa, suficiente e compatível com a obrigação, poderá ser aplicada na fase de conhecimento em sede de tutela provisória.</a:t>
            </a:r>
          </a:p>
          <a:p>
            <a:pPr algn="just"/>
            <a:r>
              <a:rPr lang="pt-BR" sz="3200" dirty="0"/>
              <a:t>	</a:t>
            </a:r>
            <a:r>
              <a:rPr lang="pt-BR" dirty="0"/>
              <a:t> </a:t>
            </a:r>
            <a:r>
              <a:rPr lang="pt-BR" sz="3200" dirty="0"/>
              <a:t>No mesmo sentido, o Art. 297 do CPC prevê que o juiz poderá determinar as medidas que considerar adequadas para efetivação da tutela provisória.</a:t>
            </a:r>
          </a:p>
          <a:p>
            <a:pPr algn="just"/>
            <a:r>
              <a:rPr lang="pt-BR" sz="3200" dirty="0"/>
              <a:t> 	Portanto, requer a aplicação multa em caso de descumprimento da tutela provisória.</a:t>
            </a:r>
          </a:p>
        </p:txBody>
      </p:sp>
    </p:spTree>
    <p:extLst>
      <p:ext uri="{BB962C8B-B14F-4D97-AF65-F5344CB8AC3E}">
        <p14:creationId xmlns:p14="http://schemas.microsoft.com/office/powerpoint/2010/main" val="3979080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7E130-969A-8CFD-41FD-0260FBE1F677}"/>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1D4FEB62-900D-1375-6C04-5E8FF8F1E736}"/>
              </a:ext>
            </a:extLst>
          </p:cNvPr>
          <p:cNvSpPr>
            <a:spLocks noGrp="1"/>
          </p:cNvSpPr>
          <p:nvPr>
            <p:ph type="subTitle" idx="1"/>
          </p:nvPr>
        </p:nvSpPr>
        <p:spPr>
          <a:xfrm>
            <a:off x="0" y="75501"/>
            <a:ext cx="12191999" cy="6782499"/>
          </a:xfrm>
        </p:spPr>
        <p:txBody>
          <a:bodyPr>
            <a:normAutofit/>
          </a:bodyPr>
          <a:lstStyle/>
          <a:p>
            <a:pPr algn="just"/>
            <a:r>
              <a:rPr lang="pt-BR" b="1" dirty="0"/>
              <a:t>DO ADITAMENTO DA PETIÇÃO INICIAL</a:t>
            </a:r>
            <a:endParaRPr lang="pt-BR" dirty="0"/>
          </a:p>
          <a:p>
            <a:pPr algn="just"/>
            <a:r>
              <a:rPr lang="pt-BR" dirty="0"/>
              <a:t>	O autor manifesta expressamente sua intenção de aditar a petição inicial posteriormente, nos termos do art. 303, § 1º, I, do CPC, para formulação do pedido principal, tão logo seja possível apresentar todos os elementos necessários à sua adequada elaboração.</a:t>
            </a:r>
          </a:p>
          <a:p>
            <a:pPr algn="just"/>
            <a:r>
              <a:rPr lang="pt-BR" dirty="0"/>
              <a:t>	O pedido principal será apresentado no prazo legal, após a concessão da tutela, observando-se o procedimento previsto no art. 303 do CPC.</a:t>
            </a:r>
          </a:p>
          <a:p>
            <a:pPr algn="just"/>
            <a:endParaRPr lang="pt-BR" dirty="0"/>
          </a:p>
        </p:txBody>
      </p:sp>
    </p:spTree>
    <p:extLst>
      <p:ext uri="{BB962C8B-B14F-4D97-AF65-F5344CB8AC3E}">
        <p14:creationId xmlns:p14="http://schemas.microsoft.com/office/powerpoint/2010/main" val="52789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1EE90-790C-15EF-2E5A-51A4C46AA401}"/>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62F8AB31-D230-5ADD-2B65-2E2E5685A884}"/>
              </a:ext>
            </a:extLst>
          </p:cNvPr>
          <p:cNvSpPr>
            <a:spLocks noGrp="1"/>
          </p:cNvSpPr>
          <p:nvPr>
            <p:ph type="subTitle" idx="1"/>
          </p:nvPr>
        </p:nvSpPr>
        <p:spPr>
          <a:xfrm>
            <a:off x="0" y="75501"/>
            <a:ext cx="12191999" cy="6782499"/>
          </a:xfrm>
        </p:spPr>
        <p:txBody>
          <a:bodyPr>
            <a:normAutofit/>
          </a:bodyPr>
          <a:lstStyle/>
          <a:p>
            <a:pPr algn="just"/>
            <a:r>
              <a:rPr lang="pt-BR" b="1" dirty="0"/>
              <a:t>DO JUÍZO COMPETENTE</a:t>
            </a:r>
            <a:endParaRPr lang="pt-BR" dirty="0"/>
          </a:p>
          <a:p>
            <a:pPr algn="just"/>
            <a:r>
              <a:rPr lang="pt-BR" dirty="0"/>
              <a:t>	 A presente demanda deve ser dirigida ao juízo competente para apreciar o pedido principal.</a:t>
            </a:r>
          </a:p>
          <a:p>
            <a:pPr algn="just"/>
            <a:r>
              <a:rPr lang="pt-BR" dirty="0"/>
              <a:t>	Nos termos do art. 299 do CPC, que estabelece: “A tutela provisória será requerida ao juízo da causa e, quando antecedente, ao juízo competente para conhecer do pedido principal.”</a:t>
            </a:r>
          </a:p>
          <a:p>
            <a:pPr algn="just"/>
            <a:r>
              <a:rPr lang="pt-BR" dirty="0"/>
              <a:t>	Assim, tratando-se de tutela provisória requerida em caráter antecedente, a competência para seu processamento e julgamento é do juízo que também será competente para apreciar o pedido principal, ainda que este seja formulado posteriormente.</a:t>
            </a:r>
          </a:p>
        </p:txBody>
      </p:sp>
    </p:spTree>
    <p:extLst>
      <p:ext uri="{BB962C8B-B14F-4D97-AF65-F5344CB8AC3E}">
        <p14:creationId xmlns:p14="http://schemas.microsoft.com/office/powerpoint/2010/main" val="1281261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D28D6-753A-46B2-3001-3443D2FCE079}"/>
            </a:ext>
          </a:extLst>
        </p:cNvPr>
        <p:cNvGrpSpPr/>
        <p:nvPr/>
      </p:nvGrpSpPr>
      <p:grpSpPr>
        <a:xfrm>
          <a:off x="0" y="0"/>
          <a:ext cx="0" cy="0"/>
          <a:chOff x="0" y="0"/>
          <a:chExt cx="0" cy="0"/>
        </a:xfrm>
      </p:grpSpPr>
      <p:sp>
        <p:nvSpPr>
          <p:cNvPr id="3" name="Subtítulo 2">
            <a:extLst>
              <a:ext uri="{FF2B5EF4-FFF2-40B4-BE49-F238E27FC236}">
                <a16:creationId xmlns:a16="http://schemas.microsoft.com/office/drawing/2014/main" id="{4D0F5DB2-275A-C795-F409-1486FFA064BC}"/>
              </a:ext>
            </a:extLst>
          </p:cNvPr>
          <p:cNvSpPr>
            <a:spLocks noGrp="1"/>
          </p:cNvSpPr>
          <p:nvPr>
            <p:ph type="subTitle" idx="1"/>
          </p:nvPr>
        </p:nvSpPr>
        <p:spPr>
          <a:xfrm>
            <a:off x="0" y="75501"/>
            <a:ext cx="12191999" cy="6782499"/>
          </a:xfrm>
        </p:spPr>
        <p:txBody>
          <a:bodyPr>
            <a:normAutofit fontScale="92500" lnSpcReduction="20000"/>
          </a:bodyPr>
          <a:lstStyle/>
          <a:p>
            <a:pPr algn="just"/>
            <a:r>
              <a:rPr lang="pt-BR" b="1" dirty="0"/>
              <a:t>DOS PEDIDOS</a:t>
            </a:r>
            <a:endParaRPr lang="pt-BR" dirty="0"/>
          </a:p>
          <a:p>
            <a:pPr algn="just"/>
            <a:r>
              <a:rPr lang="pt-BR" dirty="0"/>
              <a:t>	Diante do exposto, requer:</a:t>
            </a:r>
          </a:p>
          <a:p>
            <a:pPr algn="just"/>
            <a:r>
              <a:rPr lang="pt-BR" dirty="0"/>
              <a:t>a) a concessão da tutela antecipada antecedente para determinar que a Ré forneça imediatamente o medicamento prescrito ao Autor, assegurando sua primeira aplicação no prazo máximo de 48 horas;</a:t>
            </a:r>
          </a:p>
          <a:p>
            <a:pPr algn="just"/>
            <a:r>
              <a:rPr lang="pt-BR" dirty="0"/>
              <a:t>b) a fixação de multa diária para o caso de descumprimento da ordem judicial nos termo do art. 537 do CPC;</a:t>
            </a:r>
          </a:p>
          <a:p>
            <a:pPr algn="just"/>
            <a:r>
              <a:rPr lang="pt-BR" dirty="0"/>
              <a:t>c) a citação da Ré para que cumpra a tutela concedida e, querendo, apresente a manifestação cabível;</a:t>
            </a:r>
          </a:p>
          <a:p>
            <a:pPr algn="just"/>
            <a:r>
              <a:rPr lang="pt-BR" dirty="0"/>
              <a:t>d) que, posteriormente, seja dado regular prosseguimento ao processo, após o aditamento no prazo de 15 dias com a formulação do pedido principal, nos termos do art. 303, § 1º, I, do CPC.</a:t>
            </a:r>
          </a:p>
          <a:p>
            <a:pPr algn="just"/>
            <a:r>
              <a:rPr lang="pt-BR" dirty="0"/>
              <a:t> </a:t>
            </a:r>
          </a:p>
          <a:p>
            <a:pPr algn="just"/>
            <a:r>
              <a:rPr lang="pt-BR" dirty="0"/>
              <a:t>	Dá-se à causa, para fins fiscais, o valor de R$ XXX (art. 303, § 4º do CPC).</a:t>
            </a:r>
          </a:p>
          <a:p>
            <a:pPr algn="just"/>
            <a:r>
              <a:rPr lang="pt-BR" dirty="0"/>
              <a:t> </a:t>
            </a:r>
          </a:p>
          <a:p>
            <a:pPr algn="just"/>
            <a:r>
              <a:rPr lang="pt-BR" dirty="0"/>
              <a:t>Termos em que,</a:t>
            </a:r>
          </a:p>
          <a:p>
            <a:pPr algn="just"/>
            <a:r>
              <a:rPr lang="pt-BR" dirty="0"/>
              <a:t>pede deferimento.</a:t>
            </a:r>
          </a:p>
          <a:p>
            <a:pPr algn="just"/>
            <a:r>
              <a:rPr lang="pt-BR" dirty="0"/>
              <a:t> </a:t>
            </a:r>
          </a:p>
          <a:p>
            <a:pPr algn="just"/>
            <a:r>
              <a:rPr lang="pt-BR" dirty="0"/>
              <a:t>Local, data.</a:t>
            </a:r>
          </a:p>
          <a:p>
            <a:pPr algn="just"/>
            <a:r>
              <a:rPr lang="pt-BR" dirty="0"/>
              <a:t>Advogado</a:t>
            </a:r>
          </a:p>
          <a:p>
            <a:pPr algn="just"/>
            <a:r>
              <a:rPr lang="pt-BR" dirty="0"/>
              <a:t>OAB/UF nº XXX</a:t>
            </a:r>
          </a:p>
        </p:txBody>
      </p:sp>
    </p:spTree>
    <p:extLst>
      <p:ext uri="{BB962C8B-B14F-4D97-AF65-F5344CB8AC3E}">
        <p14:creationId xmlns:p14="http://schemas.microsoft.com/office/powerpoint/2010/main" val="105465190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375</TotalTime>
  <Words>1528</Words>
  <Application>Microsoft Office PowerPoint</Application>
  <PresentationFormat>Widescreen</PresentationFormat>
  <Paragraphs>80</Paragraphs>
  <Slides>10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10</vt:i4>
      </vt:variant>
    </vt:vector>
  </HeadingPairs>
  <TitlesOfParts>
    <vt:vector size="14" baseType="lpstr">
      <vt:lpstr>Aptos</vt:lpstr>
      <vt:lpstr>Aptos Display</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Julio Lopes</dc:creator>
  <cp:lastModifiedBy>Julio Augusto Lopes</cp:lastModifiedBy>
  <cp:revision>62</cp:revision>
  <dcterms:created xsi:type="dcterms:W3CDTF">2025-08-02T13:59:11Z</dcterms:created>
  <dcterms:modified xsi:type="dcterms:W3CDTF">2026-09-22T18:16:15Z</dcterms:modified>
</cp:coreProperties>
</file>