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425" r:id="rId3"/>
    <p:sldId id="424" r:id="rId4"/>
    <p:sldId id="422" r:id="rId5"/>
    <p:sldId id="290" r:id="rId6"/>
    <p:sldId id="291" r:id="rId7"/>
    <p:sldId id="292" r:id="rId8"/>
    <p:sldId id="293" r:id="rId9"/>
    <p:sldId id="294" r:id="rId10"/>
    <p:sldId id="296" r:id="rId11"/>
    <p:sldId id="295" r:id="rId12"/>
    <p:sldId id="300" r:id="rId13"/>
    <p:sldId id="297" r:id="rId14"/>
    <p:sldId id="298" r:id="rId15"/>
    <p:sldId id="299" r:id="rId16"/>
    <p:sldId id="410" r:id="rId17"/>
    <p:sldId id="423" r:id="rId18"/>
    <p:sldId id="411" r:id="rId19"/>
    <p:sldId id="412" r:id="rId20"/>
    <p:sldId id="413" r:id="rId21"/>
    <p:sldId id="415" r:id="rId22"/>
    <p:sldId id="414" r:id="rId23"/>
    <p:sldId id="416" r:id="rId24"/>
    <p:sldId id="417" r:id="rId25"/>
    <p:sldId id="418" r:id="rId26"/>
    <p:sldId id="421" r:id="rId27"/>
    <p:sldId id="419" r:id="rId28"/>
    <p:sldId id="420" r:id="rId2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FD632F-DD11-5FA6-182A-C3796882C6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0AC0D8A-6861-4F18-285D-A6C139D92D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F9DA94B-0606-321A-0C04-601F67493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649A7-D55A-458A-9BDD-9BB2ED712CC5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68A1F8-F04E-7146-B899-EF02A4731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A429B4-B012-40B7-051F-6AAD4B67C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C71B0-828F-4AE6-8A15-9263741ED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553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C29E0-1F0A-CF2D-B41A-390D0F05D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BCFF8D-46FC-AD1A-57A6-577CF5FA3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0F007B-F09C-0B12-A96E-51B69EB0D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649A7-D55A-458A-9BDD-9BB2ED712CC5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EA10DE-8580-E839-912A-3E38D3406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06917F-2E08-3ED9-0043-5CDE073B8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C71B0-828F-4AE6-8A15-9263741ED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5546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707CC-C3BC-1231-3C9F-8C72BE99E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57DBBB5-9345-B817-751B-7A09D3AE0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331A870-7B31-B367-7687-5D2C4F076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649A7-D55A-458A-9BDD-9BB2ED712CC5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521E50-177D-5ACA-0F08-C63565B1D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AE2957-5017-8F71-E903-473885A4A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C71B0-828F-4AE6-8A15-9263741ED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7167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2AD432-7B60-B3A6-FB14-B75FAAC25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E22D1E-FB17-6CFD-6C35-C318DDADEE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6004DB8-509B-04B5-B787-5BDA7BB37E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4ABE321-1369-B44B-5425-22B204183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649A7-D55A-458A-9BDD-9BB2ED712CC5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CDF9C04-394E-3339-9517-F3683B1D2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15F386A-4BDF-A745-0BF8-77DD53E0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C71B0-828F-4AE6-8A15-9263741ED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8656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11545-54DE-EC80-286B-D73FB3499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93A23FB-99F4-04A4-1A11-9FDBBE5E8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A0EE703-64FF-374F-6D4D-D99028D101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8EEAABC-C369-8ABA-0130-7FCF51EB2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6ECB57B-6D60-97E5-F886-0AC0A367BC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CFE8671-C30E-BCAE-2702-908243D67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649A7-D55A-458A-9BDD-9BB2ED712CC5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FB5FBFE-112D-E347-02B2-D4EEB9A4E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CE98836-9552-DD70-7388-62BA848C4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C71B0-828F-4AE6-8A15-9263741ED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3993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03FC09-5B59-A5EA-6613-5E258B104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B74F053-4CFB-05D3-2751-3874FB773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649A7-D55A-458A-9BDD-9BB2ED712CC5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6C4D2A7-F7F2-B4BA-F67A-6D8E6742B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69DAA35-02C0-D0BD-AC0D-A1CAE7910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C71B0-828F-4AE6-8A15-9263741ED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876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9D1223A-030B-D5FE-F044-9140B0544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649A7-D55A-458A-9BDD-9BB2ED712CC5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46F0205-904A-40FC-7C1D-35ADD069F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9E4A7FC-345E-BC6E-E908-88BA7D2F9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C71B0-828F-4AE6-8A15-9263741ED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874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C30B47-8012-0B8E-FD2A-D42755E78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2EFBD77-3490-18F0-781D-7B2DF5986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6DA5177-D03A-BBF7-4B7A-2D58CF804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33058DB-744A-7F68-4BEB-691FE0ADF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649A7-D55A-458A-9BDD-9BB2ED712CC5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B6CF83B-81BB-CA88-13DD-88B17D234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7C68B9-A405-C01B-8240-BDFCD180D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C71B0-828F-4AE6-8A15-9263741ED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2284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E7B6C3-DD6C-0A05-2A88-8227796C1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5A4C806-349B-DE96-6BE3-3B76AF4E68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ED8E402-BA18-4EE3-1E9C-369E42654E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EA6CC4B-1AB0-4D07-DC74-02321146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649A7-D55A-458A-9BDD-9BB2ED712CC5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54E864A-8614-0D95-2B3F-08E2E67FA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E87906C-6599-E3A5-5244-AB9E467F1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C71B0-828F-4AE6-8A15-9263741ED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083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2B3F65-BB44-286B-EE37-F0F7031D0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D779591-4001-8D78-C90D-809E231FAF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2DC67CE-3566-95FF-273B-C265BC7F7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649A7-D55A-458A-9BDD-9BB2ED712CC5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F109B1-02A6-9ECB-1A6F-1C4332C19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1AB35F-E4EB-D3D0-3A3D-4F3407ED8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C71B0-828F-4AE6-8A15-9263741ED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5259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2BE9C2A-9ACC-CE7F-8C4E-2DE1552EB5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A69FED0-48CF-B140-6188-3D071F6466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6C56203-5FA2-9AC8-B3D8-4FF6093DA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649A7-D55A-458A-9BDD-9BB2ED712CC5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383F7C-BBEE-7195-B099-22AEE8649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441E63-CECA-F82E-3835-06E7882AB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6C71B0-828F-4AE6-8A15-9263741ED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26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507238D-B9CC-633F-A973-C96BEE5B9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635980F-CE68-DD0F-F19E-49D427D9A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E4176C-2B79-8246-6721-32C4C95473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C649A7-D55A-458A-9BDD-9BB2ED712CC5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7B592C-0A83-18AC-89AD-D5DDEB6454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0ABD8C-3B3E-F8A8-6174-8822E4F513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6C71B0-828F-4AE6-8A15-9263741ED7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1975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AE53F-9C00-C2D6-741E-7A410A6F4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52BA21D6-9B40-E8FF-34FE-68D4090FFC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b="1" dirty="0"/>
              <a:t>OAB – XXV</a:t>
            </a:r>
            <a:endParaRPr lang="pt-BR" sz="2900" b="1" dirty="0"/>
          </a:p>
          <a:p>
            <a:pPr algn="just"/>
            <a:r>
              <a:rPr lang="pt-BR" sz="2900" b="1" dirty="0"/>
              <a:t>	 Luísa</a:t>
            </a:r>
            <a:r>
              <a:rPr lang="pt-BR" sz="2900" dirty="0"/>
              <a:t> dos Santos Bastos, nascida em </a:t>
            </a:r>
            <a:r>
              <a:rPr lang="pt-BR" sz="2900" b="1" dirty="0"/>
              <a:t>01/01/2010</a:t>
            </a:r>
            <a:r>
              <a:rPr lang="pt-BR" sz="2900" dirty="0"/>
              <a:t>, domiciliada na cidade </a:t>
            </a:r>
            <a:r>
              <a:rPr lang="pt-BR" sz="2900" b="1" dirty="0"/>
              <a:t>Alfa</a:t>
            </a:r>
            <a:r>
              <a:rPr lang="pt-BR" sz="2900" dirty="0"/>
              <a:t>, é filha de </a:t>
            </a:r>
            <a:r>
              <a:rPr lang="pt-BR" sz="2900" b="1" dirty="0"/>
              <a:t>Maria</a:t>
            </a:r>
            <a:r>
              <a:rPr lang="pt-BR" sz="2900" dirty="0"/>
              <a:t> dos Santos e de Paulo Bastos. A </a:t>
            </a:r>
            <a:r>
              <a:rPr lang="pt-BR" sz="2900" b="1" dirty="0"/>
              <a:t>avó paterna, Alice </a:t>
            </a:r>
            <a:r>
              <a:rPr lang="pt-BR" sz="2900" dirty="0"/>
              <a:t>Bastos, goza de </a:t>
            </a:r>
            <a:r>
              <a:rPr lang="pt-BR" sz="2900" b="1" dirty="0"/>
              <a:t>confortável</a:t>
            </a:r>
            <a:r>
              <a:rPr lang="pt-BR" sz="2900" dirty="0"/>
              <a:t> situação patrimonial e mora na cidade </a:t>
            </a:r>
            <a:r>
              <a:rPr lang="pt-BR" sz="2900" b="1" dirty="0"/>
              <a:t>Delta</a:t>
            </a:r>
            <a:r>
              <a:rPr lang="pt-BR" sz="2900" dirty="0"/>
              <a:t>. Todos os demais </a:t>
            </a:r>
            <a:r>
              <a:rPr lang="pt-BR" sz="2900" b="1" dirty="0"/>
              <a:t>avós faleceram </a:t>
            </a:r>
            <a:r>
              <a:rPr lang="pt-BR" sz="2900" dirty="0"/>
              <a:t>antes de Luísa nascer. Maria dos Santos e Paulo Bastos se divorciaram em 04/07/2013, e ficou </a:t>
            </a:r>
            <a:r>
              <a:rPr lang="pt-BR" sz="2900" b="1" dirty="0"/>
              <a:t>ajustado que o pai pagaria</a:t>
            </a:r>
            <a:r>
              <a:rPr lang="pt-BR" sz="2900" dirty="0"/>
              <a:t> pensão alimentícia a Luísa no valor de R$ </a:t>
            </a:r>
            <a:r>
              <a:rPr lang="pt-BR" sz="2900" b="1" dirty="0"/>
              <a:t>2.000,00 (dois mil reais), o que fez até o dia da sua morte</a:t>
            </a:r>
            <a:r>
              <a:rPr lang="pt-BR" sz="2900" dirty="0"/>
              <a:t>, em 25/08/2015.  Paulo Bastos </a:t>
            </a:r>
            <a:r>
              <a:rPr lang="pt-BR" sz="2900" b="1" dirty="0"/>
              <a:t>não deixou bens a partilhar</a:t>
            </a:r>
            <a:r>
              <a:rPr lang="pt-BR" sz="2900" dirty="0"/>
              <a:t>, de modo que Luísa nada recebeu de herança. Sem condições de arcar sozinha com a manutenção e educação da filha, já que </a:t>
            </a:r>
            <a:r>
              <a:rPr lang="pt-BR" sz="2900" b="1" dirty="0"/>
              <a:t>recebe apenas um salário mínimo nacional de remuneração por mês </a:t>
            </a:r>
            <a:r>
              <a:rPr lang="pt-BR" sz="2900" dirty="0"/>
              <a:t>– valor absolutamente </a:t>
            </a:r>
            <a:r>
              <a:rPr lang="pt-BR" sz="2900" b="1" dirty="0"/>
              <a:t>insuficiente</a:t>
            </a:r>
            <a:r>
              <a:rPr lang="pt-BR" sz="2900" dirty="0"/>
              <a:t> para arcar com as necessidades da menor –, Maria dos Santos procura você, como advogado(a), e </a:t>
            </a:r>
            <a:r>
              <a:rPr lang="pt-BR" sz="2900" b="1" dirty="0"/>
              <a:t>pergunta o que pode ser feito em relação ao sustento da criança</a:t>
            </a:r>
            <a:r>
              <a:rPr lang="pt-BR" sz="2900" dirty="0"/>
              <a:t>. Na qualidade de advogado(a) de Maria dos Santos, elabore a peça processual cabível para a tutela dos interesses da filha desta, que </a:t>
            </a:r>
            <a:r>
              <a:rPr lang="pt-BR" sz="2900" b="1" dirty="0"/>
              <a:t>pretende haver R$ 1.500,00</a:t>
            </a:r>
            <a:r>
              <a:rPr lang="pt-BR" sz="2900" dirty="0"/>
              <a:t> (mil e quinhentos reais) a título de alimentos. (Valor: 5,00)</a:t>
            </a:r>
          </a:p>
        </p:txBody>
      </p:sp>
    </p:spTree>
    <p:extLst>
      <p:ext uri="{BB962C8B-B14F-4D97-AF65-F5344CB8AC3E}">
        <p14:creationId xmlns:p14="http://schemas.microsoft.com/office/powerpoint/2010/main" val="820385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4CAF4-C962-72ED-628A-ADBE99FEF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EAC08913-5929-277D-7C94-4847220720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0"/>
            <a:ext cx="12191999" cy="6887497"/>
          </a:xfrm>
        </p:spPr>
        <p:txBody>
          <a:bodyPr>
            <a:normAutofit fontScale="92500" lnSpcReduction="10000"/>
          </a:bodyPr>
          <a:lstStyle/>
          <a:p>
            <a:pPr algn="just">
              <a:spcBef>
                <a:spcPts val="0"/>
              </a:spcBef>
            </a:pPr>
            <a:r>
              <a:rPr lang="pt-BR" b="1" dirty="0"/>
              <a:t>PEÇA</a:t>
            </a:r>
            <a:r>
              <a:rPr lang="pt-BR" dirty="0"/>
              <a:t>: petição inicial </a:t>
            </a:r>
          </a:p>
          <a:p>
            <a:pPr algn="just">
              <a:spcBef>
                <a:spcPts val="0"/>
              </a:spcBef>
            </a:pPr>
            <a:r>
              <a:rPr lang="pt-BR" b="1" dirty="0"/>
              <a:t>AUTOR</a:t>
            </a:r>
            <a:r>
              <a:rPr lang="pt-BR" dirty="0"/>
              <a:t>:</a:t>
            </a:r>
            <a:r>
              <a:rPr lang="pt-BR" b="1" dirty="0"/>
              <a:t> Luísa</a:t>
            </a:r>
            <a:r>
              <a:rPr lang="pt-BR" dirty="0"/>
              <a:t> dos Santos Bastos, menor representado </a:t>
            </a:r>
            <a:r>
              <a:rPr lang="pt-BR" b="1" dirty="0"/>
              <a:t>genitora</a:t>
            </a:r>
            <a:r>
              <a:rPr lang="pt-BR" dirty="0"/>
              <a:t> </a:t>
            </a:r>
            <a:r>
              <a:rPr lang="pt-BR" b="1" dirty="0"/>
              <a:t>Maria</a:t>
            </a:r>
            <a:r>
              <a:rPr lang="pt-BR" dirty="0"/>
              <a:t> dos Santos</a:t>
            </a:r>
          </a:p>
          <a:p>
            <a:pPr algn="just">
              <a:spcBef>
                <a:spcPts val="0"/>
              </a:spcBef>
            </a:pPr>
            <a:r>
              <a:rPr lang="pt-BR" b="1" dirty="0"/>
              <a:t>RÉU</a:t>
            </a:r>
            <a:r>
              <a:rPr lang="pt-BR" dirty="0"/>
              <a:t>: avó paterna - </a:t>
            </a:r>
            <a:r>
              <a:rPr lang="pt-BR" b="1" dirty="0"/>
              <a:t>Alice</a:t>
            </a:r>
            <a:r>
              <a:rPr lang="pt-BR" dirty="0"/>
              <a:t> Bastos</a:t>
            </a:r>
          </a:p>
          <a:p>
            <a:pPr algn="just">
              <a:spcBef>
                <a:spcPts val="0"/>
              </a:spcBef>
            </a:pPr>
            <a:r>
              <a:rPr lang="pt-BR" b="1" dirty="0"/>
              <a:t>PEDIDO</a:t>
            </a:r>
            <a:r>
              <a:rPr lang="pt-BR" dirty="0"/>
              <a:t>: tutela dos interesses da filha sustento da criança “Ação de Alimentos”</a:t>
            </a:r>
          </a:p>
          <a:p>
            <a:pPr algn="just">
              <a:spcBef>
                <a:spcPts val="0"/>
              </a:spcBef>
            </a:pPr>
            <a:r>
              <a:rPr lang="pt-BR" b="1" dirty="0"/>
              <a:t>FATOS: </a:t>
            </a:r>
            <a:r>
              <a:rPr lang="pt-BR" dirty="0"/>
              <a:t>chave: pai morreu → não deixou patrimônio → mãe não consegue sustentar sozinha → avó paterna tem condições econômicas → possibilidade de alimentos avoengos</a:t>
            </a:r>
            <a:endParaRPr lang="pt-BR" b="1" dirty="0"/>
          </a:p>
          <a:p>
            <a:pPr algn="just">
              <a:spcBef>
                <a:spcPts val="0"/>
              </a:spcBef>
            </a:pPr>
            <a:r>
              <a:rPr lang="pt-BR" b="1" dirty="0"/>
              <a:t>DIREITO MATERIAL:  LEI DE ALIMENTOS </a:t>
            </a:r>
            <a:r>
              <a:rPr lang="pt-BR" dirty="0"/>
              <a:t>Lei nº 5.478/68 - </a:t>
            </a:r>
            <a:r>
              <a:rPr lang="pt-BR" b="1" dirty="0"/>
              <a:t>necessidade &amp; possibilidade </a:t>
            </a:r>
            <a:r>
              <a:rPr lang="pt-BR" dirty="0"/>
              <a:t>- </a:t>
            </a:r>
            <a:r>
              <a:rPr lang="pt-BR" b="1" dirty="0"/>
              <a:t>ALIMENTOS AVOENGOS  </a:t>
            </a:r>
            <a:r>
              <a:rPr lang="pt-BR" dirty="0"/>
              <a:t>previstos no Art. 1.698 do CC  “</a:t>
            </a:r>
            <a:r>
              <a:rPr lang="pt-BR" b="1" dirty="0"/>
              <a:t>caráter subsidiário da obrigação</a:t>
            </a:r>
            <a:r>
              <a:rPr lang="pt-BR" dirty="0"/>
              <a:t>” (</a:t>
            </a:r>
            <a:r>
              <a:rPr lang="pt-BR" u="sng" dirty="0"/>
              <a:t>índice analítico</a:t>
            </a:r>
            <a:r>
              <a:rPr lang="pt-BR" dirty="0"/>
              <a:t>: ALIMENTOS: parentes; AVÓS (nada);  “ASCENDENTES: alimentos”</a:t>
            </a:r>
          </a:p>
          <a:p>
            <a:pPr algn="just">
              <a:spcBef>
                <a:spcPts val="0"/>
              </a:spcBef>
            </a:pPr>
            <a:r>
              <a:rPr lang="pt-BR" b="1" dirty="0"/>
              <a:t>PEDIDOS ESPECIAIS</a:t>
            </a:r>
          </a:p>
          <a:p>
            <a:pPr algn="just">
              <a:spcBef>
                <a:spcPts val="0"/>
              </a:spcBef>
            </a:pPr>
            <a:r>
              <a:rPr lang="pt-BR" b="1" dirty="0"/>
              <a:t>GRATUIDADE JUSTIÇA:</a:t>
            </a:r>
            <a:r>
              <a:rPr lang="pt-BR" dirty="0"/>
              <a:t> mãe recebe apenas um salário mínimo, valor absolutamente insuficiente arcar com as necessidades da menor</a:t>
            </a:r>
          </a:p>
          <a:p>
            <a:pPr algn="just">
              <a:spcBef>
                <a:spcPts val="0"/>
              </a:spcBef>
            </a:pPr>
            <a:r>
              <a:rPr lang="pt-BR" b="1" dirty="0"/>
              <a:t>TUTELA PROVISÓRIA DE URGÊNCIA </a:t>
            </a:r>
            <a:r>
              <a:rPr lang="pt-BR" dirty="0"/>
              <a:t>alimentos provisórios - Art. 4º da Lei n. 5.478/68</a:t>
            </a:r>
          </a:p>
          <a:p>
            <a:pPr algn="just">
              <a:spcBef>
                <a:spcPts val="0"/>
              </a:spcBef>
            </a:pPr>
            <a:r>
              <a:rPr lang="pt-BR" b="1" dirty="0"/>
              <a:t>COMPETÊNCIA</a:t>
            </a:r>
            <a:r>
              <a:rPr lang="pt-BR" dirty="0"/>
              <a:t>: foro cidade Alfa: CPC ALIMENTOS “foro”; </a:t>
            </a:r>
            <a:r>
              <a:rPr lang="pt-BR" dirty="0" err="1"/>
              <a:t>COMPETÊNCIA:alimentos</a:t>
            </a:r>
            <a:endParaRPr lang="pt-BR" dirty="0"/>
          </a:p>
          <a:p>
            <a:pPr algn="just">
              <a:spcBef>
                <a:spcPts val="0"/>
              </a:spcBef>
            </a:pPr>
            <a:r>
              <a:rPr lang="pt-BR" b="1" dirty="0"/>
              <a:t>PEDIDOS</a:t>
            </a:r>
            <a:r>
              <a:rPr lang="pt-BR" dirty="0"/>
              <a:t>:</a:t>
            </a:r>
          </a:p>
          <a:p>
            <a:pPr algn="just">
              <a:spcBef>
                <a:spcPts val="0"/>
              </a:spcBef>
            </a:pPr>
            <a:r>
              <a:rPr lang="pt-BR" dirty="0"/>
              <a:t>-alimentos provisórios R$ 1.500,00</a:t>
            </a:r>
          </a:p>
          <a:p>
            <a:pPr algn="just">
              <a:spcBef>
                <a:spcPts val="0"/>
              </a:spcBef>
            </a:pPr>
            <a:r>
              <a:rPr lang="pt-BR" dirty="0"/>
              <a:t>-gratuidade justiça</a:t>
            </a:r>
          </a:p>
          <a:p>
            <a:pPr algn="just">
              <a:spcBef>
                <a:spcPts val="0"/>
              </a:spcBef>
            </a:pPr>
            <a:r>
              <a:rPr lang="pt-BR" dirty="0"/>
              <a:t>-condenação da ré no pagamento mensal de alimentos definitivos no valor de R$ 1.500,00</a:t>
            </a:r>
          </a:p>
          <a:p>
            <a:pPr algn="just">
              <a:spcBef>
                <a:spcPts val="0"/>
              </a:spcBef>
            </a:pPr>
            <a:r>
              <a:rPr lang="pt-BR" dirty="0"/>
              <a:t>-sucumbência</a:t>
            </a:r>
          </a:p>
          <a:p>
            <a:pPr algn="just">
              <a:spcBef>
                <a:spcPts val="0"/>
              </a:spcBef>
            </a:pPr>
            <a:r>
              <a:rPr lang="pt-BR" b="1" dirty="0"/>
              <a:t>PROVAS</a:t>
            </a:r>
          </a:p>
          <a:p>
            <a:pPr algn="just">
              <a:spcBef>
                <a:spcPts val="0"/>
              </a:spcBef>
            </a:pPr>
            <a:r>
              <a:rPr lang="pt-BR" b="1" dirty="0"/>
              <a:t>AUDIÊNCIA DE CONCILIAÇÃO </a:t>
            </a:r>
            <a:r>
              <a:rPr lang="pt-BR" dirty="0"/>
              <a:t>– art. 5º LA</a:t>
            </a:r>
            <a:endParaRPr lang="pt-BR" b="1" dirty="0"/>
          </a:p>
          <a:p>
            <a:pPr algn="just">
              <a:spcBef>
                <a:spcPts val="0"/>
              </a:spcBef>
            </a:pPr>
            <a:r>
              <a:rPr lang="pt-BR" b="1" dirty="0"/>
              <a:t>VALOR DA CAUSA </a:t>
            </a:r>
            <a:r>
              <a:rPr lang="pt-BR" dirty="0"/>
              <a:t>R$ 18.000,00 (12 vezes o valor da pensão) – CPC art. 292, III na ação de alimentos, a soma de 12 (doze) prestações mensais</a:t>
            </a:r>
          </a:p>
        </p:txBody>
      </p:sp>
    </p:spTree>
    <p:extLst>
      <p:ext uri="{BB962C8B-B14F-4D97-AF65-F5344CB8AC3E}">
        <p14:creationId xmlns:p14="http://schemas.microsoft.com/office/powerpoint/2010/main" val="2498722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16C10-FB83-20B2-B69D-DF121ECBD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B4498B67-02EE-085F-9B4B-80412A4279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João da Silva conduzia prudentemente seu veículo pela Avenida Central, Campinas. 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Ao cruzar a rua, seu carro foi violentamente atingido pelo automóvel dirigido por Pedro Souza, que avançou o sinal vermelho</a:t>
            </a:r>
            <a:r>
              <a:rPr lang="pt-BR" sz="3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pt-BR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fato presenciado por Tiago.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3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 acidente resultou na perda total do veículo de João, avaliado em R$ 45.000,00.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3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Sabe-se que João reside em Campinas, município do acidente e </a:t>
            </a:r>
            <a:r>
              <a:rPr lang="pt-BR" sz="3000" dirty="0"/>
              <a:t>usa o veículo diariamente para se deslocar até o hospital e ainda recebe benefício “bolsa família” e</a:t>
            </a:r>
            <a:r>
              <a:rPr lang="pt-BR" sz="3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não tem interesse na conciliação. Pedro, reside tem Santos.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30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Na qualidade de patrono de João, elabore a peça processual cabível para que João seja ressarcido do valores do veículo.</a:t>
            </a:r>
          </a:p>
        </p:txBody>
      </p:sp>
    </p:spTree>
    <p:extLst>
      <p:ext uri="{BB962C8B-B14F-4D97-AF65-F5344CB8AC3E}">
        <p14:creationId xmlns:p14="http://schemas.microsoft.com/office/powerpoint/2010/main" val="2581718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A910F-E91A-9358-3980-C8DB319FD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6469D856-8DBE-CF9B-D365-8B5C356A27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João da Silva conduzia seu veículo pela Avenida Central respeitando a sinalização. 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Ao cruzar a rua, seu carro foi violentamente atingido pelo automóvel dirigido por Pedro Souza, que avançou o sinal vermelho</a:t>
            </a:r>
            <a:r>
              <a:rPr lang="pt-BR" sz="2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pt-BR" sz="2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fato presenciado por Tiago.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1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 acidente resultou na perda total do veículo de João, avaliado em R$ 45.000,00.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Sabe-se que João reside em Campinas, município do acidente e </a:t>
            </a:r>
            <a:r>
              <a:rPr lang="pt-BR" sz="2100" dirty="0"/>
              <a:t>usa o veículo diariamente para se deslocar até o hospital e ainda recebe benefício “bolsa família” e</a:t>
            </a:r>
            <a:r>
              <a:rPr lang="pt-BR" sz="2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não tem interesse na conciliação. Pedro, reside tem Santos.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1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Na qualidade de patrono de João, elabore a peça processual cabível para que João seja ressarcido do valores do veículo.</a:t>
            </a:r>
          </a:p>
          <a:p>
            <a:pPr algn="just"/>
            <a:r>
              <a:rPr lang="pt-BR" b="1" dirty="0">
                <a:solidFill>
                  <a:srgbClr val="FF0000"/>
                </a:solidFill>
              </a:rPr>
              <a:t>Polo ativo – passivo</a:t>
            </a:r>
            <a:endParaRPr lang="pt-BR" sz="3200" dirty="0">
              <a:solidFill>
                <a:srgbClr val="FF0000"/>
              </a:solidFill>
            </a:endParaRPr>
          </a:p>
          <a:p>
            <a:pPr algn="just"/>
            <a:r>
              <a:rPr lang="pt-BR" b="1" dirty="0">
                <a:solidFill>
                  <a:srgbClr val="FF0000"/>
                </a:solidFill>
              </a:rPr>
              <a:t>Processo já existe? (montar linha processual) – Tem decisão judicial em que fase despacho, interlocutória, sentença, monocrática e acordão? Tem trânsito em julgado?</a:t>
            </a:r>
            <a:endParaRPr lang="pt-BR" sz="3200" dirty="0">
              <a:solidFill>
                <a:srgbClr val="FF0000"/>
              </a:solidFill>
            </a:endParaRPr>
          </a:p>
          <a:p>
            <a:pPr algn="just"/>
            <a:r>
              <a:rPr lang="pt-BR" b="1" dirty="0">
                <a:solidFill>
                  <a:srgbClr val="FF0000"/>
                </a:solidFill>
              </a:rPr>
              <a:t>O que precisa? “O que meu cliente precisa que o Judiciário faça?” (nome da ação)</a:t>
            </a:r>
            <a:endParaRPr lang="pt-BR" sz="3200" dirty="0">
              <a:solidFill>
                <a:srgbClr val="FF0000"/>
              </a:solidFill>
            </a:endParaRPr>
          </a:p>
          <a:p>
            <a:pPr algn="just"/>
            <a:r>
              <a:rPr lang="pt-BR" b="1" dirty="0">
                <a:solidFill>
                  <a:srgbClr val="FF0000"/>
                </a:solidFill>
              </a:rPr>
              <a:t>É urgente? (tutela de urgência)</a:t>
            </a:r>
            <a:endParaRPr lang="pt-BR" sz="3200" dirty="0">
              <a:solidFill>
                <a:srgbClr val="FF0000"/>
              </a:solidFill>
            </a:endParaRPr>
          </a:p>
          <a:p>
            <a:pPr algn="just"/>
            <a:r>
              <a:rPr lang="pt-BR" b="1" dirty="0">
                <a:solidFill>
                  <a:srgbClr val="FF0000"/>
                </a:solidFill>
              </a:rPr>
              <a:t>Competência (endereçamento) – Procedimento comum ou especial</a:t>
            </a:r>
            <a:endParaRPr lang="pt-BR" sz="3200" dirty="0">
              <a:solidFill>
                <a:srgbClr val="FF0000"/>
              </a:solidFill>
            </a:endParaRPr>
          </a:p>
          <a:p>
            <a:pPr algn="just"/>
            <a:r>
              <a:rPr lang="pt-BR" b="1" dirty="0">
                <a:solidFill>
                  <a:srgbClr val="FF0000"/>
                </a:solidFill>
              </a:rPr>
              <a:t>Fundamento direito material e processual (alegar – artigo – consequência)</a:t>
            </a:r>
            <a:endParaRPr lang="pt-BR" sz="3200" dirty="0">
              <a:solidFill>
                <a:srgbClr val="FF0000"/>
              </a:solidFill>
            </a:endParaRPr>
          </a:p>
          <a:p>
            <a:pPr algn="just"/>
            <a:r>
              <a:rPr lang="pt-BR" b="1" dirty="0">
                <a:solidFill>
                  <a:srgbClr val="FF0000"/>
                </a:solidFill>
              </a:rPr>
              <a:t>Pedidos?</a:t>
            </a:r>
            <a:endParaRPr lang="pt-BR" sz="3200" dirty="0">
              <a:solidFill>
                <a:srgbClr val="FF0000"/>
              </a:solidFill>
            </a:endParaRP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sz="30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02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2F387-459C-97A5-CDBD-5F99A9176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5F237E33-AD9F-61C5-9E2B-2B7C9A2377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800" dirty="0"/>
              <a:t>AO JUÍZO DA XXX VARA CÍVEL DA COMARCA DE CAMPINAS.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t-BR" sz="2800" dirty="0"/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t-BR" sz="2800" dirty="0"/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800" dirty="0"/>
              <a:t>EXCELENTÍSSIMO SENHOR DOUTOR JUIZ DE DIREITO DA XXX VARA CÍVEL DA COMARCA DE CAMPINAS.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800" dirty="0"/>
              <a:t>ÍNDICE REMISSIVO: palavras chaves? Acidente de trânsito - competência</a:t>
            </a:r>
          </a:p>
          <a:p>
            <a:pPr algn="r">
              <a:lnSpc>
                <a:spcPct val="150000"/>
              </a:lnSpc>
              <a:spcAft>
                <a:spcPts val="800"/>
              </a:spcAft>
            </a:pPr>
            <a:r>
              <a:rPr lang="pt-BR" sz="2800" b="1" i="1" dirty="0"/>
              <a:t>53, inciso V, do CPC</a:t>
            </a:r>
            <a:endParaRPr lang="pt-BR" sz="2800" i="1" dirty="0"/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t-BR" sz="2800" i="1" dirty="0"/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t-BR" sz="2800" dirty="0"/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t-BR" sz="2800" dirty="0"/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t-BR" sz="2800" dirty="0"/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739094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A7DD9-0213-3E8B-A21C-0E405E767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B3DE8AF-F4DB-9DF4-8FAF-F13E93D1FD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/>
          </a:bodyPr>
          <a:lstStyle/>
          <a:p>
            <a:pPr algn="just"/>
            <a:r>
              <a:rPr lang="pt-BR" sz="3600" b="1" dirty="0"/>
              <a:t>JOÃO DA SILVA</a:t>
            </a:r>
            <a:r>
              <a:rPr lang="pt-BR" sz="3600" dirty="0"/>
              <a:t>, nacionalidade xxx, estado civil xxx, profissão xxx, portador do RG nº XXX e CPF nº XXX, residente e domiciliado logradouro xxx, Campinas, e-mail xxx, por intermédio de seu </a:t>
            </a:r>
            <a:r>
              <a:rPr lang="pt-BR" sz="3600" b="1" dirty="0"/>
              <a:t>advogado</a:t>
            </a:r>
            <a:r>
              <a:rPr lang="pt-BR" sz="3600" dirty="0"/>
              <a:t> xxx, OAB XXX, endereço físico e eletrônico xxx, procuração anexa (doc. xxx), vem, respeitosamente, à presença de Vossa Excelência, com </a:t>
            </a:r>
            <a:r>
              <a:rPr lang="pt-BR" sz="3600" b="1" dirty="0"/>
              <a:t>fundamento</a:t>
            </a:r>
            <a:r>
              <a:rPr lang="pt-BR" sz="3600" dirty="0"/>
              <a:t> nos </a:t>
            </a:r>
            <a:r>
              <a:rPr lang="pt-BR" sz="3600" dirty="0" err="1"/>
              <a:t>arts</a:t>
            </a:r>
            <a:r>
              <a:rPr lang="pt-BR" sz="3600" dirty="0"/>
              <a:t>. 186 do Código Civil e artigos 319 e seguintes do Código de Processo Civil, </a:t>
            </a:r>
            <a:r>
              <a:rPr lang="pt-BR" sz="3600" b="1" dirty="0"/>
              <a:t>ajuizar</a:t>
            </a:r>
            <a:r>
              <a:rPr lang="pt-BR" sz="3600" dirty="0"/>
              <a:t> a presente</a:t>
            </a:r>
          </a:p>
          <a:p>
            <a:r>
              <a:rPr lang="pt-BR" sz="3600" b="1" dirty="0"/>
              <a:t>AÇÃO INDENIZATÓRIA</a:t>
            </a:r>
          </a:p>
          <a:p>
            <a:pPr algn="just"/>
            <a:r>
              <a:rPr lang="pt-BR" sz="3600" dirty="0"/>
              <a:t>em face de </a:t>
            </a:r>
            <a:r>
              <a:rPr lang="pt-BR" sz="3600" b="1" dirty="0"/>
              <a:t>PEDRO SOUZA</a:t>
            </a:r>
            <a:r>
              <a:rPr lang="pt-BR" sz="3600" dirty="0"/>
              <a:t>, nacionalidade XXX, estado civil XXX, profissão XXX, portador do RG nº XXX e CPF nº XXX, residente e domiciliado logradouro xxx, Santos, e-mail xxx, pelos fatos e fundamentos que passa a expor:</a:t>
            </a:r>
          </a:p>
        </p:txBody>
      </p:sp>
    </p:spTree>
    <p:extLst>
      <p:ext uri="{BB962C8B-B14F-4D97-AF65-F5344CB8AC3E}">
        <p14:creationId xmlns:p14="http://schemas.microsoft.com/office/powerpoint/2010/main" val="688774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DF5C7-361D-6030-AAD5-7CE53D306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36A73C71-6A73-9EBF-93A1-42EA602876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/>
          </a:bodyPr>
          <a:lstStyle/>
          <a:p>
            <a:pPr algn="just"/>
            <a:r>
              <a:rPr lang="pt-BR" sz="2800" b="1" dirty="0"/>
              <a:t>DOS FATOS</a:t>
            </a:r>
          </a:p>
          <a:p>
            <a:pPr algn="just"/>
            <a:r>
              <a:rPr lang="pt-BR" sz="2800" dirty="0"/>
              <a:t>	No dia </a:t>
            </a:r>
            <a:r>
              <a:rPr lang="pt-BR" sz="2800" b="1" dirty="0"/>
              <a:t>xxx, por volta das xxx horas,</a:t>
            </a:r>
            <a:r>
              <a:rPr lang="pt-BR" sz="2800" dirty="0"/>
              <a:t> o autor conduzia seu veículo pela Avenida Central, na cidade de Campinas, respeitando todas as regras de trânsito e a sinalização local.</a:t>
            </a:r>
          </a:p>
          <a:p>
            <a:pPr algn="just"/>
            <a:r>
              <a:rPr lang="pt-BR" sz="2800" dirty="0"/>
              <a:t>	Ao cruzar a rua, seu automóvel foi </a:t>
            </a:r>
            <a:r>
              <a:rPr lang="pt-BR" sz="2800" b="1" dirty="0"/>
              <a:t>violentamente atingido</a:t>
            </a:r>
            <a:r>
              <a:rPr lang="pt-BR" sz="2800" dirty="0"/>
              <a:t> pelo veículo do Réu, que avançou o sinal vermelho, acarretando a perda total do veículo avaliado em R$ 45.000,00.</a:t>
            </a:r>
          </a:p>
          <a:p>
            <a:pPr algn="just"/>
            <a:r>
              <a:rPr lang="pt-BR" sz="2800" dirty="0"/>
              <a:t>	O acidente foi presenciado por Tiago.</a:t>
            </a:r>
          </a:p>
          <a:p>
            <a:pPr algn="just"/>
            <a:r>
              <a:rPr lang="pt-BR" sz="2800" dirty="0"/>
              <a:t>	O autor usa o veículo diariamente para se deslocar até o hospital, onde realiza acompanhamento médico contínuo.</a:t>
            </a:r>
          </a:p>
          <a:p>
            <a:pPr algn="just"/>
            <a:r>
              <a:rPr lang="pt-BR" sz="2800" dirty="0"/>
              <a:t>	</a:t>
            </a:r>
          </a:p>
          <a:p>
            <a:pPr algn="just"/>
            <a:r>
              <a:rPr lang="pt-BR" sz="28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76031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3BF11-6200-FB88-0936-B6D6FED7A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FE9B99D5-27FA-8038-E837-8670A3DEB8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/>
          </a:bodyPr>
          <a:lstStyle/>
          <a:p>
            <a:pPr algn="just"/>
            <a:r>
              <a:rPr lang="pt-BR" sz="2800" b="1" dirty="0"/>
              <a:t>DO DIREITO</a:t>
            </a:r>
          </a:p>
          <a:p>
            <a:pPr algn="just"/>
            <a:r>
              <a:rPr lang="pt-BR" sz="2800" dirty="0"/>
              <a:t>	O réu agiu imprudentemente ao cruzar seu veículo no farol vermelho. O autor sofreu </a:t>
            </a:r>
            <a:r>
              <a:rPr lang="pt-BR" sz="2800" b="1" dirty="0"/>
              <a:t>perda total de seu veículo</a:t>
            </a:r>
            <a:r>
              <a:rPr lang="pt-BR" sz="2800" dirty="0"/>
              <a:t> avaliado em </a:t>
            </a:r>
            <a:r>
              <a:rPr lang="pt-BR" sz="2800" b="1" dirty="0"/>
              <a:t>R$ 45.000,00</a:t>
            </a:r>
            <a:r>
              <a:rPr lang="pt-BR" sz="2800" dirty="0"/>
              <a:t>.</a:t>
            </a:r>
          </a:p>
          <a:p>
            <a:pPr algn="just"/>
            <a:r>
              <a:rPr lang="pt-BR" sz="2800" dirty="0"/>
              <a:t>	Nos termos do art. </a:t>
            </a:r>
            <a:r>
              <a:rPr lang="pt-BR" sz="2800" b="1" dirty="0"/>
              <a:t>186 do Código Civil</a:t>
            </a:r>
            <a:r>
              <a:rPr lang="pt-BR" sz="2800" dirty="0"/>
              <a:t>, aquele que, por ação ou omissão voluntária, negligência ou imprudência, causar dano a outrem, ainda que exclusivamente moral, comete ato ilícito.</a:t>
            </a:r>
          </a:p>
          <a:p>
            <a:pPr algn="just"/>
            <a:r>
              <a:rPr lang="pt-BR" sz="2800" dirty="0"/>
              <a:t>	No mesmo sentido, o art. </a:t>
            </a:r>
            <a:r>
              <a:rPr lang="pt-BR" sz="2800" b="1" dirty="0"/>
              <a:t>927 do Código Civil</a:t>
            </a:r>
            <a:r>
              <a:rPr lang="pt-BR" sz="2800" dirty="0"/>
              <a:t> dispõe que aquele que causar dano a outrem fica obrigado a repará-lo.</a:t>
            </a:r>
          </a:p>
          <a:p>
            <a:pPr algn="just"/>
            <a:r>
              <a:rPr lang="pt-BR" sz="2800" dirty="0"/>
              <a:t>	A </a:t>
            </a:r>
            <a:r>
              <a:rPr lang="pt-BR" sz="2800" b="1" dirty="0"/>
              <a:t>culpa exclusiva do Réu</a:t>
            </a:r>
            <a:r>
              <a:rPr lang="pt-BR" sz="2800" dirty="0"/>
              <a:t> está caracterizada, uma vez que este desrespeitou a sinalização de trânsito ao avançar o sinal vermelho, causando o sinistro e o consequente prejuízo material do autor.</a:t>
            </a:r>
          </a:p>
          <a:p>
            <a:pPr algn="just"/>
            <a:r>
              <a:rPr lang="pt-BR" sz="2800" dirty="0"/>
              <a:t>	Assim, é devida a </a:t>
            </a:r>
            <a:r>
              <a:rPr lang="pt-BR" sz="2800" b="1" dirty="0"/>
              <a:t>indenização correspondente ao valor do veículo perdido no valor de R$ 45.000,00</a:t>
            </a:r>
            <a:r>
              <a:rPr lang="pt-B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196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4E2E1-BE32-3059-3987-24C7867D6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AE2AD10-43A2-1744-F611-856020BA8F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/>
          </a:bodyPr>
          <a:lstStyle/>
          <a:p>
            <a:pPr algn="just"/>
            <a:r>
              <a:rPr lang="pt-BR" sz="2800" b="1" dirty="0"/>
              <a:t>DA COMPETÊNCIA TERRITORIAL</a:t>
            </a:r>
          </a:p>
          <a:p>
            <a:pPr algn="just"/>
            <a:r>
              <a:rPr lang="pt-BR" sz="2800" dirty="0"/>
              <a:t>	A presente demanda tem por objeto ação de indenização por danos materiais, em razão de acidente de trânsito.</a:t>
            </a:r>
          </a:p>
          <a:p>
            <a:pPr algn="just"/>
            <a:r>
              <a:rPr lang="pt-BR" sz="2800" dirty="0"/>
              <a:t>	Conforme dispõe o art. </a:t>
            </a:r>
            <a:r>
              <a:rPr lang="pt-BR" sz="2800" b="1" dirty="0"/>
              <a:t>53, inciso V, do CPC</a:t>
            </a:r>
            <a:r>
              <a:rPr lang="pt-BR" sz="2800" dirty="0"/>
              <a:t>, nas ações de reparação de dano em razão de acidente de veículo, é competente o foro </a:t>
            </a:r>
            <a:r>
              <a:rPr lang="pt-BR" sz="2800" b="1" dirty="0"/>
              <a:t>do domicílio do autor</a:t>
            </a:r>
            <a:r>
              <a:rPr lang="pt-BR" sz="2800" dirty="0"/>
              <a:t> ou </a:t>
            </a:r>
            <a:r>
              <a:rPr lang="pt-BR" sz="2800" b="1" dirty="0"/>
              <a:t>do local do fato</a:t>
            </a:r>
            <a:r>
              <a:rPr lang="pt-BR" sz="2800" dirty="0"/>
              <a:t>.</a:t>
            </a:r>
          </a:p>
          <a:p>
            <a:pPr algn="just"/>
            <a:r>
              <a:rPr lang="pt-BR" sz="2800" dirty="0"/>
              <a:t>	No presente caso, </a:t>
            </a:r>
            <a:r>
              <a:rPr lang="pt-BR" sz="2800" b="1" dirty="0"/>
              <a:t>o acidente ocorreu em Campinas</a:t>
            </a:r>
            <a:r>
              <a:rPr lang="pt-BR" sz="2800" dirty="0"/>
              <a:t>, município que também corresponde ao domicílio do Autor. </a:t>
            </a:r>
          </a:p>
          <a:p>
            <a:pPr algn="just"/>
            <a:r>
              <a:rPr lang="pt-BR" sz="2800" dirty="0"/>
              <a:t>	Assim, mostra-se competente o foro da Comarca de Campinas para processar e julgar a presente demanda.</a:t>
            </a:r>
          </a:p>
        </p:txBody>
      </p:sp>
    </p:spTree>
    <p:extLst>
      <p:ext uri="{BB962C8B-B14F-4D97-AF65-F5344CB8AC3E}">
        <p14:creationId xmlns:p14="http://schemas.microsoft.com/office/powerpoint/2010/main" val="229908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B375B-BED0-1E51-970D-A20B12802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01830D7-E02D-DB2E-32CC-7636DFA11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/>
          </a:bodyPr>
          <a:lstStyle/>
          <a:p>
            <a:pPr algn="just"/>
            <a:r>
              <a:rPr lang="pt-BR" sz="2800" b="1" dirty="0"/>
              <a:t>DA GRATUIDADE DA JUSTIÇA</a:t>
            </a:r>
          </a:p>
          <a:p>
            <a:pPr algn="just"/>
            <a:r>
              <a:rPr lang="pt-BR" sz="2800" dirty="0"/>
              <a:t>	O Autor encontra-se em situação de hipossuficiência econômica, recebendo apenas o </a:t>
            </a:r>
            <a:r>
              <a:rPr lang="pt-BR" sz="2800" b="1" dirty="0"/>
              <a:t>benefício assistencial do Bolsa Família</a:t>
            </a:r>
            <a:r>
              <a:rPr lang="pt-BR" sz="2800" dirty="0"/>
              <a:t>, não possuindo condições de arcar com custas processuais e honorários advocatícios sem prejuízo de sua própria subsistência e de sua família.</a:t>
            </a:r>
          </a:p>
          <a:p>
            <a:pPr algn="just"/>
            <a:r>
              <a:rPr lang="pt-BR" sz="2800" dirty="0"/>
              <a:t>	Nos termos do art. </a:t>
            </a:r>
            <a:r>
              <a:rPr lang="pt-BR" sz="2800" b="1" dirty="0"/>
              <a:t>98 e seguintes do CPC</a:t>
            </a:r>
            <a:r>
              <a:rPr lang="pt-BR" sz="2800" dirty="0"/>
              <a:t> e do art. </a:t>
            </a:r>
            <a:r>
              <a:rPr lang="pt-BR" sz="2800" b="1" dirty="0"/>
              <a:t>5º, </a:t>
            </a:r>
            <a:r>
              <a:rPr lang="pt-BR" sz="2800" b="1" dirty="0" err="1"/>
              <a:t>LXXIV</a:t>
            </a:r>
            <a:r>
              <a:rPr lang="pt-BR" sz="2800" b="1" dirty="0"/>
              <a:t>, da Constituição Federal</a:t>
            </a:r>
            <a:r>
              <a:rPr lang="pt-BR" sz="2800" dirty="0"/>
              <a:t>, a pessoa com insuficiência de recursos para pagar as custas e as despesas processuais tem direito à gratuidade da justiça.</a:t>
            </a:r>
          </a:p>
          <a:p>
            <a:pPr algn="just"/>
            <a:r>
              <a:rPr lang="pt-BR" sz="2800" dirty="0"/>
              <a:t>	Logo, requer a concessão dos </a:t>
            </a:r>
            <a:r>
              <a:rPr lang="pt-BR" sz="2800" b="1" dirty="0"/>
              <a:t>benefícios da gratuidade da justiça</a:t>
            </a:r>
            <a:r>
              <a:rPr lang="pt-BR" sz="2800" dirty="0"/>
              <a:t>.	</a:t>
            </a:r>
          </a:p>
        </p:txBody>
      </p:sp>
    </p:spTree>
    <p:extLst>
      <p:ext uri="{BB962C8B-B14F-4D97-AF65-F5344CB8AC3E}">
        <p14:creationId xmlns:p14="http://schemas.microsoft.com/office/powerpoint/2010/main" val="2247923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E204C-BEEE-5928-FBD4-A1D440E26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60D50773-EB13-5AD0-77D9-FB4468EAA4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/>
          </a:bodyPr>
          <a:lstStyle/>
          <a:p>
            <a:pPr algn="just"/>
            <a:r>
              <a:rPr lang="pt-BR" sz="2800" b="1" dirty="0"/>
              <a:t>DOS PEDIDOS</a:t>
            </a:r>
          </a:p>
          <a:p>
            <a:pPr algn="just"/>
            <a:r>
              <a:rPr lang="pt-BR" sz="2800" dirty="0"/>
              <a:t>	Diante do exposto, requer:</a:t>
            </a:r>
          </a:p>
          <a:p>
            <a:pPr marL="514350" indent="-514350" algn="just">
              <a:buAutoNum type="alphaLcParenR"/>
            </a:pPr>
            <a:r>
              <a:rPr lang="pt-BR" sz="2800" dirty="0"/>
              <a:t>a concessão dos </a:t>
            </a:r>
            <a:r>
              <a:rPr lang="pt-BR" sz="2800" b="1" dirty="0"/>
              <a:t>benefícios da gratuidade da justiça nos termos do art. 98 do CPC</a:t>
            </a:r>
            <a:r>
              <a:rPr lang="pt-BR" sz="2800" dirty="0"/>
              <a:t>;</a:t>
            </a:r>
          </a:p>
          <a:p>
            <a:pPr algn="just"/>
            <a:br>
              <a:rPr lang="pt-BR" sz="2800" dirty="0"/>
            </a:br>
            <a:r>
              <a:rPr lang="pt-BR" sz="2800" dirty="0"/>
              <a:t>b)  a </a:t>
            </a:r>
            <a:r>
              <a:rPr lang="pt-BR" sz="2800" b="1" dirty="0"/>
              <a:t>citação do Réu</a:t>
            </a:r>
            <a:r>
              <a:rPr lang="pt-BR" sz="2800" dirty="0"/>
              <a:t>, no endereço indicado, para apresentar contestação, sob pena de revelia;</a:t>
            </a:r>
          </a:p>
          <a:p>
            <a:pPr algn="just"/>
            <a:br>
              <a:rPr lang="pt-BR" sz="2800" dirty="0"/>
            </a:br>
            <a:r>
              <a:rPr lang="pt-BR" sz="2800" dirty="0"/>
              <a:t>c) requer a </a:t>
            </a:r>
            <a:r>
              <a:rPr lang="pt-BR" sz="2800" b="1" dirty="0"/>
              <a:t>condenação do Réu ao pagamento de R$ 45.000,00</a:t>
            </a:r>
            <a:r>
              <a:rPr lang="pt-BR" sz="2800" dirty="0"/>
              <a:t>, a título de indenização por danos materiais, acrescidos de </a:t>
            </a:r>
            <a:r>
              <a:rPr lang="pt-BR" sz="2800" b="1" dirty="0"/>
              <a:t>juros de mora</a:t>
            </a:r>
            <a:r>
              <a:rPr lang="pt-BR" sz="2800" dirty="0"/>
              <a:t> e </a:t>
            </a:r>
            <a:r>
              <a:rPr lang="pt-BR" sz="2800" b="1" dirty="0"/>
              <a:t>correção monetária</a:t>
            </a:r>
            <a:r>
              <a:rPr lang="pt-BR" sz="2800" dirty="0"/>
              <a:t>;</a:t>
            </a:r>
          </a:p>
          <a:p>
            <a:pPr algn="just"/>
            <a:endParaRPr lang="pt-BR" sz="2800" dirty="0"/>
          </a:p>
          <a:p>
            <a:pPr algn="just"/>
            <a:r>
              <a:rPr lang="pt-BR" sz="2800" dirty="0"/>
              <a:t>d) a condenação do réu ao pagamento das custas e despesas processuais e honorários advocatícios nos termos do art. 85 do CPC;</a:t>
            </a:r>
          </a:p>
          <a:p>
            <a:pPr algn="just"/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836148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E79D3-A638-2DF0-3FB4-B8A0A22E1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CB71149-291F-1E55-04CC-C439EAC1DE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/>
          </a:bodyPr>
          <a:lstStyle/>
          <a:p>
            <a:pPr algn="just"/>
            <a:r>
              <a:rPr lang="pt-BR" sz="2800" b="1" dirty="0"/>
              <a:t>DAS PROVAS</a:t>
            </a:r>
          </a:p>
          <a:p>
            <a:pPr algn="just"/>
            <a:r>
              <a:rPr lang="pt-BR" sz="2800" dirty="0"/>
              <a:t>	 Protesta por todos os meios de provas nos termos do artigo 369 do CPC, especialmente com o depoimento da testemunha </a:t>
            </a:r>
            <a:r>
              <a:rPr lang="pt-BR" sz="2800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Tiago que presenciou os fatos.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892169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C039B-9778-7DDA-F69F-6EF5832BA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1B9A3534-D5DA-09D6-A203-DD9C2CFD69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/>
          </a:bodyPr>
          <a:lstStyle/>
          <a:p>
            <a:pPr algn="just"/>
            <a:r>
              <a:rPr lang="pt-BR" sz="2800" b="1" dirty="0"/>
              <a:t>DA AUDIÊNCIA DE CONCILIAÇÃO</a:t>
            </a:r>
          </a:p>
          <a:p>
            <a:pPr algn="just"/>
            <a:r>
              <a:rPr lang="pt-BR" sz="2800" dirty="0"/>
              <a:t>	O Autor não tem </a:t>
            </a:r>
            <a:r>
              <a:rPr lang="pt-BR" sz="2800" b="1" dirty="0"/>
              <a:t>interesse na realização da audiência de conciliação</a:t>
            </a:r>
            <a:r>
              <a:rPr lang="pt-BR" sz="2800" dirty="0"/>
              <a:t>, nos termos do art. </a:t>
            </a:r>
            <a:r>
              <a:rPr lang="pt-BR" sz="2800" b="1" dirty="0"/>
              <a:t>319, VII, do CPC</a:t>
            </a:r>
            <a:r>
              <a:rPr lang="pt-B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3148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58A75-2C80-855C-F7EC-DB7884E95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ECE2C1E4-D4FB-1882-7DEA-670BAF524B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800" b="1" dirty="0"/>
              <a:t>DO VALOR DA CAUSA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800" dirty="0"/>
              <a:t>	Dá-se à causa o valor de R$ 45.000,00 conforme art. 292, V do CPC.</a:t>
            </a:r>
          </a:p>
        </p:txBody>
      </p:sp>
    </p:spTree>
    <p:extLst>
      <p:ext uri="{BB962C8B-B14F-4D97-AF65-F5344CB8AC3E}">
        <p14:creationId xmlns:p14="http://schemas.microsoft.com/office/powerpoint/2010/main" val="1373638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83A6F-3229-993E-7698-62BA30EA0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1EE7F059-566E-D36A-A6E0-2FBBC2134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800" dirty="0"/>
              <a:t>Nestes termos,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800" dirty="0"/>
              <a:t>pede deferimento.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t-BR" sz="2800" dirty="0"/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800" dirty="0"/>
              <a:t>Local, data.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t-BR" sz="2800" dirty="0"/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800" dirty="0"/>
              <a:t>Advogado XXX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800" dirty="0"/>
              <a:t>OAB/XX nº XXX</a:t>
            </a:r>
          </a:p>
        </p:txBody>
      </p:sp>
    </p:spTree>
    <p:extLst>
      <p:ext uri="{BB962C8B-B14F-4D97-AF65-F5344CB8AC3E}">
        <p14:creationId xmlns:p14="http://schemas.microsoft.com/office/powerpoint/2010/main" val="597129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98D2B-A8A6-43E9-6067-0D2FA7BB1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C8A6F924-B222-A742-6175-7B1A714204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"/>
            <a:ext cx="12191999" cy="6858000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-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sz="2800" dirty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</a:t>
            </a:r>
            <a:r>
              <a:rPr lang="pt-BR" sz="3200" dirty="0"/>
              <a:t>Em 15 de janeiro de 2013, Marcelo, engenheiro, domiciliado no Rio de Janeiro, efetuou a compra de um aparelho de ar condicionado fabricado pela “G” S. A., empresa sediada em São Paulo. Ocorre que o referido produto, apesar de devidamente entregue, desde o momento de sua instalação, passou a apresentar problemas, desarmando e não refrigerando o ambiente. Em virtude dos problemas apresentados, Marcelo, no dia 25 de janeiro de 2013, entrou em contato com o fornecedor, que prestou devidamente o serviço de assistência técnica. Nessa oportunidade, foi trocado o termostato do aparelho.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3200" dirty="0"/>
              <a:t>	Todavia, apesar disso, o problema persistiu, razão pela qual Marcelo, por diversas outras vezes, entrou em  contato com a “G” S. A. a fim de tentar resolver a questão amigavelmente. Porém, tendo transcorrido o prazo de 30 (trinta) dias sem a resolução do defeito pelo fornecedor, Marcelo requereu a substituição do produto.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3200" dirty="0"/>
              <a:t>	Ocorre que, para a surpresa de Marcelo, a empresa negou a substituição do mesmo, afirmando que enviaria um novo técnico à sua residência para analisar novamente o produto. Sem embargo, a assistência técnica somente poderia ser realizada após 15 (quinze) dias, devido à grande quantidade de demandas no período do verão.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3200" dirty="0"/>
              <a:t>	Registre-se, ainda, que, em pleno verão, a troca do aparelho de ar condicionado se faz uma medida urgente, posto que as temperaturas atingem níveis cada vez mais alarmantes. Ademais, Marcelo comprou o produto justamente em função da chegada do verão.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3200" dirty="0"/>
              <a:t>	Inconformado, Marcelo o procura, para que, na qualidade de advogado, proponha a medida judicial adequada para a troca do aparelho, abordando todos os aspectos de direito material e processual pertinentes. (Valor: 5,00)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79BA698-F32D-2CE8-853E-F7D5C3A8F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6992" y="68826"/>
            <a:ext cx="1530429" cy="35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489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F7C4A-9C76-047A-C24E-BC550F8F3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E673E2B0-91DE-341E-12A8-319290166A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b="1" dirty="0"/>
              <a:t>-COMPETÊNCIA</a:t>
            </a:r>
            <a:r>
              <a:rPr lang="pt-BR" sz="2800" dirty="0"/>
              <a:t> (RJ): índice geral “CDC”, foro, competência, </a:t>
            </a:r>
            <a:r>
              <a:rPr lang="pt-BR" sz="2800" u="sng" dirty="0"/>
              <a:t>Ação foro competente </a:t>
            </a:r>
            <a:r>
              <a:rPr lang="pt-BR" sz="2800" dirty="0"/>
              <a:t>101, I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b="1" dirty="0"/>
              <a:t>-POLO</a:t>
            </a:r>
            <a:r>
              <a:rPr lang="pt-BR" sz="2800" dirty="0"/>
              <a:t> ativo: MARCELO - passivo G S/A  </a:t>
            </a:r>
            <a:r>
              <a:rPr lang="pt-BR" sz="2800" b="1" dirty="0"/>
              <a:t>NOME DA AÇÃO PEDIDO</a:t>
            </a:r>
            <a:r>
              <a:rPr lang="pt-BR" sz="2800" dirty="0"/>
              <a:t>? troca do ar (OBRIGAÇÃO DE FAZER) C/C tutela provisória: “urgência, as temperaturas atingem níveis cada vez mais alarmantes”.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b="1" dirty="0"/>
              <a:t>-FATOS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b="1" dirty="0"/>
              <a:t>-DO DIREITO</a:t>
            </a:r>
            <a:r>
              <a:rPr lang="pt-BR" sz="2800" dirty="0"/>
              <a:t>:  CDC:  Art. 2° Consumidor  - Art. 3° Fornecedor -  Art. 6º São direitos básicos do consumidor - Art. 12. A cadeia de fornecedores respondem independentemente da existência de culpa pela reparação dos danos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Art. 18. Os fornecedores respondem solidariamente pelos vícios. § 3° O consumidor poderá fazer uso imediato quando comprometer a qualidade ou características do produto, diminuir-lhe o valor ou se tratar de produto essencial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Art. 81. A defesa dos interesses em juízo individualmente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Art. 83. são admissíveis todas as espécies de ações capazes de propiciar sua adequada e efetiva tutela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Art. 84. tutela específica + art. 300 CPC</a:t>
            </a:r>
          </a:p>
          <a:p>
            <a:pPr algn="just">
              <a:spcBef>
                <a:spcPts val="0"/>
              </a:spcBef>
            </a:pPr>
            <a:r>
              <a:rPr lang="pt-BR" sz="2800" dirty="0"/>
              <a:t>Artigo </a:t>
            </a:r>
            <a:r>
              <a:rPr lang="pt-BR" sz="2800" b="1" dirty="0"/>
              <a:t>6º, VIII, do CDC </a:t>
            </a:r>
            <a:r>
              <a:rPr lang="pt-BR" sz="2800" dirty="0"/>
              <a:t> inversão do ônus da prova</a:t>
            </a:r>
          </a:p>
          <a:p>
            <a:pPr algn="just">
              <a:spcBef>
                <a:spcPts val="0"/>
              </a:spcBef>
            </a:pPr>
            <a:r>
              <a:rPr lang="pt-BR" sz="2800" b="1" dirty="0"/>
              <a:t>-PEDIDOS</a:t>
            </a:r>
            <a:r>
              <a:rPr lang="pt-BR" sz="2800" dirty="0"/>
              <a:t>: -liminar troca do ar  -citação -mérito de forma definitiva a troca  -sucumbência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-</a:t>
            </a:r>
            <a:r>
              <a:rPr lang="pt-BR" sz="2800" b="1" dirty="0"/>
              <a:t>DAS</a:t>
            </a:r>
            <a:r>
              <a:rPr lang="pt-BR" sz="2800" dirty="0"/>
              <a:t> </a:t>
            </a:r>
            <a:r>
              <a:rPr lang="pt-BR" sz="2800" b="1" dirty="0"/>
              <a:t>PROVAS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-</a:t>
            </a:r>
            <a:r>
              <a:rPr lang="pt-BR" sz="2800" b="1" dirty="0"/>
              <a:t>VALOR DA CAUSA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-</a:t>
            </a:r>
            <a:r>
              <a:rPr lang="pt-BR" sz="2800" b="1" dirty="0"/>
              <a:t>CONCILIAÇÃO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-</a:t>
            </a:r>
            <a:r>
              <a:rPr lang="pt-BR" sz="2800" b="1" dirty="0"/>
              <a:t>FECHAMENTO</a:t>
            </a:r>
          </a:p>
        </p:txBody>
      </p:sp>
    </p:spTree>
    <p:extLst>
      <p:ext uri="{BB962C8B-B14F-4D97-AF65-F5344CB8AC3E}">
        <p14:creationId xmlns:p14="http://schemas.microsoft.com/office/powerpoint/2010/main" val="3098327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B2AC-A886-7480-CABE-4A247BD78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F63F987C-0359-A3A7-C12D-14ED80879E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800" dirty="0"/>
              <a:t>-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3E795DB-B853-A8E9-9676-88293CA66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76201"/>
            <a:ext cx="12191999" cy="685869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0978274-47DC-D303-A68C-87368DF84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0716" y="6439580"/>
            <a:ext cx="3759393" cy="34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36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CAF7F-F084-30C5-CC25-81B7A6AB7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1AA4A57F-2C79-4A77-2FFC-C6462E705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t-BR" sz="2800" dirty="0"/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t-BR" sz="2800" dirty="0"/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t-BR" sz="2800" dirty="0"/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endParaRPr lang="pt-BR" sz="2800" dirty="0"/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800" dirty="0"/>
              <a:t>-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6F737D2-3359-8056-36A4-D377EFD30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1" y="1633033"/>
            <a:ext cx="12079495" cy="366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522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1F548-B335-3ACD-F82E-D9F17FA6C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E95983BB-59DC-5FA3-8F95-B4623927D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800" dirty="0"/>
              <a:t>-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7EC56DC-D8BA-5515-1EA6-165BB3DBD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43" y="75500"/>
            <a:ext cx="12191998" cy="678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2413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930CB-44AD-1C1C-85D3-D153C8069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B400BA3B-009D-8B68-594A-C4724E54C2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2800" dirty="0"/>
              <a:t>-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30F7AB4-9778-2E45-7C85-E93BF2746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500"/>
            <a:ext cx="12192000" cy="678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39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21DF8-8D62-3A5B-1B36-AB7A7C6AA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3F71BD7C-95F5-A21C-6223-B74ED15BD9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AO JUÍZO DA VARA CÍVEL DA COMARCA DO RIO DE JANEIRO.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sz="2800" dirty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MARCELO, ..., nacionalidade ..., estado civil ..., engenheiro, portador da Cédula de Identidade RG nº ..., inscrito no CPF/MF sob nº ..., residente e domiciliado na Rua ..., nº ..., Bairro ..., Cidade do Rio de Janeiro, Estado do Rio de Janeiro, CEP ..., endereço eletrônico ..., por seu advogado ... , inscrito na Ordem dos Advogados do Brasil sob o nº ..., com endereço profissional na ..., endereço eletrônico ... (procuração anexa, doc. ...), vem, respeitosamente, perante Vossa Excelência, com fundamento no Código de Defesa do Consumidor, ajuizar a presente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AÇÃO DE OBRIGAÇÃO DE FAZER COM PEDIDO DE TUTELA PROVISÓRIA DE URGÊNCIA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em face de "G" S.A. , pessoa jurídica de direito privada, inscrita no CNPJ/MF sob nº ..., com sede na Rua ..., nº ..., Bairro ..., Cidade de São Paulo, Estado de São Paulo, CEP ..., endereço eletrônico ..., pelos fatos e fundamentos jurídicos a seguir expostos.</a:t>
            </a:r>
          </a:p>
        </p:txBody>
      </p:sp>
    </p:spTree>
    <p:extLst>
      <p:ext uri="{BB962C8B-B14F-4D97-AF65-F5344CB8AC3E}">
        <p14:creationId xmlns:p14="http://schemas.microsoft.com/office/powerpoint/2010/main" val="910443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E8522-BED3-EF30-D505-F56823DB7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97742A47-1AC1-5F20-F905-9B5404BA22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DOS FATOS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O autor adquiriu da Ré, em 15 de janeiro de 2013, um aparelho de ar condicionado, o qual foi devidamente entregue. Contudo, desde a sua instalação, o produto passou a apresentar graves defeitos, desarmando e não refrigerando o ambiente.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Diante dos problemas, em 25 de janeiro de 2013, o Autor contatou a assistência técnica da Ré, que compareceu ao local e realizou a troca do termostato do aparelho. Todavia, o vício persistiu, razão pela qual o Autor, por diversas outras vezes, entrou em contato com a Ré na tentativa de solucionar a questão amigavelmente.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Transcorridos mais de 30 (trinta) dias do primeiro contato, sem que o defeito fosse sanado, o Autor requereu a substituição do produto por outro da mesma espécie e em perfeitas condições de uso. A Ré, porém, negou a substituição, limitando-se a afirmar que enviaria um novo técnico à residência do Autor, com previsão de atendimento para 15 (quinze) dias, em razão da grande demanda no período do verão.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A troca do aparelho de ar condicionado se mostra urgente, uma vez que o equipamento foi adquirido justamente em virtude das altas temperaturas típicas do verão, que atingem níveis alarmantes.</a:t>
            </a:r>
          </a:p>
        </p:txBody>
      </p:sp>
    </p:spTree>
    <p:extLst>
      <p:ext uri="{BB962C8B-B14F-4D97-AF65-F5344CB8AC3E}">
        <p14:creationId xmlns:p14="http://schemas.microsoft.com/office/powerpoint/2010/main" val="1201131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09C25-00EA-C016-33DB-2E1B650DE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2914AC0E-06FF-02BD-09D0-8AEA07F30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b="1" dirty="0"/>
              <a:t>DOS FUNDAMENTOS JURÍDICOS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A relação estabelecida entre o autor e a ré é uma relação de consumo, pois preenche os requisitos legais previstos nos </a:t>
            </a:r>
            <a:r>
              <a:rPr lang="pt-BR" sz="2800" dirty="0" err="1"/>
              <a:t>arts</a:t>
            </a:r>
            <a:r>
              <a:rPr lang="pt-BR" sz="2800" dirty="0"/>
              <a:t>. 2º e 3º do Código de Defesa do Consumidor (CDC)... Art. 2° Consumidor  ... Art. 3° Fornecedor...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Art. 6º São direitos básicos do consumidor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Art. 12. A cadeia de fornecedores respondem independentemente da existência de culpa pela reparação dos danos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Art. 18. Os fornecedores respondem solidariamente pelos vícios. § 3° O consumidor poderá fazer uso imediato quando comprometer a qualidade ou características do produto, diminuir-lhe o valor ou se tratar de produto essencial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Art. 81. A defesa dos interesses em juízo individualmente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Art. 83. são admissíveis todas as espécies de ações capazes de propiciar sua adequada e efetiva tutela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Artigo 6º, VIII, do CDC  inversão do ônus da prova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O art. 18, §1º, do CDC estabelece que não sendo o vício sanado no prazo máximo de 30 (trinta) dias, pode o consumidor exigir, alternativamente e à sua escolha, a substituição do produto por outro da mesma espécie em perfeitas condições de uso. No caso em tela, o prazo de 30 (trinta) dias para a solução do vício restou inegavelmente ultrapassado.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O art. 18, §3º, do CDC também autoriza a substituição do produto quando, em razão da extensão do vício, a substituição das partes viciadas comprometer a qualidade ou características do produto, ou se tratar de produto essencial.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O vício é extenso e persistente, comprometendo a qualidade e a própria essência do produto, sendo inequívoca a sua essencialidade, não sendo razoável exigir do consumidor que aguarde novas tentativas de reparo.</a:t>
            </a:r>
          </a:p>
        </p:txBody>
      </p:sp>
    </p:spTree>
    <p:extLst>
      <p:ext uri="{BB962C8B-B14F-4D97-AF65-F5344CB8AC3E}">
        <p14:creationId xmlns:p14="http://schemas.microsoft.com/office/powerpoint/2010/main" val="31931020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3FACA-D391-1E4C-EB2F-8827B05A2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24FD815-F1C8-D8CD-5DD7-B1442E0EE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DA COMPETÊNCIA E DO FORO ELEITO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O autor, na qualidade de consumidor, goza do foro privilegiado previsto no art. 101, I, do Código de Defesa do Consumidor, que dispõe na ação de responsabilidade civil do fornecedor de produtos e serviços será competente o foro do domicílio do autor.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Desta forma, sendo o autor residente e domiciliado na cidade do Rio de Janeiro este é o foro competente para o processamento e julgamento da presente demanda, sendo, portanto, endereçada ao Juízo do autor em atenção ao princípio do acesso à justiça e à proteção jurisdicional do consumidor, que se revela hipossuficiente na relação de consumo.</a:t>
            </a:r>
          </a:p>
        </p:txBody>
      </p:sp>
    </p:spTree>
    <p:extLst>
      <p:ext uri="{BB962C8B-B14F-4D97-AF65-F5344CB8AC3E}">
        <p14:creationId xmlns:p14="http://schemas.microsoft.com/office/powerpoint/2010/main" val="24950740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7E1F0-5ECC-1021-F8BF-2B6042057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EA8B42D4-6E4F-968E-86DE-1FFC9FABAD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Da Tutela Provisória de Urgência Antecipada (</a:t>
            </a:r>
            <a:r>
              <a:rPr lang="pt-BR" sz="2800" b="1" dirty="0"/>
              <a:t>Art. 84. tutela específica + art. 300 CPC</a:t>
            </a:r>
            <a:r>
              <a:rPr lang="pt-BR" sz="2800" dirty="0"/>
              <a:t>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O art. 300 do Código de Processo Civil autoriza a concessão de tutela de urgência quando houver elementos que evidenciem a probabilidade do direito e o perigo de dano ou o risco ao resultado útil do processo e a reversibilidade da medida.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 Ademais, o art. 84, §3º, do CDC dispõe que o juiz poderá conceder a tutela específica da obrigação de fazer, independentemente de caução, se presentes os requisitos que autorizam a concessão da medida liminar.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Presentes os requisitos autorizadores: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a) Probabilidade do direito (fumus boni iuris): restou demonstrada pela relação de consumo, pelo vício do produto e pela inércia da Ré em sanar o defeito no prazo legal, o que assegura ao Autor o direito à substituição do bem (art. 18, §§1º e 3º, do CDC).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b) Perigo de dano ou risco ao resultado útil do processo (periculum in mora): o verão é caracterizado por temperaturas elevadíssimas, e o aparelho de ar condicionado foi adquirido justamente para amenizar este desconforto. A demora na prestação jurisdicional importará em dano irreparável ou de difícil reparação, caracterizando o periculum in mora.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C) A tutela ora requerida é plenamente reversível, nos termos do art. 300, §3º, do CPC, pois, em caso de revogação, a ré poderá buscar a devolução do aparelho substituído ou a recomposição do estado anterior, não havendo risco de dano irreversível à parte contrária.</a:t>
            </a:r>
          </a:p>
          <a:p>
            <a:pPr algn="just">
              <a:spcBef>
                <a:spcPts val="0"/>
              </a:spcBef>
            </a:pPr>
            <a:r>
              <a:rPr lang="pt-BR" sz="2800" dirty="0"/>
              <a:t>	Assim, requer a tutela provisória de urgência para determinar que a Ré proceda à substituição do aparelho de ar condicionado do autor, no prazo </a:t>
            </a:r>
            <a:r>
              <a:rPr lang="pt-BR" sz="2800" dirty="0" err="1"/>
              <a:t>xxx</a:t>
            </a:r>
            <a:r>
              <a:rPr lang="pt-BR" sz="2800" dirty="0"/>
              <a:t>, sob pena de multa diária (astreintes), com fundamento no </a:t>
            </a:r>
            <a:r>
              <a:rPr lang="pt-BR" sz="2800" dirty="0" err="1"/>
              <a:t>arts</a:t>
            </a:r>
            <a:r>
              <a:rPr lang="pt-BR" sz="2800" dirty="0"/>
              <a:t>. 536 e art. 497 do CPC que trata da </a:t>
            </a:r>
            <a:r>
              <a:rPr lang="pt-BR" sz="2900" dirty="0"/>
              <a:t>efetivação da tutela específica.</a:t>
            </a:r>
          </a:p>
        </p:txBody>
      </p:sp>
    </p:spTree>
    <p:extLst>
      <p:ext uri="{BB962C8B-B14F-4D97-AF65-F5344CB8AC3E}">
        <p14:creationId xmlns:p14="http://schemas.microsoft.com/office/powerpoint/2010/main" val="28334481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9B803-D998-0F0E-2616-5A9059C71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5303332C-A33A-52B0-80FA-DBF3008944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DOS PEDIDOS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Diante do exposto, requer: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a) A concessão de tutela provisória de urgência antecipada nos termos do art. 300 do CPC  (ou art. 84, § 3º, do CDC), para determinar que a ré substitua o aparelho de ar condicionado do autor por outro da mesma espécie, em perfeitas condições de uso sob pena de multa diária a ser fixada por este Juízo, com fundamento no art. 536 do CPC;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b) A citação da Ré, na pessoa de seu representante legal, para, querendo, oferecer contestação no prazo legal, sob pena de revelia;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c) inversão do ônus da prova nos termos do artigo 6º, VIII, do CDC 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d) Ao final, a procedência do pedido, com a confirmação da tutela antecipada, condenando a ré a efetuar a troca do produto do autor, por outro da mesma espécie, em perfeitas condições de uso, nos termos do art. 18, §§1º e 3º, do CDC, na forma da tutela específica prevista no art. 497 do CPC e art. 300 do CPC;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e) A condenação da Ré ao pagamento das custas, despesas processuais e honorários advocatícios  nos termos do art. 85 do CPC;</a:t>
            </a:r>
          </a:p>
        </p:txBody>
      </p:sp>
    </p:spTree>
    <p:extLst>
      <p:ext uri="{BB962C8B-B14F-4D97-AF65-F5344CB8AC3E}">
        <p14:creationId xmlns:p14="http://schemas.microsoft.com/office/powerpoint/2010/main" val="41373013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479BF-0126-63A0-255E-D341F8FE6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C0F8B01F-16D4-6B2A-3105-FBE444B43D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5501"/>
            <a:ext cx="12191999" cy="6782499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DA AUDIÊNCIA DE CONCILIAÇÃO OU MEDIAÇÃO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Requer a designação de audiência de conciliação ou mediação, nos termos do art. 334 do CPC, oportunidade em que se buscará a solução consensual do conflito.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sz="2800" dirty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DAS PROVAS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Requer a produção de todos os meios de prova em direito admitidas nos termos do art. 369 do CPC.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sz="2800" dirty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DO VALOR DA CAUSA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	Dá-se à causa o valor de R$ ...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endParaRPr lang="pt-BR" sz="2800" dirty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Nestes termos, pede deferimento.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Local e data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NOME DO ADVOGADO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pt-BR" sz="2800" dirty="0"/>
              <a:t>OAB/UF</a:t>
            </a:r>
          </a:p>
        </p:txBody>
      </p:sp>
    </p:spTree>
    <p:extLst>
      <p:ext uri="{BB962C8B-B14F-4D97-AF65-F5344CB8AC3E}">
        <p14:creationId xmlns:p14="http://schemas.microsoft.com/office/powerpoint/2010/main" val="31323863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3750</Words>
  <Application>Microsoft Office PowerPoint</Application>
  <PresentationFormat>Widescreen</PresentationFormat>
  <Paragraphs>172</Paragraphs>
  <Slides>28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2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Julio Lopes</dc:creator>
  <cp:lastModifiedBy>Julio Augusto Lopes</cp:lastModifiedBy>
  <cp:revision>51</cp:revision>
  <dcterms:created xsi:type="dcterms:W3CDTF">2025-08-02T13:59:11Z</dcterms:created>
  <dcterms:modified xsi:type="dcterms:W3CDTF">2026-09-15T17:08:38Z</dcterms:modified>
</cp:coreProperties>
</file>