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681" r:id="rId3"/>
    <p:sldId id="680" r:id="rId4"/>
    <p:sldId id="679" r:id="rId5"/>
    <p:sldId id="677" r:id="rId6"/>
    <p:sldId id="301" r:id="rId7"/>
    <p:sldId id="302" r:id="rId8"/>
    <p:sldId id="262" r:id="rId9"/>
    <p:sldId id="263" r:id="rId10"/>
    <p:sldId id="264" r:id="rId11"/>
    <p:sldId id="267" r:id="rId12"/>
    <p:sldId id="265" r:id="rId13"/>
    <p:sldId id="266" r:id="rId14"/>
    <p:sldId id="269" r:id="rId15"/>
    <p:sldId id="270" r:id="rId16"/>
    <p:sldId id="272" r:id="rId17"/>
    <p:sldId id="286" r:id="rId18"/>
    <p:sldId id="276" r:id="rId19"/>
    <p:sldId id="287" r:id="rId20"/>
    <p:sldId id="288" r:id="rId21"/>
    <p:sldId id="278" r:id="rId22"/>
    <p:sldId id="273" r:id="rId23"/>
    <p:sldId id="277" r:id="rId24"/>
    <p:sldId id="275" r:id="rId25"/>
    <p:sldId id="289" r:id="rId26"/>
    <p:sldId id="290" r:id="rId27"/>
    <p:sldId id="291" r:id="rId28"/>
    <p:sldId id="292" r:id="rId29"/>
    <p:sldId id="293" r:id="rId30"/>
    <p:sldId id="294" r:id="rId31"/>
    <p:sldId id="296" r:id="rId32"/>
    <p:sldId id="295" r:id="rId33"/>
    <p:sldId id="300" r:id="rId34"/>
    <p:sldId id="297" r:id="rId35"/>
    <p:sldId id="298" r:id="rId36"/>
    <p:sldId id="299" r:id="rId3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0" d="100"/>
          <a:sy n="70" d="100"/>
        </p:scale>
        <p:origin x="5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7C9F51-E0DC-3060-CAF1-E3967865EC6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1DED1D99-7BCC-4141-FFED-0AAEDB8812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445E573-D399-3AEE-D621-6F389BB43FD6}"/>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5" name="Espaço Reservado para Rodapé 4">
            <a:extLst>
              <a:ext uri="{FF2B5EF4-FFF2-40B4-BE49-F238E27FC236}">
                <a16:creationId xmlns:a16="http://schemas.microsoft.com/office/drawing/2014/main" id="{5E0E8C66-91C1-F8C7-5371-4CFE707CF90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0178B24-8653-B98E-2DAF-7917D83C84AC}"/>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144137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2040D4-7C69-3A7E-5EBD-B61BDC5FCCF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ACC242E-8433-A2D0-37D3-F2B69AFC5233}"/>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522954B-DD14-65F7-A0E5-3DFB09AAE99A}"/>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5" name="Espaço Reservado para Rodapé 4">
            <a:extLst>
              <a:ext uri="{FF2B5EF4-FFF2-40B4-BE49-F238E27FC236}">
                <a16:creationId xmlns:a16="http://schemas.microsoft.com/office/drawing/2014/main" id="{8F5AE7D5-CAF0-A3A7-2BE3-C6778373AD9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8DB201C-3493-C0A6-549D-1189E8DBBBC2}"/>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806248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67A74-5125-19F7-A2DB-19B79BFDC2B1}"/>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5EF9C4B-7FAB-C80B-1819-12D15FAFAE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E8277707-DE71-9CD7-49A1-C1173D08879A}"/>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5" name="Espaço Reservado para Rodapé 4">
            <a:extLst>
              <a:ext uri="{FF2B5EF4-FFF2-40B4-BE49-F238E27FC236}">
                <a16:creationId xmlns:a16="http://schemas.microsoft.com/office/drawing/2014/main" id="{895436F8-8D79-43E0-8F73-F407D8D863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2198580-FAFD-4057-E60B-3DB3535B9407}"/>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1151930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FD9BA4-BFB8-D3D3-BA83-0E33EE9F4B9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AFCE252-C54A-36F9-288C-E672668750B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311127A-5CBA-A547-E7BA-9BD9E7A587E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6AD03211-D945-61DA-5670-B92804E75A82}"/>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6" name="Espaço Reservado para Rodapé 5">
            <a:extLst>
              <a:ext uri="{FF2B5EF4-FFF2-40B4-BE49-F238E27FC236}">
                <a16:creationId xmlns:a16="http://schemas.microsoft.com/office/drawing/2014/main" id="{B25DDDE6-72A2-A5AE-B44D-1F7138BBA55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A910A34-99D7-C9A3-7348-18D1688AD262}"/>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101290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FE098E-55EA-0B79-F33A-823CD213D300}"/>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469BDA1-D375-F628-E523-F776C2CC34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2726AEB0-B00C-E286-6DB1-C35CD158590A}"/>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1F9004D-760A-6BD5-6421-E5982D2847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74017B53-4D91-DA07-0A6B-BB9E5AA14B29}"/>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539B0AE-B270-B724-DD0B-B322C38D8817}"/>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8" name="Espaço Reservado para Rodapé 7">
            <a:extLst>
              <a:ext uri="{FF2B5EF4-FFF2-40B4-BE49-F238E27FC236}">
                <a16:creationId xmlns:a16="http://schemas.microsoft.com/office/drawing/2014/main" id="{83C991D1-32B3-6295-6694-21471F7B88D8}"/>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27882C31-1862-18AA-D45E-08BE39CD4FC5}"/>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77005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04B89B-6B18-5A25-F56B-8480B4BEB3A2}"/>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7841995-17EC-505F-EE66-1369BA510A69}"/>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4" name="Espaço Reservado para Rodapé 3">
            <a:extLst>
              <a:ext uri="{FF2B5EF4-FFF2-40B4-BE49-F238E27FC236}">
                <a16:creationId xmlns:a16="http://schemas.microsoft.com/office/drawing/2014/main" id="{FC528DA4-D061-09AB-B5DE-3793B542087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7D009F92-2ACE-E0C0-8EBD-3C6BFC36BC9E}"/>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92630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40B29B21-452E-9BEA-A199-C1BF7D6C39D8}"/>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3" name="Espaço Reservado para Rodapé 2">
            <a:extLst>
              <a:ext uri="{FF2B5EF4-FFF2-40B4-BE49-F238E27FC236}">
                <a16:creationId xmlns:a16="http://schemas.microsoft.com/office/drawing/2014/main" id="{7A9246D3-6C07-D721-1270-5B55836C3ABD}"/>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E408C51-72C4-DC75-C719-C91FFE15D49A}"/>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32588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218377-6864-038E-DD9B-3C4F1538CEB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8F2B7773-3CFA-CF5E-AF13-548D365FAB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BC25B8E-E7BE-3A95-4E7D-65EF672AF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5C11595-030C-9FF3-0EF2-BE79838CE355}"/>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6" name="Espaço Reservado para Rodapé 5">
            <a:extLst>
              <a:ext uri="{FF2B5EF4-FFF2-40B4-BE49-F238E27FC236}">
                <a16:creationId xmlns:a16="http://schemas.microsoft.com/office/drawing/2014/main" id="{19DB32B0-7962-42FF-6B00-1A9E72688E1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1EDCDF2-6AB1-7306-8CA1-3E99790EAFA6}"/>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3566285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471506-0C24-8082-36F9-7696C4C9D03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E37E22C-B6B6-F65D-91D0-B044A0DE28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1652153B-CCB0-5FC5-153E-453565E22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17725D0-2099-6620-B7DF-AD741A269053}"/>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6" name="Espaço Reservado para Rodapé 5">
            <a:extLst>
              <a:ext uri="{FF2B5EF4-FFF2-40B4-BE49-F238E27FC236}">
                <a16:creationId xmlns:a16="http://schemas.microsoft.com/office/drawing/2014/main" id="{2462AD58-E306-36DD-B6FC-481933E7D55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866A996-E08B-735A-9820-DD312242DA7A}"/>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679148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36DCAC-5796-9E78-346F-C70B47FED69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3659BA3-F27D-D42E-1E3A-CCEBFF7CB58C}"/>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D69CD7A-59F4-9E8A-8539-813E9CC73BDB}"/>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5" name="Espaço Reservado para Rodapé 4">
            <a:extLst>
              <a:ext uri="{FF2B5EF4-FFF2-40B4-BE49-F238E27FC236}">
                <a16:creationId xmlns:a16="http://schemas.microsoft.com/office/drawing/2014/main" id="{E0D5188F-B27E-1478-046E-A6396F2E1B6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0D8968E-9E24-78FE-29F0-7E4D931CCCFE}"/>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3188009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427053C-9813-C5E1-635E-D61BCE01AC8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BE55DF9-90FE-1A46-65E8-EF744C62945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2B92119-A378-9AD3-DEF8-641C6D074602}"/>
              </a:ext>
            </a:extLst>
          </p:cNvPr>
          <p:cNvSpPr>
            <a:spLocks noGrp="1"/>
          </p:cNvSpPr>
          <p:nvPr>
            <p:ph type="dt" sz="half" idx="10"/>
          </p:nvPr>
        </p:nvSpPr>
        <p:spPr/>
        <p:txBody>
          <a:bodyPr/>
          <a:lstStyle/>
          <a:p>
            <a:fld id="{E506F8CA-DC6F-4DE0-B629-0A1075967DA0}" type="datetimeFigureOut">
              <a:rPr lang="pt-BR" smtClean="0"/>
              <a:t>08/09/2026</a:t>
            </a:fld>
            <a:endParaRPr lang="pt-BR"/>
          </a:p>
        </p:txBody>
      </p:sp>
      <p:sp>
        <p:nvSpPr>
          <p:cNvPr id="5" name="Espaço Reservado para Rodapé 4">
            <a:extLst>
              <a:ext uri="{FF2B5EF4-FFF2-40B4-BE49-F238E27FC236}">
                <a16:creationId xmlns:a16="http://schemas.microsoft.com/office/drawing/2014/main" id="{27DABD18-40DA-1BA6-9A13-589D62797D3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4B7559C-5D5C-ECA3-9351-981A83CBF6C5}"/>
              </a:ext>
            </a:extLst>
          </p:cNvPr>
          <p:cNvSpPr>
            <a:spLocks noGrp="1"/>
          </p:cNvSpPr>
          <p:nvPr>
            <p:ph type="sldNum" sz="quarter" idx="12"/>
          </p:nvPr>
        </p:nvSpPr>
        <p:spPr/>
        <p:txBody>
          <a:bodyPr/>
          <a:lstStyle/>
          <a:p>
            <a:fld id="{F47C2117-A03D-4914-A432-1CD48BEFE897}" type="slidenum">
              <a:rPr lang="pt-BR" smtClean="0"/>
              <a:t>‹nº›</a:t>
            </a:fld>
            <a:endParaRPr lang="pt-BR"/>
          </a:p>
        </p:txBody>
      </p:sp>
    </p:spTree>
    <p:extLst>
      <p:ext uri="{BB962C8B-B14F-4D97-AF65-F5344CB8AC3E}">
        <p14:creationId xmlns:p14="http://schemas.microsoft.com/office/powerpoint/2010/main" val="836402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59218E77-1C27-610D-FA07-AD4C845E09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0B9D791-7F39-0A80-8863-36B72C3658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E7D457A-8CF9-037C-0CB2-AA5EC8FBF2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6F8CA-DC6F-4DE0-B629-0A1075967DA0}" type="datetimeFigureOut">
              <a:rPr lang="pt-BR" smtClean="0"/>
              <a:t>08/09/2026</a:t>
            </a:fld>
            <a:endParaRPr lang="pt-BR"/>
          </a:p>
        </p:txBody>
      </p:sp>
      <p:sp>
        <p:nvSpPr>
          <p:cNvPr id="5" name="Espaço Reservado para Rodapé 4">
            <a:extLst>
              <a:ext uri="{FF2B5EF4-FFF2-40B4-BE49-F238E27FC236}">
                <a16:creationId xmlns:a16="http://schemas.microsoft.com/office/drawing/2014/main" id="{AB49DAC2-2B33-EC08-B802-D2D9B7C36E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ACE3BFE-A74F-95C9-9344-EE24FE047B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C2117-A03D-4914-A432-1CD48BEFE897}" type="slidenum">
              <a:rPr lang="pt-BR" smtClean="0"/>
              <a:t>‹nº›</a:t>
            </a:fld>
            <a:endParaRPr lang="pt-BR"/>
          </a:p>
        </p:txBody>
      </p:sp>
    </p:spTree>
    <p:extLst>
      <p:ext uri="{BB962C8B-B14F-4D97-AF65-F5344CB8AC3E}">
        <p14:creationId xmlns:p14="http://schemas.microsoft.com/office/powerpoint/2010/main" val="2926861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1"/>
            <a:ext cx="12191999" cy="6858000"/>
          </a:xfrm>
        </p:spPr>
        <p:txBody>
          <a:bodyPr>
            <a:normAutofit/>
          </a:bodyPr>
          <a:lstStyle/>
          <a:p>
            <a:endParaRPr lang="pt-BR" b="1" dirty="0">
              <a:highlight>
                <a:srgbClr val="FFFF00"/>
              </a:highlight>
            </a:endParaRPr>
          </a:p>
          <a:p>
            <a:endParaRPr lang="pt-BR" b="1" dirty="0"/>
          </a:p>
          <a:p>
            <a:endParaRPr lang="pt-BR" b="1" dirty="0"/>
          </a:p>
          <a:p>
            <a:endParaRPr lang="pt-BR" b="1" dirty="0"/>
          </a:p>
          <a:p>
            <a:r>
              <a:rPr lang="pt-BR" b="1" dirty="0"/>
              <a:t>AULA 08 09 2026</a:t>
            </a:r>
          </a:p>
          <a:p>
            <a:endParaRPr lang="pt-BR" b="1" dirty="0">
              <a:highlight>
                <a:srgbClr val="FFFF00"/>
              </a:highlight>
            </a:endParaRPr>
          </a:p>
          <a:p>
            <a:r>
              <a:rPr lang="pt-BR" dirty="0"/>
              <a:t>2026-2</a:t>
            </a:r>
            <a:endParaRPr lang="pt-BR" b="1" dirty="0">
              <a:highlight>
                <a:srgbClr val="FFFF00"/>
              </a:highlight>
            </a:endParaRPr>
          </a:p>
          <a:p>
            <a:endParaRPr lang="pt-BR" b="1" dirty="0">
              <a:highlight>
                <a:srgbClr val="FFFF00"/>
              </a:highlight>
            </a:endParaRPr>
          </a:p>
        </p:txBody>
      </p:sp>
    </p:spTree>
    <p:extLst>
      <p:ext uri="{BB962C8B-B14F-4D97-AF65-F5344CB8AC3E}">
        <p14:creationId xmlns:p14="http://schemas.microsoft.com/office/powerpoint/2010/main" val="777047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1E4E1-9A7C-BA2C-6723-C71CEF70ACDE}"/>
            </a:ext>
          </a:extLst>
        </p:cNvPr>
        <p:cNvGrpSpPr/>
        <p:nvPr/>
      </p:nvGrpSpPr>
      <p:grpSpPr>
        <a:xfrm>
          <a:off x="0" y="0"/>
          <a:ext cx="0" cy="0"/>
          <a:chOff x="0" y="0"/>
          <a:chExt cx="0" cy="0"/>
        </a:xfrm>
      </p:grpSpPr>
      <p:sp>
        <p:nvSpPr>
          <p:cNvPr id="121" name="Espaço Reservado para Conteúdo 2_12">
            <a:extLst>
              <a:ext uri="{FF2B5EF4-FFF2-40B4-BE49-F238E27FC236}">
                <a16:creationId xmlns:a16="http://schemas.microsoft.com/office/drawing/2014/main" id="{03C7B105-CE5E-67F2-F084-3780A342A312}"/>
              </a:ext>
            </a:extLst>
          </p:cNvPr>
          <p:cNvSpPr/>
          <p:nvPr/>
        </p:nvSpPr>
        <p:spPr>
          <a:xfrm>
            <a:off x="1524000" y="0"/>
            <a:ext cx="9144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algn="just">
              <a:spcBef>
                <a:spcPts val="641"/>
              </a:spcBef>
              <a:tabLst>
                <a:tab pos="0" algn="l"/>
              </a:tabLst>
            </a:pPr>
            <a:r>
              <a:rPr lang="pt-BR" sz="3200" spc="-1" dirty="0">
                <a:solidFill>
                  <a:srgbClr val="000000"/>
                </a:solidFill>
                <a:latin typeface="Calibri"/>
                <a:ea typeface="DejaVu Sans"/>
              </a:rPr>
              <a:t>-</a:t>
            </a:r>
            <a:endParaRPr lang="pt-BR" sz="3200" spc="-1" dirty="0">
              <a:solidFill>
                <a:srgbClr val="000000"/>
              </a:solidFill>
              <a:latin typeface="Calibri"/>
            </a:endParaRPr>
          </a:p>
          <a:p>
            <a:pPr algn="r">
              <a:spcBef>
                <a:spcPts val="641"/>
              </a:spcBef>
              <a:tabLst>
                <a:tab pos="0" algn="l"/>
              </a:tabLst>
            </a:pPr>
            <a:endParaRPr lang="pt-BR" sz="1600" spc="-1" dirty="0">
              <a:solidFill>
                <a:srgbClr val="000000"/>
              </a:solidFill>
              <a:latin typeface="Calibri"/>
              <a:ea typeface="DejaVu Sans"/>
            </a:endParaRPr>
          </a:p>
        </p:txBody>
      </p:sp>
      <p:pic>
        <p:nvPicPr>
          <p:cNvPr id="3" name="Imagem 2">
            <a:extLst>
              <a:ext uri="{FF2B5EF4-FFF2-40B4-BE49-F238E27FC236}">
                <a16:creationId xmlns:a16="http://schemas.microsoft.com/office/drawing/2014/main" id="{695433CD-0C3C-6EB5-2D90-39475BFE5158}"/>
              </a:ext>
            </a:extLst>
          </p:cNvPr>
          <p:cNvPicPr>
            <a:picLocks noChangeAspect="1"/>
          </p:cNvPicPr>
          <p:nvPr/>
        </p:nvPicPr>
        <p:blipFill>
          <a:blip r:embed="rId2"/>
          <a:stretch>
            <a:fillRect/>
          </a:stretch>
        </p:blipFill>
        <p:spPr>
          <a:xfrm>
            <a:off x="-73152" y="287294"/>
            <a:ext cx="12344400" cy="6570706"/>
          </a:xfrm>
          <a:prstGeom prst="rect">
            <a:avLst/>
          </a:prstGeom>
        </p:spPr>
      </p:pic>
      <p:pic>
        <p:nvPicPr>
          <p:cNvPr id="5" name="Imagem 4">
            <a:extLst>
              <a:ext uri="{FF2B5EF4-FFF2-40B4-BE49-F238E27FC236}">
                <a16:creationId xmlns:a16="http://schemas.microsoft.com/office/drawing/2014/main" id="{49E039B7-9ADA-E96E-AC15-393A088311B1}"/>
              </a:ext>
            </a:extLst>
          </p:cNvPr>
          <p:cNvPicPr>
            <a:picLocks noChangeAspect="1"/>
          </p:cNvPicPr>
          <p:nvPr/>
        </p:nvPicPr>
        <p:blipFill>
          <a:blip r:embed="rId3"/>
          <a:stretch>
            <a:fillRect/>
          </a:stretch>
        </p:blipFill>
        <p:spPr>
          <a:xfrm>
            <a:off x="4156801" y="1"/>
            <a:ext cx="6502734" cy="457223"/>
          </a:xfrm>
          <a:prstGeom prst="rect">
            <a:avLst/>
          </a:prstGeom>
        </p:spPr>
      </p:pic>
    </p:spTree>
    <p:extLst>
      <p:ext uri="{BB962C8B-B14F-4D97-AF65-F5344CB8AC3E}">
        <p14:creationId xmlns:p14="http://schemas.microsoft.com/office/powerpoint/2010/main" val="410158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AEABA-D2FE-7AAC-3DCA-6F7CBAA6BE05}"/>
            </a:ext>
          </a:extLst>
        </p:cNvPr>
        <p:cNvGrpSpPr/>
        <p:nvPr/>
      </p:nvGrpSpPr>
      <p:grpSpPr>
        <a:xfrm>
          <a:off x="0" y="0"/>
          <a:ext cx="0" cy="0"/>
          <a:chOff x="0" y="0"/>
          <a:chExt cx="0" cy="0"/>
        </a:xfrm>
      </p:grpSpPr>
      <p:sp>
        <p:nvSpPr>
          <p:cNvPr id="121" name="Espaço Reservado para Conteúdo 2_12">
            <a:extLst>
              <a:ext uri="{FF2B5EF4-FFF2-40B4-BE49-F238E27FC236}">
                <a16:creationId xmlns:a16="http://schemas.microsoft.com/office/drawing/2014/main" id="{7C4CD528-C34E-8B7A-B9DB-7471D4C5A6AE}"/>
              </a:ext>
            </a:extLst>
          </p:cNvPr>
          <p:cNvSpPr/>
          <p:nvPr/>
        </p:nvSpPr>
        <p:spPr>
          <a:xfrm>
            <a:off x="1524000" y="0"/>
            <a:ext cx="9144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algn="just">
              <a:spcBef>
                <a:spcPts val="641"/>
              </a:spcBef>
              <a:tabLst>
                <a:tab pos="0" algn="l"/>
              </a:tabLst>
            </a:pPr>
            <a:r>
              <a:rPr lang="pt-BR" sz="3200" spc="-1" dirty="0">
                <a:solidFill>
                  <a:srgbClr val="000000"/>
                </a:solidFill>
                <a:latin typeface="Calibri"/>
                <a:ea typeface="DejaVu Sans"/>
              </a:rPr>
              <a:t>-</a:t>
            </a:r>
            <a:endParaRPr lang="pt-BR" sz="3200" spc="-1" dirty="0">
              <a:solidFill>
                <a:srgbClr val="000000"/>
              </a:solidFill>
              <a:latin typeface="Calibri"/>
            </a:endParaRPr>
          </a:p>
          <a:p>
            <a:pPr algn="r">
              <a:spcBef>
                <a:spcPts val="641"/>
              </a:spcBef>
              <a:tabLst>
                <a:tab pos="0" algn="l"/>
              </a:tabLst>
            </a:pPr>
            <a:endParaRPr lang="pt-BR" sz="1600" spc="-1" dirty="0">
              <a:solidFill>
                <a:srgbClr val="000000"/>
              </a:solidFill>
              <a:latin typeface="Calibri"/>
              <a:ea typeface="DejaVu Sans"/>
            </a:endParaRPr>
          </a:p>
        </p:txBody>
      </p:sp>
      <p:pic>
        <p:nvPicPr>
          <p:cNvPr id="3" name="Imagem 2">
            <a:extLst>
              <a:ext uri="{FF2B5EF4-FFF2-40B4-BE49-F238E27FC236}">
                <a16:creationId xmlns:a16="http://schemas.microsoft.com/office/drawing/2014/main" id="{9F0D6D9D-B660-AA53-664C-45289378E0A3}"/>
              </a:ext>
            </a:extLst>
          </p:cNvPr>
          <p:cNvPicPr>
            <a:picLocks noChangeAspect="1"/>
          </p:cNvPicPr>
          <p:nvPr/>
        </p:nvPicPr>
        <p:blipFill>
          <a:blip r:embed="rId2"/>
          <a:stretch>
            <a:fillRect/>
          </a:stretch>
        </p:blipFill>
        <p:spPr>
          <a:xfrm>
            <a:off x="0" y="1"/>
            <a:ext cx="12192000" cy="6857999"/>
          </a:xfrm>
          <a:prstGeom prst="rect">
            <a:avLst/>
          </a:prstGeom>
        </p:spPr>
      </p:pic>
    </p:spTree>
    <p:extLst>
      <p:ext uri="{BB962C8B-B14F-4D97-AF65-F5344CB8AC3E}">
        <p14:creationId xmlns:p14="http://schemas.microsoft.com/office/powerpoint/2010/main" val="251679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C6BD6-FA8B-2C5B-B699-8867A0BC89B5}"/>
            </a:ext>
          </a:extLst>
        </p:cNvPr>
        <p:cNvGrpSpPr/>
        <p:nvPr/>
      </p:nvGrpSpPr>
      <p:grpSpPr>
        <a:xfrm>
          <a:off x="0" y="0"/>
          <a:ext cx="0" cy="0"/>
          <a:chOff x="0" y="0"/>
          <a:chExt cx="0" cy="0"/>
        </a:xfrm>
      </p:grpSpPr>
      <p:sp>
        <p:nvSpPr>
          <p:cNvPr id="121" name="Espaço Reservado para Conteúdo 2_12">
            <a:extLst>
              <a:ext uri="{FF2B5EF4-FFF2-40B4-BE49-F238E27FC236}">
                <a16:creationId xmlns:a16="http://schemas.microsoft.com/office/drawing/2014/main" id="{9EA5405D-210E-3F76-93E6-AA2D014E5E8F}"/>
              </a:ext>
            </a:extLst>
          </p:cNvPr>
          <p:cNvSpPr/>
          <p:nvPr/>
        </p:nvSpPr>
        <p:spPr>
          <a:xfrm>
            <a:off x="1524000" y="0"/>
            <a:ext cx="9144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a:bodyPr>
          <a:lstStyle/>
          <a:p>
            <a:pPr algn="just">
              <a:spcBef>
                <a:spcPts val="641"/>
              </a:spcBef>
              <a:tabLst>
                <a:tab pos="0" algn="l"/>
              </a:tabLst>
            </a:pPr>
            <a:r>
              <a:rPr lang="pt-BR" sz="3200" spc="-1" dirty="0">
                <a:solidFill>
                  <a:srgbClr val="000000"/>
                </a:solidFill>
                <a:latin typeface="Calibri"/>
                <a:ea typeface="DejaVu Sans"/>
              </a:rPr>
              <a:t>-</a:t>
            </a:r>
            <a:endParaRPr lang="pt-BR" sz="3200" spc="-1" dirty="0">
              <a:solidFill>
                <a:srgbClr val="000000"/>
              </a:solidFill>
              <a:latin typeface="Calibri"/>
            </a:endParaRPr>
          </a:p>
          <a:p>
            <a:pPr algn="r">
              <a:spcBef>
                <a:spcPts val="641"/>
              </a:spcBef>
              <a:tabLst>
                <a:tab pos="0" algn="l"/>
              </a:tabLst>
            </a:pPr>
            <a:endParaRPr lang="pt-BR" sz="1600" spc="-1" dirty="0">
              <a:solidFill>
                <a:srgbClr val="000000"/>
              </a:solidFill>
              <a:latin typeface="Calibri"/>
              <a:ea typeface="DejaVu Sans"/>
            </a:endParaRPr>
          </a:p>
        </p:txBody>
      </p:sp>
      <p:pic>
        <p:nvPicPr>
          <p:cNvPr id="3" name="Imagem 2">
            <a:extLst>
              <a:ext uri="{FF2B5EF4-FFF2-40B4-BE49-F238E27FC236}">
                <a16:creationId xmlns:a16="http://schemas.microsoft.com/office/drawing/2014/main" id="{5DF0B9B8-A767-26D1-F63F-96B402034855}"/>
              </a:ext>
            </a:extLst>
          </p:cNvPr>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264308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4BDD9-CB87-45B5-F26B-4DF14A8EDAE5}"/>
            </a:ext>
          </a:extLst>
        </p:cNvPr>
        <p:cNvGrpSpPr/>
        <p:nvPr/>
      </p:nvGrpSpPr>
      <p:grpSpPr>
        <a:xfrm>
          <a:off x="0" y="0"/>
          <a:ext cx="0" cy="0"/>
          <a:chOff x="0" y="0"/>
          <a:chExt cx="0" cy="0"/>
        </a:xfrm>
      </p:grpSpPr>
      <p:sp>
        <p:nvSpPr>
          <p:cNvPr id="121" name="Espaço Reservado para Conteúdo 2_12">
            <a:extLst>
              <a:ext uri="{FF2B5EF4-FFF2-40B4-BE49-F238E27FC236}">
                <a16:creationId xmlns:a16="http://schemas.microsoft.com/office/drawing/2014/main" id="{279DD46B-9A90-CEE0-EDA5-AB546F44BD7E}"/>
              </a:ext>
            </a:extLst>
          </p:cNvPr>
          <p:cNvSpPr/>
          <p:nvPr/>
        </p:nvSpPr>
        <p:spPr>
          <a:xfrm>
            <a:off x="0" y="0"/>
            <a:ext cx="12192000" cy="6858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rmAutofit fontScale="92500" lnSpcReduction="20000"/>
          </a:bodyPr>
          <a:lstStyle/>
          <a:p>
            <a:pPr algn="just">
              <a:spcBef>
                <a:spcPts val="641"/>
              </a:spcBef>
              <a:tabLst>
                <a:tab pos="0" algn="l"/>
              </a:tabLst>
            </a:pPr>
            <a:r>
              <a:rPr lang="pt-BR" sz="3200" spc="-1" dirty="0">
                <a:solidFill>
                  <a:srgbClr val="000000"/>
                </a:solidFill>
                <a:latin typeface="Calibri"/>
              </a:rPr>
              <a:t>	CONSIDERE:   João dirigia seu carro e ao virar em uma esquina foi atingido pelo carro de Fernando. João ingressou equivocadamente com ação em face de Fábio, irmão de Fernando. O carteiro entregou a citação para Fabio no dia 02 de setembro (segunda-feira) e a juntada do AR no processo ocorreu no dia 03 (terça-feira). Sabe-se através de gravações de câmeras instaladas na rua do acidente, que João teria invadido a faixa sem antes acionar a “seta”, sendo, portanto, o verdadeiro culpado pelo acidente. Considerando o caso narrado, pergunta-se:</a:t>
            </a:r>
          </a:p>
          <a:p>
            <a:pPr algn="just">
              <a:spcBef>
                <a:spcPts val="641"/>
              </a:spcBef>
              <a:tabLst>
                <a:tab pos="0" algn="l"/>
              </a:tabLst>
            </a:pPr>
            <a:r>
              <a:rPr lang="pt-BR" sz="3200" spc="-1" dirty="0">
                <a:solidFill>
                  <a:srgbClr val="000000"/>
                </a:solidFill>
                <a:latin typeface="Calibri"/>
              </a:rPr>
              <a:t>A- Qual o último dia para apresentar defesa? Desconsidere eventuais feriados.</a:t>
            </a:r>
          </a:p>
          <a:p>
            <a:pPr algn="just">
              <a:spcBef>
                <a:spcPts val="641"/>
              </a:spcBef>
              <a:tabLst>
                <a:tab pos="0" algn="l"/>
              </a:tabLst>
            </a:pPr>
            <a:r>
              <a:rPr lang="pt-BR" sz="1400" b="1" spc="-1" dirty="0">
                <a:solidFill>
                  <a:schemeClr val="accent2"/>
                </a:solidFill>
                <a:latin typeface="Calibri"/>
              </a:rPr>
              <a:t>RESPOSTA</a:t>
            </a:r>
            <a:r>
              <a:rPr lang="pt-BR" sz="1400" spc="-1" dirty="0">
                <a:solidFill>
                  <a:srgbClr val="000000"/>
                </a:solidFill>
                <a:latin typeface="Calibri"/>
              </a:rPr>
              <a:t>: </a:t>
            </a:r>
            <a:r>
              <a:rPr lang="pt-BR" sz="2400" spc="-1" dirty="0">
                <a:solidFill>
                  <a:srgbClr val="000000"/>
                </a:solidFill>
                <a:latin typeface="Bradley Hand ITC" panose="03070402050302030203" pitchFamily="66" charset="0"/>
              </a:rPr>
              <a:t>O último para Fabio protocolar a defesa é dia ____</a:t>
            </a:r>
          </a:p>
          <a:p>
            <a:pPr algn="just">
              <a:spcBef>
                <a:spcPts val="641"/>
              </a:spcBef>
              <a:tabLst>
                <a:tab pos="0" algn="l"/>
              </a:tabLst>
            </a:pPr>
            <a:r>
              <a:rPr lang="pt-BR" sz="1400" b="1" spc="-1" dirty="0">
                <a:solidFill>
                  <a:schemeClr val="accent2"/>
                </a:solidFill>
                <a:latin typeface="Calibri"/>
              </a:rPr>
              <a:t>FUNDAMENTO</a:t>
            </a:r>
            <a:r>
              <a:rPr lang="pt-BR" sz="1400" spc="-1" dirty="0">
                <a:solidFill>
                  <a:srgbClr val="000000"/>
                </a:solidFill>
                <a:latin typeface="Calibri"/>
              </a:rPr>
              <a:t>: </a:t>
            </a:r>
            <a:r>
              <a:rPr lang="pt-BR" sz="2400" spc="-1" dirty="0">
                <a:solidFill>
                  <a:srgbClr val="000000"/>
                </a:solidFill>
                <a:latin typeface="Bradley Hand ITC" panose="03070402050302030203" pitchFamily="66" charset="0"/>
              </a:rPr>
              <a:t>nos termos do artigo 335, combinado com  o artigo 231, I, ambos do Código de Processo Civil prevê o prazo é de 15 dias úteis para o oferecimento da defesa </a:t>
            </a:r>
          </a:p>
          <a:p>
            <a:pPr algn="just">
              <a:spcBef>
                <a:spcPts val="641"/>
              </a:spcBef>
              <a:tabLst>
                <a:tab pos="0" algn="l"/>
              </a:tabLst>
            </a:pPr>
            <a:r>
              <a:rPr lang="pt-BR" sz="1400" b="1" spc="-1" dirty="0">
                <a:solidFill>
                  <a:schemeClr val="accent2"/>
                </a:solidFill>
                <a:latin typeface="Calibri"/>
              </a:rPr>
              <a:t>CONCLUSÃO</a:t>
            </a:r>
            <a:r>
              <a:rPr lang="pt-BR" sz="2400" spc="-1" dirty="0">
                <a:solidFill>
                  <a:srgbClr val="000000"/>
                </a:solidFill>
                <a:latin typeface="Bradley Hand ITC" panose="03070402050302030203" pitchFamily="66" charset="0"/>
              </a:rPr>
              <a:t>: considerando o dia do começo do prazo a data de juntada aos autos do aviso de recebimento quando a citação for pelo correio.</a:t>
            </a:r>
          </a:p>
          <a:p>
            <a:pPr algn="just">
              <a:spcBef>
                <a:spcPts val="641"/>
              </a:spcBef>
              <a:tabLst>
                <a:tab pos="0" algn="l"/>
              </a:tabLst>
            </a:pPr>
            <a:r>
              <a:rPr lang="pt-BR" sz="3200" spc="-1" dirty="0">
                <a:solidFill>
                  <a:srgbClr val="000000"/>
                </a:solidFill>
                <a:latin typeface="Calibri"/>
              </a:rPr>
              <a:t>B- Como deve proceder o advogado de Fabio no tocante a ilegitimidade de parte? </a:t>
            </a:r>
            <a:r>
              <a:rPr lang="pt-BR" b="1" spc="-1" dirty="0">
                <a:solidFill>
                  <a:srgbClr val="000000"/>
                </a:solidFill>
                <a:latin typeface="Calibri"/>
              </a:rPr>
              <a:t>RESPOSTA... FUNDAMENTO ...</a:t>
            </a:r>
            <a:r>
              <a:rPr lang="pt-BR" spc="-1" dirty="0">
                <a:solidFill>
                  <a:srgbClr val="000000"/>
                </a:solidFill>
                <a:latin typeface="Calibri"/>
              </a:rPr>
              <a:t> </a:t>
            </a:r>
            <a:r>
              <a:rPr lang="pt-BR" b="1" spc="-1" dirty="0">
                <a:solidFill>
                  <a:srgbClr val="000000"/>
                </a:solidFill>
                <a:latin typeface="Calibri"/>
              </a:rPr>
              <a:t>CONCLUSÃO</a:t>
            </a:r>
            <a:r>
              <a:rPr lang="pt-BR" sz="3200" b="1" spc="-1" dirty="0">
                <a:solidFill>
                  <a:srgbClr val="000000"/>
                </a:solidFill>
                <a:latin typeface="Bradley Hand ITC" panose="03070402050302030203" pitchFamily="66" charset="0"/>
              </a:rPr>
              <a:t>...</a:t>
            </a:r>
            <a:endParaRPr lang="pt-BR" sz="3200" spc="-1" dirty="0">
              <a:solidFill>
                <a:srgbClr val="000000"/>
              </a:solidFill>
              <a:latin typeface="Calibri"/>
            </a:endParaRPr>
          </a:p>
          <a:p>
            <a:pPr algn="just">
              <a:spcBef>
                <a:spcPts val="641"/>
              </a:spcBef>
              <a:tabLst>
                <a:tab pos="0" algn="l"/>
              </a:tabLst>
            </a:pPr>
            <a:endParaRPr lang="pt-BR" sz="3200" spc="-1" dirty="0">
              <a:solidFill>
                <a:srgbClr val="000000"/>
              </a:solidFill>
              <a:latin typeface="Calibri"/>
              <a:ea typeface="DejaVu Sans"/>
            </a:endParaRPr>
          </a:p>
          <a:p>
            <a:pPr algn="r">
              <a:spcBef>
                <a:spcPts val="641"/>
              </a:spcBef>
              <a:tabLst>
                <a:tab pos="0" algn="l"/>
              </a:tabLst>
            </a:pPr>
            <a:endParaRPr lang="pt-BR" sz="1600" spc="-1" dirty="0">
              <a:solidFill>
                <a:srgbClr val="000000"/>
              </a:solidFill>
              <a:latin typeface="Calibri"/>
              <a:ea typeface="DejaVu Sans"/>
            </a:endParaRPr>
          </a:p>
        </p:txBody>
      </p:sp>
    </p:spTree>
    <p:extLst>
      <p:ext uri="{BB962C8B-B14F-4D97-AF65-F5344CB8AC3E}">
        <p14:creationId xmlns:p14="http://schemas.microsoft.com/office/powerpoint/2010/main" val="1993174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F2C71-6B8E-9659-45D3-8434B8EA929F}"/>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5F91942-C724-0846-BF8D-B857032BC7FA}"/>
              </a:ext>
            </a:extLst>
          </p:cNvPr>
          <p:cNvSpPr>
            <a:spLocks noGrp="1"/>
          </p:cNvSpPr>
          <p:nvPr>
            <p:ph type="subTitle" idx="1"/>
          </p:nvPr>
        </p:nvSpPr>
        <p:spPr>
          <a:xfrm>
            <a:off x="0" y="1"/>
            <a:ext cx="12191999" cy="6858000"/>
          </a:xfrm>
        </p:spPr>
        <p:txBody>
          <a:bodyPr>
            <a:normAutofit lnSpcReduction="10000"/>
          </a:bodyPr>
          <a:lstStyle/>
          <a:p>
            <a:r>
              <a:rPr lang="pt-BR" b="1" dirty="0">
                <a:highlight>
                  <a:srgbClr val="FFFF00"/>
                </a:highlight>
              </a:rPr>
              <a:t>DOS REQUISITOS DA PETIÇÃO INICIAL</a:t>
            </a:r>
          </a:p>
          <a:p>
            <a:pPr algn="just"/>
            <a:r>
              <a:rPr lang="pt-BR" dirty="0"/>
              <a:t> 	Art. 319. A petição inicial indicará:</a:t>
            </a:r>
          </a:p>
          <a:p>
            <a:pPr algn="just"/>
            <a:r>
              <a:rPr lang="pt-BR" dirty="0"/>
              <a:t>	I - </a:t>
            </a:r>
            <a:r>
              <a:rPr lang="pt-BR" b="1" dirty="0"/>
              <a:t>o juízo</a:t>
            </a:r>
            <a:r>
              <a:rPr lang="pt-BR" dirty="0"/>
              <a:t> a que é dirigida;</a:t>
            </a:r>
          </a:p>
          <a:p>
            <a:pPr algn="just"/>
            <a:r>
              <a:rPr lang="pt-BR" dirty="0"/>
              <a:t>	II - os nomes, os prenomes, o estado civil, a existência de união estável, a profissão, o número de inscrição no Cadastro de Pessoas Físicas ou no Cadastro Nacional da Pessoa Jurídica, o endereço eletrônico, o domicílio e a residência do </a:t>
            </a:r>
            <a:r>
              <a:rPr lang="pt-BR" b="1" dirty="0"/>
              <a:t>autor e do réu</a:t>
            </a:r>
            <a:r>
              <a:rPr lang="pt-BR" dirty="0"/>
              <a:t>;</a:t>
            </a:r>
          </a:p>
          <a:p>
            <a:pPr algn="just"/>
            <a:r>
              <a:rPr lang="pt-BR" dirty="0"/>
              <a:t>	III - </a:t>
            </a:r>
            <a:r>
              <a:rPr lang="pt-BR" b="1" dirty="0"/>
              <a:t>o fato</a:t>
            </a:r>
            <a:r>
              <a:rPr lang="pt-BR" dirty="0"/>
              <a:t> e os </a:t>
            </a:r>
            <a:r>
              <a:rPr lang="pt-BR" b="1" dirty="0"/>
              <a:t>fundamentos jurídicos</a:t>
            </a:r>
            <a:r>
              <a:rPr lang="pt-BR" dirty="0"/>
              <a:t> do pedido;</a:t>
            </a:r>
          </a:p>
          <a:p>
            <a:pPr algn="just"/>
            <a:r>
              <a:rPr lang="pt-BR" dirty="0"/>
              <a:t>	IV - o </a:t>
            </a:r>
            <a:r>
              <a:rPr lang="pt-BR" b="1" dirty="0"/>
              <a:t>pedido</a:t>
            </a:r>
            <a:r>
              <a:rPr lang="pt-BR" dirty="0"/>
              <a:t> com as suas especificações;</a:t>
            </a:r>
          </a:p>
          <a:p>
            <a:pPr algn="just"/>
            <a:r>
              <a:rPr lang="pt-BR" dirty="0"/>
              <a:t>	V - o </a:t>
            </a:r>
            <a:r>
              <a:rPr lang="pt-BR" b="1" dirty="0"/>
              <a:t>valor da causa</a:t>
            </a:r>
            <a:r>
              <a:rPr lang="pt-BR" dirty="0"/>
              <a:t>;</a:t>
            </a:r>
          </a:p>
          <a:p>
            <a:pPr algn="just"/>
            <a:r>
              <a:rPr lang="pt-BR" dirty="0"/>
              <a:t>	VI - </a:t>
            </a:r>
            <a:r>
              <a:rPr lang="pt-BR" b="1" dirty="0"/>
              <a:t>as provas</a:t>
            </a:r>
            <a:r>
              <a:rPr lang="pt-BR" dirty="0"/>
              <a:t> com que o autor pretende demonstrar a verdade dos fatos alegados;</a:t>
            </a:r>
          </a:p>
          <a:p>
            <a:pPr algn="just"/>
            <a:r>
              <a:rPr lang="pt-BR" dirty="0"/>
              <a:t>	VII - a opção do autor pela realização ou não de </a:t>
            </a:r>
            <a:r>
              <a:rPr lang="pt-BR" b="1" dirty="0"/>
              <a:t>audiência de conciliação ou de mediação</a:t>
            </a:r>
            <a:r>
              <a:rPr lang="pt-BR" dirty="0"/>
              <a:t>.</a:t>
            </a:r>
          </a:p>
          <a:p>
            <a:pPr algn="just"/>
            <a:r>
              <a:rPr lang="pt-BR" dirty="0"/>
              <a:t>	§ 1º Caso não disponha das informações previstas no inciso II, poderá o autor, na petição inicial, </a:t>
            </a:r>
            <a:r>
              <a:rPr lang="pt-BR" b="1" dirty="0"/>
              <a:t>requerer ao juiz diligências necessárias</a:t>
            </a:r>
            <a:r>
              <a:rPr lang="pt-BR" dirty="0"/>
              <a:t> a sua obtenção.</a:t>
            </a:r>
          </a:p>
          <a:p>
            <a:pPr algn="just"/>
            <a:endParaRPr lang="pt-BR" dirty="0"/>
          </a:p>
          <a:p>
            <a:pPr algn="just"/>
            <a:r>
              <a:rPr lang="pt-BR" dirty="0"/>
              <a:t>	</a:t>
            </a:r>
            <a:r>
              <a:rPr lang="pt-BR" b="1" dirty="0">
                <a:highlight>
                  <a:srgbClr val="FFFF00"/>
                </a:highlight>
              </a:rPr>
              <a:t>ITENS OBRIGATÓRIOS</a:t>
            </a:r>
            <a:r>
              <a:rPr lang="pt-BR" dirty="0"/>
              <a:t>? </a:t>
            </a:r>
            <a:r>
              <a:rPr lang="pt-BR" b="1" dirty="0"/>
              <a:t>indeferimento</a:t>
            </a:r>
            <a:r>
              <a:rPr lang="pt-BR" dirty="0"/>
              <a:t> e </a:t>
            </a:r>
            <a:r>
              <a:rPr lang="pt-BR" b="1" dirty="0"/>
              <a:t>extinção</a:t>
            </a:r>
            <a:r>
              <a:rPr lang="pt-BR" dirty="0"/>
              <a:t> do processo </a:t>
            </a:r>
            <a:r>
              <a:rPr lang="pt-BR" b="1" dirty="0"/>
              <a:t>sem</a:t>
            </a:r>
            <a:r>
              <a:rPr lang="pt-BR" dirty="0"/>
              <a:t> resolução do mérito!</a:t>
            </a:r>
          </a:p>
          <a:p>
            <a:pPr algn="just"/>
            <a:r>
              <a:rPr lang="pt-BR" dirty="0"/>
              <a:t>	ART. 319 CPC: emenda em 15 dias úteis.</a:t>
            </a:r>
          </a:p>
        </p:txBody>
      </p:sp>
    </p:spTree>
    <p:extLst>
      <p:ext uri="{BB962C8B-B14F-4D97-AF65-F5344CB8AC3E}">
        <p14:creationId xmlns:p14="http://schemas.microsoft.com/office/powerpoint/2010/main" val="1283722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5DE7D-27B0-0E72-FA4B-EB99302A8DE5}"/>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F5772CBD-C292-961F-BB2B-82B139C482E6}"/>
              </a:ext>
            </a:extLst>
          </p:cNvPr>
          <p:cNvSpPr>
            <a:spLocks noGrp="1"/>
          </p:cNvSpPr>
          <p:nvPr>
            <p:ph type="subTitle" idx="1"/>
          </p:nvPr>
        </p:nvSpPr>
        <p:spPr>
          <a:xfrm>
            <a:off x="0" y="75501"/>
            <a:ext cx="12191999" cy="6782499"/>
          </a:xfrm>
        </p:spPr>
        <p:txBody>
          <a:bodyPr>
            <a:normAutofit/>
          </a:bodyPr>
          <a:lstStyle/>
          <a:p>
            <a:pPr algn="just"/>
            <a:r>
              <a:rPr lang="pt-BR" b="1" dirty="0"/>
              <a:t>ENDEREÇAMENTO: </a:t>
            </a:r>
            <a:r>
              <a:rPr lang="pt-BR" dirty="0"/>
              <a:t>art. 319, I, do CPC:  I - </a:t>
            </a:r>
            <a:r>
              <a:rPr lang="pt-BR" b="1" u="sng" dirty="0"/>
              <a:t>o juízo</a:t>
            </a:r>
            <a:r>
              <a:rPr lang="pt-BR" dirty="0"/>
              <a:t> a que é dirigida;</a:t>
            </a:r>
          </a:p>
          <a:p>
            <a:pPr algn="just"/>
            <a:endParaRPr lang="pt-BR" dirty="0"/>
          </a:p>
          <a:p>
            <a:pPr algn="just"/>
            <a:r>
              <a:rPr lang="pt-BR" sz="3800" dirty="0"/>
              <a:t>“AO JUÍZO DA VARA </a:t>
            </a:r>
            <a:r>
              <a:rPr lang="pt-BR" sz="5800" b="1" dirty="0">
                <a:highlight>
                  <a:srgbClr val="FFFF00"/>
                </a:highlight>
              </a:rPr>
              <a:t>CÍVEL</a:t>
            </a:r>
            <a:r>
              <a:rPr lang="pt-BR" sz="3800" dirty="0"/>
              <a:t> DA COMARCA DE </a:t>
            </a:r>
            <a:r>
              <a:rPr lang="pt-BR" sz="3800" dirty="0">
                <a:highlight>
                  <a:srgbClr val="FFFF00"/>
                </a:highlight>
              </a:rPr>
              <a:t>XXX</a:t>
            </a:r>
            <a:r>
              <a:rPr lang="pt-BR" sz="3800" dirty="0"/>
              <a:t>”</a:t>
            </a:r>
            <a:r>
              <a:rPr lang="pt-BR" sz="3800" dirty="0">
                <a:highlight>
                  <a:srgbClr val="FFFF00"/>
                </a:highlight>
              </a:rPr>
              <a:t>.</a:t>
            </a:r>
          </a:p>
        </p:txBody>
      </p:sp>
    </p:spTree>
    <p:extLst>
      <p:ext uri="{BB962C8B-B14F-4D97-AF65-F5344CB8AC3E}">
        <p14:creationId xmlns:p14="http://schemas.microsoft.com/office/powerpoint/2010/main" val="3519510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10000"/>
          </a:bodyPr>
          <a:lstStyle/>
          <a:p>
            <a:pPr algn="just"/>
            <a:r>
              <a:rPr lang="pt-BR" b="1" dirty="0"/>
              <a:t>QUALIFICAÇÃO DAS PARTES (art. 319, II):</a:t>
            </a:r>
          </a:p>
          <a:p>
            <a:pPr algn="just"/>
            <a:r>
              <a:rPr lang="pt-BR" sz="1600" dirty="0"/>
              <a:t>	IDENTIFICAÇÃO DA FIGURA DO AUTOR E DO RÉU NO PROCESSO: ART. 319, II CPC: </a:t>
            </a:r>
            <a:r>
              <a:rPr lang="pt-BR" sz="1600" dirty="0">
                <a:solidFill>
                  <a:srgbClr val="000000"/>
                </a:solidFill>
                <a:latin typeface="Abadi Extra Light" panose="020B0204020104020204" pitchFamily="34" charset="0"/>
              </a:rPr>
              <a:t>“II - os nomes, os prenomes, o estado civil, a existência de união estável, a profissão, o número de inscrição no Cadastro de Pessoas Físicas ou no Cadastro Nacional da Pessoa Jurídica, o endereço eletrônico, o domicílio e a residência do autor e do réu”.</a:t>
            </a:r>
          </a:p>
          <a:p>
            <a:pPr algn="just"/>
            <a:r>
              <a:rPr lang="pt-BR" sz="1600" dirty="0">
                <a:solidFill>
                  <a:srgbClr val="000000"/>
                </a:solidFill>
                <a:latin typeface="Arial" panose="020B0604020202020204" pitchFamily="34" charset="0"/>
              </a:rPr>
              <a:t>	ATENTE </a:t>
            </a:r>
            <a:r>
              <a:rPr lang="pt-BR" sz="1600" b="1" dirty="0">
                <a:solidFill>
                  <a:srgbClr val="000000"/>
                </a:solidFill>
                <a:latin typeface="Arial" panose="020B0604020202020204" pitchFamily="34" charset="0"/>
              </a:rPr>
              <a:t>CAPACIDADE POSTULATÓRIA: </a:t>
            </a:r>
            <a:r>
              <a:rPr lang="pt-BR" sz="1600" dirty="0"/>
              <a:t>“representado por advogado...”</a:t>
            </a:r>
          </a:p>
          <a:p>
            <a:pPr algn="just"/>
            <a:r>
              <a:rPr lang="pt-BR" sz="1600" dirty="0">
                <a:solidFill>
                  <a:srgbClr val="000000"/>
                </a:solidFill>
                <a:latin typeface="Arial" panose="020B0604020202020204" pitchFamily="34" charset="0"/>
              </a:rPr>
              <a:t>PESSOA JURÍDICA? </a:t>
            </a:r>
            <a:r>
              <a:rPr lang="pt-BR" sz="1600" b="0" i="0" dirty="0">
                <a:solidFill>
                  <a:srgbClr val="000000"/>
                </a:solidFill>
                <a:effectLst/>
                <a:latin typeface="Abadi Extra Light" panose="020B0204020104020204" pitchFamily="34" charset="0"/>
              </a:rPr>
              <a:t>Art. 75 CPC: “serão representados em juízo, ativa e passivamente: V - a massa falida, pelo </a:t>
            </a:r>
            <a:r>
              <a:rPr lang="pt-BR" sz="1600" b="1" i="0" dirty="0">
                <a:solidFill>
                  <a:srgbClr val="000000"/>
                </a:solidFill>
                <a:effectLst/>
                <a:latin typeface="Abadi Extra Light" panose="020B0204020104020204" pitchFamily="34" charset="0"/>
              </a:rPr>
              <a:t>administrador judicial</a:t>
            </a:r>
            <a:r>
              <a:rPr lang="pt-BR" sz="1600" b="0" i="0" dirty="0">
                <a:solidFill>
                  <a:srgbClr val="000000"/>
                </a:solidFill>
                <a:effectLst/>
                <a:latin typeface="Abadi Extra Light" panose="020B0204020104020204" pitchFamily="34" charset="0"/>
              </a:rPr>
              <a:t>;; VIII - a </a:t>
            </a:r>
            <a:r>
              <a:rPr lang="pt-BR" sz="1600" b="1" i="0" u="sng" dirty="0">
                <a:solidFill>
                  <a:srgbClr val="000000"/>
                </a:solidFill>
                <a:effectLst/>
                <a:latin typeface="Abadi Extra Light" panose="020B0204020104020204" pitchFamily="34" charset="0"/>
              </a:rPr>
              <a:t>pessoa jurídica</a:t>
            </a:r>
            <a:r>
              <a:rPr lang="pt-BR" sz="1600" b="0" i="0" dirty="0">
                <a:solidFill>
                  <a:srgbClr val="000000"/>
                </a:solidFill>
                <a:effectLst/>
                <a:latin typeface="Abadi Extra Light" panose="020B0204020104020204" pitchFamily="34" charset="0"/>
              </a:rPr>
              <a:t>, por quem os respectivos atos constitutivos designarem ou, não havendo essa designação, por seus diretores;...”;</a:t>
            </a:r>
          </a:p>
          <a:p>
            <a:pPr algn="just"/>
            <a:endParaRPr lang="pt-BR" b="1" dirty="0">
              <a:latin typeface="Avenir Next LT Pro" panose="020B0504020202020204" pitchFamily="34" charset="0"/>
            </a:endParaRPr>
          </a:p>
          <a:p>
            <a:pPr algn="just"/>
            <a:r>
              <a:rPr lang="pt-BR" b="1" dirty="0">
                <a:latin typeface="Avenir Next LT Pro" panose="020B0504020202020204" pitchFamily="34" charset="0"/>
              </a:rPr>
              <a:t>PESSOA FÍSICA: ROBERTO CARLOS</a:t>
            </a:r>
            <a:r>
              <a:rPr lang="pt-BR" dirty="0">
                <a:latin typeface="Avenir Next LT Pro" panose="020B0504020202020204" pitchFamily="34" charset="0"/>
              </a:rPr>
              <a:t>..., estado civil ..., profissão ..., inscrito no CPF n. ..., endereço eletrônico ..., residente no logradouro ...., vem, por seu </a:t>
            </a:r>
            <a:r>
              <a:rPr lang="pt-BR" b="1" dirty="0">
                <a:latin typeface="Avenir Next LT Pro" panose="020B0504020202020204" pitchFamily="34" charset="0"/>
              </a:rPr>
              <a:t>advogado</a:t>
            </a:r>
            <a:r>
              <a:rPr lang="pt-BR" dirty="0">
                <a:latin typeface="Avenir Next LT Pro" panose="020B0504020202020204" pitchFamily="34" charset="0"/>
              </a:rPr>
              <a:t> ..., OAB/UF ..., endereço físico e eletrônico ...”, , com endereço profissional na Rua ...., onde recebe intimações (procuração anexa, doc. ...), </a:t>
            </a:r>
            <a:r>
              <a:rPr lang="pt-BR" b="1" dirty="0">
                <a:latin typeface="Avenir Next LT Pro" panose="020B0504020202020204" pitchFamily="34" charset="0"/>
              </a:rPr>
              <a:t>vem</a:t>
            </a:r>
            <a:r>
              <a:rPr lang="pt-BR" dirty="0">
                <a:latin typeface="Avenir Next LT Pro" panose="020B0504020202020204" pitchFamily="34" charset="0"/>
              </a:rPr>
              <a:t>, respeitosamente, à presença de Vossa Excelência, com </a:t>
            </a:r>
            <a:r>
              <a:rPr lang="pt-BR" b="1" dirty="0">
                <a:latin typeface="Avenir Next LT Pro" panose="020B0504020202020204" pitchFamily="34" charset="0"/>
              </a:rPr>
              <a:t>fundamento no art. </a:t>
            </a:r>
            <a:r>
              <a:rPr lang="pt-BR" dirty="0">
                <a:latin typeface="Avenir Next LT Pro" panose="020B0504020202020204" pitchFamily="34" charset="0"/>
              </a:rPr>
              <a:t>...., pelo procedimento </a:t>
            </a:r>
            <a:r>
              <a:rPr lang="pt-BR" b="1" dirty="0">
                <a:latin typeface="Avenir Next LT Pro" panose="020B0504020202020204" pitchFamily="34" charset="0"/>
              </a:rPr>
              <a:t>comum/especial</a:t>
            </a:r>
            <a:r>
              <a:rPr lang="pt-BR" dirty="0">
                <a:latin typeface="Avenir Next LT Pro" panose="020B0504020202020204" pitchFamily="34" charset="0"/>
              </a:rPr>
              <a:t> </a:t>
            </a:r>
            <a:r>
              <a:rPr lang="pt-BR" b="1" dirty="0">
                <a:latin typeface="Avenir Next LT Pro" panose="020B0504020202020204" pitchFamily="34" charset="0"/>
              </a:rPr>
              <a:t>ajuizar</a:t>
            </a:r>
            <a:r>
              <a:rPr lang="pt-BR" dirty="0">
                <a:latin typeface="Avenir Next LT Pro" panose="020B0504020202020204" pitchFamily="34" charset="0"/>
              </a:rPr>
              <a:t>  ... Em </a:t>
            </a:r>
            <a:r>
              <a:rPr lang="pt-BR" b="1" dirty="0">
                <a:latin typeface="Avenir Next LT Pro" panose="020B0504020202020204" pitchFamily="34" charset="0"/>
              </a:rPr>
              <a:t>face do réu </a:t>
            </a:r>
            <a:r>
              <a:rPr lang="pt-BR" dirty="0">
                <a:latin typeface="Avenir Next LT Pro" panose="020B0504020202020204" pitchFamily="34" charset="0"/>
              </a:rPr>
              <a:t>(qualificação completa), conforme fatos e fundamentos jurídicos a seguir expostos:</a:t>
            </a:r>
          </a:p>
          <a:p>
            <a:pPr algn="just"/>
            <a:endParaRPr lang="pt-BR" b="1" dirty="0">
              <a:latin typeface="Avenir Next LT Pro" panose="020B0504020202020204" pitchFamily="34" charset="0"/>
            </a:endParaRPr>
          </a:p>
          <a:p>
            <a:pPr algn="just"/>
            <a:r>
              <a:rPr lang="pt-BR" b="1" dirty="0">
                <a:latin typeface="Avenir Next LT Pro" panose="020B0504020202020204" pitchFamily="34" charset="0"/>
              </a:rPr>
              <a:t>PESSOA JURÍDICA:</a:t>
            </a:r>
          </a:p>
          <a:p>
            <a:pPr algn="just"/>
            <a:r>
              <a:rPr lang="pt-BR" b="1" dirty="0">
                <a:latin typeface="Avenir Next LT Pro" panose="020B0504020202020204" pitchFamily="34" charset="0"/>
              </a:rPr>
              <a:t>	MOURA COMÉRCIO LTDA</a:t>
            </a:r>
            <a:r>
              <a:rPr lang="pt-BR" dirty="0">
                <a:latin typeface="Avenir Next LT Pro" panose="020B0504020202020204" pitchFamily="34" charset="0"/>
              </a:rPr>
              <a:t>, pessoa jurídica de direito privado, com sede na Rua ..., inscrita no CNPJ sob n. ..., endereço eletrônico ..., representada por seu sócio administrador ..., estado civil ..., profissão ..., inscrito no CPF n. ..., endereço eletrônico ..., com endereço na Rua ...., conforme contrato social anexo, representado por seu advogado... </a:t>
            </a:r>
          </a:p>
          <a:p>
            <a:pPr algn="just"/>
            <a:endParaRPr lang="pt-BR" dirty="0">
              <a:solidFill>
                <a:srgbClr val="000000"/>
              </a:solidFill>
              <a:latin typeface="Arial" panose="020B0604020202020204" pitchFamily="34" charset="0"/>
            </a:endParaRPr>
          </a:p>
        </p:txBody>
      </p:sp>
    </p:spTree>
    <p:extLst>
      <p:ext uri="{BB962C8B-B14F-4D97-AF65-F5344CB8AC3E}">
        <p14:creationId xmlns:p14="http://schemas.microsoft.com/office/powerpoint/2010/main" val="3527913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algn="just"/>
            <a:r>
              <a:rPr lang="pt-BR" b="1" dirty="0"/>
              <a:t>DOS FATOS </a:t>
            </a:r>
          </a:p>
          <a:p>
            <a:pPr algn="just"/>
            <a:r>
              <a:rPr lang="pt-BR" b="1" dirty="0"/>
              <a:t>	DICAS:</a:t>
            </a:r>
          </a:p>
          <a:p>
            <a:pPr algn="just"/>
            <a:r>
              <a:rPr lang="pt-BR" b="1" dirty="0"/>
              <a:t>	</a:t>
            </a:r>
            <a:r>
              <a:rPr lang="pt-BR" dirty="0"/>
              <a:t>frases curtas, texto justificado, respeitar margem, texto na terceira pessoa, “caput” ou </a:t>
            </a:r>
            <a:r>
              <a:rPr lang="pt-BR" i="1" dirty="0"/>
              <a:t>caput</a:t>
            </a:r>
            <a:endParaRPr lang="pt-BR" dirty="0"/>
          </a:p>
          <a:p>
            <a:pPr algn="just"/>
            <a:endParaRPr lang="pt-BR" dirty="0"/>
          </a:p>
          <a:p>
            <a:pPr algn="just"/>
            <a:endParaRPr lang="pt-BR" sz="2800" b="1" dirty="0"/>
          </a:p>
          <a:p>
            <a:pPr algn="just"/>
            <a:r>
              <a:rPr lang="pt-BR" sz="2800" b="1" dirty="0"/>
              <a:t>TEXTO COM ORDEM CRONOLÓGICA</a:t>
            </a:r>
          </a:p>
          <a:p>
            <a:pPr algn="just"/>
            <a:r>
              <a:rPr lang="pt-BR" dirty="0">
                <a:latin typeface="Abadi Extra Light" panose="020B0204020104020204" pitchFamily="34" charset="0"/>
              </a:rPr>
              <a:t>	No dia 2 de setembro de 2022 a autora foi vítima de um acidente no interior da loja e teve diversas escoriações nos braços e rosto.</a:t>
            </a:r>
          </a:p>
          <a:p>
            <a:pPr algn="just"/>
            <a:r>
              <a:rPr lang="pt-BR" dirty="0">
                <a:latin typeface="Abadi Extra Light" panose="020B0204020104020204" pitchFamily="34" charset="0"/>
              </a:rPr>
              <a:t>	</a:t>
            </a:r>
            <a:r>
              <a:rPr lang="pt-BR" dirty="0"/>
              <a:t>Logo após o acidente, após a ré ignorar os apelos da autora, amigos da requerente a conduziram ao hospital.</a:t>
            </a:r>
          </a:p>
          <a:p>
            <a:pPr algn="just"/>
            <a:r>
              <a:rPr lang="pt-BR" dirty="0">
                <a:latin typeface="Abadi Extra Light" panose="020B0204020104020204" pitchFamily="34" charset="0"/>
              </a:rPr>
              <a:t>	</a:t>
            </a:r>
            <a:r>
              <a:rPr lang="pt-BR" dirty="0"/>
              <a:t>Em razão do acidente, a autora sofreu dez pontos na face e teve prejuízos de ordem material, estética e moral.</a:t>
            </a:r>
            <a:endParaRPr lang="pt-BR" dirty="0">
              <a:latin typeface="Abadi Extra Light" panose="020B0204020104020204" pitchFamily="34" charset="0"/>
            </a:endParaRPr>
          </a:p>
        </p:txBody>
      </p:sp>
    </p:spTree>
    <p:extLst>
      <p:ext uri="{BB962C8B-B14F-4D97-AF65-F5344CB8AC3E}">
        <p14:creationId xmlns:p14="http://schemas.microsoft.com/office/powerpoint/2010/main" val="1121754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lnSpcReduction="10000"/>
          </a:bodyPr>
          <a:lstStyle/>
          <a:p>
            <a:pPr algn="just"/>
            <a:r>
              <a:rPr lang="pt-BR" b="1" dirty="0"/>
              <a:t>FUNDAMENTOS JURÍDICOS </a:t>
            </a:r>
            <a:r>
              <a:rPr lang="pt-BR" dirty="0"/>
              <a:t>(DO DIREITO)</a:t>
            </a:r>
          </a:p>
          <a:p>
            <a:pPr algn="just"/>
            <a:r>
              <a:rPr lang="pt-BR" dirty="0"/>
              <a:t>	</a:t>
            </a:r>
            <a:r>
              <a:rPr lang="pt-BR" dirty="0">
                <a:highlight>
                  <a:srgbClr val="FFFF00"/>
                </a:highlight>
              </a:rPr>
              <a:t>FONTES DO  DIREITO</a:t>
            </a:r>
            <a:r>
              <a:rPr lang="pt-BR" dirty="0"/>
              <a:t>: 	LEI + DOUTRINA + JURISPRUDÊNCIA</a:t>
            </a:r>
          </a:p>
          <a:p>
            <a:pPr algn="just"/>
            <a:endParaRPr lang="pt-BR" sz="1400" dirty="0"/>
          </a:p>
          <a:p>
            <a:pPr algn="just">
              <a:spcBef>
                <a:spcPts val="641"/>
              </a:spcBef>
              <a:tabLst>
                <a:tab pos="0" algn="l"/>
              </a:tabLst>
            </a:pPr>
            <a:r>
              <a:rPr lang="pt-BR" sz="3200" spc="-1" dirty="0">
                <a:solidFill>
                  <a:srgbClr val="000000"/>
                </a:solidFill>
                <a:ea typeface="DejaVu Sans"/>
              </a:rPr>
              <a:t>COMO MELHORAR A ESCRITA? FATO + NORMA + CONCLUSÃO</a:t>
            </a:r>
            <a:endParaRPr lang="pt-BR" spc="-1" dirty="0">
              <a:solidFill>
                <a:srgbClr val="000000"/>
              </a:solidFill>
              <a:ea typeface="DejaVu Sans"/>
            </a:endParaRP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FATO</a:t>
            </a:r>
            <a:r>
              <a:rPr lang="pt-BR" spc="-1" dirty="0">
                <a:solidFill>
                  <a:srgbClr val="000000"/>
                </a:solidFill>
                <a:ea typeface="DejaVu Sans"/>
              </a:rPr>
              <a:t> </a:t>
            </a:r>
          </a:p>
          <a:p>
            <a:pPr algn="just">
              <a:spcBef>
                <a:spcPts val="641"/>
              </a:spcBef>
              <a:tabLst>
                <a:tab pos="0" algn="l"/>
              </a:tabLst>
            </a:pPr>
            <a:r>
              <a:rPr lang="pt-BR" spc="-1" dirty="0">
                <a:solidFill>
                  <a:srgbClr val="000000"/>
                </a:solidFill>
                <a:ea typeface="DejaVu Sans"/>
              </a:rPr>
              <a:t>		núcleo individualizado para cada fato: </a:t>
            </a: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Exemplo</a:t>
            </a:r>
            <a:r>
              <a:rPr lang="pt-BR" spc="-1" dirty="0">
                <a:solidFill>
                  <a:srgbClr val="000000"/>
                </a:solidFill>
                <a:ea typeface="DejaVu Sans"/>
              </a:rPr>
              <a:t>: </a:t>
            </a:r>
            <a:r>
              <a:rPr lang="pt-BR" i="1" spc="-1" dirty="0">
                <a:solidFill>
                  <a:srgbClr val="000000"/>
                </a:solidFill>
                <a:latin typeface="Bell MT" panose="02020503060305020303" pitchFamily="18" charset="0"/>
                <a:ea typeface="DejaVu Sans"/>
              </a:rPr>
              <a:t>O réu ofendeu o autor ....</a:t>
            </a:r>
          </a:p>
          <a:p>
            <a:pPr algn="just">
              <a:spcBef>
                <a:spcPts val="641"/>
              </a:spcBef>
              <a:tabLst>
                <a:tab pos="0" algn="l"/>
              </a:tabLst>
            </a:pPr>
            <a:endParaRPr lang="pt-BR" spc="-1" dirty="0">
              <a:solidFill>
                <a:srgbClr val="000000"/>
              </a:solidFill>
              <a:ea typeface="DejaVu Sans"/>
            </a:endParaRP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NORMA</a:t>
            </a:r>
          </a:p>
          <a:p>
            <a:pPr algn="just">
              <a:spcBef>
                <a:spcPts val="641"/>
              </a:spcBef>
              <a:tabLst>
                <a:tab pos="0" algn="l"/>
              </a:tabLst>
            </a:pPr>
            <a:r>
              <a:rPr lang="pt-BR" b="1" spc="-1" dirty="0">
                <a:solidFill>
                  <a:srgbClr val="000000"/>
                </a:solidFill>
                <a:ea typeface="DejaVu Sans"/>
              </a:rPr>
              <a:t>	</a:t>
            </a:r>
            <a:r>
              <a:rPr lang="pt-BR" b="1" spc="-1" dirty="0">
                <a:solidFill>
                  <a:srgbClr val="000000"/>
                </a:solidFill>
                <a:latin typeface="Bell MT" panose="02020503060305020303" pitchFamily="18" charset="0"/>
                <a:ea typeface="DejaVu Sans"/>
              </a:rPr>
              <a:t>	exemplo: </a:t>
            </a:r>
            <a:r>
              <a:rPr lang="pt-BR" dirty="0"/>
              <a:t>prevê, estatui, conforme, nos termos, dispõe, determina, prescreve, delimita, consagra, consoante, reza...</a:t>
            </a:r>
          </a:p>
          <a:p>
            <a:pPr algn="just">
              <a:spcBef>
                <a:spcPts val="641"/>
              </a:spcBef>
              <a:tabLst>
                <a:tab pos="0" algn="l"/>
              </a:tabLst>
            </a:pPr>
            <a:r>
              <a:rPr lang="pt-BR" spc="-1" dirty="0">
                <a:solidFill>
                  <a:srgbClr val="000000"/>
                </a:solidFill>
                <a:ea typeface="DejaVu Sans"/>
              </a:rPr>
              <a:t>		Não usar a “lei fala”, “diz”</a:t>
            </a:r>
          </a:p>
          <a:p>
            <a:pPr algn="just">
              <a:spcBef>
                <a:spcPts val="641"/>
              </a:spcBef>
              <a:tabLst>
                <a:tab pos="0" algn="l"/>
              </a:tabLst>
            </a:pPr>
            <a:r>
              <a:rPr lang="pt-BR" dirty="0"/>
              <a:t>		TRANSCRIÇÃO DIRETA OU INDIRETA DA NORMA </a:t>
            </a:r>
          </a:p>
          <a:p>
            <a:pPr algn="just">
              <a:spcBef>
                <a:spcPts val="641"/>
              </a:spcBef>
              <a:tabLst>
                <a:tab pos="0" algn="l"/>
              </a:tabLst>
            </a:pPr>
            <a:endParaRPr lang="pt-BR" spc="-1" dirty="0">
              <a:solidFill>
                <a:srgbClr val="000000"/>
              </a:solidFill>
              <a:ea typeface="DejaVu Sans"/>
            </a:endParaRPr>
          </a:p>
          <a:p>
            <a:pPr algn="just">
              <a:spcBef>
                <a:spcPts val="641"/>
              </a:spcBef>
              <a:tabLst>
                <a:tab pos="0" algn="l"/>
              </a:tabLst>
            </a:pPr>
            <a:r>
              <a:rPr lang="pt-BR" spc="-1" dirty="0">
                <a:solidFill>
                  <a:srgbClr val="000000"/>
                </a:solidFill>
                <a:ea typeface="DejaVu Sans"/>
              </a:rPr>
              <a:t>		</a:t>
            </a:r>
            <a:r>
              <a:rPr lang="pt-BR" b="1" spc="-1" dirty="0">
                <a:solidFill>
                  <a:srgbClr val="000000"/>
                </a:solidFill>
                <a:ea typeface="DejaVu Sans"/>
              </a:rPr>
              <a:t>CONCLUSÃO</a:t>
            </a:r>
          </a:p>
          <a:p>
            <a:pPr algn="just">
              <a:spcBef>
                <a:spcPts val="641"/>
              </a:spcBef>
              <a:tabLst>
                <a:tab pos="0" algn="l"/>
              </a:tabLst>
            </a:pPr>
            <a:r>
              <a:rPr lang="pt-BR" spc="-1" dirty="0">
                <a:solidFill>
                  <a:srgbClr val="000000"/>
                </a:solidFill>
                <a:ea typeface="DejaVu Sans"/>
              </a:rPr>
              <a:t>		Justificativa pós fatos e normas: </a:t>
            </a:r>
          </a:p>
          <a:p>
            <a:pPr algn="just">
              <a:spcBef>
                <a:spcPts val="641"/>
              </a:spcBef>
              <a:tabLst>
                <a:tab pos="0" algn="l"/>
              </a:tabLst>
            </a:pPr>
            <a:r>
              <a:rPr lang="pt-BR" b="1" spc="-1" dirty="0">
                <a:solidFill>
                  <a:srgbClr val="000000"/>
                </a:solidFill>
                <a:ea typeface="DejaVu Sans"/>
              </a:rPr>
              <a:t>		exemplo</a:t>
            </a:r>
            <a:r>
              <a:rPr lang="pt-BR" spc="-1" dirty="0">
                <a:solidFill>
                  <a:srgbClr val="000000"/>
                </a:solidFill>
                <a:ea typeface="DejaVu Sans"/>
              </a:rPr>
              <a:t>: </a:t>
            </a:r>
            <a:r>
              <a:rPr lang="pt-BR" i="1" spc="-1" dirty="0">
                <a:solidFill>
                  <a:srgbClr val="000000"/>
                </a:solidFill>
                <a:latin typeface="Bell MT" panose="02020503060305020303" pitchFamily="18" charset="0"/>
                <a:ea typeface="DejaVu Sans"/>
              </a:rPr>
              <a:t>desta forma, assim, logo, destarte, portanto, diante disso, em face do exposto, por conseguinte, razão pela qual, em efeito, em decorrência etc.</a:t>
            </a:r>
          </a:p>
          <a:p>
            <a:pPr algn="just">
              <a:spcBef>
                <a:spcPts val="641"/>
              </a:spcBef>
              <a:tabLst>
                <a:tab pos="0" algn="l"/>
              </a:tabLst>
            </a:pPr>
            <a:endParaRPr lang="pt-BR" spc="-1" dirty="0">
              <a:solidFill>
                <a:srgbClr val="000000"/>
              </a:solidFill>
              <a:ea typeface="DejaVu Sans"/>
            </a:endParaRPr>
          </a:p>
          <a:p>
            <a:pPr algn="just">
              <a:spcBef>
                <a:spcPts val="641"/>
              </a:spcBef>
              <a:tabLst>
                <a:tab pos="0" algn="l"/>
              </a:tabLst>
            </a:pPr>
            <a:endParaRPr lang="pt-BR" spc="-1" dirty="0">
              <a:solidFill>
                <a:srgbClr val="000000"/>
              </a:solidFill>
              <a:ea typeface="DejaVu Sans"/>
            </a:endParaRPr>
          </a:p>
          <a:p>
            <a:pPr algn="just"/>
            <a:endParaRPr lang="pt-BR" dirty="0"/>
          </a:p>
        </p:txBody>
      </p:sp>
    </p:spTree>
    <p:extLst>
      <p:ext uri="{BB962C8B-B14F-4D97-AF65-F5344CB8AC3E}">
        <p14:creationId xmlns:p14="http://schemas.microsoft.com/office/powerpoint/2010/main" val="77202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1"/>
            <a:ext cx="12191999" cy="6858000"/>
          </a:xfrm>
        </p:spPr>
        <p:txBody>
          <a:bodyPr>
            <a:normAutofit fontScale="92500" lnSpcReduction="10000"/>
          </a:bodyPr>
          <a:lstStyle/>
          <a:p>
            <a:r>
              <a:rPr lang="pt-BR" sz="1600" b="1" dirty="0">
                <a:highlight>
                  <a:srgbClr val="FFFF00"/>
                </a:highlight>
              </a:rPr>
              <a:t>REQUERIMENTOS ESPECIAIS (caso a caso)</a:t>
            </a:r>
          </a:p>
          <a:p>
            <a:pPr algn="just"/>
            <a:r>
              <a:rPr lang="pt-BR" sz="2000" b="1" dirty="0"/>
              <a:t>TUTELAS PROVISÓRIAS: URGÊNCIA E/OU EVIDÊNCIA</a:t>
            </a:r>
          </a:p>
          <a:p>
            <a:pPr algn="just"/>
            <a:r>
              <a:rPr lang="pt-BR" sz="2000" dirty="0"/>
              <a:t>	</a:t>
            </a:r>
            <a:r>
              <a:rPr lang="pt-BR" sz="2000" b="1" u="sng" dirty="0"/>
              <a:t>URGÊNCIA</a:t>
            </a:r>
            <a:r>
              <a:rPr lang="pt-BR" sz="2000" dirty="0"/>
              <a:t>: Art. 300. A tutela de urgência será concedida quando houver elementos que evidenciem a </a:t>
            </a:r>
            <a:r>
              <a:rPr lang="pt-BR" sz="2000" b="1" u="sng" dirty="0"/>
              <a:t>probabilidade do direito</a:t>
            </a:r>
            <a:r>
              <a:rPr lang="pt-BR" sz="2000" dirty="0"/>
              <a:t> e o </a:t>
            </a:r>
            <a:r>
              <a:rPr lang="pt-BR" sz="2000" b="1" u="sng" dirty="0"/>
              <a:t>perigo de dano</a:t>
            </a:r>
            <a:r>
              <a:rPr lang="pt-BR" sz="2000" dirty="0"/>
              <a:t> ou o </a:t>
            </a:r>
            <a:r>
              <a:rPr lang="pt-BR" sz="2000" b="1" u="sng" dirty="0"/>
              <a:t>risco ao resultado útil do processo</a:t>
            </a:r>
            <a:r>
              <a:rPr lang="pt-BR" sz="2000" dirty="0"/>
              <a:t>.</a:t>
            </a:r>
          </a:p>
          <a:p>
            <a:pPr algn="just"/>
            <a:r>
              <a:rPr lang="pt-BR" sz="2000" dirty="0"/>
              <a:t>	</a:t>
            </a:r>
            <a:r>
              <a:rPr lang="pt-BR" sz="2000" b="1" u="sng" dirty="0"/>
              <a:t>EVIDÊNCIA</a:t>
            </a:r>
            <a:r>
              <a:rPr lang="pt-BR" sz="2000" dirty="0"/>
              <a:t>:  Art. 311. A tutela da evidência será concedida, independentemente da demonstração de perigo de dano ou de risco ao resultado útil do processo, quando: I - ficar caracterizado o abuso do direito de defesa ou o manifesto propósito protelatório da parte; II - as alegações de fato puderem ser comprovadas apenas documentalmente e houver tese firmada em julgamento de casos repetitivos ou em súmula vinculante; III - se tratar de pedido reipersecutório fundado em prova documental adequada do contrato de depósito, caso em que será decretada a ordem de entrega do objeto custodiado, sob cominação de multa; IV - a petição inicial for instruída com prova documental suficiente dos fatos constitutivos do direito do autor, a que o réu não oponha prova capaz de gerar dúvida razoável.</a:t>
            </a:r>
          </a:p>
          <a:p>
            <a:pPr algn="just"/>
            <a:endParaRPr lang="pt-BR" sz="900" b="1" dirty="0"/>
          </a:p>
          <a:p>
            <a:pPr algn="just"/>
            <a:r>
              <a:rPr lang="pt-BR" sz="2000" b="1" dirty="0"/>
              <a:t>GRATUIDADE DA JUSTIÇA</a:t>
            </a:r>
            <a:r>
              <a:rPr lang="pt-BR" sz="2000" dirty="0"/>
              <a:t>: deve haver elementos para a concessão dos benefícios da gratuidade da justiça (</a:t>
            </a:r>
            <a:r>
              <a:rPr lang="pt-BR" sz="2000" dirty="0" err="1"/>
              <a:t>arts</a:t>
            </a:r>
            <a:r>
              <a:rPr lang="pt-BR" sz="2000" dirty="0"/>
              <a:t>. 98 e 99 do CPC).  </a:t>
            </a:r>
            <a:r>
              <a:rPr lang="pt-BR" sz="2000" b="1" dirty="0"/>
              <a:t>ATENTE</a:t>
            </a:r>
            <a:r>
              <a:rPr lang="pt-BR" sz="2000" dirty="0"/>
              <a:t>: deve ser realizado o pedido de concessão da gratuidade da justiça </a:t>
            </a:r>
            <a:r>
              <a:rPr lang="pt-BR" sz="2000" b="1" u="sng" dirty="0">
                <a:highlight>
                  <a:srgbClr val="FFFF00"/>
                </a:highlight>
              </a:rPr>
              <a:t>OU</a:t>
            </a:r>
            <a:r>
              <a:rPr lang="pt-BR" sz="2000" dirty="0"/>
              <a:t> informar a juntada da guia de custas.</a:t>
            </a:r>
          </a:p>
          <a:p>
            <a:pPr algn="just"/>
            <a:endParaRPr lang="pt-BR" sz="900" dirty="0"/>
          </a:p>
          <a:p>
            <a:pPr algn="just"/>
            <a:r>
              <a:rPr lang="pt-BR" sz="2000" b="1" dirty="0"/>
              <a:t>PRIORIDADE DE TRAMITAÇÃO</a:t>
            </a:r>
            <a:r>
              <a:rPr lang="pt-BR" sz="2000" dirty="0"/>
              <a:t>: idosos, pessoas com doença grave e processos do ECA (art. 1.048, I e II, do CPC). TEXTO:</a:t>
            </a:r>
            <a:r>
              <a:rPr lang="pt-BR" sz="1700" dirty="0"/>
              <a:t>  O autor é idoso, razão pela qual, requer a prioridade de tramitação do processo nos termos do art. 1.048 do CPC.</a:t>
            </a:r>
          </a:p>
          <a:p>
            <a:pPr algn="just"/>
            <a:endParaRPr lang="pt-BR" sz="500" b="1" dirty="0"/>
          </a:p>
          <a:p>
            <a:pPr algn="just"/>
            <a:r>
              <a:rPr lang="pt-BR" sz="2000" b="1" dirty="0"/>
              <a:t>INTIMAÇÃO DO MINISTÉRIO PÚBLICO</a:t>
            </a:r>
            <a:r>
              <a:rPr lang="pt-BR" sz="2000" dirty="0"/>
              <a:t>: Art. 178 CPC: </a:t>
            </a:r>
            <a:r>
              <a:rPr lang="pt-BR" sz="1700" dirty="0"/>
              <a:t>I - interesse público ou social; II - interesse de incapaz; III - litígios coletivos pela posse de terra rural ou urbana.  </a:t>
            </a:r>
            <a:r>
              <a:rPr lang="pt-BR" sz="2000" dirty="0"/>
              <a:t>Texto: “requer a intimação do Ministério Público, nos termos do art. 178, II, do CPC”</a:t>
            </a:r>
          </a:p>
          <a:p>
            <a:pPr algn="just"/>
            <a:endParaRPr lang="pt-BR" sz="800" dirty="0"/>
          </a:p>
          <a:p>
            <a:pPr algn="just"/>
            <a:r>
              <a:rPr lang="pt-BR" sz="2000" b="1" dirty="0"/>
              <a:t>SIGILO PROCESSUAL: </a:t>
            </a:r>
            <a:r>
              <a:rPr lang="pt-BR" sz="2000" dirty="0"/>
              <a:t>ART. 189 do CPC (interesse público, social, família, intimidade e arbitragem)</a:t>
            </a:r>
            <a:endParaRPr lang="pt-BR" sz="2000" b="1" dirty="0"/>
          </a:p>
          <a:p>
            <a:pPr algn="just"/>
            <a:endParaRPr lang="pt-BR" sz="900" dirty="0"/>
          </a:p>
          <a:p>
            <a:pPr algn="just"/>
            <a:r>
              <a:rPr lang="pt-BR" sz="2000" b="1" dirty="0"/>
              <a:t>RELAÇÃO DO CONSUMIDOR? </a:t>
            </a:r>
            <a:r>
              <a:rPr lang="pt-BR" sz="2000" dirty="0"/>
              <a:t>Benefícios em favor do consumidor, exemplo: foro privilegiado e inversão do ônus da prova.</a:t>
            </a:r>
            <a:endParaRPr lang="pt-BR" sz="2000" b="1" dirty="0"/>
          </a:p>
        </p:txBody>
      </p:sp>
    </p:spTree>
    <p:extLst>
      <p:ext uri="{BB962C8B-B14F-4D97-AF65-F5344CB8AC3E}">
        <p14:creationId xmlns:p14="http://schemas.microsoft.com/office/powerpoint/2010/main" val="2771582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lstStyle/>
          <a:p>
            <a:pPr algn="just"/>
            <a:r>
              <a:rPr lang="pt-BR" b="1" dirty="0"/>
              <a:t>PEDIDOS</a:t>
            </a:r>
          </a:p>
          <a:p>
            <a:pPr algn="just"/>
            <a:endParaRPr lang="pt-BR" dirty="0"/>
          </a:p>
          <a:p>
            <a:pPr algn="just"/>
            <a:r>
              <a:rPr lang="pt-BR" dirty="0"/>
              <a:t>	</a:t>
            </a:r>
            <a:r>
              <a:rPr lang="pt-BR" b="1" dirty="0"/>
              <a:t>PEDIDO IMEDIATO</a:t>
            </a:r>
            <a:r>
              <a:rPr lang="pt-BR" dirty="0"/>
              <a:t>: </a:t>
            </a:r>
          </a:p>
          <a:p>
            <a:pPr algn="just"/>
            <a:r>
              <a:rPr lang="pt-BR" dirty="0"/>
              <a:t>	Equivale à espécie de provimento jurisdicional esperada pelo Poder Judiciário: </a:t>
            </a:r>
            <a:r>
              <a:rPr lang="pt-BR" b="1" dirty="0"/>
              <a:t>CONDENE</a:t>
            </a:r>
            <a:r>
              <a:rPr lang="pt-BR" dirty="0"/>
              <a:t>, </a:t>
            </a:r>
            <a:r>
              <a:rPr lang="pt-BR" b="1" dirty="0"/>
              <a:t>DECLARE</a:t>
            </a:r>
            <a:r>
              <a:rPr lang="pt-BR" dirty="0"/>
              <a:t> ou </a:t>
            </a:r>
            <a:r>
              <a:rPr lang="pt-BR" b="1" dirty="0"/>
              <a:t>CONSTITUIA</a:t>
            </a:r>
            <a:r>
              <a:rPr lang="pt-BR" dirty="0"/>
              <a:t>.</a:t>
            </a:r>
          </a:p>
          <a:p>
            <a:pPr algn="just"/>
            <a:endParaRPr lang="pt-BR" dirty="0"/>
          </a:p>
          <a:p>
            <a:pPr algn="just"/>
            <a:r>
              <a:rPr lang="pt-BR" dirty="0"/>
              <a:t>	</a:t>
            </a:r>
            <a:r>
              <a:rPr lang="pt-BR" b="1" dirty="0"/>
              <a:t>PEDIDO MEDIATO:  </a:t>
            </a:r>
          </a:p>
          <a:p>
            <a:pPr algn="just"/>
            <a:r>
              <a:rPr lang="pt-BR" b="1" dirty="0"/>
              <a:t>	R</a:t>
            </a:r>
            <a:r>
              <a:rPr lang="pt-BR" dirty="0"/>
              <a:t>epresenta os efeitos práticos da tutela (condene o réu no pagamento dos danos morais </a:t>
            </a:r>
            <a:r>
              <a:rPr lang="pt-BR" b="1" dirty="0"/>
              <a:t>em R$ 10.000,00</a:t>
            </a:r>
            <a:r>
              <a:rPr lang="pt-BR" dirty="0"/>
              <a:t>; declare </a:t>
            </a:r>
            <a:r>
              <a:rPr lang="pt-BR" b="1" dirty="0"/>
              <a:t>nulo</a:t>
            </a:r>
            <a:r>
              <a:rPr lang="pt-BR" dirty="0"/>
              <a:t> o contrato ”x” etc.</a:t>
            </a:r>
          </a:p>
          <a:p>
            <a:pPr algn="just"/>
            <a:endParaRPr lang="pt-BR" dirty="0"/>
          </a:p>
          <a:p>
            <a:pPr algn="just"/>
            <a:endParaRPr lang="pt-BR" dirty="0"/>
          </a:p>
          <a:p>
            <a:pPr algn="just"/>
            <a:r>
              <a:rPr lang="pt-BR" dirty="0"/>
              <a:t>Dica: Estudar pedidos CPC:</a:t>
            </a:r>
          </a:p>
          <a:p>
            <a:pPr algn="just"/>
            <a:r>
              <a:rPr lang="pt-BR" dirty="0"/>
              <a:t>	Art. 322. O pedido deve ser certo...</a:t>
            </a:r>
          </a:p>
          <a:p>
            <a:pPr algn="just"/>
            <a:endParaRPr lang="pt-BR" dirty="0"/>
          </a:p>
          <a:p>
            <a:pPr algn="just"/>
            <a:endParaRPr lang="pt-BR" dirty="0"/>
          </a:p>
        </p:txBody>
      </p:sp>
    </p:spTree>
    <p:extLst>
      <p:ext uri="{BB962C8B-B14F-4D97-AF65-F5344CB8AC3E}">
        <p14:creationId xmlns:p14="http://schemas.microsoft.com/office/powerpoint/2010/main" val="1176644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lstStyle/>
          <a:p>
            <a:pPr algn="just"/>
            <a:r>
              <a:rPr lang="pt-BR" b="1" dirty="0"/>
              <a:t>DAS PROVAS</a:t>
            </a:r>
          </a:p>
          <a:p>
            <a:pPr algn="just"/>
            <a:r>
              <a:rPr lang="pt-BR" dirty="0"/>
              <a:t>	“O autor requer a produção de todos os meios de prova em direito admitidos, especialmente .... e ...”.</a:t>
            </a:r>
          </a:p>
          <a:p>
            <a:pPr algn="just"/>
            <a:endParaRPr lang="pt-BR" dirty="0"/>
          </a:p>
          <a:p>
            <a:pPr algn="just"/>
            <a:endParaRPr lang="pt-BR" dirty="0"/>
          </a:p>
          <a:p>
            <a:pPr algn="just"/>
            <a:endParaRPr lang="pt-BR" dirty="0"/>
          </a:p>
          <a:p>
            <a:r>
              <a:rPr lang="pt-BR" b="1" dirty="0"/>
              <a:t>CUIDADO COM OS PROCEDIMENTOS ESPECIAIS</a:t>
            </a:r>
          </a:p>
          <a:p>
            <a:pPr algn="just"/>
            <a:r>
              <a:rPr lang="pt-BR" b="1" dirty="0"/>
              <a:t>MANDADO DE SEGURANÇA</a:t>
            </a:r>
            <a:r>
              <a:rPr lang="pt-BR" dirty="0"/>
              <a:t> (exige a prova já é pré-constituída);</a:t>
            </a:r>
          </a:p>
          <a:p>
            <a:pPr algn="just"/>
            <a:endParaRPr lang="pt-BR" dirty="0"/>
          </a:p>
          <a:p>
            <a:pPr algn="just"/>
            <a:r>
              <a:rPr lang="pt-BR" b="1" dirty="0"/>
              <a:t>EXECUÇÃO</a:t>
            </a:r>
            <a:r>
              <a:rPr lang="pt-BR" dirty="0"/>
              <a:t> (o credor possui título executivo);</a:t>
            </a:r>
          </a:p>
        </p:txBody>
      </p:sp>
    </p:spTree>
    <p:extLst>
      <p:ext uri="{BB962C8B-B14F-4D97-AF65-F5344CB8AC3E}">
        <p14:creationId xmlns:p14="http://schemas.microsoft.com/office/powerpoint/2010/main" val="246222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lnSpcReduction="10000"/>
          </a:bodyPr>
          <a:lstStyle/>
          <a:p>
            <a:pPr algn="just"/>
            <a:r>
              <a:rPr lang="pt-BR" b="1" dirty="0"/>
              <a:t>AUDIÊNCIA DE CONCILIAÇÃO E MEDIAÇÃO</a:t>
            </a:r>
          </a:p>
          <a:p>
            <a:pPr algn="just"/>
            <a:r>
              <a:rPr lang="pt-BR" dirty="0"/>
              <a:t>	Art. 319, VII do CPC: “o autor informa o interesse/desinteresse na realização da audiência de conciliação”.</a:t>
            </a:r>
          </a:p>
          <a:p>
            <a:pPr algn="just"/>
            <a:endParaRPr lang="pt-BR" dirty="0"/>
          </a:p>
          <a:p>
            <a:pPr algn="just"/>
            <a:endParaRPr lang="pt-BR" dirty="0"/>
          </a:p>
          <a:p>
            <a:pPr algn="just"/>
            <a:r>
              <a:rPr lang="pt-BR" dirty="0"/>
              <a:t>VALOR DA CAUSA </a:t>
            </a:r>
          </a:p>
          <a:p>
            <a:pPr algn="just"/>
            <a:r>
              <a:rPr lang="pt-BR" dirty="0"/>
              <a:t>	Dá-se a causa o valor de R$ .... (art. 292 CPC)</a:t>
            </a:r>
          </a:p>
          <a:p>
            <a:pPr algn="just"/>
            <a:endParaRPr lang="pt-BR" dirty="0"/>
          </a:p>
          <a:p>
            <a:pPr algn="just"/>
            <a:endParaRPr lang="pt-BR" dirty="0"/>
          </a:p>
          <a:p>
            <a:pPr algn="just"/>
            <a:r>
              <a:rPr lang="pt-BR" b="1" dirty="0"/>
              <a:t>ENCERRAMENTO</a:t>
            </a:r>
          </a:p>
          <a:p>
            <a:pPr algn="just"/>
            <a:endParaRPr lang="pt-BR" b="1" dirty="0"/>
          </a:p>
          <a:p>
            <a:r>
              <a:rPr lang="pt-BR" dirty="0"/>
              <a:t>Termos em que,</a:t>
            </a:r>
          </a:p>
          <a:p>
            <a:r>
              <a:rPr lang="pt-BR" dirty="0"/>
              <a:t>pede deferimento.</a:t>
            </a:r>
          </a:p>
          <a:p>
            <a:r>
              <a:rPr lang="pt-BR" dirty="0"/>
              <a:t>Local e data ...</a:t>
            </a:r>
          </a:p>
          <a:p>
            <a:r>
              <a:rPr lang="pt-BR" dirty="0"/>
              <a:t>Nome do advogado ...</a:t>
            </a:r>
          </a:p>
          <a:p>
            <a:r>
              <a:rPr lang="pt-BR" dirty="0"/>
              <a:t>OAB/UF n. ...</a:t>
            </a:r>
          </a:p>
        </p:txBody>
      </p:sp>
    </p:spTree>
    <p:extLst>
      <p:ext uri="{BB962C8B-B14F-4D97-AF65-F5344CB8AC3E}">
        <p14:creationId xmlns:p14="http://schemas.microsoft.com/office/powerpoint/2010/main" val="2478332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20000"/>
          </a:bodyPr>
          <a:lstStyle/>
          <a:p>
            <a:pPr algn="just"/>
            <a:r>
              <a:rPr lang="pt-BR" dirty="0"/>
              <a:t>	</a:t>
            </a:r>
            <a:r>
              <a:rPr lang="pt-BR" b="1" dirty="0"/>
              <a:t>ENDEREÇAMENTO</a:t>
            </a:r>
            <a:r>
              <a:rPr lang="pt-BR" dirty="0"/>
              <a:t>: </a:t>
            </a:r>
            <a:r>
              <a:rPr lang="pt-BR" dirty="0" err="1"/>
              <a:t>arts</a:t>
            </a:r>
            <a:r>
              <a:rPr lang="pt-BR" dirty="0"/>
              <a:t>. 46 a 53 do CPC</a:t>
            </a:r>
          </a:p>
          <a:p>
            <a:pPr algn="just"/>
            <a:r>
              <a:rPr lang="pt-BR" dirty="0"/>
              <a:t>	</a:t>
            </a:r>
            <a:r>
              <a:rPr lang="pt-BR" b="1" dirty="0"/>
              <a:t>AUTOR</a:t>
            </a:r>
            <a:r>
              <a:rPr lang="pt-BR" dirty="0"/>
              <a:t> (qualificação completa, art. 319, II do CPC), </a:t>
            </a:r>
          </a:p>
          <a:p>
            <a:pPr algn="just"/>
            <a:r>
              <a:rPr lang="pt-BR" dirty="0"/>
              <a:t>	por seu </a:t>
            </a:r>
            <a:r>
              <a:rPr lang="pt-BR" b="1" dirty="0"/>
              <a:t>advogado</a:t>
            </a:r>
            <a:r>
              <a:rPr lang="pt-BR" dirty="0"/>
              <a:t> (qualificação completa), </a:t>
            </a:r>
          </a:p>
          <a:p>
            <a:pPr algn="just"/>
            <a:r>
              <a:rPr lang="pt-BR" dirty="0"/>
              <a:t>	com </a:t>
            </a:r>
            <a:r>
              <a:rPr lang="pt-BR" b="1" dirty="0"/>
              <a:t>fundamento</a:t>
            </a:r>
            <a:r>
              <a:rPr lang="pt-BR" dirty="0"/>
              <a:t> no art. ...., pelo procedimento comum, </a:t>
            </a:r>
            <a:r>
              <a:rPr lang="pt-BR" b="1" dirty="0"/>
              <a:t>ajuizar</a:t>
            </a:r>
          </a:p>
          <a:p>
            <a:pPr algn="just"/>
            <a:r>
              <a:rPr lang="pt-BR" dirty="0"/>
              <a:t>	</a:t>
            </a:r>
            <a:r>
              <a:rPr lang="pt-BR" b="1" dirty="0"/>
              <a:t>AÇÃO</a:t>
            </a:r>
            <a:r>
              <a:rPr lang="pt-BR" dirty="0"/>
              <a:t> ... 	</a:t>
            </a:r>
          </a:p>
          <a:p>
            <a:pPr algn="just"/>
            <a:r>
              <a:rPr lang="pt-BR" dirty="0"/>
              <a:t>	Em face do </a:t>
            </a:r>
            <a:r>
              <a:rPr lang="pt-BR" b="1" dirty="0"/>
              <a:t>RÉU</a:t>
            </a:r>
            <a:r>
              <a:rPr lang="pt-BR" dirty="0"/>
              <a:t> (qualificação completa...), conforme fatos e fundamentos jurídicos a seguir expostos:</a:t>
            </a:r>
          </a:p>
          <a:p>
            <a:pPr algn="just"/>
            <a:r>
              <a:rPr lang="pt-BR" dirty="0"/>
              <a:t>	DOS </a:t>
            </a:r>
            <a:r>
              <a:rPr lang="pt-BR" b="1" dirty="0"/>
              <a:t>FATOS</a:t>
            </a:r>
            <a:r>
              <a:rPr lang="pt-BR" dirty="0"/>
              <a:t>: (relação ordem cronológica + causa = consequência)</a:t>
            </a:r>
          </a:p>
          <a:p>
            <a:pPr algn="just"/>
            <a:r>
              <a:rPr lang="pt-BR" dirty="0"/>
              <a:t>	DO </a:t>
            </a:r>
            <a:r>
              <a:rPr lang="pt-BR" b="1" dirty="0"/>
              <a:t>DIREITO</a:t>
            </a:r>
            <a:r>
              <a:rPr lang="pt-BR" dirty="0"/>
              <a:t>:  lei, doutrina e jurisprudência</a:t>
            </a:r>
          </a:p>
          <a:p>
            <a:pPr algn="just"/>
            <a:r>
              <a:rPr lang="pt-BR" dirty="0"/>
              <a:t>	</a:t>
            </a:r>
            <a:r>
              <a:rPr lang="pt-BR" b="1" dirty="0"/>
              <a:t>PEDIDOS ESPECIAIS</a:t>
            </a:r>
            <a:r>
              <a:rPr lang="pt-BR" dirty="0"/>
              <a:t>: TUTELAS PROVISÓRIAS </a:t>
            </a:r>
            <a:r>
              <a:rPr lang="pt-BR" dirty="0" err="1"/>
              <a:t>arts</a:t>
            </a:r>
            <a:r>
              <a:rPr lang="pt-BR" dirty="0"/>
              <a:t>. 294 </a:t>
            </a:r>
            <a:r>
              <a:rPr lang="pt-BR" dirty="0" err="1"/>
              <a:t>ss</a:t>
            </a:r>
            <a:r>
              <a:rPr lang="pt-BR" dirty="0"/>
              <a:t> CPC; PRIORIDADE PROCESSUAL art. 1.048 CPC; GRATUIDADE PROCESSUAL art. 98 CPC; SIGILO art. 189 CPC; MP art. 178 do CPC; custas processuais etc.</a:t>
            </a:r>
          </a:p>
          <a:p>
            <a:pPr algn="just"/>
            <a:r>
              <a:rPr lang="pt-BR" dirty="0"/>
              <a:t>	</a:t>
            </a:r>
            <a:r>
              <a:rPr lang="pt-BR" b="1" dirty="0"/>
              <a:t>PEDIDOS</a:t>
            </a:r>
            <a:r>
              <a:rPr lang="pt-BR" dirty="0"/>
              <a:t> (</a:t>
            </a:r>
            <a:r>
              <a:rPr lang="pt-BR" dirty="0" err="1"/>
              <a:t>arts</a:t>
            </a:r>
            <a:r>
              <a:rPr lang="pt-BR" dirty="0"/>
              <a:t>. 319, I, 322 e ss., todos dos CPC) (pedidos sequenciais e lógicos: gratuidade (ou juntada das custas), MP, citação, contestar, ao final condenação R$ ..., e </a:t>
            </a:r>
            <a:r>
              <a:rPr lang="pt-BR" b="1" dirty="0"/>
              <a:t>sucumbência</a:t>
            </a:r>
            <a:r>
              <a:rPr lang="pt-BR" dirty="0"/>
              <a:t> nos termos do art. 85 do CPC)</a:t>
            </a:r>
          </a:p>
          <a:p>
            <a:pPr algn="just"/>
            <a:r>
              <a:rPr lang="pt-BR" dirty="0"/>
              <a:t>	</a:t>
            </a:r>
            <a:r>
              <a:rPr lang="pt-BR" b="1" dirty="0"/>
              <a:t>VALOR DA CAUSA (</a:t>
            </a:r>
            <a:r>
              <a:rPr lang="pt-BR" dirty="0"/>
              <a:t>art. 292 CPC)</a:t>
            </a:r>
          </a:p>
          <a:p>
            <a:pPr algn="just"/>
            <a:r>
              <a:rPr lang="pt-BR" dirty="0"/>
              <a:t>	</a:t>
            </a:r>
            <a:r>
              <a:rPr lang="pt-BR" b="1" dirty="0"/>
              <a:t>PRODUÇÃO PROVAS </a:t>
            </a:r>
            <a:r>
              <a:rPr lang="pt-BR" dirty="0"/>
              <a:t>(art. 319, VI e 369 do CPC)</a:t>
            </a:r>
          </a:p>
          <a:p>
            <a:pPr algn="just"/>
            <a:r>
              <a:rPr lang="pt-BR" dirty="0"/>
              <a:t>	AUDIÊNCIA DE </a:t>
            </a:r>
            <a:r>
              <a:rPr lang="pt-BR" b="1" dirty="0"/>
              <a:t>CONCILIAÇÃO</a:t>
            </a:r>
            <a:r>
              <a:rPr lang="pt-BR" dirty="0"/>
              <a:t> (art. 319, VII do CPC)</a:t>
            </a:r>
          </a:p>
          <a:p>
            <a:pPr algn="just"/>
            <a:r>
              <a:rPr lang="pt-BR" dirty="0"/>
              <a:t>	</a:t>
            </a:r>
            <a:r>
              <a:rPr lang="pt-BR" b="1" dirty="0"/>
              <a:t>ENCERRAMENTO</a:t>
            </a:r>
          </a:p>
        </p:txBody>
      </p:sp>
    </p:spTree>
    <p:extLst>
      <p:ext uri="{BB962C8B-B14F-4D97-AF65-F5344CB8AC3E}">
        <p14:creationId xmlns:p14="http://schemas.microsoft.com/office/powerpoint/2010/main" val="2761201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20000"/>
          </a:bodyPr>
          <a:lstStyle/>
          <a:p>
            <a:pPr algn="just"/>
            <a:r>
              <a:rPr lang="pt-BR" sz="3200" b="1" dirty="0"/>
              <a:t>AO JUÍZO DA VARA </a:t>
            </a:r>
            <a:r>
              <a:rPr lang="pt-BR" sz="3200" b="1" dirty="0">
                <a:highlight>
                  <a:srgbClr val="FFFF00"/>
                </a:highlight>
              </a:rPr>
              <a:t>CÍVEL</a:t>
            </a:r>
            <a:r>
              <a:rPr lang="pt-BR" sz="3200" b="1" dirty="0"/>
              <a:t> DO FORO</a:t>
            </a:r>
            <a:r>
              <a:rPr lang="pt-BR" sz="3200" dirty="0"/>
              <a:t> ....</a:t>
            </a:r>
          </a:p>
          <a:p>
            <a:pPr algn="just"/>
            <a:endParaRPr lang="pt-BR" sz="3200" dirty="0"/>
          </a:p>
          <a:p>
            <a:pPr algn="just"/>
            <a:endParaRPr lang="pt-BR" sz="3200" dirty="0"/>
          </a:p>
          <a:p>
            <a:pPr algn="just"/>
            <a:r>
              <a:rPr lang="pt-BR" sz="3200" b="1" dirty="0"/>
              <a:t>INDÚSTRIA</a:t>
            </a:r>
            <a:r>
              <a:rPr lang="pt-BR" sz="3200" dirty="0"/>
              <a:t> ...  LTDA., sociedade empresária limitada, inscrita no CNPJ nº ...., com sede na Avenida ..., bairro ..., ..., CEP: ..., e-mail ..., representada por seu sócio (qualificação completa xxx),</a:t>
            </a:r>
            <a:r>
              <a:rPr lang="pt-BR" sz="3200" dirty="0">
                <a:highlight>
                  <a:srgbClr val="FFFF00"/>
                </a:highlight>
              </a:rPr>
              <a:t> por seu advogado </a:t>
            </a:r>
            <a:r>
              <a:rPr lang="pt-BR" sz="3200" dirty="0"/>
              <a:t>..., OAB/UF ..., endereço físico e eletrônico ...., vem, respeitosamente, à presença de Vossa Excelência, </a:t>
            </a:r>
            <a:r>
              <a:rPr lang="pt-BR" sz="3200" dirty="0">
                <a:highlight>
                  <a:srgbClr val="FFFF00"/>
                </a:highlight>
              </a:rPr>
              <a:t>com fundamento,</a:t>
            </a:r>
            <a:r>
              <a:rPr lang="pt-BR" sz="3200" dirty="0"/>
              <a:t> nos termos dos artigos 558 e 560 e seguintes do CPC, pelo procedimento especial, </a:t>
            </a:r>
            <a:r>
              <a:rPr lang="pt-BR" sz="3200" dirty="0">
                <a:highlight>
                  <a:srgbClr val="FFFF00"/>
                </a:highlight>
              </a:rPr>
              <a:t>ajuizar</a:t>
            </a:r>
          </a:p>
          <a:p>
            <a:pPr algn="just"/>
            <a:endParaRPr lang="pt-BR" sz="3200" dirty="0"/>
          </a:p>
          <a:p>
            <a:r>
              <a:rPr lang="pt-BR" sz="3200" dirty="0"/>
              <a:t>AÇÃO DE REINTEGRAÇÃO DE POSSE </a:t>
            </a:r>
          </a:p>
          <a:p>
            <a:r>
              <a:rPr lang="pt-BR" sz="3200" dirty="0"/>
              <a:t>COM PEDIDO LIMINAR (POSSE NOVA)</a:t>
            </a:r>
          </a:p>
          <a:p>
            <a:pPr algn="just"/>
            <a:endParaRPr lang="pt-BR" sz="3200" dirty="0"/>
          </a:p>
          <a:p>
            <a:pPr algn="just"/>
            <a:r>
              <a:rPr lang="pt-BR" sz="3200" dirty="0">
                <a:highlight>
                  <a:srgbClr val="FFFF00"/>
                </a:highlight>
              </a:rPr>
              <a:t>em face de</a:t>
            </a:r>
            <a:r>
              <a:rPr lang="pt-BR" sz="3200" dirty="0"/>
              <a:t> RÉU nacionalidade xxx, estado civil xxx, profissão, portador(a) do RG nº xxx e CPF nº xxx, residente e domiciliado(a) à xxx,), e-mail ignorado, ou INVASORES DESCONHECIDOS do imóvel localizado na ..., pelas razões de fato e de direito que passa a expor:</a:t>
            </a:r>
          </a:p>
        </p:txBody>
      </p:sp>
    </p:spTree>
    <p:extLst>
      <p:ext uri="{BB962C8B-B14F-4D97-AF65-F5344CB8AC3E}">
        <p14:creationId xmlns:p14="http://schemas.microsoft.com/office/powerpoint/2010/main" val="1300153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41B68-C735-8AB5-98A7-DBF77341B4F8}"/>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4C332D59-FACD-76EA-B2A4-50D76428CD7B}"/>
              </a:ext>
            </a:extLst>
          </p:cNvPr>
          <p:cNvSpPr>
            <a:spLocks noGrp="1"/>
          </p:cNvSpPr>
          <p:nvPr>
            <p:ph type="subTitle" idx="1"/>
          </p:nvPr>
        </p:nvSpPr>
        <p:spPr>
          <a:xfrm>
            <a:off x="0" y="75501"/>
            <a:ext cx="12191999" cy="6782499"/>
          </a:xfrm>
        </p:spPr>
        <p:txBody>
          <a:bodyPr>
            <a:normAutofit fontScale="92500"/>
          </a:bodyPr>
          <a:lstStyle/>
          <a:p>
            <a:pPr algn="just">
              <a:lnSpc>
                <a:spcPct val="150000"/>
              </a:lnSpc>
              <a:spcAft>
                <a:spcPts val="800"/>
              </a:spcAft>
            </a:pPr>
            <a:r>
              <a:rPr lang="pt-BR" b="1"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DOS FATOS</a:t>
            </a:r>
            <a:endParaRPr lang="pt-BR"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A autora é a única e legítima proprietária do imóvel situado à ... sempre exerceu a posse livre e desimpedida do bem. </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Ocorre que, na data de xxx, o imóvel mencionado foi invadido por grupamento de pessoas que derrubaram o muro e esbulharam a autora da posse que exercitava.</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Como prova da invasão e sua data, tem-se o boletim de ocorrência lavrado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a:t>
            </a:r>
            <a:r>
              <a:rPr lang="pt-BR" b="1" dirty="0">
                <a:latin typeface="Arial" panose="020B0604020202020204" pitchFamily="34" charset="0"/>
                <a:ea typeface="Times New Roman" panose="02020603050405020304" pitchFamily="18" charset="0"/>
                <a:cs typeface="Times New Roman" panose="02020603050405020304" pitchFamily="18" charset="0"/>
              </a:rPr>
              <a:t> xxx</a:t>
            </a:r>
            <a:r>
              <a:rPr lang="pt-BR" dirty="0">
                <a:effectLst/>
                <a:latin typeface="Arial" panose="020B0604020202020204" pitchFamily="34" charset="0"/>
                <a:ea typeface="Times New Roman" panose="02020603050405020304" pitchFamily="18" charset="0"/>
                <a:cs typeface="Times New Roman" panose="02020603050405020304" pitchFamily="18" charset="0"/>
              </a:rPr>
              <a:t>), vídeo de segurança da região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xxx</a:t>
            </a:r>
            <a:r>
              <a:rPr lang="pt-BR" dirty="0">
                <a:effectLst/>
                <a:latin typeface="Arial" panose="020B0604020202020204" pitchFamily="34" charset="0"/>
                <a:ea typeface="Times New Roman" panose="02020603050405020304" pitchFamily="18" charset="0"/>
                <a:cs typeface="Times New Roman" panose="02020603050405020304" pitchFamily="18" charset="0"/>
              </a:rPr>
              <a:t>), fotos da invasão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a:t>
            </a:r>
            <a:r>
              <a:rPr lang="pt-BR" b="1" dirty="0">
                <a:latin typeface="Arial" panose="020B0604020202020204" pitchFamily="34" charset="0"/>
                <a:ea typeface="Times New Roman" panose="02020603050405020304" pitchFamily="18" charset="0"/>
                <a:cs typeface="Times New Roman" panose="02020603050405020304" pitchFamily="18" charset="0"/>
              </a:rPr>
              <a:t>xxx</a:t>
            </a:r>
            <a:r>
              <a:rPr lang="pt-BR" dirty="0">
                <a:effectLst/>
                <a:latin typeface="Arial" panose="020B0604020202020204" pitchFamily="34" charset="0"/>
                <a:ea typeface="Times New Roman" panose="02020603050405020304" pitchFamily="18" charset="0"/>
                <a:cs typeface="Times New Roman" panose="02020603050405020304" pitchFamily="18" charset="0"/>
              </a:rPr>
              <a:t>) e reportagem jornalística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xxx</a:t>
            </a:r>
            <a:r>
              <a:rPr lang="pt-BR" dirty="0">
                <a:effectLst/>
                <a:latin typeface="Arial" panose="020B0604020202020204" pitchFamily="34" charset="0"/>
                <a:ea typeface="Times New Roman" panose="02020603050405020304" pitchFamily="18" charset="0"/>
                <a:cs typeface="Times New Roman" panose="02020603050405020304" pitchFamily="18" charset="0"/>
              </a:rPr>
              <a:t>), além de declarações de vizinhos (</a:t>
            </a:r>
            <a:r>
              <a:rPr lang="pt-BR" b="1" dirty="0">
                <a:effectLst/>
                <a:latin typeface="Arial" panose="020B0604020202020204" pitchFamily="34" charset="0"/>
                <a:ea typeface="Times New Roman" panose="02020603050405020304" pitchFamily="18" charset="0"/>
                <a:cs typeface="Times New Roman" panose="02020603050405020304" pitchFamily="18" charset="0"/>
              </a:rPr>
              <a:t>doc. xxx</a:t>
            </a:r>
            <a:r>
              <a:rPr lang="pt-BR" dirty="0">
                <a:effectLst/>
                <a:latin typeface="Arial" panose="020B0604020202020204" pitchFamily="34" charset="0"/>
                <a:ea typeface="Times New Roman" panose="02020603050405020304" pitchFamily="18" charset="0"/>
                <a:cs typeface="Times New Roman" panose="02020603050405020304" pitchFamily="18" charset="0"/>
              </a:rPr>
              <a:t>).</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dirty="0">
                <a:effectLst/>
                <a:latin typeface="Arial" panose="020B0604020202020204" pitchFamily="34" charset="0"/>
                <a:ea typeface="Times New Roman" panose="02020603050405020304" pitchFamily="18" charset="0"/>
                <a:cs typeface="Times New Roman" panose="02020603050405020304" pitchFamily="18" charset="0"/>
              </a:rPr>
              <a:t>	Assim, imperiosa a intervenção judicial para reintegrar a posse a seu legítimo titular.</a:t>
            </a:r>
          </a:p>
          <a:p>
            <a:pPr algn="just">
              <a:lnSpc>
                <a:spcPct val="150000"/>
              </a:lnSpc>
              <a:spcAft>
                <a:spcPts val="800"/>
              </a:spcAft>
            </a:pPr>
            <a:r>
              <a:rPr lang="pt-BR" dirty="0">
                <a:latin typeface="Arial" panose="020B0604020202020204" pitchFamily="34" charset="0"/>
                <a:ea typeface="Times New Roman" panose="02020603050405020304" pitchFamily="18" charset="0"/>
                <a:cs typeface="Times New Roman" panose="02020603050405020304" pitchFamily="18" charset="0"/>
              </a:rPr>
              <a:t>	Junta-se as custas iniciais conforme, doc. </a:t>
            </a:r>
            <a:r>
              <a:rPr lang="pt-BR" dirty="0" err="1">
                <a:latin typeface="Arial" panose="020B0604020202020204" pitchFamily="34" charset="0"/>
                <a:ea typeface="Times New Roman" panose="02020603050405020304" pitchFamily="18" charset="0"/>
                <a:cs typeface="Times New Roman" panose="02020603050405020304" pitchFamily="18" charset="0"/>
              </a:rPr>
              <a:t>xxx</a:t>
            </a:r>
            <a:r>
              <a:rPr lang="pt-BR" dirty="0">
                <a:latin typeface="Arial" panose="020B0604020202020204" pitchFamily="34" charset="0"/>
                <a:ea typeface="Times New Roman" panose="02020603050405020304" pitchFamily="18" charset="0"/>
                <a:cs typeface="Times New Roman" panose="02020603050405020304" pitchFamily="18" charset="0"/>
              </a:rPr>
              <a:t>.</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8877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lnSpcReduction="10000"/>
          </a:bodyPr>
          <a:lstStyle/>
          <a:p>
            <a:pPr algn="just"/>
            <a:r>
              <a:rPr lang="pt-BR" b="1" dirty="0">
                <a:highlight>
                  <a:srgbClr val="FFFF00"/>
                </a:highlight>
              </a:rPr>
              <a:t>DO DIREITO</a:t>
            </a:r>
          </a:p>
          <a:p>
            <a:pPr algn="just"/>
            <a:r>
              <a:rPr lang="pt-BR" dirty="0"/>
              <a:t>	</a:t>
            </a:r>
          </a:p>
          <a:p>
            <a:pPr algn="just"/>
            <a:r>
              <a:rPr lang="pt-BR" sz="3600" b="1" spc="-1" dirty="0">
                <a:solidFill>
                  <a:srgbClr val="000000"/>
                </a:solidFill>
                <a:ea typeface="DejaVu Sans"/>
              </a:rPr>
              <a:t>	FATO</a:t>
            </a:r>
            <a:r>
              <a:rPr lang="pt-BR" sz="3600" spc="-1" dirty="0">
                <a:solidFill>
                  <a:srgbClr val="000000"/>
                </a:solidFill>
                <a:ea typeface="DejaVu Sans"/>
              </a:rPr>
              <a:t> </a:t>
            </a:r>
          </a:p>
          <a:p>
            <a:pPr algn="just">
              <a:spcBef>
                <a:spcPts val="641"/>
              </a:spcBef>
              <a:tabLst>
                <a:tab pos="0" algn="l"/>
              </a:tabLst>
            </a:pPr>
            <a:r>
              <a:rPr lang="pt-BR" sz="3600" spc="-1" dirty="0">
                <a:solidFill>
                  <a:srgbClr val="000000"/>
                </a:solidFill>
                <a:ea typeface="DejaVu Sans"/>
              </a:rPr>
              <a:t>		núcleo</a:t>
            </a:r>
            <a:endParaRPr lang="pt-BR" sz="3600" i="1" spc="-1" dirty="0">
              <a:solidFill>
                <a:srgbClr val="000000"/>
              </a:solidFill>
              <a:latin typeface="Bell MT" panose="02020503060305020303" pitchFamily="18" charset="0"/>
              <a:ea typeface="DejaVu Sans"/>
            </a:endParaRPr>
          </a:p>
          <a:p>
            <a:pPr algn="just">
              <a:spcBef>
                <a:spcPts val="641"/>
              </a:spcBef>
              <a:tabLst>
                <a:tab pos="0" algn="l"/>
              </a:tabLst>
            </a:pPr>
            <a:endParaRPr lang="pt-BR" sz="3600" spc="-1" dirty="0">
              <a:solidFill>
                <a:srgbClr val="000000"/>
              </a:solidFill>
              <a:ea typeface="DejaVu Sans"/>
            </a:endParaRPr>
          </a:p>
          <a:p>
            <a:pPr algn="just">
              <a:spcBef>
                <a:spcPts val="641"/>
              </a:spcBef>
              <a:tabLst>
                <a:tab pos="0" algn="l"/>
              </a:tabLst>
            </a:pPr>
            <a:r>
              <a:rPr lang="pt-BR" sz="3600" spc="-1" dirty="0">
                <a:solidFill>
                  <a:srgbClr val="000000"/>
                </a:solidFill>
                <a:ea typeface="DejaVu Sans"/>
              </a:rPr>
              <a:t>		</a:t>
            </a:r>
            <a:r>
              <a:rPr lang="pt-BR" sz="3600" b="1" spc="-1" dirty="0">
                <a:solidFill>
                  <a:srgbClr val="000000"/>
                </a:solidFill>
                <a:ea typeface="DejaVu Sans"/>
              </a:rPr>
              <a:t>NORMA</a:t>
            </a:r>
          </a:p>
          <a:p>
            <a:pPr algn="just">
              <a:spcBef>
                <a:spcPts val="641"/>
              </a:spcBef>
              <a:tabLst>
                <a:tab pos="0" algn="l"/>
              </a:tabLst>
            </a:pPr>
            <a:r>
              <a:rPr lang="pt-BR" sz="3600" b="1" spc="-1" dirty="0">
                <a:solidFill>
                  <a:srgbClr val="000000"/>
                </a:solidFill>
                <a:ea typeface="DejaVu Sans"/>
              </a:rPr>
              <a:t>	</a:t>
            </a:r>
            <a:r>
              <a:rPr lang="pt-BR" sz="3600" b="1" spc="-1" dirty="0">
                <a:solidFill>
                  <a:srgbClr val="000000"/>
                </a:solidFill>
                <a:latin typeface="Bell MT" panose="02020503060305020303" pitchFamily="18" charset="0"/>
                <a:ea typeface="DejaVu Sans"/>
              </a:rPr>
              <a:t>	</a:t>
            </a:r>
            <a:r>
              <a:rPr lang="pt-BR" sz="3600" dirty="0"/>
              <a:t>prevê, estatui, conforme, nos termos, dispõe, determina, prescreve, delimita, consagra, reza...</a:t>
            </a:r>
          </a:p>
          <a:p>
            <a:pPr algn="just">
              <a:spcBef>
                <a:spcPts val="641"/>
              </a:spcBef>
              <a:tabLst>
                <a:tab pos="0" algn="l"/>
              </a:tabLst>
            </a:pPr>
            <a:r>
              <a:rPr lang="pt-BR" sz="3600" spc="-1" dirty="0">
                <a:solidFill>
                  <a:srgbClr val="000000"/>
                </a:solidFill>
                <a:ea typeface="DejaVu Sans"/>
              </a:rPr>
              <a:t>		</a:t>
            </a:r>
          </a:p>
          <a:p>
            <a:pPr algn="just">
              <a:spcBef>
                <a:spcPts val="641"/>
              </a:spcBef>
              <a:tabLst>
                <a:tab pos="0" algn="l"/>
              </a:tabLst>
            </a:pPr>
            <a:r>
              <a:rPr lang="pt-BR" sz="3600" b="1" spc="-1" dirty="0">
                <a:solidFill>
                  <a:srgbClr val="000000"/>
                </a:solidFill>
                <a:ea typeface="DejaVu Sans"/>
              </a:rPr>
              <a:t>		CONCLUSÃO</a:t>
            </a:r>
          </a:p>
          <a:p>
            <a:pPr algn="just">
              <a:spcBef>
                <a:spcPts val="641"/>
              </a:spcBef>
              <a:tabLst>
                <a:tab pos="0" algn="l"/>
              </a:tabLst>
            </a:pPr>
            <a:r>
              <a:rPr lang="pt-BR" sz="3600" spc="-1" dirty="0">
                <a:solidFill>
                  <a:srgbClr val="000000"/>
                </a:solidFill>
                <a:ea typeface="DejaVu Sans"/>
              </a:rPr>
              <a:t>		</a:t>
            </a:r>
            <a:r>
              <a:rPr lang="pt-BR" sz="3600" dirty="0"/>
              <a:t>desta forma, assim, logo, destarte, portanto, diante disso, em face do exposto, por conseguinte, razão pela qual, em efeito, em decorrência etc.</a:t>
            </a:r>
          </a:p>
        </p:txBody>
      </p:sp>
    </p:spTree>
    <p:extLst>
      <p:ext uri="{BB962C8B-B14F-4D97-AF65-F5344CB8AC3E}">
        <p14:creationId xmlns:p14="http://schemas.microsoft.com/office/powerpoint/2010/main" val="2214075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6254A-C770-23B5-6A30-DB2A0182D05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EC419212-9892-D6DB-6437-568C3FCC91E6}"/>
              </a:ext>
            </a:extLst>
          </p:cNvPr>
          <p:cNvSpPr>
            <a:spLocks noGrp="1"/>
          </p:cNvSpPr>
          <p:nvPr>
            <p:ph type="subTitle" idx="1"/>
          </p:nvPr>
        </p:nvSpPr>
        <p:spPr>
          <a:xfrm>
            <a:off x="0" y="37750"/>
            <a:ext cx="12191999" cy="6782499"/>
          </a:xfrm>
        </p:spPr>
        <p:txBody>
          <a:bodyPr>
            <a:normAutofit/>
          </a:bodyPr>
          <a:lstStyle/>
          <a:p>
            <a:pPr algn="just"/>
            <a:r>
              <a:rPr lang="pt-BR" b="1" dirty="0">
                <a:highlight>
                  <a:srgbClr val="FFFF00"/>
                </a:highlight>
              </a:rPr>
              <a:t>DO DIREITO</a:t>
            </a:r>
          </a:p>
          <a:p>
            <a:pPr algn="just"/>
            <a:r>
              <a:rPr lang="pt-BR" dirty="0"/>
              <a:t>	Os réus invadiram o imóvel  ... de posse e propriedade do autor.</a:t>
            </a:r>
          </a:p>
          <a:p>
            <a:pPr algn="just"/>
            <a:r>
              <a:rPr lang="pt-BR" dirty="0"/>
              <a:t>	Conforme vasta documentação anexa, o esbulho ocorreu no dia ..., ou seja, </a:t>
            </a:r>
            <a:r>
              <a:rPr lang="pt-BR" dirty="0">
                <a:highlight>
                  <a:srgbClr val="FFFF00"/>
                </a:highlight>
              </a:rPr>
              <a:t>a menos de ano e dia.</a:t>
            </a:r>
          </a:p>
          <a:p>
            <a:pPr algn="just"/>
            <a:r>
              <a:rPr lang="pt-BR" dirty="0"/>
              <a:t>	Nos termos do </a:t>
            </a:r>
            <a:r>
              <a:rPr lang="pt-BR" dirty="0">
                <a:highlight>
                  <a:srgbClr val="FFFF00"/>
                </a:highlight>
              </a:rPr>
              <a:t>art. 560 do CPC</a:t>
            </a:r>
            <a:r>
              <a:rPr lang="pt-BR" dirty="0"/>
              <a:t>, o possuidor tem direito a ser mantido na posse em caso de turbação e reintegrado em caso de esbulho.</a:t>
            </a:r>
          </a:p>
          <a:p>
            <a:pPr algn="just"/>
            <a:r>
              <a:rPr lang="pt-BR" dirty="0"/>
              <a:t>	No mesmo sentido, o artigo 1.210 do CC prevê que o possuidor tem direito a ser mantido na posse em caso de turbação, restituído no de esbulho, e segurado de violência iminente, se tiver justo receio de ser molestado.</a:t>
            </a:r>
          </a:p>
          <a:p>
            <a:pPr algn="just"/>
            <a:r>
              <a:rPr lang="pt-BR" dirty="0"/>
              <a:t>	Conforme </a:t>
            </a:r>
            <a:r>
              <a:rPr lang="pt-BR" dirty="0">
                <a:highlight>
                  <a:srgbClr val="FFFF00"/>
                </a:highlight>
              </a:rPr>
              <a:t>ensinamentos</a:t>
            </a:r>
            <a:r>
              <a:rPr lang="pt-BR" dirty="0"/>
              <a:t> de Umberto Bara Bresolin:</a:t>
            </a:r>
          </a:p>
          <a:p>
            <a:pPr algn="just"/>
            <a:endParaRPr lang="pt-BR" dirty="0"/>
          </a:p>
          <a:p>
            <a:pPr lvl="3" algn="just"/>
            <a:r>
              <a:rPr lang="pt-BR" dirty="0"/>
              <a:t> “Tal liminar encontra amparo em compreensível e tradicional opção legislativa de proteção da posse, que, por sua importância, merece tutela rápida e efetiva. Logo, bastando que a petição inicial esteja instruída com documentos que demonstrem que o autor teve a posse efetiva e violada a menos de ano e dia (art. 561), a liminar deve ser concedida sem a oitiva do réu, expedindo-se desde logo o respectivo mandado para cumprimento.” (in Curso de Direito Imobiliário, coordenação de Marcus Vinícius </a:t>
            </a:r>
            <a:r>
              <a:rPr lang="pt-BR" dirty="0" err="1"/>
              <a:t>Motter</a:t>
            </a:r>
            <a:r>
              <a:rPr lang="pt-BR" dirty="0"/>
              <a:t> Borges, São Paulo: Thomson Reuters Brasil, 2021, p. 913)</a:t>
            </a:r>
          </a:p>
          <a:p>
            <a:pPr lvl="3" algn="just"/>
            <a:endParaRPr lang="pt-BR" dirty="0"/>
          </a:p>
          <a:p>
            <a:pPr algn="just"/>
            <a:r>
              <a:rPr lang="pt-BR" dirty="0"/>
              <a:t>	</a:t>
            </a:r>
            <a:r>
              <a:rPr lang="pt-BR" dirty="0">
                <a:highlight>
                  <a:srgbClr val="FFFF00"/>
                </a:highlight>
              </a:rPr>
              <a:t>Portanto, requer-se que o autor seja reintegrado na posse do imóvel.</a:t>
            </a:r>
          </a:p>
        </p:txBody>
      </p:sp>
    </p:spTree>
    <p:extLst>
      <p:ext uri="{BB962C8B-B14F-4D97-AF65-F5344CB8AC3E}">
        <p14:creationId xmlns:p14="http://schemas.microsoft.com/office/powerpoint/2010/main" val="3890281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C934D-A622-F9F1-F064-A7CCA4E5BA7D}"/>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33259E4-8D56-D077-C349-25EC5EA8B40D}"/>
              </a:ext>
            </a:extLst>
          </p:cNvPr>
          <p:cNvSpPr>
            <a:spLocks noGrp="1"/>
          </p:cNvSpPr>
          <p:nvPr>
            <p:ph type="subTitle" idx="1"/>
          </p:nvPr>
        </p:nvSpPr>
        <p:spPr>
          <a:xfrm>
            <a:off x="0" y="75501"/>
            <a:ext cx="12191999" cy="6782499"/>
          </a:xfrm>
        </p:spPr>
        <p:txBody>
          <a:bodyPr>
            <a:normAutofit/>
          </a:bodyPr>
          <a:lstStyle/>
          <a:p>
            <a:pPr algn="just"/>
            <a:r>
              <a:rPr lang="pt-BR" b="1" dirty="0">
                <a:highlight>
                  <a:srgbClr val="FFFF00"/>
                </a:highlight>
              </a:rPr>
              <a:t>DA LIMINAR</a:t>
            </a:r>
          </a:p>
          <a:p>
            <a:pPr algn="just"/>
            <a:r>
              <a:rPr lang="pt-BR" dirty="0"/>
              <a:t>	Conforme vasta documentação anexa, o esbulho ocorreu no dia ..., ou seja, </a:t>
            </a:r>
            <a:r>
              <a:rPr lang="pt-BR" dirty="0">
                <a:highlight>
                  <a:srgbClr val="FFFF00"/>
                </a:highlight>
              </a:rPr>
              <a:t>a menos de ano e dia</a:t>
            </a:r>
            <a:r>
              <a:rPr lang="pt-BR" dirty="0"/>
              <a:t>, logo a presente ação segue o rito especial das possessórias de modo que à concessão da ordem liminar da reintegração basta a demonstração dos requisitos previstos no artigo 561, incisos I a IV, e artigo 562, “caput”, do CPC. </a:t>
            </a:r>
          </a:p>
          <a:p>
            <a:pPr algn="just"/>
            <a:r>
              <a:rPr lang="pt-BR" dirty="0"/>
              <a:t>	A </a:t>
            </a:r>
            <a:r>
              <a:rPr lang="pt-BR" dirty="0">
                <a:highlight>
                  <a:srgbClr val="FFFF00"/>
                </a:highlight>
              </a:rPr>
              <a:t>medida liminar se mostra imperiosa </a:t>
            </a:r>
            <a:r>
              <a:rPr lang="pt-BR" dirty="0"/>
              <a:t>pois há notícias de que os invasores têm promovido edificações no terreno, havendo risco de consolidação da ocupação irregular e danos irreparáveis à proprietária e mesmo a terceiros de boa-fé a que possam ser oferecidas as próprias edificações irregulares (doc. ...).</a:t>
            </a:r>
          </a:p>
          <a:p>
            <a:pPr algn="just"/>
            <a:r>
              <a:rPr lang="pt-BR" dirty="0"/>
              <a:t>	</a:t>
            </a:r>
            <a:r>
              <a:rPr lang="pt-BR" dirty="0">
                <a:highlight>
                  <a:srgbClr val="FFFF00"/>
                </a:highlight>
              </a:rPr>
              <a:t>Portanto, considerando a posse nova, requer-se a concessão da medida liminar </a:t>
            </a:r>
            <a:r>
              <a:rPr lang="pt-BR" dirty="0"/>
              <a:t>para reintegrar a autora na posse do imóvel.</a:t>
            </a:r>
          </a:p>
        </p:txBody>
      </p:sp>
    </p:spTree>
    <p:extLst>
      <p:ext uri="{BB962C8B-B14F-4D97-AF65-F5344CB8AC3E}">
        <p14:creationId xmlns:p14="http://schemas.microsoft.com/office/powerpoint/2010/main" val="3352843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algn="just"/>
            <a:r>
              <a:rPr lang="pt-BR" b="1" dirty="0"/>
              <a:t>DO MINISTÉRIO PÚBLICO E DA DEFENSORIA PÚBLICA</a:t>
            </a:r>
          </a:p>
          <a:p>
            <a:pPr algn="just"/>
            <a:endParaRPr lang="pt-BR" b="1" dirty="0"/>
          </a:p>
          <a:p>
            <a:pPr algn="just"/>
            <a:r>
              <a:rPr lang="pt-BR" b="1" dirty="0"/>
              <a:t>	</a:t>
            </a:r>
            <a:r>
              <a:rPr lang="pt-BR" dirty="0"/>
              <a:t>Trata-se de reintegração onde figure no polo passivo grande número de invasores.</a:t>
            </a:r>
          </a:p>
          <a:p>
            <a:pPr algn="just"/>
            <a:r>
              <a:rPr lang="pt-BR" b="1" dirty="0"/>
              <a:t>	</a:t>
            </a:r>
            <a:r>
              <a:rPr lang="pt-BR" dirty="0"/>
              <a:t>Nos termos do art. 554, § 1º  do CPC prevê que no caso de ação possessória em que figure no polo passivo grande número de pessoas, serão feitas a citação pessoal dos ocupantes que forem encontrados no local e a citação por edital dos demais, determinando-se, ainda, a intimação do Ministério Público e, se envolver pessoas em situação de hipossuficiência econômica, da Defensoria Pública.</a:t>
            </a:r>
          </a:p>
          <a:p>
            <a:pPr algn="just"/>
            <a:r>
              <a:rPr lang="pt-BR" b="1" dirty="0"/>
              <a:t>	</a:t>
            </a:r>
            <a:r>
              <a:rPr lang="pt-BR" dirty="0"/>
              <a:t>Portanto, requer-se que a intimação do Ministério Público e Defensoria Pública.</a:t>
            </a:r>
          </a:p>
        </p:txBody>
      </p:sp>
    </p:spTree>
    <p:extLst>
      <p:ext uri="{BB962C8B-B14F-4D97-AF65-F5344CB8AC3E}">
        <p14:creationId xmlns:p14="http://schemas.microsoft.com/office/powerpoint/2010/main" val="2209645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lvl="1" algn="just">
              <a:lnSpc>
                <a:spcPct val="150000"/>
              </a:lnSpc>
              <a:spcAft>
                <a:spcPts val="800"/>
              </a:spcAft>
            </a:pPr>
            <a:r>
              <a:rPr lang="pt-BR" b="1" dirty="0">
                <a:highlight>
                  <a:srgbClr val="FFFF00"/>
                </a:highlight>
                <a:latin typeface="Arial" panose="020B0604020202020204" pitchFamily="34" charset="0"/>
                <a:ea typeface="Times New Roman" panose="02020603050405020304" pitchFamily="18" charset="0"/>
                <a:cs typeface="Times New Roman" panose="02020603050405020304" pitchFamily="18" charset="0"/>
              </a:rPr>
              <a:t>DA COMPETÊNCIA TERRITORIAL</a:t>
            </a:r>
            <a:endParaRPr lang="pt-BR"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lvl="1" algn="just">
              <a:lnSpc>
                <a:spcPct val="150000"/>
              </a:lnSpc>
              <a:spcAft>
                <a:spcPts val="800"/>
              </a:spcAft>
            </a:pPr>
            <a:r>
              <a:rPr lang="pt-BR" b="1" dirty="0"/>
              <a:t>FATO</a:t>
            </a:r>
            <a:br>
              <a:rPr lang="pt-BR" dirty="0"/>
            </a:br>
            <a:r>
              <a:rPr lang="pt-BR" dirty="0"/>
              <a:t>	O imóvel objeto da presente demanda está localizado nesta Comarca, conforme matrícula anexa, sendo a controvérsia possessória vinculada diretamente ao referido bem.</a:t>
            </a:r>
          </a:p>
          <a:p>
            <a:pPr lvl="1" algn="just">
              <a:lnSpc>
                <a:spcPct val="150000"/>
              </a:lnSpc>
              <a:spcAft>
                <a:spcPts val="800"/>
              </a:spcAft>
            </a:pPr>
            <a:endParaRPr lang="pt-BR" dirty="0"/>
          </a:p>
          <a:p>
            <a:pPr lvl="1" algn="just"/>
            <a:r>
              <a:rPr lang="pt-BR" b="1" dirty="0"/>
              <a:t>NORMA</a:t>
            </a:r>
            <a:br>
              <a:rPr lang="pt-BR" dirty="0"/>
            </a:br>
            <a:r>
              <a:rPr lang="pt-BR" dirty="0"/>
              <a:t>	Nos termos do art. 47 do Código de Processo Civil, “para as ações fundadas em direito real sobre imóveis é competente o foro da situação da coisa”, regra que se estende às demandas possessórias, por possuírem natureza real.</a:t>
            </a:r>
          </a:p>
          <a:p>
            <a:pPr lvl="1" algn="just"/>
            <a:endParaRPr lang="pt-BR" dirty="0"/>
          </a:p>
          <a:p>
            <a:pPr lvl="1" algn="just"/>
            <a:r>
              <a:rPr lang="pt-BR" b="1" dirty="0"/>
              <a:t>CONCLUSÃO</a:t>
            </a:r>
            <a:br>
              <a:rPr lang="pt-BR" dirty="0"/>
            </a:br>
            <a:r>
              <a:rPr lang="pt-BR" dirty="0"/>
              <a:t>	Dessa forma, sendo o imóvel situado nesta Comarca, é este Juízo o competente para processar e julgar a presente ação de reintegração de posse.</a:t>
            </a:r>
          </a:p>
          <a:p>
            <a:pPr lvl="1" algn="just"/>
            <a:endParaRPr lang="pt-BR" dirty="0"/>
          </a:p>
          <a:p>
            <a:pPr lvl="1" algn="just">
              <a:lnSpc>
                <a:spcPct val="150000"/>
              </a:lnSpc>
              <a:spcAft>
                <a:spcPts val="800"/>
              </a:spcAft>
            </a:pP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6511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a:bodyPr>
          <a:lstStyle/>
          <a:p>
            <a:pPr algn="just"/>
            <a:r>
              <a:rPr lang="pt-BR" sz="2800" b="1" dirty="0">
                <a:highlight>
                  <a:srgbClr val="FFFF00"/>
                </a:highlight>
              </a:rPr>
              <a:t>DOS PEDIDOS</a:t>
            </a:r>
          </a:p>
          <a:p>
            <a:pPr algn="just"/>
            <a:r>
              <a:rPr lang="pt-BR" sz="2800" dirty="0"/>
              <a:t>		Diante de todo o exposto, requer:</a:t>
            </a:r>
          </a:p>
          <a:p>
            <a:pPr algn="just"/>
            <a:r>
              <a:rPr lang="pt-BR" sz="2800" dirty="0"/>
              <a:t>(a) seja deferida a </a:t>
            </a:r>
            <a:r>
              <a:rPr lang="pt-BR" sz="2800" dirty="0">
                <a:highlight>
                  <a:srgbClr val="FFFF00"/>
                </a:highlight>
              </a:rPr>
              <a:t>liminar</a:t>
            </a:r>
            <a:r>
              <a:rPr lang="pt-BR" sz="2800" dirty="0"/>
              <a:t> e expedido o mandado de reintegração de posse, “inaudita altera parte”;</a:t>
            </a:r>
          </a:p>
          <a:p>
            <a:pPr algn="just"/>
            <a:r>
              <a:rPr lang="pt-BR" sz="2800" dirty="0"/>
              <a:t>(b) a </a:t>
            </a:r>
            <a:r>
              <a:rPr lang="pt-BR" sz="2800" dirty="0">
                <a:highlight>
                  <a:srgbClr val="FFFF00"/>
                </a:highlight>
              </a:rPr>
              <a:t>citação</a:t>
            </a:r>
            <a:r>
              <a:rPr lang="pt-BR" sz="2800" dirty="0"/>
              <a:t> dos réus, para, querendo, contestar a ação, nos termos do artigo 564 do CPC, bem como, requer seja determinado a intimação através de Oficial de Justiça para identificar os ocupantes que forem encontrados no local, nos termos do artigo 554 do CPC;</a:t>
            </a:r>
          </a:p>
          <a:p>
            <a:pPr algn="just"/>
            <a:r>
              <a:rPr lang="pt-BR" sz="2800" dirty="0"/>
              <a:t>(c) a </a:t>
            </a:r>
            <a:r>
              <a:rPr lang="pt-BR" sz="2800" dirty="0">
                <a:highlight>
                  <a:srgbClr val="FFFF00"/>
                </a:highlight>
              </a:rPr>
              <a:t>citação por edital</a:t>
            </a:r>
            <a:r>
              <a:rPr lang="pt-BR" sz="2800" dirty="0"/>
              <a:t> de todos os ocupantes que não forem encontrados pelo oficial de justiça, nos termos do artigo 554, § 2º, do CPC;</a:t>
            </a:r>
          </a:p>
          <a:p>
            <a:pPr algn="just"/>
            <a:r>
              <a:rPr lang="pt-BR" sz="2800" dirty="0"/>
              <a:t>(d)  a </a:t>
            </a:r>
            <a:r>
              <a:rPr lang="pt-BR" sz="2800" dirty="0">
                <a:highlight>
                  <a:srgbClr val="FFFF00"/>
                </a:highlight>
              </a:rPr>
              <a:t>intimação do Ministério Público </a:t>
            </a:r>
            <a:r>
              <a:rPr lang="pt-BR" sz="2800" dirty="0"/>
              <a:t>e da </a:t>
            </a:r>
            <a:r>
              <a:rPr lang="pt-BR" sz="2800" dirty="0">
                <a:highlight>
                  <a:srgbClr val="FFFF00"/>
                </a:highlight>
              </a:rPr>
              <a:t>Defensoria Pública </a:t>
            </a:r>
            <a:r>
              <a:rPr lang="pt-BR" sz="2800" dirty="0"/>
              <a:t>do Estado de São Paulo nos termos 554, § 1º do CPC;</a:t>
            </a:r>
          </a:p>
          <a:p>
            <a:pPr algn="just"/>
            <a:r>
              <a:rPr lang="pt-BR" sz="2800" dirty="0"/>
              <a:t>(e) Ao final, seja </a:t>
            </a:r>
            <a:r>
              <a:rPr lang="pt-BR" sz="2800" dirty="0">
                <a:highlight>
                  <a:srgbClr val="FFFF00"/>
                </a:highlight>
              </a:rPr>
              <a:t>julgue procedente ação,</a:t>
            </a:r>
            <a:r>
              <a:rPr lang="pt-BR" sz="2800" dirty="0"/>
              <a:t> reintegrando-se a posse à autora, condenando os réus no </a:t>
            </a:r>
            <a:r>
              <a:rPr lang="pt-BR" sz="2800" dirty="0">
                <a:highlight>
                  <a:srgbClr val="FFFF00"/>
                </a:highlight>
              </a:rPr>
              <a:t>ônus sucumbencial</a:t>
            </a:r>
            <a:r>
              <a:rPr lang="pt-BR" sz="2800" dirty="0"/>
              <a:t>.</a:t>
            </a:r>
          </a:p>
        </p:txBody>
      </p:sp>
    </p:spTree>
    <p:extLst>
      <p:ext uri="{BB962C8B-B14F-4D97-AF65-F5344CB8AC3E}">
        <p14:creationId xmlns:p14="http://schemas.microsoft.com/office/powerpoint/2010/main" val="1548333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7ED61CA-9533-15A8-CAE1-8615136FD48B}"/>
              </a:ext>
            </a:extLst>
          </p:cNvPr>
          <p:cNvSpPr>
            <a:spLocks noGrp="1"/>
          </p:cNvSpPr>
          <p:nvPr>
            <p:ph type="subTitle" idx="1"/>
          </p:nvPr>
        </p:nvSpPr>
        <p:spPr>
          <a:xfrm>
            <a:off x="0" y="75501"/>
            <a:ext cx="12191999" cy="6782499"/>
          </a:xfrm>
        </p:spPr>
        <p:txBody>
          <a:bodyPr>
            <a:normAutofit fontScale="92500" lnSpcReduction="10000"/>
          </a:bodyPr>
          <a:lstStyle/>
          <a:p>
            <a:pPr algn="just">
              <a:lnSpc>
                <a:spcPct val="150000"/>
              </a:lnSpc>
              <a:spcAft>
                <a:spcPts val="800"/>
              </a:spcAft>
            </a:pPr>
            <a:r>
              <a:rPr lang="pt-BR" sz="1800" b="1" dirty="0">
                <a:effectLst/>
                <a:latin typeface="Arial" panose="020B0604020202020204" pitchFamily="34" charset="0"/>
                <a:ea typeface="Times New Roman" panose="02020603050405020304" pitchFamily="18" charset="0"/>
                <a:cs typeface="Times New Roman" panose="02020603050405020304" pitchFamily="18" charset="0"/>
              </a:rPr>
              <a:t>DAS PROVAS</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indent="449580" algn="just">
              <a:lnSpc>
                <a:spcPct val="150000"/>
              </a:lnSpc>
              <a:spcAft>
                <a:spcPts val="800"/>
              </a:spcAft>
            </a:pPr>
            <a:r>
              <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Protesta provar o alegado por </a:t>
            </a:r>
            <a:r>
              <a:rPr lang="pt-BR" sz="18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todos os meios de provas admissíveis em direito</a:t>
            </a:r>
            <a:r>
              <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notadamente documental e testemunhal.</a:t>
            </a:r>
          </a:p>
          <a:p>
            <a:pPr indent="449580" algn="just">
              <a:lnSpc>
                <a:spcPct val="150000"/>
              </a:lnSpc>
              <a:spcAft>
                <a:spcPts val="800"/>
              </a:spcAft>
            </a:pPr>
            <a:endPar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b="1" dirty="0">
                <a:effectLst/>
                <a:latin typeface="Arial" panose="020B0604020202020204" pitchFamily="34" charset="0"/>
                <a:ea typeface="Times New Roman" panose="02020603050405020304" pitchFamily="18" charset="0"/>
                <a:cs typeface="Times New Roman" panose="02020603050405020304" pitchFamily="18" charset="0"/>
              </a:rPr>
              <a:t>DA AUDIÊNCIA DE CONCILIAÇÃO</a:t>
            </a:r>
            <a:endParaRPr lang="pt-B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A autora </a:t>
            </a:r>
            <a:r>
              <a:rPr lang="pt-BR"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não tem interesse na audiência de conciliação</a:t>
            </a:r>
            <a:r>
              <a:rPr lang="pt-BR" sz="1800" dirty="0">
                <a:effectLst/>
                <a:latin typeface="Arial" panose="020B0604020202020204" pitchFamily="34" charset="0"/>
                <a:ea typeface="Times New Roman" panose="02020603050405020304" pitchFamily="18" charset="0"/>
                <a:cs typeface="Times New Roman" panose="02020603050405020304" pitchFamily="18" charset="0"/>
              </a:rPr>
              <a:t>.</a:t>
            </a:r>
          </a:p>
          <a:p>
            <a:pPr algn="just">
              <a:lnSpc>
                <a:spcPct val="150000"/>
              </a:lnSpc>
              <a:spcAft>
                <a:spcPts val="800"/>
              </a:spcAft>
            </a:pPr>
            <a:endParaRPr lang="pt-BR"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a:t>
            </a:r>
            <a:r>
              <a:rPr lang="pt-BR" sz="1800" b="1" dirty="0">
                <a:effectLst/>
                <a:latin typeface="Arial" panose="020B0604020202020204" pitchFamily="34" charset="0"/>
                <a:ea typeface="Times New Roman" panose="02020603050405020304" pitchFamily="18" charset="0"/>
                <a:cs typeface="Times New Roman" panose="02020603050405020304" pitchFamily="18" charset="0"/>
              </a:rPr>
              <a:t>DO VALOR DA CAUSA</a:t>
            </a:r>
            <a:endParaRPr lang="pt-BR"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Aft>
                <a:spcPts val="800"/>
              </a:spcAft>
            </a:pPr>
            <a:r>
              <a:rPr lang="pt-BR"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pt-BR" sz="18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Dá-se à causa o valor de R$ ....</a:t>
            </a:r>
            <a:endParaRPr lang="pt-BR" sz="1800"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Termos em que,</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Pede deferimento.</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Local e data.</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0000"/>
              </a:lnSpc>
              <a:spcBef>
                <a:spcPts val="0"/>
              </a:spcBef>
              <a:spcAft>
                <a:spcPts val="600"/>
              </a:spcAft>
            </a:pPr>
            <a:r>
              <a:rPr lang="pt-BR" sz="1800" dirty="0">
                <a:effectLst/>
                <a:latin typeface="Arial" panose="020B0604020202020204" pitchFamily="34" charset="0"/>
                <a:ea typeface="Times New Roman" panose="02020603050405020304" pitchFamily="18" charset="0"/>
                <a:cs typeface="Times New Roman" panose="02020603050405020304" pitchFamily="18" charset="0"/>
              </a:rPr>
              <a:t>		Nome e OAB advogado</a:t>
            </a:r>
            <a:endParaRPr lang="pt-B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2058025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AE53F-9C00-C2D6-741E-7A410A6F48D0}"/>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52BA21D6-9B40-E8FF-34FE-68D4090FFC47}"/>
              </a:ext>
            </a:extLst>
          </p:cNvPr>
          <p:cNvSpPr>
            <a:spLocks noGrp="1"/>
          </p:cNvSpPr>
          <p:nvPr>
            <p:ph type="subTitle" idx="1"/>
          </p:nvPr>
        </p:nvSpPr>
        <p:spPr>
          <a:xfrm>
            <a:off x="0" y="75501"/>
            <a:ext cx="12191999" cy="6782499"/>
          </a:xfrm>
        </p:spPr>
        <p:txBody>
          <a:bodyPr>
            <a:normAutofit lnSpcReduction="10000"/>
          </a:bodyPr>
          <a:lstStyle/>
          <a:p>
            <a:pPr algn="just">
              <a:lnSpc>
                <a:spcPct val="150000"/>
              </a:lnSpc>
              <a:spcAft>
                <a:spcPts val="800"/>
              </a:spcAft>
            </a:pPr>
            <a:r>
              <a:rPr lang="pt-BR" sz="3000" dirty="0">
                <a:effectLst/>
                <a:latin typeface="Arial" panose="020B0604020202020204" pitchFamily="34" charset="0"/>
                <a:ea typeface="Times New Roman" panose="02020603050405020304" pitchFamily="18" charset="0"/>
                <a:cs typeface="Times New Roman" panose="02020603050405020304" pitchFamily="18" charset="0"/>
              </a:rPr>
              <a:t>João da Silva conduzia seu veículo pela Avenida Central respeitando a sinalização.  Ao cruzar a rua, seu carro foi violentamente atingido pelo automóvel dirigido por Pedro Souza, que avançou o sinal vermelho. O fato foi presenciado por Tiago. O acidente resultou na perda total do veículo de João, avaliado em R$ 45.000,00. </a:t>
            </a:r>
            <a:r>
              <a:rPr lang="pt-BR" sz="3000" dirty="0">
                <a:latin typeface="Arial" panose="020B0604020202020204" pitchFamily="34" charset="0"/>
                <a:ea typeface="Times New Roman" panose="02020603050405020304" pitchFamily="18" charset="0"/>
                <a:cs typeface="Times New Roman" panose="02020603050405020304" pitchFamily="18" charset="0"/>
              </a:rPr>
              <a:t>Sabe-se que João reside em Campinas, município do acidente e </a:t>
            </a:r>
            <a:r>
              <a:rPr lang="pt-BR" sz="3000" dirty="0"/>
              <a:t>usa o veículo diariamente para se deslocar até o hospital e ainda recebe benefício “bolsa família” e</a:t>
            </a:r>
            <a:r>
              <a:rPr lang="pt-BR" sz="3000" dirty="0">
                <a:latin typeface="Arial" panose="020B0604020202020204" pitchFamily="34" charset="0"/>
                <a:ea typeface="Times New Roman" panose="02020603050405020304" pitchFamily="18" charset="0"/>
                <a:cs typeface="Times New Roman" panose="02020603050405020304" pitchFamily="18" charset="0"/>
              </a:rPr>
              <a:t> não tem interesse na conciliação. Sabe-se que Pedro, reside tem Santos. Na qualidade de patrono de João, elabore a peça processual cabível para que João seja ressarcido do valores do veículo.</a:t>
            </a:r>
          </a:p>
          <a:p>
            <a:pPr algn="just">
              <a:lnSpc>
                <a:spcPct val="150000"/>
              </a:lnSpc>
              <a:spcAft>
                <a:spcPts val="800"/>
              </a:spcAft>
            </a:pPr>
            <a:endParaRPr lang="pt-BR" sz="3200" dirty="0"/>
          </a:p>
        </p:txBody>
      </p:sp>
    </p:spTree>
    <p:extLst>
      <p:ext uri="{BB962C8B-B14F-4D97-AF65-F5344CB8AC3E}">
        <p14:creationId xmlns:p14="http://schemas.microsoft.com/office/powerpoint/2010/main" val="820385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2F387-459C-97A5-CDBD-5F99A9176F09}"/>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5F237E33-AD9F-61C5-9E2B-2B7C9A23770E}"/>
              </a:ext>
            </a:extLst>
          </p:cNvPr>
          <p:cNvSpPr>
            <a:spLocks noGrp="1"/>
          </p:cNvSpPr>
          <p:nvPr>
            <p:ph type="subTitle" idx="1"/>
          </p:nvPr>
        </p:nvSpPr>
        <p:spPr>
          <a:xfrm>
            <a:off x="0" y="75501"/>
            <a:ext cx="12191999" cy="6782499"/>
          </a:xfrm>
        </p:spPr>
        <p:txBody>
          <a:bodyPr>
            <a:normAutofit/>
          </a:bodyPr>
          <a:lstStyle/>
          <a:p>
            <a:pPr algn="just">
              <a:lnSpc>
                <a:spcPct val="150000"/>
              </a:lnSpc>
              <a:spcAft>
                <a:spcPts val="800"/>
              </a:spcAft>
            </a:pPr>
            <a:r>
              <a:rPr lang="pt-BR" sz="2800" dirty="0"/>
              <a:t>AO JUÍZO DA XXX VARA CÍVEL DA COMARCA DE CAMPINAS.</a:t>
            </a:r>
          </a:p>
          <a:p>
            <a:pPr algn="just">
              <a:lnSpc>
                <a:spcPct val="150000"/>
              </a:lnSpc>
              <a:spcAft>
                <a:spcPts val="800"/>
              </a:spcAft>
            </a:pPr>
            <a:endParaRPr lang="pt-BR" sz="2800" dirty="0"/>
          </a:p>
          <a:p>
            <a:pPr algn="just">
              <a:lnSpc>
                <a:spcPct val="150000"/>
              </a:lnSpc>
              <a:spcAft>
                <a:spcPts val="800"/>
              </a:spcAft>
            </a:pPr>
            <a:endParaRPr lang="pt-BR" sz="2800" dirty="0"/>
          </a:p>
          <a:p>
            <a:pPr algn="just">
              <a:lnSpc>
                <a:spcPct val="150000"/>
              </a:lnSpc>
              <a:spcAft>
                <a:spcPts val="800"/>
              </a:spcAft>
            </a:pPr>
            <a:r>
              <a:rPr lang="pt-BR" sz="2800" dirty="0"/>
              <a:t>EXCELENTÍSSIMO SENHOR DOUTOR JUIZ DE DIREITO DA XXX VARA CÍVEL DA COMARCA DE CAMPINAS.</a:t>
            </a:r>
          </a:p>
          <a:p>
            <a:pPr algn="just">
              <a:lnSpc>
                <a:spcPct val="150000"/>
              </a:lnSpc>
              <a:spcAft>
                <a:spcPts val="800"/>
              </a:spcAft>
            </a:pPr>
            <a:endParaRPr lang="pt-BR" sz="2800" dirty="0"/>
          </a:p>
          <a:p>
            <a:pPr algn="just">
              <a:lnSpc>
                <a:spcPct val="150000"/>
              </a:lnSpc>
              <a:spcAft>
                <a:spcPts val="800"/>
              </a:spcAft>
            </a:pPr>
            <a:endParaRPr lang="pt-BR" sz="2800" dirty="0"/>
          </a:p>
          <a:p>
            <a:pPr algn="just">
              <a:lnSpc>
                <a:spcPct val="150000"/>
              </a:lnSpc>
              <a:spcAft>
                <a:spcPts val="800"/>
              </a:spcAft>
            </a:pPr>
            <a:endParaRPr lang="pt-BR" sz="2800" dirty="0"/>
          </a:p>
        </p:txBody>
      </p:sp>
    </p:spTree>
    <p:extLst>
      <p:ext uri="{BB962C8B-B14F-4D97-AF65-F5344CB8AC3E}">
        <p14:creationId xmlns:p14="http://schemas.microsoft.com/office/powerpoint/2010/main" val="739094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A7DD9-0213-3E8B-A21C-0E405E767967}"/>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7B3DE8AF-F4DB-9DF4-8FAF-F13E93D1FDEB}"/>
              </a:ext>
            </a:extLst>
          </p:cNvPr>
          <p:cNvSpPr>
            <a:spLocks noGrp="1"/>
          </p:cNvSpPr>
          <p:nvPr>
            <p:ph type="subTitle" idx="1"/>
          </p:nvPr>
        </p:nvSpPr>
        <p:spPr>
          <a:xfrm>
            <a:off x="0" y="75501"/>
            <a:ext cx="12191999" cy="6782499"/>
          </a:xfrm>
        </p:spPr>
        <p:txBody>
          <a:bodyPr>
            <a:normAutofit/>
          </a:bodyPr>
          <a:lstStyle/>
          <a:p>
            <a:pPr algn="just"/>
            <a:r>
              <a:rPr lang="pt-BR" sz="3600" b="1" dirty="0"/>
              <a:t>JOÃO DA SILVA</a:t>
            </a:r>
            <a:r>
              <a:rPr lang="pt-BR" sz="3600" dirty="0"/>
              <a:t>, nacionalidade xxx, estado civil xxx, profissão xxx, portador do RG nº XXX e CPF nº XXX, residente e domiciliado logradouro xxx, Campinas, e-mail xxx, por intermédio de seu advogado xxx, OAB XXX, endereço físico e eletrônico xxx, procuração anexa (doc. xxx), vem, respeitosamente, à presença de Vossa Excelência, com fundamento nos </a:t>
            </a:r>
            <a:r>
              <a:rPr lang="pt-BR" sz="3600" dirty="0" err="1"/>
              <a:t>arts</a:t>
            </a:r>
            <a:r>
              <a:rPr lang="pt-BR" sz="3600" dirty="0"/>
              <a:t>. </a:t>
            </a:r>
            <a:r>
              <a:rPr lang="pt-BR" sz="3600" b="1" dirty="0"/>
              <a:t>186 do Código Civil</a:t>
            </a:r>
            <a:r>
              <a:rPr lang="pt-BR" sz="3600" dirty="0"/>
              <a:t> e artigos 319 e seguintes do Código de Processo Civil, propor a presente</a:t>
            </a:r>
          </a:p>
          <a:p>
            <a:r>
              <a:rPr lang="pt-BR" sz="3600" b="1" dirty="0"/>
              <a:t>AÇÃO INDENIZATÓRIA</a:t>
            </a:r>
          </a:p>
          <a:p>
            <a:pPr algn="just"/>
            <a:r>
              <a:rPr lang="pt-BR" sz="3600" dirty="0"/>
              <a:t>em face de </a:t>
            </a:r>
            <a:r>
              <a:rPr lang="pt-BR" sz="3600" b="1" dirty="0"/>
              <a:t>PEDRO SOUZA</a:t>
            </a:r>
            <a:r>
              <a:rPr lang="pt-BR" sz="3600" dirty="0"/>
              <a:t>, nacionalidade XXX, estado civil XXX, profissão XXX, portador do RG nº XXX e CPF nº XXX, residente e domiciliado logradouro xxx, Santos, e-mail xxx, pelos fatos e fundamentos que passa a expor:</a:t>
            </a:r>
          </a:p>
        </p:txBody>
      </p:sp>
    </p:spTree>
    <p:extLst>
      <p:ext uri="{BB962C8B-B14F-4D97-AF65-F5344CB8AC3E}">
        <p14:creationId xmlns:p14="http://schemas.microsoft.com/office/powerpoint/2010/main" val="688774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DF5C7-361D-6030-AAD5-7CE53D306C6E}"/>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36A73C71-6A73-9EBF-93A1-42EA602876D2}"/>
              </a:ext>
            </a:extLst>
          </p:cNvPr>
          <p:cNvSpPr>
            <a:spLocks noGrp="1"/>
          </p:cNvSpPr>
          <p:nvPr>
            <p:ph type="subTitle" idx="1"/>
          </p:nvPr>
        </p:nvSpPr>
        <p:spPr>
          <a:xfrm>
            <a:off x="0" y="75501"/>
            <a:ext cx="12191999" cy="6782499"/>
          </a:xfrm>
        </p:spPr>
        <p:txBody>
          <a:bodyPr>
            <a:normAutofit/>
          </a:bodyPr>
          <a:lstStyle/>
          <a:p>
            <a:pPr algn="just"/>
            <a:r>
              <a:rPr lang="pt-BR" sz="2800" b="1" dirty="0"/>
              <a:t>DOS FATOS</a:t>
            </a:r>
          </a:p>
          <a:p>
            <a:pPr algn="just"/>
            <a:r>
              <a:rPr lang="pt-BR" sz="2800" dirty="0"/>
              <a:t>	No dia </a:t>
            </a:r>
            <a:r>
              <a:rPr lang="pt-BR" sz="2800" b="1" dirty="0"/>
              <a:t>xxx, por volta das xxx horas,</a:t>
            </a:r>
            <a:r>
              <a:rPr lang="pt-BR" sz="2800" dirty="0"/>
              <a:t> o Autor conduzia seu veículo pela Avenida Central, na cidade de Campinas, respeitando todas as regras de trânsito e a sinalização local.</a:t>
            </a:r>
          </a:p>
          <a:p>
            <a:pPr algn="just"/>
            <a:r>
              <a:rPr lang="pt-BR" sz="2800" dirty="0"/>
              <a:t>	Ao cruzar a rua, seu automóvel foi </a:t>
            </a:r>
            <a:r>
              <a:rPr lang="pt-BR" sz="2800" b="1" dirty="0"/>
              <a:t>violentamente atingido</a:t>
            </a:r>
            <a:r>
              <a:rPr lang="pt-BR" sz="2800" dirty="0"/>
              <a:t> pelo veículo do Réu, que avançou o sinal vermelho, acarretando a perda total do veículo avaliado em R$ 45.000,00.</a:t>
            </a:r>
          </a:p>
          <a:p>
            <a:pPr algn="just"/>
            <a:r>
              <a:rPr lang="pt-BR" sz="2800" dirty="0"/>
              <a:t>	O acidente foi presenciado por Tiago.</a:t>
            </a:r>
          </a:p>
          <a:p>
            <a:pPr algn="just"/>
            <a:r>
              <a:rPr lang="pt-BR" sz="2800" dirty="0"/>
              <a:t>	O autor usa o veículo diariamente para se deslocar até o hospital, onde realiza acompanhamento médico contínuo.</a:t>
            </a:r>
          </a:p>
          <a:p>
            <a:pPr algn="just"/>
            <a:r>
              <a:rPr lang="pt-BR" sz="2800" dirty="0"/>
              <a:t>	</a:t>
            </a:r>
          </a:p>
          <a:p>
            <a:pPr algn="just"/>
            <a:r>
              <a:rPr lang="pt-BR" sz="2800" dirty="0"/>
              <a:t>	</a:t>
            </a:r>
          </a:p>
        </p:txBody>
      </p:sp>
    </p:spTree>
    <p:extLst>
      <p:ext uri="{BB962C8B-B14F-4D97-AF65-F5344CB8AC3E}">
        <p14:creationId xmlns:p14="http://schemas.microsoft.com/office/powerpoint/2010/main" val="1476031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3BF11-6200-FB88-0936-B6D6FED7AED9}"/>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FE9B99D5-27FA-8038-E837-8670A3DEB835}"/>
              </a:ext>
            </a:extLst>
          </p:cNvPr>
          <p:cNvSpPr>
            <a:spLocks noGrp="1"/>
          </p:cNvSpPr>
          <p:nvPr>
            <p:ph type="subTitle" idx="1"/>
          </p:nvPr>
        </p:nvSpPr>
        <p:spPr>
          <a:xfrm>
            <a:off x="0" y="75501"/>
            <a:ext cx="12191999" cy="6782499"/>
          </a:xfrm>
        </p:spPr>
        <p:txBody>
          <a:bodyPr>
            <a:normAutofit/>
          </a:bodyPr>
          <a:lstStyle/>
          <a:p>
            <a:pPr algn="just"/>
            <a:r>
              <a:rPr lang="pt-BR" sz="2800" b="1" dirty="0"/>
              <a:t>DO DIREITO</a:t>
            </a:r>
          </a:p>
          <a:p>
            <a:pPr algn="just"/>
            <a:r>
              <a:rPr lang="pt-BR" sz="2800" dirty="0"/>
              <a:t>	Diante da imprudência do réu, o autor sofreu </a:t>
            </a:r>
            <a:r>
              <a:rPr lang="pt-BR" sz="2800" b="1" dirty="0"/>
              <a:t>perda total de seu veículo</a:t>
            </a:r>
            <a:r>
              <a:rPr lang="pt-BR" sz="2800" dirty="0"/>
              <a:t> avaliado em </a:t>
            </a:r>
            <a:r>
              <a:rPr lang="pt-BR" sz="2800" b="1" dirty="0"/>
              <a:t>R$ 45.000,00</a:t>
            </a:r>
            <a:r>
              <a:rPr lang="pt-BR" sz="2800" dirty="0"/>
              <a:t>.</a:t>
            </a:r>
          </a:p>
          <a:p>
            <a:pPr algn="just"/>
            <a:r>
              <a:rPr lang="pt-BR" sz="2800" dirty="0"/>
              <a:t>	Nos termos do art. </a:t>
            </a:r>
            <a:r>
              <a:rPr lang="pt-BR" sz="2800" b="1" dirty="0"/>
              <a:t>186 do Código Civil</a:t>
            </a:r>
            <a:r>
              <a:rPr lang="pt-BR" sz="2800" dirty="0"/>
              <a:t>, aquele que, por ação ou omissão voluntária, negligência ou imprudência, causar dano a outrem, ainda que exclusivamente moral, comete ato ilícito.</a:t>
            </a:r>
          </a:p>
          <a:p>
            <a:pPr algn="just"/>
            <a:r>
              <a:rPr lang="pt-BR" sz="2800" dirty="0"/>
              <a:t>	No mesmo sentido, o art. </a:t>
            </a:r>
            <a:r>
              <a:rPr lang="pt-BR" sz="2800" b="1" dirty="0"/>
              <a:t>927 do Código Civil</a:t>
            </a:r>
            <a:r>
              <a:rPr lang="pt-BR" sz="2800" dirty="0"/>
              <a:t> dispõe que aquele que causar dano a outrem fica obrigado a repará-lo.</a:t>
            </a:r>
          </a:p>
          <a:p>
            <a:pPr algn="just"/>
            <a:r>
              <a:rPr lang="pt-BR" sz="2800" dirty="0"/>
              <a:t>	No caso, a </a:t>
            </a:r>
            <a:r>
              <a:rPr lang="pt-BR" sz="2800" b="1" dirty="0"/>
              <a:t>culpa exclusiva do Réu</a:t>
            </a:r>
            <a:r>
              <a:rPr lang="pt-BR" sz="2800" dirty="0"/>
              <a:t> está caracterizada, uma vez que este desrespeitou a sinalização de trânsito ao avançar o sinal vermelho, causando o sinistro e o consequente prejuízo material do Autor.</a:t>
            </a:r>
          </a:p>
          <a:p>
            <a:pPr algn="just"/>
            <a:r>
              <a:rPr lang="pt-BR" sz="2800" dirty="0"/>
              <a:t>	Assim, é devida a </a:t>
            </a:r>
            <a:r>
              <a:rPr lang="pt-BR" sz="2800" b="1" dirty="0"/>
              <a:t>indenização correspondente ao valor do veículo perdido no valor de R$ 45.000,00</a:t>
            </a:r>
            <a:r>
              <a:rPr lang="pt-BR" sz="2800" dirty="0"/>
              <a:t>.</a:t>
            </a:r>
          </a:p>
        </p:txBody>
      </p:sp>
    </p:spTree>
    <p:extLst>
      <p:ext uri="{BB962C8B-B14F-4D97-AF65-F5344CB8AC3E}">
        <p14:creationId xmlns:p14="http://schemas.microsoft.com/office/powerpoint/2010/main" val="345196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4E2E1-BE32-3059-3987-24C7867D6262}"/>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AE2AD10-43A2-1744-F611-856020BA8FC4}"/>
              </a:ext>
            </a:extLst>
          </p:cNvPr>
          <p:cNvSpPr>
            <a:spLocks noGrp="1"/>
          </p:cNvSpPr>
          <p:nvPr>
            <p:ph type="subTitle" idx="1"/>
          </p:nvPr>
        </p:nvSpPr>
        <p:spPr>
          <a:xfrm>
            <a:off x="0" y="75501"/>
            <a:ext cx="12191999" cy="6782499"/>
          </a:xfrm>
        </p:spPr>
        <p:txBody>
          <a:bodyPr>
            <a:normAutofit/>
          </a:bodyPr>
          <a:lstStyle/>
          <a:p>
            <a:pPr algn="just"/>
            <a:r>
              <a:rPr lang="pt-BR" sz="2800" b="1" dirty="0"/>
              <a:t>DA COMPETÊNCIA TERRITORIAL</a:t>
            </a:r>
          </a:p>
          <a:p>
            <a:pPr algn="just"/>
            <a:r>
              <a:rPr lang="pt-BR" sz="2800" dirty="0"/>
              <a:t>	A presente demanda tem por objeto ação de indenização por danos materiais, em razão de acidente de trânsito.</a:t>
            </a:r>
          </a:p>
          <a:p>
            <a:pPr algn="just"/>
            <a:r>
              <a:rPr lang="pt-BR" sz="2800" dirty="0"/>
              <a:t>	Conforme dispõe o art. </a:t>
            </a:r>
            <a:r>
              <a:rPr lang="pt-BR" sz="2800" b="1" dirty="0"/>
              <a:t>53, inciso V, do CPC</a:t>
            </a:r>
            <a:r>
              <a:rPr lang="pt-BR" sz="2800" dirty="0"/>
              <a:t>, nas ações de reparação de dano em razão de acidente de veículo, é competente o foro </a:t>
            </a:r>
            <a:r>
              <a:rPr lang="pt-BR" sz="2800" b="1" dirty="0"/>
              <a:t>do domicílio do autor</a:t>
            </a:r>
            <a:r>
              <a:rPr lang="pt-BR" sz="2800" dirty="0"/>
              <a:t> ou </a:t>
            </a:r>
            <a:r>
              <a:rPr lang="pt-BR" sz="2800" b="1" dirty="0"/>
              <a:t>do local do fato</a:t>
            </a:r>
            <a:r>
              <a:rPr lang="pt-BR" sz="2800" dirty="0"/>
              <a:t>.</a:t>
            </a:r>
          </a:p>
          <a:p>
            <a:pPr algn="just"/>
            <a:r>
              <a:rPr lang="pt-BR" sz="2800" dirty="0"/>
              <a:t>	No presente caso, </a:t>
            </a:r>
            <a:r>
              <a:rPr lang="pt-BR" sz="2800" b="1" dirty="0"/>
              <a:t>o acidente ocorreu em Campinas</a:t>
            </a:r>
            <a:r>
              <a:rPr lang="pt-BR" sz="2800" dirty="0"/>
              <a:t>, município que também corresponde ao domicílio do Autor. </a:t>
            </a:r>
          </a:p>
          <a:p>
            <a:pPr algn="just"/>
            <a:r>
              <a:rPr lang="pt-BR" sz="2800" dirty="0"/>
              <a:t>	Assim, mostra-se competente o foro da Comarca de Campinas para processar e julgar a presente demanda.</a:t>
            </a:r>
          </a:p>
        </p:txBody>
      </p:sp>
    </p:spTree>
    <p:extLst>
      <p:ext uri="{BB962C8B-B14F-4D97-AF65-F5344CB8AC3E}">
        <p14:creationId xmlns:p14="http://schemas.microsoft.com/office/powerpoint/2010/main" val="229908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375B-BED0-1E51-970D-A20B12802781}"/>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701830D7-E02D-DB2E-32CC-7636DFA11958}"/>
              </a:ext>
            </a:extLst>
          </p:cNvPr>
          <p:cNvSpPr>
            <a:spLocks noGrp="1"/>
          </p:cNvSpPr>
          <p:nvPr>
            <p:ph type="subTitle" idx="1"/>
          </p:nvPr>
        </p:nvSpPr>
        <p:spPr>
          <a:xfrm>
            <a:off x="0" y="75501"/>
            <a:ext cx="12191999" cy="6782499"/>
          </a:xfrm>
        </p:spPr>
        <p:txBody>
          <a:bodyPr>
            <a:normAutofit/>
          </a:bodyPr>
          <a:lstStyle/>
          <a:p>
            <a:pPr algn="just"/>
            <a:r>
              <a:rPr lang="pt-BR" sz="2800" b="1" dirty="0"/>
              <a:t>DA GRATUIDADE DA JUSTIÇA</a:t>
            </a:r>
          </a:p>
          <a:p>
            <a:pPr algn="just"/>
            <a:r>
              <a:rPr lang="pt-BR" sz="2800" dirty="0"/>
              <a:t>	O Autor encontra-se em situação de hipossuficiência econômica, recebendo apenas o </a:t>
            </a:r>
            <a:r>
              <a:rPr lang="pt-BR" sz="2800" b="1" dirty="0"/>
              <a:t>benefício assistencial do Bolsa Família</a:t>
            </a:r>
            <a:r>
              <a:rPr lang="pt-BR" sz="2800" dirty="0"/>
              <a:t>, não possuindo condições de arcar com custas processuais e honorários advocatícios sem prejuízo de sua própria subsistência e de sua família.</a:t>
            </a:r>
          </a:p>
          <a:p>
            <a:pPr algn="just"/>
            <a:r>
              <a:rPr lang="pt-BR" sz="2800" dirty="0"/>
              <a:t>	Nos termos do art. </a:t>
            </a:r>
            <a:r>
              <a:rPr lang="pt-BR" sz="2800" b="1" dirty="0"/>
              <a:t>98 e seguintes do CPC</a:t>
            </a:r>
            <a:r>
              <a:rPr lang="pt-BR" sz="2800" dirty="0"/>
              <a:t> e do art. </a:t>
            </a:r>
            <a:r>
              <a:rPr lang="pt-BR" sz="2800" b="1" dirty="0"/>
              <a:t>5º, </a:t>
            </a:r>
            <a:r>
              <a:rPr lang="pt-BR" sz="2800" b="1" dirty="0" err="1"/>
              <a:t>LXXIV</a:t>
            </a:r>
            <a:r>
              <a:rPr lang="pt-BR" sz="2800" b="1" dirty="0"/>
              <a:t>, da Constituição Federal</a:t>
            </a:r>
            <a:r>
              <a:rPr lang="pt-BR" sz="2800" dirty="0"/>
              <a:t>, a pessoa com insuficiência de recursos para pagar as custas e as despesas processuais tem direito à gratuidade da justiça.</a:t>
            </a:r>
          </a:p>
          <a:p>
            <a:pPr algn="just"/>
            <a:r>
              <a:rPr lang="pt-BR" sz="2800" dirty="0"/>
              <a:t>	Logo, requer a concessão dos </a:t>
            </a:r>
            <a:r>
              <a:rPr lang="pt-BR" sz="2800" b="1" dirty="0"/>
              <a:t>benefícios da gratuidade da justiça</a:t>
            </a:r>
            <a:r>
              <a:rPr lang="pt-BR" sz="2800" dirty="0"/>
              <a:t>.	</a:t>
            </a:r>
          </a:p>
        </p:txBody>
      </p:sp>
    </p:spTree>
    <p:extLst>
      <p:ext uri="{BB962C8B-B14F-4D97-AF65-F5344CB8AC3E}">
        <p14:creationId xmlns:p14="http://schemas.microsoft.com/office/powerpoint/2010/main" val="2247923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E204C-BEEE-5928-FBD4-A1D440E2653B}"/>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60D50773-EB13-5AD0-77D9-FB4468EAA47F}"/>
              </a:ext>
            </a:extLst>
          </p:cNvPr>
          <p:cNvSpPr>
            <a:spLocks noGrp="1"/>
          </p:cNvSpPr>
          <p:nvPr>
            <p:ph type="subTitle" idx="1"/>
          </p:nvPr>
        </p:nvSpPr>
        <p:spPr>
          <a:xfrm>
            <a:off x="0" y="75501"/>
            <a:ext cx="12191999" cy="6782499"/>
          </a:xfrm>
        </p:spPr>
        <p:txBody>
          <a:bodyPr>
            <a:normAutofit/>
          </a:bodyPr>
          <a:lstStyle/>
          <a:p>
            <a:pPr algn="just"/>
            <a:r>
              <a:rPr lang="pt-BR" sz="2800" b="1" dirty="0"/>
              <a:t>DOS PEDIDOS</a:t>
            </a:r>
          </a:p>
          <a:p>
            <a:pPr algn="just"/>
            <a:r>
              <a:rPr lang="pt-BR" sz="2800" dirty="0"/>
              <a:t>	Diante do exposto, requer:</a:t>
            </a:r>
          </a:p>
          <a:p>
            <a:pPr marL="514350" indent="-514350" algn="just">
              <a:buAutoNum type="alphaLcParenR"/>
            </a:pPr>
            <a:r>
              <a:rPr lang="pt-BR" sz="2800" dirty="0"/>
              <a:t>a concessão dos </a:t>
            </a:r>
            <a:r>
              <a:rPr lang="pt-BR" sz="2800" b="1" dirty="0"/>
              <a:t>benefícios da gratuidade da justiça</a:t>
            </a:r>
            <a:r>
              <a:rPr lang="pt-BR" sz="2800" dirty="0"/>
              <a:t>;</a:t>
            </a:r>
          </a:p>
          <a:p>
            <a:pPr algn="just"/>
            <a:br>
              <a:rPr lang="pt-BR" sz="2800" dirty="0"/>
            </a:br>
            <a:r>
              <a:rPr lang="pt-BR" sz="2800" dirty="0"/>
              <a:t>b)  a </a:t>
            </a:r>
            <a:r>
              <a:rPr lang="pt-BR" sz="2800" b="1" dirty="0"/>
              <a:t>citação do Réu</a:t>
            </a:r>
            <a:r>
              <a:rPr lang="pt-BR" sz="2800" dirty="0"/>
              <a:t>, no endereço indicado, para apresentar contestação, sob pena de revelia;</a:t>
            </a:r>
          </a:p>
          <a:p>
            <a:pPr algn="just"/>
            <a:br>
              <a:rPr lang="pt-BR" sz="2800" dirty="0"/>
            </a:br>
            <a:r>
              <a:rPr lang="pt-BR" sz="2800" dirty="0"/>
              <a:t>c) requer a </a:t>
            </a:r>
            <a:r>
              <a:rPr lang="pt-BR" sz="2800" b="1" dirty="0"/>
              <a:t>condenação do Réu ao pagamento de R$ 45.000,00</a:t>
            </a:r>
            <a:r>
              <a:rPr lang="pt-BR" sz="2800" dirty="0"/>
              <a:t>, a título de indenização por danos materiais, acrescidos de </a:t>
            </a:r>
            <a:r>
              <a:rPr lang="pt-BR" sz="2800" b="1" dirty="0"/>
              <a:t>juros de mora</a:t>
            </a:r>
            <a:r>
              <a:rPr lang="pt-BR" sz="2800" dirty="0"/>
              <a:t> e </a:t>
            </a:r>
            <a:r>
              <a:rPr lang="pt-BR" sz="2800" b="1" dirty="0"/>
              <a:t>correção monetária</a:t>
            </a:r>
            <a:r>
              <a:rPr lang="pt-BR" sz="2800" dirty="0"/>
              <a:t>;</a:t>
            </a:r>
          </a:p>
          <a:p>
            <a:pPr algn="just"/>
            <a:endParaRPr lang="pt-BR" sz="2800" dirty="0"/>
          </a:p>
          <a:p>
            <a:pPr algn="just"/>
            <a:r>
              <a:rPr lang="pt-BR" sz="2800" dirty="0"/>
              <a:t>d) a condenação do Réu ao pagamento das custas processuais e honorários advocatícios;</a:t>
            </a:r>
          </a:p>
          <a:p>
            <a:pPr algn="just"/>
            <a:endParaRPr lang="pt-BR" sz="2800" dirty="0"/>
          </a:p>
        </p:txBody>
      </p:sp>
    </p:spTree>
    <p:extLst>
      <p:ext uri="{BB962C8B-B14F-4D97-AF65-F5344CB8AC3E}">
        <p14:creationId xmlns:p14="http://schemas.microsoft.com/office/powerpoint/2010/main" val="2836148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E79D3-A638-2DF0-3FB4-B8A0A22E15CB}"/>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CB71149-291F-1E55-04CC-C439EAC1DE58}"/>
              </a:ext>
            </a:extLst>
          </p:cNvPr>
          <p:cNvSpPr>
            <a:spLocks noGrp="1"/>
          </p:cNvSpPr>
          <p:nvPr>
            <p:ph type="subTitle" idx="1"/>
          </p:nvPr>
        </p:nvSpPr>
        <p:spPr>
          <a:xfrm>
            <a:off x="0" y="75501"/>
            <a:ext cx="12191999" cy="6782499"/>
          </a:xfrm>
        </p:spPr>
        <p:txBody>
          <a:bodyPr>
            <a:normAutofit/>
          </a:bodyPr>
          <a:lstStyle/>
          <a:p>
            <a:pPr algn="just"/>
            <a:r>
              <a:rPr lang="pt-BR" sz="2800" b="1" dirty="0"/>
              <a:t>DAS PROVAS</a:t>
            </a:r>
          </a:p>
          <a:p>
            <a:pPr algn="just"/>
            <a:r>
              <a:rPr lang="pt-BR" sz="2800" dirty="0"/>
              <a:t>	 Protesta por todos os meios de provas nos termos do artigo 369 do CPC, especialmente testemunhal.</a:t>
            </a:r>
          </a:p>
        </p:txBody>
      </p:sp>
    </p:spTree>
    <p:extLst>
      <p:ext uri="{BB962C8B-B14F-4D97-AF65-F5344CB8AC3E}">
        <p14:creationId xmlns:p14="http://schemas.microsoft.com/office/powerpoint/2010/main" val="1892169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039B-9778-7DDA-F69F-6EF5832BA0D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1B9A3534-D5DA-09D6-A203-DD9C2CFD6909}"/>
              </a:ext>
            </a:extLst>
          </p:cNvPr>
          <p:cNvSpPr>
            <a:spLocks noGrp="1"/>
          </p:cNvSpPr>
          <p:nvPr>
            <p:ph type="subTitle" idx="1"/>
          </p:nvPr>
        </p:nvSpPr>
        <p:spPr>
          <a:xfrm>
            <a:off x="0" y="75501"/>
            <a:ext cx="12191999" cy="6782499"/>
          </a:xfrm>
        </p:spPr>
        <p:txBody>
          <a:bodyPr>
            <a:normAutofit/>
          </a:bodyPr>
          <a:lstStyle/>
          <a:p>
            <a:pPr algn="just"/>
            <a:r>
              <a:rPr lang="pt-BR" sz="2800" b="1" dirty="0"/>
              <a:t>DA AUDIÊNCIA DE CONCILIAÇÃO</a:t>
            </a:r>
          </a:p>
          <a:p>
            <a:pPr algn="just"/>
            <a:r>
              <a:rPr lang="pt-BR" sz="2800" dirty="0"/>
              <a:t>	O Autor não tem </a:t>
            </a:r>
            <a:r>
              <a:rPr lang="pt-BR" sz="2800" b="1" dirty="0"/>
              <a:t>interesse na realização da audiência de conciliação</a:t>
            </a:r>
            <a:r>
              <a:rPr lang="pt-BR" sz="2800" dirty="0"/>
              <a:t>, nos termos do art. </a:t>
            </a:r>
            <a:r>
              <a:rPr lang="pt-BR" sz="2800" b="1" dirty="0"/>
              <a:t>319, VII, do CPC</a:t>
            </a:r>
            <a:r>
              <a:rPr lang="pt-BR" sz="2800" dirty="0"/>
              <a:t>.</a:t>
            </a:r>
          </a:p>
        </p:txBody>
      </p:sp>
    </p:spTree>
    <p:extLst>
      <p:ext uri="{BB962C8B-B14F-4D97-AF65-F5344CB8AC3E}">
        <p14:creationId xmlns:p14="http://schemas.microsoft.com/office/powerpoint/2010/main" val="2993148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58A75-2C80-855C-F7EC-DB7884E95A3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ECE2C1E4-D4FB-1882-7DEA-670BAF524B97}"/>
              </a:ext>
            </a:extLst>
          </p:cNvPr>
          <p:cNvSpPr>
            <a:spLocks noGrp="1"/>
          </p:cNvSpPr>
          <p:nvPr>
            <p:ph type="subTitle" idx="1"/>
          </p:nvPr>
        </p:nvSpPr>
        <p:spPr>
          <a:xfrm>
            <a:off x="0" y="75501"/>
            <a:ext cx="12191999" cy="6782499"/>
          </a:xfrm>
        </p:spPr>
        <p:txBody>
          <a:bodyPr>
            <a:normAutofit/>
          </a:bodyPr>
          <a:lstStyle/>
          <a:p>
            <a:pPr algn="just">
              <a:lnSpc>
                <a:spcPct val="150000"/>
              </a:lnSpc>
              <a:spcAft>
                <a:spcPts val="800"/>
              </a:spcAft>
            </a:pPr>
            <a:r>
              <a:rPr lang="pt-BR" sz="2800" b="1" dirty="0"/>
              <a:t>DO VALOR DA CAUSA</a:t>
            </a:r>
          </a:p>
          <a:p>
            <a:pPr algn="just">
              <a:lnSpc>
                <a:spcPct val="150000"/>
              </a:lnSpc>
              <a:spcAft>
                <a:spcPts val="800"/>
              </a:spcAft>
            </a:pPr>
            <a:r>
              <a:rPr lang="pt-BR" sz="2800" dirty="0"/>
              <a:t>	Dá-se à causa o valor de R$ 45.000,00 conforme art. 292, V do CPC.</a:t>
            </a:r>
          </a:p>
        </p:txBody>
      </p:sp>
    </p:spTree>
    <p:extLst>
      <p:ext uri="{BB962C8B-B14F-4D97-AF65-F5344CB8AC3E}">
        <p14:creationId xmlns:p14="http://schemas.microsoft.com/office/powerpoint/2010/main" val="1373638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83A6F-3229-993E-7698-62BA30EA090D}"/>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1EE7F059-566E-D36A-A6E0-2FBBC2134ECA}"/>
              </a:ext>
            </a:extLst>
          </p:cNvPr>
          <p:cNvSpPr>
            <a:spLocks noGrp="1"/>
          </p:cNvSpPr>
          <p:nvPr>
            <p:ph type="subTitle" idx="1"/>
          </p:nvPr>
        </p:nvSpPr>
        <p:spPr>
          <a:xfrm>
            <a:off x="0" y="75501"/>
            <a:ext cx="12191999" cy="6782499"/>
          </a:xfrm>
        </p:spPr>
        <p:txBody>
          <a:bodyPr>
            <a:normAutofit/>
          </a:bodyPr>
          <a:lstStyle/>
          <a:p>
            <a:pPr algn="just">
              <a:lnSpc>
                <a:spcPct val="150000"/>
              </a:lnSpc>
              <a:spcAft>
                <a:spcPts val="800"/>
              </a:spcAft>
            </a:pPr>
            <a:r>
              <a:rPr lang="pt-BR" sz="2800" dirty="0"/>
              <a:t>Nestes termos,</a:t>
            </a:r>
          </a:p>
          <a:p>
            <a:pPr algn="just">
              <a:lnSpc>
                <a:spcPct val="150000"/>
              </a:lnSpc>
              <a:spcAft>
                <a:spcPts val="800"/>
              </a:spcAft>
            </a:pPr>
            <a:r>
              <a:rPr lang="pt-BR" sz="2800" dirty="0"/>
              <a:t>pede deferimento.</a:t>
            </a:r>
          </a:p>
          <a:p>
            <a:pPr algn="just">
              <a:lnSpc>
                <a:spcPct val="150000"/>
              </a:lnSpc>
              <a:spcAft>
                <a:spcPts val="800"/>
              </a:spcAft>
            </a:pPr>
            <a:endParaRPr lang="pt-BR" sz="2800" dirty="0"/>
          </a:p>
          <a:p>
            <a:pPr algn="just">
              <a:lnSpc>
                <a:spcPct val="150000"/>
              </a:lnSpc>
              <a:spcAft>
                <a:spcPts val="800"/>
              </a:spcAft>
            </a:pPr>
            <a:r>
              <a:rPr lang="pt-BR" sz="2800" dirty="0"/>
              <a:t>Local, data.</a:t>
            </a:r>
          </a:p>
          <a:p>
            <a:pPr algn="just">
              <a:lnSpc>
                <a:spcPct val="150000"/>
              </a:lnSpc>
              <a:spcAft>
                <a:spcPts val="800"/>
              </a:spcAft>
            </a:pPr>
            <a:endParaRPr lang="pt-BR" sz="2800" dirty="0"/>
          </a:p>
          <a:p>
            <a:pPr algn="just">
              <a:lnSpc>
                <a:spcPct val="150000"/>
              </a:lnSpc>
              <a:spcAft>
                <a:spcPts val="800"/>
              </a:spcAft>
            </a:pPr>
            <a:r>
              <a:rPr lang="pt-BR" sz="2800" dirty="0"/>
              <a:t>Advogado XXX</a:t>
            </a:r>
          </a:p>
          <a:p>
            <a:pPr algn="just">
              <a:lnSpc>
                <a:spcPct val="150000"/>
              </a:lnSpc>
              <a:spcAft>
                <a:spcPts val="800"/>
              </a:spcAft>
            </a:pPr>
            <a:r>
              <a:rPr lang="pt-BR" sz="2800" dirty="0"/>
              <a:t>OAB/XX nº XXX</a:t>
            </a:r>
          </a:p>
        </p:txBody>
      </p:sp>
    </p:spTree>
    <p:extLst>
      <p:ext uri="{BB962C8B-B14F-4D97-AF65-F5344CB8AC3E}">
        <p14:creationId xmlns:p14="http://schemas.microsoft.com/office/powerpoint/2010/main" val="59712952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485</TotalTime>
  <Words>3954</Words>
  <Application>Microsoft Office PowerPoint</Application>
  <PresentationFormat>Widescreen</PresentationFormat>
  <Paragraphs>251</Paragraphs>
  <Slides>36</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36</vt:i4>
      </vt:variant>
    </vt:vector>
  </HeadingPairs>
  <TitlesOfParts>
    <vt:vector size="45" baseType="lpstr">
      <vt:lpstr>Abadi Extra Light</vt:lpstr>
      <vt:lpstr>Arial</vt:lpstr>
      <vt:lpstr>Avenir Next LT Pro</vt:lpstr>
      <vt:lpstr>Bell MT</vt:lpstr>
      <vt:lpstr>Bradley Hand ITC</vt:lpstr>
      <vt:lpstr>Calibri</vt:lpstr>
      <vt:lpstr>Calibri Light</vt:lpstr>
      <vt:lpstr>DejaVu Sans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Julio Augusto Lopes</dc:creator>
  <cp:lastModifiedBy>Julio Augusto Lopes</cp:lastModifiedBy>
  <cp:revision>83</cp:revision>
  <dcterms:created xsi:type="dcterms:W3CDTF">2023-04-17T15:04:31Z</dcterms:created>
  <dcterms:modified xsi:type="dcterms:W3CDTF">2026-09-08T13:50:53Z</dcterms:modified>
</cp:coreProperties>
</file>