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589" r:id="rId2"/>
    <p:sldId id="592" r:id="rId3"/>
    <p:sldId id="593" r:id="rId4"/>
    <p:sldId id="591" r:id="rId5"/>
    <p:sldId id="590" r:id="rId6"/>
    <p:sldId id="588" r:id="rId7"/>
    <p:sldId id="560" r:id="rId8"/>
    <p:sldId id="561" r:id="rId9"/>
    <p:sldId id="562" r:id="rId10"/>
    <p:sldId id="563" r:id="rId11"/>
    <p:sldId id="564" r:id="rId12"/>
    <p:sldId id="565" r:id="rId13"/>
    <p:sldId id="568" r:id="rId14"/>
    <p:sldId id="569" r:id="rId15"/>
    <p:sldId id="570" r:id="rId16"/>
    <p:sldId id="571" r:id="rId17"/>
    <p:sldId id="572" r:id="rId18"/>
    <p:sldId id="573" r:id="rId19"/>
    <p:sldId id="567" r:id="rId20"/>
    <p:sldId id="575" r:id="rId21"/>
    <p:sldId id="576" r:id="rId22"/>
    <p:sldId id="577" r:id="rId23"/>
    <p:sldId id="578" r:id="rId24"/>
    <p:sldId id="579" r:id="rId25"/>
    <p:sldId id="574" r:id="rId26"/>
    <p:sldId id="584" r:id="rId27"/>
    <p:sldId id="585" r:id="rId28"/>
    <p:sldId id="586" r:id="rId29"/>
    <p:sldId id="580" r:id="rId30"/>
    <p:sldId id="587" r:id="rId31"/>
    <p:sldId id="566" r:id="rId32"/>
    <p:sldId id="581" r:id="rId3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o Augusto Lopes" initials="JAL" lastIdx="2" clrIdx="0">
    <p:extLst>
      <p:ext uri="{19B8F6BF-5375-455C-9EA6-DF929625EA0E}">
        <p15:presenceInfo xmlns:p15="http://schemas.microsoft.com/office/powerpoint/2012/main" userId="Julio Augusto Lope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108" autoAdjust="0"/>
    <p:restoredTop sz="94660"/>
  </p:normalViewPr>
  <p:slideViewPr>
    <p:cSldViewPr snapToGrid="0">
      <p:cViewPr varScale="1">
        <p:scale>
          <a:sx n="70" d="100"/>
          <a:sy n="70" d="100"/>
        </p:scale>
        <p:origin x="30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EAD077-6F3A-4E82-864E-4F9B59EF57BC}"/>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E0E6494-EAE3-4DBA-81DF-630908A45B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E5EC8C92-DCFE-4CFB-805C-D30258E01EBA}"/>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13D97FB4-8E05-4E20-AA85-FFFAA758D45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5881B48-7FE5-42B2-8CF9-4900854FA201}"/>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1336006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636C56-A6C9-4567-A1F4-825D6BDE8DE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88C31D3-9AA0-45B7-BE28-6BE7201AFE3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7BAA9A0-ED1C-428E-AF9F-9FDE2A0A9F55}"/>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151064C3-2CC0-41F8-9D94-B7EA7511CFF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B920DB1-C366-4E0A-8DCB-8DC474BCF99F}"/>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1944181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55909E-63DE-4562-9720-62DE0DAD602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67D34BD7-B82C-4D49-B7A8-0B836F7F89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9950089-4CA7-4980-A20D-2107CAD3D893}"/>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803CCBCF-1A07-451A-935C-FBDB169EC38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65C7424-BA70-4D7C-A4E5-0E064758C3DE}"/>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215066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C843D7-87F2-4534-A6EB-708E54172F06}"/>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EB132C5-70F9-472B-AB9B-AE508A18C0D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B4DAA9F5-4935-424E-A4FA-6D51699156EA}"/>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03A6491D-26DD-4812-AA3A-A0CB85CAB11B}"/>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6" name="Espaço Reservado para Rodapé 5">
            <a:extLst>
              <a:ext uri="{FF2B5EF4-FFF2-40B4-BE49-F238E27FC236}">
                <a16:creationId xmlns:a16="http://schemas.microsoft.com/office/drawing/2014/main" id="{E936691C-4F0E-413F-810C-797E7E1DFFF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72924C3-FA6D-4D0D-B9AA-9346CFF292BD}"/>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917772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CF3C73-3CC9-41F3-B771-4ED78A6910F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2DCE11B8-9FA1-4F02-B78A-E050911CE3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320CDA8-C6D4-4DEB-8EEB-CEF38D54DE31}"/>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DDB694E2-BE71-438E-9EB4-AFCDA60EBB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A50313DE-0831-4DCD-8BFE-B3AB50BE4850}"/>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140F27F-999D-4443-B691-786FD0B0BDFA}"/>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8" name="Espaço Reservado para Rodapé 7">
            <a:extLst>
              <a:ext uri="{FF2B5EF4-FFF2-40B4-BE49-F238E27FC236}">
                <a16:creationId xmlns:a16="http://schemas.microsoft.com/office/drawing/2014/main" id="{D6A01E5F-3609-41EE-8C19-F0A4586490AD}"/>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2B19979C-EFD1-4192-B534-2E34057351F1}"/>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2529788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AF8474-8467-430D-823A-D20CA4B8AF79}"/>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E42B27E-A7AD-42DC-B601-BB854CE6BDB8}"/>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4" name="Espaço Reservado para Rodapé 3">
            <a:extLst>
              <a:ext uri="{FF2B5EF4-FFF2-40B4-BE49-F238E27FC236}">
                <a16:creationId xmlns:a16="http://schemas.microsoft.com/office/drawing/2014/main" id="{00529AA1-E696-4638-ADC7-9717F5BDC866}"/>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20DE4EA-942A-487F-A402-B6BCE1806082}"/>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209530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08E18DE8-4811-4D6A-836E-38A052444F51}"/>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3" name="Espaço Reservado para Rodapé 2">
            <a:extLst>
              <a:ext uri="{FF2B5EF4-FFF2-40B4-BE49-F238E27FC236}">
                <a16:creationId xmlns:a16="http://schemas.microsoft.com/office/drawing/2014/main" id="{E2E25A57-859A-4B94-90B1-C7B3343B4199}"/>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0FD64F3E-1267-4565-A04F-C4A9CA1BBB25}"/>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220985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04096D-6EA9-4DDF-BDDB-137C1B0D932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84A6F0A-EFA9-43E2-9AD4-7D62EE1EA0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4E3FA20-4E84-4721-BF98-E1D274EC89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2FFF589-50C5-4D13-BA36-8E0D85F532E8}"/>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6" name="Espaço Reservado para Rodapé 5">
            <a:extLst>
              <a:ext uri="{FF2B5EF4-FFF2-40B4-BE49-F238E27FC236}">
                <a16:creationId xmlns:a16="http://schemas.microsoft.com/office/drawing/2014/main" id="{A27BA348-5155-475D-ABBC-BF4C011A28B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CAFEF0E-0DF0-441C-AB43-EFA93EA56BA0}"/>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355873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B56301-3BD7-4D33-96D8-E0F0F2236DB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CCD1E3A-DB85-4E80-8709-4E9E0FE42C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77E6B431-0267-4CB0-9EA9-DFFA11244F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BC1C7D1-45C5-4EB9-9F8F-4F69571BABC1}"/>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6" name="Espaço Reservado para Rodapé 5">
            <a:extLst>
              <a:ext uri="{FF2B5EF4-FFF2-40B4-BE49-F238E27FC236}">
                <a16:creationId xmlns:a16="http://schemas.microsoft.com/office/drawing/2014/main" id="{F8E2CB7D-0461-4A7F-91C6-45D5ADB9520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44EA433-E153-4C44-8230-4C5FD6A74AAA}"/>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93025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D37C28-811B-4149-8D60-6F25D331C6E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B699590-CD04-4443-AC3E-335A503132A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54FC577-5D68-49F5-9728-BB2C82402907}"/>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457325FA-74A8-407C-9D50-5EC0B91BB3B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7020530-A211-488D-967C-25E36DA806FB}"/>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484504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0EE32F6-A922-4BF0-9377-876B5EFEE8F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D69F96B-37FE-4E3F-9C42-772724C53EAF}"/>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72CCA83-14F0-4280-A356-F310A4EC635F}"/>
              </a:ext>
            </a:extLst>
          </p:cNvPr>
          <p:cNvSpPr>
            <a:spLocks noGrp="1"/>
          </p:cNvSpPr>
          <p:nvPr>
            <p:ph type="dt" sz="half" idx="10"/>
          </p:nvPr>
        </p:nvSpPr>
        <p:spPr/>
        <p:txBody>
          <a:bodyPr/>
          <a:lstStyle/>
          <a:p>
            <a:fld id="{687F51C2-AEF0-493A-B55D-FAA0081609A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6EF18392-DD18-4EA3-AAB4-D3404C0AA72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CED46DA-D74D-443D-AEB9-C1BC5BE87AB4}"/>
              </a:ext>
            </a:extLst>
          </p:cNvPr>
          <p:cNvSpPr>
            <a:spLocks noGrp="1"/>
          </p:cNvSpPr>
          <p:nvPr>
            <p:ph type="sldNum" sz="quarter" idx="12"/>
          </p:nvPr>
        </p:nvSpPr>
        <p:spPr/>
        <p:txBody>
          <a:bodyPr/>
          <a:lstStyle/>
          <a:p>
            <a:fld id="{51EFB386-5B4A-4A36-A24C-DFE043ED0217}" type="slidenum">
              <a:rPr lang="pt-BR" smtClean="0"/>
              <a:t>‹nº›</a:t>
            </a:fld>
            <a:endParaRPr lang="pt-BR"/>
          </a:p>
        </p:txBody>
      </p:sp>
    </p:spTree>
    <p:extLst>
      <p:ext uri="{BB962C8B-B14F-4D97-AF65-F5344CB8AC3E}">
        <p14:creationId xmlns:p14="http://schemas.microsoft.com/office/powerpoint/2010/main" val="1226931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2DC0CDB8-C599-408F-9536-92095B3D68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2202E9A8-E606-4CAD-B75C-623555F4F2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8C4DD30-6887-4B8A-9591-32168F6F20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7F51C2-AEF0-493A-B55D-FAA0081609A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B1F55E2C-9B58-4AED-860F-691F8C6F25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1B3AA2B7-C367-4A96-971B-F8A36E109F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EFB386-5B4A-4A36-A24C-DFE043ED0217}" type="slidenum">
              <a:rPr lang="pt-BR" smtClean="0"/>
              <a:t>‹nº›</a:t>
            </a:fld>
            <a:endParaRPr lang="pt-BR"/>
          </a:p>
        </p:txBody>
      </p:sp>
    </p:spTree>
    <p:extLst>
      <p:ext uri="{BB962C8B-B14F-4D97-AF65-F5344CB8AC3E}">
        <p14:creationId xmlns:p14="http://schemas.microsoft.com/office/powerpoint/2010/main" val="898197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2.bin"/><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8BD5CC-CD35-2CFF-BC8E-9A0ABE6C83E1}"/>
              </a:ext>
            </a:extLst>
          </p:cNvPr>
          <p:cNvSpPr>
            <a:spLocks noGrp="1"/>
          </p:cNvSpPr>
          <p:nvPr>
            <p:ph idx="1"/>
          </p:nvPr>
        </p:nvSpPr>
        <p:spPr>
          <a:xfrm>
            <a:off x="-1" y="0"/>
            <a:ext cx="12096925" cy="6858000"/>
          </a:xfrm>
        </p:spPr>
        <p:txBody>
          <a:bodyPr>
            <a:normAutofit fontScale="70000" lnSpcReduction="20000"/>
          </a:bodyPr>
          <a:lstStyle/>
          <a:p>
            <a:pPr marL="0" indent="0" algn="just">
              <a:buNone/>
            </a:pPr>
            <a:r>
              <a:rPr lang="pt-BR" dirty="0"/>
              <a:t>Oab-44 - </a:t>
            </a:r>
            <a:r>
              <a:rPr lang="pt-BR" dirty="0" err="1"/>
              <a:t>adp</a:t>
            </a:r>
            <a:endParaRPr lang="pt-BR" dirty="0"/>
          </a:p>
          <a:p>
            <a:pPr marL="0" indent="0" algn="just">
              <a:buNone/>
            </a:pPr>
            <a:r>
              <a:rPr lang="pt-BR" dirty="0"/>
              <a:t>Em 1º/3/2024, Caroline recebeu e-mail da agência de viagens vinculada à companhia aérea Bons Voos S.A., ofertando-lhe uma promoção especial (voucher) com 40% de desconto em qualquer voo com destino nacional, com validade de 30 dias.</a:t>
            </a:r>
          </a:p>
          <a:p>
            <a:pPr marL="0" indent="0" algn="just">
              <a:buNone/>
            </a:pPr>
            <a:r>
              <a:rPr lang="pt-BR" dirty="0"/>
              <a:t>	Empolgada, decidiu realizar a viagem dos seus sonhos, partindo de sua cidade (Rio de Janeiro, RJ), com destino a Natal, RN, na data de 24/4/2024 (quarta-feira), com retorno em 29/4/2024 (segunda-feira). Contudo, na data de 03/03/2024 (domingo), ao tentar contratar o serviço de transporte aéreo nacional ofertado no site da agência, que se qualifica como representante autônomo da companhia aérea, não logrou êxito em adicionar o voucher com o cupom de desconto, aparecendo a mensagem de “erro desconhecido”. </a:t>
            </a:r>
          </a:p>
          <a:p>
            <a:pPr marL="0" indent="0" algn="just">
              <a:buNone/>
            </a:pPr>
            <a:r>
              <a:rPr lang="pt-BR" dirty="0"/>
              <a:t>	Inconformada, tentou resolver o problema pelos canais de comunicação da agência, com os quais manteve contato por mais de cinco vezes nos quinze dias seguintes, sem sucesso. Os(as) atendentes sempre pediam 48 horas para resolver a questão, prometendo retornar a ligação, o que nunca ocorreu. Com receio de perder o prazo de validade do voucher, Caroline decide propor ação em face da Bons Voos S.A. (empresa aérea), na data de 20/3/2024 (quarta-feira), com pedido de tutela de urgência antecipada, a fim de compeli-la a emitir os bilhetes aéreos pelo preço ofertado na promoção, requerendo, ao final, a confirmação da tutela antecipada e a condenação da ré ao pagamento de indenização de danos morais pela perda do tempo útil. </a:t>
            </a:r>
          </a:p>
          <a:p>
            <a:pPr marL="0" indent="0" algn="just">
              <a:buNone/>
            </a:pPr>
            <a:r>
              <a:rPr lang="pt-BR" dirty="0"/>
              <a:t>	Em 21/03/2024 (quinta-feira), o juízo da 22ª Vara Cível da Comarca do Rio de Janeiro/RJ indeferiu o pedido de tutela de urgência antecipada com o argumento de que não vislumbrava, em cognição sumária, a legitimidade da parte ré para figurar no polo passivo da ação, e que o princípio da liberdade de contratar garante à parte ré o direito de opor-se à contratação nos termos pretendidos pela parte autora, considerando que a promoção direcionada à Caroline não obriga a companhia aérea.</a:t>
            </a:r>
          </a:p>
          <a:p>
            <a:pPr marL="0" indent="0" algn="just">
              <a:buNone/>
            </a:pPr>
            <a:r>
              <a:rPr lang="pt-BR" dirty="0"/>
              <a:t>	A decisão não conteve qualquer erro material, omissão, obscuridade ou contradição e foi publicada em 22/03/2024 (sexta-feira). Considere que o processo é eletrônico. Na qualidade de advogado(a) de Caroline, elabore a peça processual cabível para a defesa imediata dos interesses de sua cliente, indicando seus requisitos e fundamentos nos termos da legislação vigente. Desconsidere a existência de feriados ou qualquer outro evento que possa suspender ou interromper os prazos processuais, realizando o protocolo da peça processual no último dia do prazo. (Valor: 5,00) Obs.: a peça deve abranger todos os fundamentos de Direito que possam ser utilizados para dar respaldo à pretensão. A simples menção ou transcrição do dispositivo legal não confere pontuação.</a:t>
            </a:r>
          </a:p>
        </p:txBody>
      </p:sp>
    </p:spTree>
    <p:extLst>
      <p:ext uri="{BB962C8B-B14F-4D97-AF65-F5344CB8AC3E}">
        <p14:creationId xmlns:p14="http://schemas.microsoft.com/office/powerpoint/2010/main" val="1343189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C73C7-3CD8-FF6B-ABC1-CC078798F315}"/>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8F9CD5D0-2F4A-93C7-6D63-5EE8B558525F}"/>
              </a:ext>
            </a:extLst>
          </p:cNvPr>
          <p:cNvSpPr>
            <a:spLocks noGrp="1"/>
          </p:cNvSpPr>
          <p:nvPr>
            <p:ph idx="1"/>
          </p:nvPr>
        </p:nvSpPr>
        <p:spPr>
          <a:xfrm>
            <a:off x="-1" y="0"/>
            <a:ext cx="12096925" cy="6858000"/>
          </a:xfrm>
        </p:spPr>
        <p:txBody>
          <a:bodyPr>
            <a:normAutofit fontScale="92500" lnSpcReduction="10000"/>
          </a:bodyPr>
          <a:lstStyle/>
          <a:p>
            <a:pPr marL="0" indent="0" algn="just">
              <a:buNone/>
            </a:pPr>
            <a:r>
              <a:rPr lang="pt-BR" b="1" dirty="0"/>
              <a:t>-Onde parou? </a:t>
            </a:r>
            <a:r>
              <a:rPr lang="pt-BR" dirty="0"/>
              <a:t>“manifestação da parte ou do Juiz”</a:t>
            </a:r>
          </a:p>
          <a:p>
            <a:pPr marL="0" indent="0" algn="just">
              <a:buNone/>
            </a:pPr>
            <a:r>
              <a:rPr lang="pt-BR" dirty="0"/>
              <a:t>-Qual a peça? (inicial – contestação – razões recursais – contrarrazões recursais</a:t>
            </a:r>
          </a:p>
          <a:p>
            <a:pPr marL="0" indent="0" algn="just">
              <a:buNone/>
            </a:pPr>
            <a:r>
              <a:rPr lang="pt-BR" dirty="0"/>
              <a:t>-Quem é o cliente? (adjetivo: autor, exequente, apelante, agravante etc.)</a:t>
            </a:r>
          </a:p>
          <a:p>
            <a:pPr marL="0" indent="0" algn="just">
              <a:buNone/>
            </a:pPr>
            <a:r>
              <a:rPr lang="pt-BR" dirty="0"/>
              <a:t>-É urgente? (art. 300 do CPC)</a:t>
            </a:r>
          </a:p>
          <a:p>
            <a:pPr marL="0" indent="0" algn="just">
              <a:buNone/>
            </a:pPr>
            <a:r>
              <a:rPr lang="pt-BR" dirty="0"/>
              <a:t>-Qual a lei aplicável?</a:t>
            </a:r>
          </a:p>
          <a:p>
            <a:pPr marL="0" indent="0" algn="just">
              <a:buNone/>
            </a:pPr>
            <a:r>
              <a:rPr lang="pt-BR" dirty="0"/>
              <a:t>-Qual a estrutura?</a:t>
            </a:r>
          </a:p>
          <a:p>
            <a:pPr marL="0" indent="0" algn="just">
              <a:buNone/>
            </a:pPr>
            <a:endParaRPr lang="pt-BR" dirty="0">
              <a:latin typeface="Baguet Script" panose="00000500000000000000" pitchFamily="2" charset="0"/>
            </a:endParaRPr>
          </a:p>
          <a:p>
            <a:pPr marL="0" indent="0" algn="just">
              <a:buNone/>
            </a:pPr>
            <a:r>
              <a:rPr lang="pt-BR" b="1" dirty="0"/>
              <a:t>ÍNDICE ALFABÉTICO AGRAVO DE INSTRUMENTO (</a:t>
            </a:r>
            <a:r>
              <a:rPr lang="pt-BR" b="1" dirty="0" err="1"/>
              <a:t>arts</a:t>
            </a:r>
            <a:r>
              <a:rPr lang="pt-BR" b="1" dirty="0"/>
              <a:t>. 1.015 – 1.020)</a:t>
            </a:r>
          </a:p>
          <a:p>
            <a:pPr marL="0" indent="0" algn="just">
              <a:buNone/>
            </a:pPr>
            <a:r>
              <a:rPr lang="pt-BR" dirty="0"/>
              <a:t>-”hipótese de cabimento” decisão interlocutória agraváveis – art. 1.015</a:t>
            </a:r>
          </a:p>
          <a:p>
            <a:pPr marL="0" indent="0" algn="just">
              <a:buNone/>
            </a:pPr>
            <a:r>
              <a:rPr lang="pt-BR" dirty="0"/>
              <a:t>-atribuição efeito suspensivo art. 1.019, I</a:t>
            </a:r>
          </a:p>
          <a:p>
            <a:pPr marL="0" indent="0" algn="just">
              <a:buNone/>
            </a:pPr>
            <a:r>
              <a:rPr lang="pt-BR" dirty="0"/>
              <a:t>-intimação do agravado art. 1.019, II</a:t>
            </a:r>
          </a:p>
          <a:p>
            <a:pPr marL="0" indent="0" algn="just">
              <a:buNone/>
            </a:pPr>
            <a:r>
              <a:rPr lang="pt-BR" dirty="0"/>
              <a:t>-intimação do Ministério Público art. 1.019, III “quando for  caso, art. 178”</a:t>
            </a:r>
          </a:p>
          <a:p>
            <a:pPr marL="0" indent="0" algn="just">
              <a:buNone/>
            </a:pPr>
            <a:r>
              <a:rPr lang="pt-BR" dirty="0"/>
              <a:t>-juntada da cópia da petição 1.018 (§2º não sendo eletrônico)</a:t>
            </a:r>
          </a:p>
          <a:p>
            <a:pPr marL="0" indent="0" algn="just">
              <a:buNone/>
            </a:pPr>
            <a:r>
              <a:rPr lang="pt-BR" dirty="0"/>
              <a:t>-requisitos art. 1.016</a:t>
            </a:r>
          </a:p>
          <a:p>
            <a:pPr marL="0" indent="0" algn="just">
              <a:buNone/>
            </a:pPr>
            <a:r>
              <a:rPr lang="pt-BR" dirty="0"/>
              <a:t>-prazo: 15 (quinze) dias úteis, previsto no Art. 1.003, § 5º, do CPC “</a:t>
            </a:r>
            <a:r>
              <a:rPr lang="pt-BR" dirty="0">
                <a:latin typeface="Baguet Script" panose="00000500000000000000" pitchFamily="2" charset="0"/>
              </a:rPr>
              <a:t>prazo – recurso</a:t>
            </a:r>
            <a:r>
              <a:rPr lang="pt-BR" dirty="0"/>
              <a:t>”</a:t>
            </a:r>
          </a:p>
          <a:p>
            <a:pPr marL="0" indent="0" algn="just">
              <a:buNone/>
            </a:pPr>
            <a:endParaRPr lang="pt-BR" dirty="0"/>
          </a:p>
        </p:txBody>
      </p:sp>
    </p:spTree>
    <p:extLst>
      <p:ext uri="{BB962C8B-B14F-4D97-AF65-F5344CB8AC3E}">
        <p14:creationId xmlns:p14="http://schemas.microsoft.com/office/powerpoint/2010/main" val="41498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8FD67-E030-CA55-8150-146F6EE43A6E}"/>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B140517F-0E85-4851-066E-D93D322B33B1}"/>
              </a:ext>
            </a:extLst>
          </p:cNvPr>
          <p:cNvSpPr>
            <a:spLocks noGrp="1"/>
          </p:cNvSpPr>
          <p:nvPr>
            <p:ph idx="1"/>
          </p:nvPr>
        </p:nvSpPr>
        <p:spPr>
          <a:xfrm>
            <a:off x="-1" y="0"/>
            <a:ext cx="12096925" cy="6858000"/>
          </a:xfrm>
        </p:spPr>
        <p:txBody>
          <a:bodyPr>
            <a:normAutofit fontScale="85000" lnSpcReduction="20000"/>
          </a:bodyPr>
          <a:lstStyle/>
          <a:p>
            <a:pPr marL="0" indent="0" algn="ctr">
              <a:buNone/>
            </a:pPr>
            <a:r>
              <a:rPr lang="pt-BR" b="1" dirty="0"/>
              <a:t>AGRAVO DE INSTRUMENTO </a:t>
            </a:r>
            <a:r>
              <a:rPr lang="pt-BR" dirty="0"/>
              <a:t>Art. 1.015, I CPC “tutela provisória”</a:t>
            </a:r>
          </a:p>
          <a:p>
            <a:pPr marL="0" indent="0" algn="just">
              <a:buNone/>
            </a:pPr>
            <a:r>
              <a:rPr lang="pt-BR" dirty="0"/>
              <a:t>-prazo: 15 (quinze) dias úteis, previsto no Art. 1.003, § 5º, do CPC “</a:t>
            </a:r>
            <a:r>
              <a:rPr lang="pt-BR" dirty="0">
                <a:latin typeface="Baguet Script" panose="00000500000000000000" pitchFamily="2" charset="0"/>
              </a:rPr>
              <a:t>prazo – recurso</a:t>
            </a:r>
            <a:r>
              <a:rPr lang="pt-BR" dirty="0"/>
              <a:t>”</a:t>
            </a:r>
          </a:p>
          <a:p>
            <a:pPr marL="0" indent="0" algn="just">
              <a:buNone/>
            </a:pPr>
            <a:r>
              <a:rPr lang="pt-BR" dirty="0"/>
              <a:t>-pedido de antecipação dos efeitos da tutela recursal, na forma do Art. 1.019, inciso I, ambos do CPC, com a confirmação do provimento do recurso ao final.</a:t>
            </a:r>
          </a:p>
          <a:p>
            <a:pPr marL="0" indent="0" algn="just">
              <a:buNone/>
            </a:pPr>
            <a:r>
              <a:rPr lang="pt-BR" dirty="0"/>
              <a:t>-requisitos formais do Art. 1.016 do CPC, instruída na forma do Art. 1.017 do CPC, considerando o disposto no § 5º (dispensa das peças no processo eletrônico)</a:t>
            </a:r>
          </a:p>
          <a:p>
            <a:pPr marL="0" indent="0" algn="just">
              <a:buNone/>
            </a:pPr>
            <a:r>
              <a:rPr lang="pt-BR" dirty="0"/>
              <a:t>-ARGUMENTOS JURÍDICOS:</a:t>
            </a:r>
          </a:p>
          <a:p>
            <a:pPr marL="0" indent="0" algn="just">
              <a:buNone/>
            </a:pPr>
            <a:r>
              <a:rPr lang="pt-BR" dirty="0"/>
              <a:t>-fornecedor do serviço é solidariamente responsável pelos atos de seus representantes autônomos Art. 34 do Código de Defesa do Consumidor.</a:t>
            </a:r>
          </a:p>
          <a:p>
            <a:pPr marL="0" indent="0" algn="just">
              <a:buNone/>
            </a:pPr>
            <a:r>
              <a:rPr lang="pt-BR" dirty="0"/>
              <a:t>-A oferta veiculada obriga o fornecedor Art. 30 CDC</a:t>
            </a:r>
          </a:p>
          <a:p>
            <a:pPr marL="0" indent="0" algn="just">
              <a:buNone/>
            </a:pPr>
            <a:r>
              <a:rPr lang="pt-BR" dirty="0"/>
              <a:t>-cumprimento forçado da obrigação, nos termos da oferta Art. 35, inciso I, CDC</a:t>
            </a:r>
          </a:p>
          <a:p>
            <a:pPr algn="just">
              <a:buFontTx/>
              <a:buChar char="-"/>
            </a:pPr>
            <a:r>
              <a:rPr lang="pt-BR" dirty="0"/>
              <a:t>demonstrar a probabilidade do direito autoral (Art. 300, </a:t>
            </a:r>
            <a:r>
              <a:rPr lang="pt-BR" i="1" dirty="0"/>
              <a:t>caput</a:t>
            </a:r>
            <a:r>
              <a:rPr lang="pt-BR" dirty="0"/>
              <a:t>, do CPC):  perigo de dano, considerando a proximidade da viagem programada (Art. 300, caput, do CPC) e o perigo de dano grave, dada a proximidade da data programada para a viagem, considerando que a não concessão da tutela antecipada recursal implicará impossibilidade irrecuperável de obtenção da tutela específica, na forma do Art. 1.019, inciso I, ambos do CPC.</a:t>
            </a:r>
          </a:p>
          <a:p>
            <a:pPr algn="just">
              <a:buFontTx/>
              <a:buChar char="-"/>
            </a:pPr>
            <a:r>
              <a:rPr lang="pt-BR" dirty="0"/>
              <a:t>REQUERIMENTOS: conhecimento e o provimento do recurso para que a decisão seja reformada, confirmando-se a tutela de urgência recursal que deferiu o pedido de emissão dos bilhetes com aplicação do desconto ofertado. </a:t>
            </a:r>
          </a:p>
          <a:p>
            <a:pPr algn="just">
              <a:buFontTx/>
              <a:buChar char="-"/>
            </a:pPr>
            <a:r>
              <a:rPr lang="pt-BR" dirty="0"/>
              <a:t>fechamento da peça, indicando local, data 12/04/2024 e advogado.</a:t>
            </a:r>
          </a:p>
        </p:txBody>
      </p:sp>
    </p:spTree>
    <p:extLst>
      <p:ext uri="{BB962C8B-B14F-4D97-AF65-F5344CB8AC3E}">
        <p14:creationId xmlns:p14="http://schemas.microsoft.com/office/powerpoint/2010/main" val="2686822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9EE24-3F78-58E5-189C-FB1A866893A9}"/>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BA2F939B-7DBB-6351-CE0D-088E3A521A34}"/>
              </a:ext>
            </a:extLst>
          </p:cNvPr>
          <p:cNvSpPr>
            <a:spLocks noGrp="1"/>
          </p:cNvSpPr>
          <p:nvPr>
            <p:ph idx="1"/>
          </p:nvPr>
        </p:nvSpPr>
        <p:spPr>
          <a:xfrm>
            <a:off x="-1" y="0"/>
            <a:ext cx="12096925" cy="6769916"/>
          </a:xfrm>
        </p:spPr>
        <p:txBody>
          <a:bodyPr>
            <a:normAutofit fontScale="77500" lnSpcReduction="20000"/>
          </a:bodyPr>
          <a:lstStyle/>
          <a:p>
            <a:pPr marL="0" indent="0" algn="just">
              <a:buNone/>
            </a:pPr>
            <a:r>
              <a:rPr lang="pt-BR" dirty="0"/>
              <a:t>	Em 2015, Rafaela, menor impúbere, representada por sua mãe Melina, ajuizou Ação de Alimentos em Comarca onde não foi implantado o processo judicial eletrônico, em face de Emerson, suposto pai. Apesar de o nome de Emerson não constar da Certidão de Nascimento de Rafaela, ele realizou, em 2014, voluntária e extrajudicialmente, a pedido de sua ex-esposa Melina, exame de DNA, no qual foi apontada a existência de paternidade de Emerson em relação a Rafaela. </a:t>
            </a:r>
          </a:p>
          <a:p>
            <a:pPr marL="0" indent="0" algn="just">
              <a:buNone/>
            </a:pPr>
            <a:r>
              <a:rPr lang="pt-BR" dirty="0"/>
              <a:t>	Na petição inicial, a autora informou ao juízo que sua genitora encontrava-se desempregada e que o réu, por seu turno, não exercia emprego formal, mas vivia de “bicos” e serviços prestados autônoma e informalmente, razão pela qual pediu a fixação de pensão alimentícia no valor de 30% de 01 salário mínimo. A ação de Alimentos foi instruída com os seguintes documentos: cópias do laudo do exame de DNA, da certidão de nascimento de Rafaela, da identidade, do CPF e do comprovante de residência de Melina, além de procuração e declaração de hipossuficiência para fins de gratuidade.</a:t>
            </a:r>
          </a:p>
          <a:p>
            <a:pPr marL="0" indent="0" algn="just">
              <a:buNone/>
            </a:pPr>
            <a:r>
              <a:rPr lang="pt-BR" dirty="0"/>
              <a:t>	Recebida a inicial, o juízo da 1ª Vara de Família da Comarca da Capital do Estado Y </a:t>
            </a:r>
            <a:r>
              <a:rPr lang="pt-BR" b="1" dirty="0"/>
              <a:t>indeferiu o pedido de tutela antecipada </a:t>
            </a:r>
            <a:r>
              <a:rPr lang="pt-BR" b="1" i="1" dirty="0"/>
              <a:t>inaudita altera part</a:t>
            </a:r>
            <a:r>
              <a:rPr lang="pt-BR" b="1" dirty="0"/>
              <a:t>e</a:t>
            </a:r>
            <a:r>
              <a:rPr lang="pt-BR" dirty="0"/>
              <a:t>, rejeitando o pedido de fixação de alimentos provisórios com base em dois fundamentos: </a:t>
            </a:r>
          </a:p>
          <a:p>
            <a:pPr marL="0" indent="0" algn="just">
              <a:buNone/>
            </a:pPr>
            <a:r>
              <a:rPr lang="pt-BR" dirty="0"/>
              <a:t>	(i) inexistência de verossimilhança da paternidade, uma vez que o nome de Emerson não constava da  certidão de nascimento e que o exame de DNA juntado era uma prova extrajudicial, colhida sem o devido processo legal, sendo, portanto, inservível; e </a:t>
            </a:r>
          </a:p>
          <a:p>
            <a:pPr marL="0" indent="0" algn="just">
              <a:buNone/>
            </a:pPr>
            <a:r>
              <a:rPr lang="pt-BR" dirty="0"/>
              <a:t>	(</a:t>
            </a:r>
            <a:r>
              <a:rPr lang="pt-BR" dirty="0" err="1"/>
              <a:t>ii</a:t>
            </a:r>
            <a:r>
              <a:rPr lang="pt-BR" dirty="0"/>
              <a:t>) inexistência de “possibilidade” por parte do réu, que não tinha como pagar pensão alimentícia pelo fato de não exercer emprego formal, como confessado pela própria autora.</a:t>
            </a:r>
          </a:p>
          <a:p>
            <a:pPr marL="0" indent="0" algn="just">
              <a:buNone/>
            </a:pPr>
            <a:r>
              <a:rPr lang="pt-BR" dirty="0"/>
              <a:t>	A referida decisão, que negou o pedido de tutela antecipada para fixação de alimentos provisórios, foi publicada no DOE em 01/12/15, segunda-feira. Considere-se que não há feriados no período. Na qualidade de advogado de Rafaela, elabore a peça processual cabível para a defesa imediata dos interesses de sua cliente, indicando seus requisitos e fundamentos nos termos da legislação vigente. (Valor: 5,00)</a:t>
            </a:r>
          </a:p>
        </p:txBody>
      </p:sp>
    </p:spTree>
    <p:extLst>
      <p:ext uri="{BB962C8B-B14F-4D97-AF65-F5344CB8AC3E}">
        <p14:creationId xmlns:p14="http://schemas.microsoft.com/office/powerpoint/2010/main" val="3964107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8BD5CC-CD35-2CFF-BC8E-9A0ABE6C83E1}"/>
              </a:ext>
            </a:extLst>
          </p:cNvPr>
          <p:cNvSpPr>
            <a:spLocks noGrp="1"/>
          </p:cNvSpPr>
          <p:nvPr>
            <p:ph idx="1"/>
          </p:nvPr>
        </p:nvSpPr>
        <p:spPr>
          <a:xfrm>
            <a:off x="-1" y="0"/>
            <a:ext cx="12096925" cy="6769916"/>
          </a:xfrm>
        </p:spPr>
        <p:txBody>
          <a:bodyPr>
            <a:normAutofit fontScale="85000" lnSpcReduction="10000"/>
          </a:bodyPr>
          <a:lstStyle/>
          <a:p>
            <a:pPr marL="0" indent="0" algn="just">
              <a:buNone/>
            </a:pPr>
            <a:r>
              <a:rPr lang="pt-BR" dirty="0"/>
              <a:t>	Em Ação de Alimentos, é plenamente possível a fixação liminar de alimentos provisórios, medida que desfruta da natureza jurídica de tutela provisória de urgência antecipada.</a:t>
            </a:r>
          </a:p>
          <a:p>
            <a:pPr marL="0" indent="0" algn="just">
              <a:buNone/>
            </a:pPr>
            <a:r>
              <a:rPr lang="pt-BR" dirty="0"/>
              <a:t>	Para a concessão de alimentos provisórios, embora a necessidade do menor seja presumida, deve ser apontada a necessária comprovação de dois requisitos (“verossimilhança da alegação” e “risco de dano irreparável”) a respeito do dever alimentar (presunção de paternidade por meio de realização de prova extrajudicial) o binômio necessidade-possibilidade (necessidade pelo alimentando e possibilidade de pagamento pelo alimentante).</a:t>
            </a:r>
          </a:p>
          <a:p>
            <a:pPr marL="0" indent="0" algn="just">
              <a:buNone/>
            </a:pPr>
            <a:r>
              <a:rPr lang="pt-BR" dirty="0"/>
              <a:t>	No caso vertente, há verossimilhança do dever de prestar alimentos, uma vez que foi apresentado exame de DNA realizado extrajudicialmente, que apontou o réu como o pai da autora, menor. Há, ainda, possibilidade de pagamento de alimentos pelo réu (que, apesar de não ter emprego formal, realiza atividade informal remunerada) e risco de dano irreparável (necessidade de percepção de alimentos pela autora, que vive com a mãe, desempregada).</a:t>
            </a:r>
          </a:p>
          <a:p>
            <a:pPr marL="0" indent="0" algn="just">
              <a:buNone/>
            </a:pPr>
            <a:r>
              <a:rPr lang="pt-BR" dirty="0"/>
              <a:t>	A decisão do juiz, que indefere o pedido de tutela provisória de urgência antecipada para fixação dos alimentos provisórios, tem natureza de decisão interlocutória, a qual deve ser recorrida por agravo de instrumento.</a:t>
            </a:r>
          </a:p>
          <a:p>
            <a:pPr marL="0" indent="0" algn="just">
              <a:buNone/>
            </a:pPr>
            <a:r>
              <a:rPr lang="pt-BR" dirty="0"/>
              <a:t>	Deve a autora interpor recurso de agravo de instrumento, com pedido de tutela antecipada recursal (“efeito suspensivo ativo”) por parte do relator, a fim de ser reformada a decisão que indeferiu o pagamento de alimentos provisórios, até que venha a ser proferida a decisão final, colegiada, pelo órgão julgador do agravo, confirmando a reforma do conteúdo da decisão agravada, para que seja mantido o deferimento de pensão alimentícia provisória.</a:t>
            </a:r>
          </a:p>
        </p:txBody>
      </p:sp>
    </p:spTree>
    <p:extLst>
      <p:ext uri="{BB962C8B-B14F-4D97-AF65-F5344CB8AC3E}">
        <p14:creationId xmlns:p14="http://schemas.microsoft.com/office/powerpoint/2010/main" val="3516394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6"/>
            <a:ext cx="12191999" cy="6866625"/>
          </a:xfrm>
        </p:spPr>
        <p:txBody>
          <a:bodyPr>
            <a:noAutofit/>
          </a:bodyPr>
          <a:lstStyle/>
          <a:p>
            <a:pPr algn="just"/>
            <a:r>
              <a:rPr lang="pt-BR" b="1" dirty="0"/>
              <a:t>CASO PARA MONTAR:  </a:t>
            </a:r>
            <a:r>
              <a:rPr lang="pt-BR" sz="2400" dirty="0">
                <a:effectLst/>
                <a:latin typeface="Calibri" panose="020F0502020204030204" pitchFamily="34" charset="0"/>
                <a:ea typeface="Calibri" panose="020F0502020204030204" pitchFamily="34" charset="0"/>
                <a:cs typeface="Calibri" panose="020F0502020204030204" pitchFamily="34" charset="0"/>
              </a:rPr>
              <a:t>Publicação</a:t>
            </a:r>
            <a:r>
              <a:rPr lang="pt-BR" dirty="0">
                <a:latin typeface="Calibri" panose="020F0502020204030204" pitchFamily="34" charset="0"/>
                <a:ea typeface="Calibri" panose="020F0502020204030204" pitchFamily="34" charset="0"/>
                <a:cs typeface="Calibri" panose="020F0502020204030204" pitchFamily="34" charset="0"/>
              </a:rPr>
              <a:t> DOE </a:t>
            </a:r>
            <a:r>
              <a:rPr lang="pt-BR" sz="2400" dirty="0">
                <a:effectLst/>
                <a:latin typeface="Calibri" panose="020F0502020204030204" pitchFamily="34" charset="0"/>
                <a:ea typeface="Calibri" panose="020F0502020204030204" pitchFamily="34" charset="0"/>
                <a:cs typeface="Calibri" panose="020F0502020204030204" pitchFamily="34" charset="0"/>
              </a:rPr>
              <a:t>04/03/2024.</a:t>
            </a:r>
            <a:r>
              <a:rPr lang="pt-BR" sz="2400" dirty="0">
                <a:latin typeface="Calibri" panose="020F0502020204030204" pitchFamily="34" charset="0"/>
                <a:ea typeface="Calibri" panose="020F0502020204030204" pitchFamily="34" charset="0"/>
                <a:cs typeface="Times New Roman" panose="02020603050405020304" pitchFamily="18" charset="0"/>
              </a:rPr>
              <a:t> </a:t>
            </a:r>
            <a:r>
              <a:rPr lang="pt-BR" sz="2400" dirty="0">
                <a:effectLst/>
                <a:latin typeface="Calibri" panose="020F0502020204030204" pitchFamily="34" charset="0"/>
                <a:ea typeface="Calibri" panose="020F0502020204030204" pitchFamily="34" charset="0"/>
                <a:cs typeface="Calibri" panose="020F0502020204030204" pitchFamily="34" charset="0"/>
              </a:rPr>
              <a:t>Foro Regional de São Miguel Paulista  - Vara 1ª Vara da Família e Sucessões.</a:t>
            </a:r>
            <a:r>
              <a:rPr lang="pt-BR" sz="2400" dirty="0">
                <a:latin typeface="Calibri" panose="020F0502020204030204" pitchFamily="34" charset="0"/>
                <a:ea typeface="Calibri" panose="020F0502020204030204" pitchFamily="34" charset="0"/>
                <a:cs typeface="Times New Roman" panose="02020603050405020304" pitchFamily="18" charset="0"/>
              </a:rPr>
              <a:t> </a:t>
            </a:r>
            <a:r>
              <a:rPr lang="pt-BR" sz="2400" dirty="0">
                <a:effectLst/>
                <a:latin typeface="Calibri" panose="020F0502020204030204" pitchFamily="34" charset="0"/>
                <a:ea typeface="Calibri" panose="020F0502020204030204" pitchFamily="34" charset="0"/>
                <a:cs typeface="Calibri" panose="020F0502020204030204" pitchFamily="34" charset="0"/>
              </a:rPr>
              <a:t>Processo eletrônico 00000019-14.2024.8.26.0005. Trata-se de cumprimento de sentença em ação de alimentos promovido por TICIANA em face de JONAS, sob o rito da penhora. </a:t>
            </a:r>
            <a:r>
              <a:rPr lang="pt-BR" dirty="0">
                <a:latin typeface="Calibri" panose="020F0502020204030204" pitchFamily="34" charset="0"/>
                <a:ea typeface="Calibri" panose="020F0502020204030204" pitchFamily="34" charset="0"/>
                <a:cs typeface="Calibri" panose="020F0502020204030204" pitchFamily="34" charset="0"/>
              </a:rPr>
              <a:t>Deferida a gratuidade de favor da exequente, fls. 29. </a:t>
            </a:r>
            <a:r>
              <a:rPr lang="pt-BR" sz="2400" dirty="0">
                <a:effectLst/>
                <a:latin typeface="Calibri" panose="020F0502020204030204" pitchFamily="34" charset="0"/>
                <a:ea typeface="Calibri" panose="020F0502020204030204" pitchFamily="34" charset="0"/>
                <a:cs typeface="Calibri" panose="020F0502020204030204" pitchFamily="34" charset="0"/>
              </a:rPr>
              <a:t>Título judicial as fls. 05.</a:t>
            </a:r>
            <a:r>
              <a:rPr lang="pt-BR" sz="2400" dirty="0">
                <a:latin typeface="Calibri" panose="020F0502020204030204" pitchFamily="34" charset="0"/>
                <a:ea typeface="Calibri" panose="020F0502020204030204" pitchFamily="34" charset="0"/>
                <a:cs typeface="Times New Roman" panose="02020603050405020304" pitchFamily="18" charset="0"/>
              </a:rPr>
              <a:t> </a:t>
            </a:r>
            <a:r>
              <a:rPr lang="pt-BR" sz="2400" dirty="0">
                <a:effectLst/>
                <a:latin typeface="Calibri" panose="020F0502020204030204" pitchFamily="34" charset="0"/>
                <a:ea typeface="Calibri" panose="020F0502020204030204" pitchFamily="34" charset="0"/>
                <a:cs typeface="Calibri" panose="020F0502020204030204" pitchFamily="34" charset="0"/>
              </a:rPr>
              <a:t>O executado foi intimado e apresentou impugnação. Pesquisas de bens realizadas na execução e todas negativas. E o breve relatório. Decido. A empresa do executado é do tipo limitada unipessoal, possuindo personalidade jurídica própria, apartada da pessoa física. Assim sendo, por ora, indefiro o pedido de expropriação de bens e valores pertencentes a referida empresa. Outrossim, em 15 dias, manifeste a exequente sobre o prosseguimento do feito. No entanto, se decorridos sem manifestação, aguarde-se provocação no arquivo. Intimem-se. – ADV. exequente: AUGUSTO (OAB </a:t>
            </a:r>
            <a:r>
              <a:rPr lang="pt-BR" dirty="0">
                <a:latin typeface="Calibri" panose="020F0502020204030204" pitchFamily="34" charset="0"/>
                <a:ea typeface="Calibri" panose="020F0502020204030204" pitchFamily="34" charset="0"/>
                <a:cs typeface="Calibri" panose="020F0502020204030204" pitchFamily="34" charset="0"/>
              </a:rPr>
              <a:t>99.999</a:t>
            </a:r>
            <a:r>
              <a:rPr lang="pt-BR" sz="2400" dirty="0">
                <a:effectLst/>
                <a:latin typeface="Calibri" panose="020F0502020204030204" pitchFamily="34" charset="0"/>
                <a:ea typeface="Calibri" panose="020F0502020204030204" pitchFamily="34" charset="0"/>
                <a:cs typeface="Calibri" panose="020F0502020204030204" pitchFamily="34" charset="0"/>
              </a:rPr>
              <a:t>);</a:t>
            </a:r>
            <a:r>
              <a:rPr lang="pt-BR" dirty="0">
                <a:latin typeface="Calibri" panose="020F0502020204030204" pitchFamily="34" charset="0"/>
                <a:ea typeface="Calibri" panose="020F0502020204030204" pitchFamily="34" charset="0"/>
                <a:cs typeface="Calibri" panose="020F0502020204030204" pitchFamily="34" charset="0"/>
              </a:rPr>
              <a:t> ADV. Executado </a:t>
            </a:r>
            <a:r>
              <a:rPr lang="pt-BR" sz="2400" dirty="0">
                <a:effectLst/>
                <a:latin typeface="Calibri" panose="020F0502020204030204" pitchFamily="34" charset="0"/>
                <a:ea typeface="Calibri" panose="020F0502020204030204" pitchFamily="34" charset="0"/>
                <a:cs typeface="Calibri" panose="020F0502020204030204" pitchFamily="34" charset="0"/>
              </a:rPr>
              <a:t>ZEFINHA (OAB </a:t>
            </a:r>
            <a:r>
              <a:rPr lang="pt-BR" dirty="0">
                <a:latin typeface="Calibri" panose="020F0502020204030204" pitchFamily="34" charset="0"/>
                <a:ea typeface="Calibri" panose="020F0502020204030204" pitchFamily="34" charset="0"/>
                <a:cs typeface="Calibri" panose="020F0502020204030204" pitchFamily="34" charset="0"/>
              </a:rPr>
              <a:t>1111</a:t>
            </a:r>
            <a:r>
              <a:rPr lang="pt-BR" sz="2400" dirty="0">
                <a:effectLst/>
                <a:latin typeface="Calibri" panose="020F0502020204030204" pitchFamily="34" charset="0"/>
                <a:ea typeface="Calibri" panose="020F0502020204030204" pitchFamily="34" charset="0"/>
                <a:cs typeface="Calibri" panose="020F0502020204030204" pitchFamily="34" charset="0"/>
              </a:rPr>
              <a:t>/SP).</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800" dirty="0">
              <a:latin typeface="Calibri" panose="020F0502020204030204" pitchFamily="34" charset="0"/>
              <a:ea typeface="Calibri" panose="020F0502020204030204" pitchFamily="34" charset="0"/>
              <a:cs typeface="Calibri" panose="020F0502020204030204" pitchFamily="34" charset="0"/>
            </a:endParaRPr>
          </a:p>
          <a:p>
            <a:pPr algn="just"/>
            <a:r>
              <a:rPr lang="pt-BR" dirty="0">
                <a:latin typeface="Calibri" panose="020F0502020204030204" pitchFamily="34" charset="0"/>
                <a:ea typeface="Calibri" panose="020F0502020204030204" pitchFamily="34" charset="0"/>
                <a:cs typeface="Calibri" panose="020F0502020204030204" pitchFamily="34" charset="0"/>
              </a:rPr>
              <a:t>Observações: </a:t>
            </a:r>
            <a:r>
              <a:rPr lang="pt-BR" sz="2400" dirty="0">
                <a:effectLst/>
                <a:latin typeface="Calibri" panose="020F0502020204030204" pitchFamily="34" charset="0"/>
                <a:ea typeface="Calibri" panose="020F0502020204030204" pitchFamily="34" charset="0"/>
                <a:cs typeface="Calibri" panose="020F0502020204030204" pitchFamily="34" charset="0"/>
              </a:rPr>
              <a:t>No contexto, a exequente tem provas que que o executado é titular de empresa individual e não sociedade unipessoal. Na qualidade de patrono da exequente, promova a peça processual necessária no último dia. Sabe-se ainda que o executado tomou ciência do pedido e anunciou a venda dos bens em nome do CNPJ da firma individual.</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dirty="0">
                <a:effectLst/>
                <a:latin typeface="ADLaM Display" panose="02010000000000000000" pitchFamily="2" charset="0"/>
                <a:ea typeface="ADLaM Display" panose="02010000000000000000" pitchFamily="2" charset="0"/>
                <a:cs typeface="ADLaM Display" panose="02010000000000000000" pitchFamily="2" charset="0"/>
              </a:rPr>
              <a:t>REFER</a:t>
            </a:r>
            <a:r>
              <a:rPr lang="pt-BR" sz="1800" dirty="0">
                <a:latin typeface="ADLaM Display" panose="02010000000000000000" pitchFamily="2" charset="0"/>
                <a:ea typeface="ADLaM Display" panose="02010000000000000000" pitchFamily="2" charset="0"/>
                <a:cs typeface="ADLaM Display" panose="02010000000000000000" pitchFamily="2" charset="0"/>
              </a:rPr>
              <a:t>Ê</a:t>
            </a:r>
            <a:r>
              <a:rPr lang="pt-BR" sz="1800" dirty="0">
                <a:effectLst/>
                <a:latin typeface="ADLaM Display" panose="02010000000000000000" pitchFamily="2" charset="0"/>
                <a:ea typeface="ADLaM Display" panose="02010000000000000000" pitchFamily="2" charset="0"/>
                <a:cs typeface="ADLaM Display" panose="02010000000000000000" pitchFamily="2" charset="0"/>
              </a:rPr>
              <a:t>NCIA: EXECUÇÃO POR TÍTULO EXTRAJUDICIAL Cheques. Deferimento do bloqueio de valores em nome da firma individual do executado Empresa de pequeno porte. Inexistência de distinção entre a firma individual e a pessoa física Confusão de patrimônios Desnecessidade de desconsideração da personalidade jurídica Recurso improvido. (TJSP Agravo de Instrumento 2090693-35.2019.8.26.0000)</a:t>
            </a: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6708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FUNDAMENTO</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Art. 1.015. Cabe agravo de instrumento contra as decisões interlocutórias que versarem sobre:</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I - tutelas provisórias;</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Parágrafo único. Também caberá agravo de instrumento contra decisões interlocutórias proferidas na fase de liquidação de sentença ou de cumprimento de sentença, no processo de execução e no processo de inventário.</a:t>
            </a:r>
          </a:p>
        </p:txBody>
      </p:sp>
    </p:spTree>
    <p:extLst>
      <p:ext uri="{BB962C8B-B14F-4D97-AF65-F5344CB8AC3E}">
        <p14:creationId xmlns:p14="http://schemas.microsoft.com/office/powerpoint/2010/main" val="3890569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a:t>
            </a:r>
            <a:r>
              <a:rPr lang="pt-BR" dirty="0">
                <a:effectLst/>
                <a:latin typeface="Calibri" panose="020F0502020204030204" pitchFamily="34" charset="0"/>
                <a:ea typeface="Calibri" panose="020F0502020204030204" pitchFamily="34" charset="0"/>
                <a:cs typeface="Times New Roman" panose="02020603050405020304" pitchFamily="18" charset="0"/>
              </a:rPr>
              <a:t>Art. 1.016. O agravo de instrumento será dirigido diretamente ao tribunal competente, por meio de petição com os seguintes requisitos:</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I - os nomes das partes;</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II - a exposição do fato e do direito;</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III - as razões do pedido de reforma ou de invalidação da decisão e o próprio pedido;</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IV - o nome e o endereço completo dos advogados constantes do processo.</a:t>
            </a:r>
          </a:p>
        </p:txBody>
      </p:sp>
    </p:spTree>
    <p:extLst>
      <p:ext uri="{BB962C8B-B14F-4D97-AF65-F5344CB8AC3E}">
        <p14:creationId xmlns:p14="http://schemas.microsoft.com/office/powerpoint/2010/main" val="2010376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DOCUMENTOS OBRIGATÓRIOS:</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Art. 1.017. A petição de agravo de instrumento será instruída:</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I - obrigatoriamente, com cópias da petição inicial, da contestação....</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a:t>
            </a:r>
            <a:r>
              <a:rPr lang="pt-BR" b="0" i="0" dirty="0">
                <a:solidFill>
                  <a:srgbClr val="000000"/>
                </a:solidFill>
                <a:effectLst/>
                <a:latin typeface="Arial" panose="020B0604020202020204" pitchFamily="34" charset="0"/>
              </a:rPr>
              <a:t>II - com declaração de inexistência de qualquer dos documentos referidos no inciso I, feita pelo advogado do agravante, sob pena de sua responsabilidade pessoal;</a:t>
            </a:r>
            <a:endParaRPr lang="pt-BR" b="0" i="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pt-BR" b="0" i="0" dirty="0">
                <a:solidFill>
                  <a:srgbClr val="000000"/>
                </a:solidFill>
                <a:effectLst/>
                <a:latin typeface="Arial" panose="020B0604020202020204" pitchFamily="34" charset="0"/>
              </a:rPr>
              <a:t>§ 5º Sendo eletrônicos os autos do processo, dispensam-se as peças ..</a:t>
            </a: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r>
              <a:rPr lang="pt-BR" sz="1800" b="0" i="0" dirty="0">
                <a:solidFill>
                  <a:srgbClr val="000000"/>
                </a:solidFill>
                <a:effectLst/>
                <a:latin typeface="Arial" panose="020B0604020202020204" pitchFamily="34" charset="0"/>
              </a:rPr>
              <a:t>	</a:t>
            </a:r>
            <a:endParaRPr lang="pt-BR" dirty="0">
              <a:solidFill>
                <a:srgbClr val="000000"/>
              </a:solidFill>
              <a:latin typeface="Arial" panose="020B0604020202020204" pitchFamily="34" charset="0"/>
            </a:endParaRPr>
          </a:p>
          <a:p>
            <a:pPr algn="just"/>
            <a:r>
              <a:rPr lang="pt-BR" dirty="0">
                <a:solidFill>
                  <a:srgbClr val="000000"/>
                </a:solidFill>
                <a:latin typeface="Arial" panose="020B0604020202020204" pitchFamily="34" charset="0"/>
              </a:rPr>
              <a:t>	§ 2º No prazo do recurso, o agravo será interposto por:</a:t>
            </a:r>
          </a:p>
          <a:p>
            <a:pPr algn="just"/>
            <a:r>
              <a:rPr lang="pt-BR" dirty="0">
                <a:solidFill>
                  <a:srgbClr val="000000"/>
                </a:solidFill>
                <a:latin typeface="Arial" panose="020B0604020202020204" pitchFamily="34" charset="0"/>
              </a:rPr>
              <a:t>	I - protocolo realizado diretamente no tribunal competente para julgá-lo;</a:t>
            </a:r>
          </a:p>
          <a:p>
            <a:pPr algn="just">
              <a:lnSpc>
                <a:spcPct val="120000"/>
              </a:lnSpc>
              <a:spcBef>
                <a:spcPts val="0"/>
              </a:spcBef>
            </a:pPr>
            <a:endParaRPr lang="pt-BR" dirty="0">
              <a:solidFill>
                <a:srgbClr val="000000"/>
              </a:solidFill>
              <a:latin typeface="Arial" panose="020B0604020202020204" pitchFamily="34" charset="0"/>
            </a:endParaRPr>
          </a:p>
        </p:txBody>
      </p:sp>
    </p:spTree>
    <p:extLst>
      <p:ext uri="{BB962C8B-B14F-4D97-AF65-F5344CB8AC3E}">
        <p14:creationId xmlns:p14="http://schemas.microsoft.com/office/powerpoint/2010/main" val="2247129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solidFill>
                  <a:srgbClr val="000000"/>
                </a:solidFill>
                <a:latin typeface="Arial" panose="020B0604020202020204" pitchFamily="34" charset="0"/>
              </a:rPr>
              <a:t>JUÍZO DE RETRAÇÃO</a:t>
            </a:r>
          </a:p>
          <a:p>
            <a:pPr algn="just">
              <a:lnSpc>
                <a:spcPct val="120000"/>
              </a:lnSpc>
              <a:spcBef>
                <a:spcPts val="0"/>
              </a:spcBef>
            </a:pPr>
            <a:endParaRPr lang="pt-BR" dirty="0">
              <a:solidFill>
                <a:srgbClr val="000000"/>
              </a:solidFill>
              <a:latin typeface="Arial" panose="020B0604020202020204" pitchFamily="34" charset="0"/>
            </a:endParaRPr>
          </a:p>
          <a:p>
            <a:pPr algn="just"/>
            <a:r>
              <a:rPr lang="pt-BR" dirty="0">
                <a:solidFill>
                  <a:srgbClr val="000000"/>
                </a:solidFill>
                <a:latin typeface="Arial" panose="020B0604020202020204" pitchFamily="34" charset="0"/>
              </a:rPr>
              <a:t>	Art. 1.018. O agravante </a:t>
            </a:r>
            <a:r>
              <a:rPr lang="pt-BR" b="1" dirty="0">
                <a:solidFill>
                  <a:srgbClr val="000000"/>
                </a:solidFill>
                <a:latin typeface="Arial" panose="020B0604020202020204" pitchFamily="34" charset="0"/>
              </a:rPr>
              <a:t>poderá</a:t>
            </a:r>
            <a:r>
              <a:rPr lang="pt-BR" dirty="0">
                <a:solidFill>
                  <a:srgbClr val="000000"/>
                </a:solidFill>
                <a:latin typeface="Arial" panose="020B0604020202020204" pitchFamily="34" charset="0"/>
              </a:rPr>
              <a:t> requerer a juntada, aos autos do processo, de cópia da petição do agravo de instrumento, do comprovante de sua interposição e da relação dos documentos que instruíram o recurso.</a:t>
            </a:r>
          </a:p>
          <a:p>
            <a:pPr algn="just"/>
            <a:endParaRPr lang="pt-BR" dirty="0">
              <a:solidFill>
                <a:srgbClr val="000000"/>
              </a:solidFill>
              <a:latin typeface="Arial" panose="020B0604020202020204" pitchFamily="34" charset="0"/>
            </a:endParaRPr>
          </a:p>
          <a:p>
            <a:pPr algn="just"/>
            <a:r>
              <a:rPr lang="pt-BR" dirty="0">
                <a:solidFill>
                  <a:srgbClr val="000000"/>
                </a:solidFill>
                <a:latin typeface="Arial" panose="020B0604020202020204" pitchFamily="34" charset="0"/>
              </a:rPr>
              <a:t>	§ 1º Se o juiz comunicar que reformou inteiramente a decisão, o relator considerará </a:t>
            </a:r>
            <a:r>
              <a:rPr lang="pt-BR" b="1" dirty="0">
                <a:solidFill>
                  <a:srgbClr val="000000"/>
                </a:solidFill>
                <a:latin typeface="Arial" panose="020B0604020202020204" pitchFamily="34" charset="0"/>
              </a:rPr>
              <a:t>prejudicado</a:t>
            </a:r>
            <a:r>
              <a:rPr lang="pt-BR" dirty="0">
                <a:solidFill>
                  <a:srgbClr val="000000"/>
                </a:solidFill>
                <a:latin typeface="Arial" panose="020B0604020202020204" pitchFamily="34" charset="0"/>
              </a:rPr>
              <a:t> o agravo de instrumento.</a:t>
            </a:r>
          </a:p>
          <a:p>
            <a:pPr algn="just"/>
            <a:endParaRPr lang="pt-BR" dirty="0">
              <a:solidFill>
                <a:srgbClr val="000000"/>
              </a:solidFill>
              <a:latin typeface="Arial" panose="020B0604020202020204" pitchFamily="34" charset="0"/>
            </a:endParaRPr>
          </a:p>
          <a:p>
            <a:pPr algn="just"/>
            <a:endParaRPr lang="pt-BR" dirty="0">
              <a:solidFill>
                <a:srgbClr val="000000"/>
              </a:solidFill>
              <a:latin typeface="Arial" panose="020B0604020202020204" pitchFamily="34" charset="0"/>
            </a:endParaRP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4868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a:t>
            </a:r>
            <a:r>
              <a:rPr lang="pt-BR" b="1" dirty="0">
                <a:latin typeface="Calibri" panose="020F0502020204030204" pitchFamily="34" charset="0"/>
                <a:ea typeface="Calibri" panose="020F0502020204030204" pitchFamily="34" charset="0"/>
                <a:cs typeface="Times New Roman" panose="02020603050405020304" pitchFamily="18" charset="0"/>
              </a:rPr>
              <a:t>REQUERER O </a:t>
            </a:r>
            <a:r>
              <a:rPr lang="pt-BR" b="1" dirty="0">
                <a:effectLst/>
                <a:latin typeface="Calibri" panose="020F0502020204030204" pitchFamily="34" charset="0"/>
                <a:ea typeface="Calibri" panose="020F0502020204030204" pitchFamily="34" charset="0"/>
                <a:cs typeface="Times New Roman" panose="02020603050405020304" pitchFamily="18" charset="0"/>
              </a:rPr>
              <a:t>EFEITO SUSPENSIVO</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A</a:t>
            </a:r>
            <a:r>
              <a:rPr lang="pt-BR" dirty="0">
                <a:effectLst/>
                <a:latin typeface="Calibri" panose="020F0502020204030204" pitchFamily="34" charset="0"/>
                <a:ea typeface="Calibri" panose="020F0502020204030204" pitchFamily="34" charset="0"/>
                <a:cs typeface="Times New Roman" panose="02020603050405020304" pitchFamily="18" charset="0"/>
              </a:rPr>
              <a:t>rt. 1.019. Recebido o agravo de instrumento no tribunal e distribuído imediatamente, se não for o caso de aplicação do art. 932, incisos III e IV , o relator, no prazo de 5 (cinco) dias:</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I - poderá atribuir efeito suspensivo...</a:t>
            </a:r>
          </a:p>
        </p:txBody>
      </p:sp>
    </p:spTree>
    <p:extLst>
      <p:ext uri="{BB962C8B-B14F-4D97-AF65-F5344CB8AC3E}">
        <p14:creationId xmlns:p14="http://schemas.microsoft.com/office/powerpoint/2010/main" val="2636746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4" name="Imagem 3">
            <a:extLst>
              <a:ext uri="{FF2B5EF4-FFF2-40B4-BE49-F238E27FC236}">
                <a16:creationId xmlns:a16="http://schemas.microsoft.com/office/drawing/2014/main" id="{A5B60D91-CFAD-C4A9-FDEC-A66CAB0A2D7B}"/>
              </a:ext>
            </a:extLst>
          </p:cNvPr>
          <p:cNvPicPr>
            <a:picLocks noChangeAspect="1"/>
          </p:cNvPicPr>
          <p:nvPr/>
        </p:nvPicPr>
        <p:blipFill>
          <a:blip r:embed="rId2"/>
          <a:stretch>
            <a:fillRect/>
          </a:stretch>
        </p:blipFill>
        <p:spPr>
          <a:xfrm>
            <a:off x="112523" y="-1"/>
            <a:ext cx="12219294" cy="7171855"/>
          </a:xfrm>
          <a:prstGeom prst="rect">
            <a:avLst/>
          </a:prstGeom>
        </p:spPr>
      </p:pic>
    </p:spTree>
    <p:extLst>
      <p:ext uri="{BB962C8B-B14F-4D97-AF65-F5344CB8AC3E}">
        <p14:creationId xmlns:p14="http://schemas.microsoft.com/office/powerpoint/2010/main" val="457633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4" name="Imagem 3">
            <a:extLst>
              <a:ext uri="{FF2B5EF4-FFF2-40B4-BE49-F238E27FC236}">
                <a16:creationId xmlns:a16="http://schemas.microsoft.com/office/drawing/2014/main" id="{71B4B545-A0DD-9615-8615-DEBF8D988AE2}"/>
              </a:ext>
            </a:extLst>
          </p:cNvPr>
          <p:cNvPicPr>
            <a:picLocks noChangeAspect="1"/>
          </p:cNvPicPr>
          <p:nvPr/>
        </p:nvPicPr>
        <p:blipFill>
          <a:blip r:embed="rId2"/>
          <a:stretch>
            <a:fillRect/>
          </a:stretch>
        </p:blipFill>
        <p:spPr>
          <a:xfrm>
            <a:off x="69011" y="0"/>
            <a:ext cx="11792310" cy="6857999"/>
          </a:xfrm>
          <a:prstGeom prst="rect">
            <a:avLst/>
          </a:prstGeom>
        </p:spPr>
      </p:pic>
    </p:spTree>
    <p:extLst>
      <p:ext uri="{BB962C8B-B14F-4D97-AF65-F5344CB8AC3E}">
        <p14:creationId xmlns:p14="http://schemas.microsoft.com/office/powerpoint/2010/main" val="600493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INTERPOSIÇÃO </a:t>
            </a:r>
          </a:p>
          <a:p>
            <a:pPr>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(PETIÇÃO FOLHA DE ROSTO)</a:t>
            </a: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MINUTA DO AGRAVO DE INST</a:t>
            </a:r>
            <a:r>
              <a:rPr lang="pt-BR" dirty="0">
                <a:latin typeface="Calibri" panose="020F0502020204030204" pitchFamily="34" charset="0"/>
                <a:ea typeface="Calibri" panose="020F0502020204030204" pitchFamily="34" charset="0"/>
                <a:cs typeface="Times New Roman" panose="02020603050405020304" pitchFamily="18" charset="0"/>
              </a:rPr>
              <a:t>RUMENTO</a:t>
            </a:r>
          </a:p>
          <a:p>
            <a:pPr>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(RAZÕES</a:t>
            </a:r>
            <a:r>
              <a:rPr lang="pt-BR" dirty="0">
                <a:latin typeface="Calibri" panose="020F0502020204030204" pitchFamily="34" charset="0"/>
                <a:ea typeface="Calibri" panose="020F0502020204030204" pitchFamily="34" charset="0"/>
                <a:cs typeface="Times New Roman" panose="02020603050405020304" pitchFamily="18" charset="0"/>
              </a:rPr>
              <a:t>)</a:t>
            </a:r>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1422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4" name="Imagem 3">
            <a:extLst>
              <a:ext uri="{FF2B5EF4-FFF2-40B4-BE49-F238E27FC236}">
                <a16:creationId xmlns:a16="http://schemas.microsoft.com/office/drawing/2014/main" id="{301B4C9A-001D-4A93-A4F4-3031C03A765A}"/>
              </a:ext>
            </a:extLst>
          </p:cNvPr>
          <p:cNvPicPr>
            <a:picLocks noChangeAspect="1"/>
          </p:cNvPicPr>
          <p:nvPr/>
        </p:nvPicPr>
        <p:blipFill>
          <a:blip r:embed="rId2"/>
          <a:stretch>
            <a:fillRect/>
          </a:stretch>
        </p:blipFill>
        <p:spPr>
          <a:xfrm>
            <a:off x="67112" y="92278"/>
            <a:ext cx="11979479" cy="6858000"/>
          </a:xfrm>
          <a:prstGeom prst="rect">
            <a:avLst/>
          </a:prstGeom>
        </p:spPr>
      </p:pic>
    </p:spTree>
    <p:extLst>
      <p:ext uri="{BB962C8B-B14F-4D97-AF65-F5344CB8AC3E}">
        <p14:creationId xmlns:p14="http://schemas.microsoft.com/office/powerpoint/2010/main" val="245239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a:t>
            </a:r>
          </a:p>
        </p:txBody>
      </p:sp>
      <p:graphicFrame>
        <p:nvGraphicFramePr>
          <p:cNvPr id="2" name="Objeto 1">
            <a:extLst>
              <a:ext uri="{FF2B5EF4-FFF2-40B4-BE49-F238E27FC236}">
                <a16:creationId xmlns:a16="http://schemas.microsoft.com/office/drawing/2014/main" id="{3AFCE8D5-8967-A274-DB90-70B661FD4B4C}"/>
              </a:ext>
            </a:extLst>
          </p:cNvPr>
          <p:cNvGraphicFramePr>
            <a:graphicFrameLocks noChangeAspect="1"/>
          </p:cNvGraphicFramePr>
          <p:nvPr>
            <p:extLst>
              <p:ext uri="{D42A27DB-BD31-4B8C-83A1-F6EECF244321}">
                <p14:modId xmlns:p14="http://schemas.microsoft.com/office/powerpoint/2010/main" val="3636442018"/>
              </p:ext>
            </p:extLst>
          </p:nvPr>
        </p:nvGraphicFramePr>
        <p:xfrm>
          <a:off x="83103" y="125835"/>
          <a:ext cx="11929931" cy="6732165"/>
        </p:xfrm>
        <a:graphic>
          <a:graphicData uri="http://schemas.openxmlformats.org/presentationml/2006/ole">
            <mc:AlternateContent xmlns:mc="http://schemas.openxmlformats.org/markup-compatibility/2006">
              <mc:Choice xmlns:v="urn:schemas-microsoft-com:vml" Requires="v">
                <p:oleObj r:id="rId2" imgW="5734351" imgH="1949520" progId="">
                  <p:embed/>
                </p:oleObj>
              </mc:Choice>
              <mc:Fallback>
                <p:oleObj r:id="rId2" imgW="5734351" imgH="1949520" progId="">
                  <p:embed/>
                  <p:pic>
                    <p:nvPicPr>
                      <p:cNvPr id="0" name=""/>
                      <p:cNvPicPr/>
                      <p:nvPr/>
                    </p:nvPicPr>
                    <p:blipFill>
                      <a:blip r:embed="rId3"/>
                      <a:stretch>
                        <a:fillRect/>
                      </a:stretch>
                    </p:blipFill>
                    <p:spPr>
                      <a:xfrm>
                        <a:off x="83103" y="125835"/>
                        <a:ext cx="11929931" cy="6732165"/>
                      </a:xfrm>
                      <a:prstGeom prst="rect">
                        <a:avLst/>
                      </a:prstGeom>
                    </p:spPr>
                  </p:pic>
                </p:oleObj>
              </mc:Fallback>
            </mc:AlternateContent>
          </a:graphicData>
        </a:graphic>
      </p:graphicFrame>
    </p:spTree>
    <p:extLst>
      <p:ext uri="{BB962C8B-B14F-4D97-AF65-F5344CB8AC3E}">
        <p14:creationId xmlns:p14="http://schemas.microsoft.com/office/powerpoint/2010/main" val="1384265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4" name="Imagem 3">
            <a:extLst>
              <a:ext uri="{FF2B5EF4-FFF2-40B4-BE49-F238E27FC236}">
                <a16:creationId xmlns:a16="http://schemas.microsoft.com/office/drawing/2014/main" id="{AD68A65A-1F00-790F-4331-EE647A856345}"/>
              </a:ext>
            </a:extLst>
          </p:cNvPr>
          <p:cNvPicPr>
            <a:picLocks noChangeAspect="1"/>
          </p:cNvPicPr>
          <p:nvPr/>
        </p:nvPicPr>
        <p:blipFill>
          <a:blip r:embed="rId2"/>
          <a:stretch>
            <a:fillRect/>
          </a:stretch>
        </p:blipFill>
        <p:spPr>
          <a:xfrm>
            <a:off x="366518" y="100668"/>
            <a:ext cx="11487125" cy="6618914"/>
          </a:xfrm>
          <a:prstGeom prst="rect">
            <a:avLst/>
          </a:prstGeom>
        </p:spPr>
      </p:pic>
    </p:spTree>
    <p:extLst>
      <p:ext uri="{BB962C8B-B14F-4D97-AF65-F5344CB8AC3E}">
        <p14:creationId xmlns:p14="http://schemas.microsoft.com/office/powerpoint/2010/main" val="1576993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4" name="Imagem 3">
            <a:extLst>
              <a:ext uri="{FF2B5EF4-FFF2-40B4-BE49-F238E27FC236}">
                <a16:creationId xmlns:a16="http://schemas.microsoft.com/office/drawing/2014/main" id="{DBBD0239-80E1-BC7C-067A-F4A9AABD2A55}"/>
              </a:ext>
            </a:extLst>
          </p:cNvPr>
          <p:cNvPicPr>
            <a:picLocks noChangeAspect="1"/>
          </p:cNvPicPr>
          <p:nvPr/>
        </p:nvPicPr>
        <p:blipFill>
          <a:blip r:embed="rId2"/>
          <a:stretch>
            <a:fillRect/>
          </a:stretch>
        </p:blipFill>
        <p:spPr>
          <a:xfrm>
            <a:off x="79941" y="-1"/>
            <a:ext cx="9701621" cy="6583981"/>
          </a:xfrm>
          <a:prstGeom prst="rect">
            <a:avLst/>
          </a:prstGeom>
        </p:spPr>
      </p:pic>
    </p:spTree>
    <p:extLst>
      <p:ext uri="{BB962C8B-B14F-4D97-AF65-F5344CB8AC3E}">
        <p14:creationId xmlns:p14="http://schemas.microsoft.com/office/powerpoint/2010/main" val="1600031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a:t>
            </a:r>
          </a:p>
        </p:txBody>
      </p:sp>
      <p:graphicFrame>
        <p:nvGraphicFramePr>
          <p:cNvPr id="5" name="Objeto 4">
            <a:extLst>
              <a:ext uri="{FF2B5EF4-FFF2-40B4-BE49-F238E27FC236}">
                <a16:creationId xmlns:a16="http://schemas.microsoft.com/office/drawing/2014/main" id="{C5E428B4-7C55-5710-7537-1F4B62412587}"/>
              </a:ext>
            </a:extLst>
          </p:cNvPr>
          <p:cNvGraphicFramePr>
            <a:graphicFrameLocks noChangeAspect="1"/>
          </p:cNvGraphicFramePr>
          <p:nvPr>
            <p:extLst>
              <p:ext uri="{D42A27DB-BD31-4B8C-83A1-F6EECF244321}">
                <p14:modId xmlns:p14="http://schemas.microsoft.com/office/powerpoint/2010/main" val="3412201744"/>
              </p:ext>
            </p:extLst>
          </p:nvPr>
        </p:nvGraphicFramePr>
        <p:xfrm>
          <a:off x="0" y="0"/>
          <a:ext cx="12192000" cy="6723381"/>
        </p:xfrm>
        <a:graphic>
          <a:graphicData uri="http://schemas.openxmlformats.org/presentationml/2006/ole">
            <mc:AlternateContent xmlns:mc="http://schemas.openxmlformats.org/markup-compatibility/2006">
              <mc:Choice xmlns:v="urn:schemas-microsoft-com:vml" Requires="v">
                <p:oleObj r:id="rId2" imgW="6751674" imgH="1850168" progId="">
                  <p:embed/>
                </p:oleObj>
              </mc:Choice>
              <mc:Fallback>
                <p:oleObj r:id="rId2" imgW="6751674" imgH="1850168" progId="">
                  <p:embed/>
                  <p:pic>
                    <p:nvPicPr>
                      <p:cNvPr id="0" name=""/>
                      <p:cNvPicPr/>
                      <p:nvPr/>
                    </p:nvPicPr>
                    <p:blipFill>
                      <a:blip r:embed="rId3"/>
                      <a:stretch>
                        <a:fillRect/>
                      </a:stretch>
                    </p:blipFill>
                    <p:spPr>
                      <a:xfrm>
                        <a:off x="0" y="0"/>
                        <a:ext cx="12192000" cy="6723381"/>
                      </a:xfrm>
                      <a:prstGeom prst="rect">
                        <a:avLst/>
                      </a:prstGeom>
                    </p:spPr>
                  </p:pic>
                </p:oleObj>
              </mc:Fallback>
            </mc:AlternateContent>
          </a:graphicData>
        </a:graphic>
      </p:graphicFrame>
    </p:spTree>
    <p:extLst>
      <p:ext uri="{BB962C8B-B14F-4D97-AF65-F5344CB8AC3E}">
        <p14:creationId xmlns:p14="http://schemas.microsoft.com/office/powerpoint/2010/main" val="3552069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4" name="Imagem 3">
            <a:extLst>
              <a:ext uri="{FF2B5EF4-FFF2-40B4-BE49-F238E27FC236}">
                <a16:creationId xmlns:a16="http://schemas.microsoft.com/office/drawing/2014/main" id="{1EE30F6E-2271-1601-AF4F-5A485B93C07C}"/>
              </a:ext>
            </a:extLst>
          </p:cNvPr>
          <p:cNvPicPr>
            <a:picLocks noChangeAspect="1"/>
          </p:cNvPicPr>
          <p:nvPr/>
        </p:nvPicPr>
        <p:blipFill>
          <a:blip r:embed="rId2"/>
          <a:stretch>
            <a:fillRect/>
          </a:stretch>
        </p:blipFill>
        <p:spPr>
          <a:xfrm>
            <a:off x="0" y="0"/>
            <a:ext cx="11901193" cy="5708045"/>
          </a:xfrm>
          <a:prstGeom prst="rect">
            <a:avLst/>
          </a:prstGeom>
        </p:spPr>
      </p:pic>
      <p:pic>
        <p:nvPicPr>
          <p:cNvPr id="6" name="Imagem 5">
            <a:extLst>
              <a:ext uri="{FF2B5EF4-FFF2-40B4-BE49-F238E27FC236}">
                <a16:creationId xmlns:a16="http://schemas.microsoft.com/office/drawing/2014/main" id="{9DBBD5DF-5A4C-19F7-5152-BD650A27C3A0}"/>
              </a:ext>
            </a:extLst>
          </p:cNvPr>
          <p:cNvPicPr>
            <a:picLocks noChangeAspect="1"/>
          </p:cNvPicPr>
          <p:nvPr/>
        </p:nvPicPr>
        <p:blipFill>
          <a:blip r:embed="rId3"/>
          <a:stretch>
            <a:fillRect/>
          </a:stretch>
        </p:blipFill>
        <p:spPr>
          <a:xfrm>
            <a:off x="1509436" y="5717894"/>
            <a:ext cx="1371791" cy="1140106"/>
          </a:xfrm>
          <a:prstGeom prst="rect">
            <a:avLst/>
          </a:prstGeom>
        </p:spPr>
      </p:pic>
      <p:pic>
        <p:nvPicPr>
          <p:cNvPr id="8" name="Imagem 7">
            <a:extLst>
              <a:ext uri="{FF2B5EF4-FFF2-40B4-BE49-F238E27FC236}">
                <a16:creationId xmlns:a16="http://schemas.microsoft.com/office/drawing/2014/main" id="{684C1F5F-35DE-10B2-FDC0-2FA2EE26211C}"/>
              </a:ext>
            </a:extLst>
          </p:cNvPr>
          <p:cNvPicPr>
            <a:picLocks noChangeAspect="1"/>
          </p:cNvPicPr>
          <p:nvPr/>
        </p:nvPicPr>
        <p:blipFill>
          <a:blip r:embed="rId4"/>
          <a:stretch>
            <a:fillRect/>
          </a:stretch>
        </p:blipFill>
        <p:spPr>
          <a:xfrm>
            <a:off x="5116307" y="5874217"/>
            <a:ext cx="6982799" cy="781159"/>
          </a:xfrm>
          <a:prstGeom prst="rect">
            <a:avLst/>
          </a:prstGeom>
        </p:spPr>
      </p:pic>
    </p:spTree>
    <p:extLst>
      <p:ext uri="{BB962C8B-B14F-4D97-AF65-F5344CB8AC3E}">
        <p14:creationId xmlns:p14="http://schemas.microsoft.com/office/powerpoint/2010/main" val="185231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Endereçamento</a:t>
            </a:r>
            <a:r>
              <a:rPr lang="pt-BR" dirty="0">
                <a:latin typeface="Calibri" panose="020F0502020204030204" pitchFamily="34" charset="0"/>
                <a:ea typeface="Calibri" panose="020F0502020204030204" pitchFamily="34" charset="0"/>
                <a:cs typeface="Times New Roman" panose="02020603050405020304" pitchFamily="18" charset="0"/>
              </a:rPr>
              <a:t> direto no tribunal</a:t>
            </a: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F71E4C7-6233-A7FF-30C6-5C1CFD2BFE5A}"/>
              </a:ext>
            </a:extLst>
          </p:cNvPr>
          <p:cNvPicPr>
            <a:picLocks noChangeAspect="1"/>
          </p:cNvPicPr>
          <p:nvPr/>
        </p:nvPicPr>
        <p:blipFill>
          <a:blip r:embed="rId2"/>
          <a:stretch>
            <a:fillRect/>
          </a:stretch>
        </p:blipFill>
        <p:spPr>
          <a:xfrm>
            <a:off x="7825" y="1105321"/>
            <a:ext cx="12184175" cy="2610214"/>
          </a:xfrm>
          <a:prstGeom prst="rect">
            <a:avLst/>
          </a:prstGeom>
        </p:spPr>
      </p:pic>
    </p:spTree>
    <p:extLst>
      <p:ext uri="{BB962C8B-B14F-4D97-AF65-F5344CB8AC3E}">
        <p14:creationId xmlns:p14="http://schemas.microsoft.com/office/powerpoint/2010/main" val="2097169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6"/>
            <a:ext cx="12191999" cy="6866625"/>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EXCELENTÍSSIMO SENHOR DOUTOR DESEMBARGADOR PRESIDENTE DO TRIBUNAL DE JUSTIÇA DO ESTADO DE SÃO PAULO.</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AGRAVANTE, qualificação,</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Advogado,</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Fundamento</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Interpor</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NOME DO  RECURSO</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Conforme segue</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FECHAMENTO</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728796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6"/>
            <a:ext cx="12191999" cy="6866625"/>
          </a:xfrm>
        </p:spPr>
        <p:txBody>
          <a:bodyPr>
            <a:noAutofit/>
          </a:bodyPr>
          <a:lstStyle/>
          <a:p>
            <a:pPr>
              <a:lnSpc>
                <a:spcPct val="120000"/>
              </a:lnSpc>
              <a:spcBef>
                <a:spcPts val="0"/>
              </a:spcBef>
            </a:pPr>
            <a:r>
              <a:rPr lang="pt-BR" b="1" dirty="0">
                <a:effectLst/>
                <a:latin typeface="Calibri" panose="020F0502020204030204" pitchFamily="34" charset="0"/>
                <a:ea typeface="Calibri" panose="020F0502020204030204" pitchFamily="34" charset="0"/>
                <a:cs typeface="Times New Roman" panose="02020603050405020304" pitchFamily="18" charset="0"/>
              </a:rPr>
              <a:t>INTERPOSIÇÃO</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EXCELENTÍSSIMO SENHOR DOUTOR DESEMBARGADOR PRESIDENTE DO TRIBUNAL DE JUSTIÇA DO ESTADO DE SÃO PAULO.</a:t>
            </a: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AGRAVANTE, qualificação, por seu advogado, inconformado com a decisão de f. ,,, vem, respeitosamente à presença de Vossa Excelência, com fundamento ...., interpor </a:t>
            </a:r>
            <a:r>
              <a:rPr lang="pt-BR" dirty="0">
                <a:latin typeface="Calibri" panose="020F0502020204030204" pitchFamily="34" charset="0"/>
                <a:ea typeface="Calibri" panose="020F0502020204030204" pitchFamily="34" charset="0"/>
                <a:cs typeface="Times New Roman" panose="02020603050405020304" pitchFamily="18" charset="0"/>
              </a:rPr>
              <a:t>AGRAVO DE INSTRUMENTO COM PEDIDO DE ANTECIPAÇÃO DE TUTELA RECURSAL contra decisão que ... Na ação movida em face ...., pelas razões que acompanham a presente peça de interposição.</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Requer seja deferida “inaudita altera parte” a tutela antecipada recursal pleiteada e após os regulares trâmites seja o agravo conhecido e integralmente provido.</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Neste termos,</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Pede deferimento.</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Local e data</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NOME DO ADVOGADO E OAB</a:t>
            </a:r>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6246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6"/>
            <a:ext cx="12191999" cy="6866625"/>
          </a:xfrm>
        </p:spPr>
        <p:txBody>
          <a:bodyPr>
            <a:noAutofit/>
          </a:bodyPr>
          <a:lstStyle/>
          <a:p>
            <a:pPr>
              <a:lnSpc>
                <a:spcPct val="120000"/>
              </a:lnSpc>
              <a:spcBef>
                <a:spcPts val="0"/>
              </a:spcBef>
            </a:pPr>
            <a:r>
              <a:rPr lang="pt-BR" b="1" dirty="0">
                <a:latin typeface="Calibri" panose="020F0502020204030204" pitchFamily="34" charset="0"/>
                <a:ea typeface="Calibri" panose="020F0502020204030204" pitchFamily="34" charset="0"/>
                <a:cs typeface="Times New Roman" panose="02020603050405020304" pitchFamily="18" charset="0"/>
              </a:rPr>
              <a:t>MINUTA DO AGRAVO</a:t>
            </a:r>
            <a:endParaRPr lang="pt-BR"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APRESENTAÇÃO: EGRÉGIO TRIBUNAL, Colenda Câmara, Nobres Julgadores.</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OS NOMES DAS PARTES</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PRESSUPOSTOS DE ADMISSIBILIDADE (TEMPESTIVIDADE, PREPARO E CABIMENTO)</a:t>
            </a: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A EXPOSIÇÃO DO FATO</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DO DIREITO E DAS RAZÕES DO PEDIDO DE REFORMA OU DE INVALIDAÇÃO DA DECISÃO </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O NOME E O ENDEREÇO COMPLETO DOS ADVOGADOS CONSTANTES DO PROCESSO</a:t>
            </a:r>
          </a:p>
          <a:p>
            <a:pPr algn="just"/>
            <a:r>
              <a:rPr lang="pt-BR" dirty="0">
                <a:effectLst/>
                <a:latin typeface="Calibri" panose="020F0502020204030204" pitchFamily="34" charset="0"/>
                <a:ea typeface="Calibri" panose="020F0502020204030204" pitchFamily="34" charset="0"/>
                <a:cs typeface="Times New Roman" panose="02020603050405020304" pitchFamily="18" charset="0"/>
              </a:rPr>
              <a:t>	DA ANTECIPAÇÃO DA TUTELA RECURSAL</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DOS </a:t>
            </a:r>
            <a:r>
              <a:rPr lang="pt-BR" dirty="0">
                <a:effectLst/>
                <a:latin typeface="Calibri" panose="020F0502020204030204" pitchFamily="34" charset="0"/>
                <a:ea typeface="Calibri" panose="020F0502020204030204" pitchFamily="34" charset="0"/>
                <a:cs typeface="Times New Roman" panose="02020603050405020304" pitchFamily="18" charset="0"/>
              </a:rPr>
              <a:t>PEDIDOS</a:t>
            </a:r>
          </a:p>
        </p:txBody>
      </p:sp>
    </p:spTree>
    <p:extLst>
      <p:ext uri="{BB962C8B-B14F-4D97-AF65-F5344CB8AC3E}">
        <p14:creationId xmlns:p14="http://schemas.microsoft.com/office/powerpoint/2010/main" val="3889378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1" y="0"/>
            <a:ext cx="12191999" cy="6607834"/>
          </a:xfrm>
        </p:spPr>
        <p:txBody>
          <a:bodyPr>
            <a:noAutofit/>
          </a:bodyPr>
          <a:lstStyle/>
          <a:p>
            <a:pPr algn="just">
              <a:lnSpc>
                <a:spcPct val="120000"/>
              </a:lnSpc>
              <a:spcBef>
                <a:spcPts val="0"/>
              </a:spcBef>
            </a:pPr>
            <a:r>
              <a:rPr lang="pt-BR" sz="1400" dirty="0">
                <a:latin typeface="Calibri" panose="020F0502020204030204" pitchFamily="34" charset="0"/>
                <a:ea typeface="Calibri" panose="020F0502020204030204" pitchFamily="34" charset="0"/>
                <a:cs typeface="Times New Roman" panose="02020603050405020304" pitchFamily="18" charset="0"/>
              </a:rPr>
              <a:t>APRESENTAÇÃO E </a:t>
            </a:r>
            <a:r>
              <a:rPr lang="pt-BR" sz="1400" dirty="0">
                <a:effectLst/>
                <a:latin typeface="Calibri" panose="020F0502020204030204" pitchFamily="34" charset="0"/>
                <a:ea typeface="Calibri" panose="020F0502020204030204" pitchFamily="34" charset="0"/>
                <a:cs typeface="Times New Roman" panose="02020603050405020304" pitchFamily="18" charset="0"/>
              </a:rPr>
              <a:t>OS NOMES DAS PARTES</a:t>
            </a:r>
            <a:r>
              <a:rPr lang="pt-BR" sz="1400" dirty="0">
                <a:latin typeface="Calibri" panose="020F0502020204030204" pitchFamily="34" charset="0"/>
                <a:ea typeface="Calibri" panose="020F0502020204030204" pitchFamily="34" charset="0"/>
                <a:cs typeface="Times New Roman" panose="02020603050405020304" pitchFamily="18" charset="0"/>
              </a:rPr>
              <a:t>:</a:t>
            </a:r>
          </a:p>
          <a:p>
            <a:pPr>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MINUTA AGRAVO DE INSTRUMENTO</a:t>
            </a: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Egrégio Tribunal,</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Colenda </a:t>
            </a:r>
            <a:r>
              <a:rPr lang="pt-BR" dirty="0">
                <a:latin typeface="Calibri" panose="020F0502020204030204" pitchFamily="34" charset="0"/>
                <a:ea typeface="Calibri" panose="020F0502020204030204" pitchFamily="34" charset="0"/>
                <a:cs typeface="Times New Roman" panose="02020603050405020304" pitchFamily="18" charset="0"/>
              </a:rPr>
              <a:t>T</a:t>
            </a:r>
            <a:r>
              <a:rPr lang="pt-BR" dirty="0">
                <a:effectLst/>
                <a:latin typeface="Calibri" panose="020F0502020204030204" pitchFamily="34" charset="0"/>
                <a:ea typeface="Calibri" panose="020F0502020204030204" pitchFamily="34" charset="0"/>
                <a:cs typeface="Times New Roman" panose="02020603050405020304" pitchFamily="18" charset="0"/>
              </a:rPr>
              <a:t>urma,</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Nobres Julgadores.</a:t>
            </a: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Agravante:</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Agravado:</a:t>
            </a:r>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46889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6"/>
            <a:ext cx="12191999" cy="6866625"/>
          </a:xfrm>
        </p:spPr>
        <p:txBody>
          <a:bodyPr>
            <a:noAutofit/>
          </a:bodyPr>
          <a:lstStyle/>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PRESSUPOSTOS DE ADMISSIBILIDADE </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CABIMENTO</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Justifica-se a interposição do presente recurso na modalidade de instrumento por se tratar de uma das hipóteses do rol do art. 1.015, especificamente o inciso I</a:t>
            </a: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TEMPESTIVIDADE</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O recurso é protocolado tempestivamente art. 1.003, § 5º CPC ...</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PREPARO</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Nos termos do art. 1.017, § 1º, do CPC, o agravante recolheu os valores exigidos legalmente relativos às custas e ao porte de retorno, o que se comprova pelas guias devidamente quitadas que ora são juntadas aos autos.</a:t>
            </a:r>
            <a:r>
              <a:rPr lang="pt-BR"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641168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6"/>
            <a:ext cx="12191999" cy="6866625"/>
          </a:xfrm>
        </p:spPr>
        <p:txBody>
          <a:bodyPr>
            <a:noAutofit/>
          </a:bodyPr>
          <a:lstStyle/>
          <a:p>
            <a:pPr>
              <a:lnSpc>
                <a:spcPct val="120000"/>
              </a:lnSpc>
              <a:spcBef>
                <a:spcPts val="0"/>
              </a:spcBef>
            </a:pPr>
            <a:r>
              <a:rPr lang="pt-BR" b="1" dirty="0">
                <a:latin typeface="Calibri" panose="020F0502020204030204" pitchFamily="34" charset="0"/>
                <a:ea typeface="Calibri" panose="020F0502020204030204" pitchFamily="34" charset="0"/>
                <a:cs typeface="Times New Roman" panose="02020603050405020304" pitchFamily="18" charset="0"/>
              </a:rPr>
              <a:t>MINUTA DO AGRAVO</a:t>
            </a:r>
            <a:endParaRPr lang="pt-BR"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A EXPOSIÇÃO DO FATO (BREVE SÍNTESE DA DEMANDA)</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O agravante ...</a:t>
            </a: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862555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6"/>
            <a:ext cx="12191999" cy="6866625"/>
          </a:xfrm>
        </p:spPr>
        <p:txBody>
          <a:bodyPr>
            <a:noAutofit/>
          </a:bodyPr>
          <a:lstStyle/>
          <a:p>
            <a:pPr>
              <a:lnSpc>
                <a:spcPct val="120000"/>
              </a:lnSpc>
              <a:spcBef>
                <a:spcPts val="0"/>
              </a:spcBef>
            </a:pPr>
            <a:r>
              <a:rPr lang="pt-BR" b="1" dirty="0">
                <a:latin typeface="Calibri" panose="020F0502020204030204" pitchFamily="34" charset="0"/>
                <a:ea typeface="Calibri" panose="020F0502020204030204" pitchFamily="34" charset="0"/>
                <a:cs typeface="Times New Roman" panose="02020603050405020304" pitchFamily="18" charset="0"/>
              </a:rPr>
              <a:t>MINUTA DO AGRAVO</a:t>
            </a:r>
            <a:endParaRPr lang="pt-BR"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DO DIREITO E DAS RAZÕES DO PEDIDO DE REFORMA OU DE INVALIDAÇÃO DA DECISÃO </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“Data venia”, a decisão agravada merece ser reformada.</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20000"/>
              </a:lnSpc>
              <a:spcBef>
                <a:spcPts val="0"/>
              </a:spcBef>
            </a:pPr>
            <a:r>
              <a:rPr lang="pt-BR" sz="2400" dirty="0">
                <a:effectLst/>
                <a:latin typeface="Georgia" panose="02040502050405020303" pitchFamily="18" charset="0"/>
                <a:ea typeface="Calibri" panose="020F0502020204030204" pitchFamily="34" charset="0"/>
                <a:cs typeface="Times New Roman" panose="02020603050405020304" pitchFamily="18" charset="0"/>
              </a:rPr>
              <a:t>EXECUÇÃO POR TÍTULO EXTRAJUDICIAL Cheques. Deferimento do bloqueio de valores em nome da firma individual do executado Empresa de pequeno porte. Inexistência de distinção entre a firma individual e a pessoa física Confusão de patrimônios Desnecessidade de desconsideração da personalidade jurídica Recurso improvido. (TJSP; Agravo de Instrumento 2090693-35.2019.8.26.0000)</a:t>
            </a: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Portanto, que a decisão merece ser reformada.</a:t>
            </a:r>
          </a:p>
        </p:txBody>
      </p:sp>
    </p:spTree>
    <p:extLst>
      <p:ext uri="{BB962C8B-B14F-4D97-AF65-F5344CB8AC3E}">
        <p14:creationId xmlns:p14="http://schemas.microsoft.com/office/powerpoint/2010/main" val="3378104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O NOME E O ENDEREÇO COMPLETO DOS ADVOGADOS CONSTANTES DO PROCESSO</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Em cumprimento ao art. 1.016, IV, informa a agravante nome e endereço dos advogados constantes do processo:</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Pelo agravante: Dr. (nome completo), com escritório em (endereço).</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Pelo agravado: Dr. (nome completo), com escritório em (endereço).</a:t>
            </a: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PEÇAS OBRIGATÓRIAS</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“Nos termos do art. 425, IV, do CPC/2015, as cópias das peças do processo são declaradas autênticas pelo advogado sob sua responsabilidade pessoal”</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ou</a:t>
            </a:r>
          </a:p>
          <a:p>
            <a:pPr algn="just">
              <a:lnSpc>
                <a:spcPct val="120000"/>
              </a:lnSpc>
              <a:spcBef>
                <a:spcPts val="0"/>
              </a:spcBef>
            </a:pPr>
            <a:r>
              <a:rPr lang="pt-BR" dirty="0">
                <a:latin typeface="Calibri" panose="020F0502020204030204" pitchFamily="34" charset="0"/>
                <a:ea typeface="Calibri" panose="020F0502020204030204" pitchFamily="34" charset="0"/>
                <a:cs typeface="Times New Roman" panose="02020603050405020304" pitchFamily="18" charset="0"/>
              </a:rPr>
              <a:t>	Em cumprimento ao art. 1.017, I, do CPC, a petição de agravo de instrumento está sendo instruída obrigatoriamente OU processo eletrônico .... §5º art. 1.017</a:t>
            </a: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3527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6"/>
            <a:ext cx="12191999" cy="6866625"/>
          </a:xfrm>
        </p:spPr>
        <p:txBody>
          <a:bodyPr>
            <a:noAutofit/>
          </a:bodyPr>
          <a:lstStyle/>
          <a:p>
            <a:pPr>
              <a:lnSpc>
                <a:spcPct val="120000"/>
              </a:lnSpc>
              <a:spcBef>
                <a:spcPts val="0"/>
              </a:spcBef>
            </a:pPr>
            <a:r>
              <a:rPr lang="pt-BR" b="1" dirty="0">
                <a:latin typeface="Calibri" panose="020F0502020204030204" pitchFamily="34" charset="0"/>
                <a:ea typeface="Calibri" panose="020F0502020204030204" pitchFamily="34" charset="0"/>
                <a:cs typeface="Times New Roman" panose="02020603050405020304" pitchFamily="18" charset="0"/>
              </a:rPr>
              <a:t>MINUTA DO AGRAVO</a:t>
            </a:r>
            <a:endParaRPr lang="pt-BR" b="1"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dirty="0">
                <a:effectLst/>
                <a:latin typeface="Calibri" panose="020F0502020204030204" pitchFamily="34" charset="0"/>
                <a:ea typeface="Calibri" panose="020F0502020204030204" pitchFamily="34" charset="0"/>
                <a:cs typeface="Times New Roman" panose="02020603050405020304" pitchFamily="18" charset="0"/>
              </a:rPr>
              <a:t>	DA ANTECIPAÇÃO DA TUTELA RECURSAL</a:t>
            </a:r>
          </a:p>
          <a:p>
            <a:pPr algn="just"/>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r>
              <a:rPr lang="pt-BR" dirty="0">
                <a:effectLst/>
                <a:latin typeface="Calibri" panose="020F0502020204030204" pitchFamily="34" charset="0"/>
                <a:ea typeface="Calibri" panose="020F0502020204030204" pitchFamily="34" charset="0"/>
                <a:cs typeface="Times New Roman" panose="02020603050405020304" pitchFamily="18" charset="0"/>
              </a:rPr>
              <a:t>	O art. 1.019, I, do Código de Processo Civil autoriza o relator a conceder o efeito suspensivo ou a tutela antecipada recursal...</a:t>
            </a:r>
          </a:p>
          <a:p>
            <a:pPr algn="just"/>
            <a:r>
              <a:rPr lang="pt-BR" dirty="0">
                <a:latin typeface="Calibri" panose="020F0502020204030204" pitchFamily="34" charset="0"/>
                <a:ea typeface="Calibri" panose="020F0502020204030204" pitchFamily="34" charset="0"/>
                <a:cs typeface="Times New Roman" panose="02020603050405020304" pitchFamily="18" charset="0"/>
              </a:rPr>
              <a:t>	Probabilidade do direito ...” A probabilidade do direito está presente considerando...”</a:t>
            </a:r>
          </a:p>
          <a:p>
            <a:pPr algn="just"/>
            <a:r>
              <a:rPr lang="pt-BR" dirty="0">
                <a:effectLst/>
                <a:latin typeface="Calibri" panose="020F0502020204030204" pitchFamily="34" charset="0"/>
                <a:ea typeface="Calibri" panose="020F0502020204030204" pitchFamily="34" charset="0"/>
                <a:cs typeface="Times New Roman" panose="02020603050405020304" pitchFamily="18" charset="0"/>
              </a:rPr>
              <a:t>	Dano grave: “</a:t>
            </a:r>
            <a:r>
              <a:rPr lang="pt-BR" dirty="0">
                <a:latin typeface="Calibri" panose="020F0502020204030204" pitchFamily="34" charset="0"/>
                <a:ea typeface="Calibri" panose="020F0502020204030204" pitchFamily="34" charset="0"/>
                <a:cs typeface="Times New Roman" panose="02020603050405020304" pitchFamily="18" charset="0"/>
              </a:rPr>
              <a:t>Por outro lado, caso não seja concedida a liminar, o Agravante sofrerá dano grave...”</a:t>
            </a:r>
          </a:p>
          <a:p>
            <a:pPr algn="just"/>
            <a:r>
              <a:rPr lang="pt-BR" dirty="0">
                <a:effectLst/>
                <a:latin typeface="Calibri" panose="020F0502020204030204" pitchFamily="34" charset="0"/>
                <a:ea typeface="Calibri" panose="020F0502020204030204" pitchFamily="34" charset="0"/>
                <a:cs typeface="Times New Roman" panose="02020603050405020304" pitchFamily="18" charset="0"/>
              </a:rPr>
              <a:t>	Portanto, presentes os requisitos que autorizam a concessão da tutela antecipada recursal para o fim de deferir de imediato a tutela antecipada denegada na instância inferior.</a:t>
            </a:r>
          </a:p>
        </p:txBody>
      </p:sp>
    </p:spTree>
    <p:extLst>
      <p:ext uri="{BB962C8B-B14F-4D97-AF65-F5344CB8AC3E}">
        <p14:creationId xmlns:p14="http://schemas.microsoft.com/office/powerpoint/2010/main" val="1381063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DOS PEDIDOS</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	Em face do exposto, é a presente para requerer:</a:t>
            </a:r>
          </a:p>
          <a:p>
            <a:pPr algn="just">
              <a:lnSpc>
                <a:spcPct val="120000"/>
              </a:lnSpc>
              <a:spcBef>
                <a:spcPts val="0"/>
              </a:spcBef>
            </a:pPr>
            <a:endParaRPr lang="pt-BR" dirty="0">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20000"/>
              </a:lnSpc>
              <a:spcBef>
                <a:spcPts val="0"/>
              </a:spcBef>
              <a:buAutoNum type="alphaLcParenR"/>
            </a:pPr>
            <a:r>
              <a:rPr lang="pt-BR" dirty="0">
                <a:latin typeface="Calibri" panose="020F0502020204030204" pitchFamily="34" charset="0"/>
                <a:ea typeface="Calibri" panose="020F0502020204030204" pitchFamily="34" charset="0"/>
                <a:cs typeface="Times New Roman" panose="02020603050405020304" pitchFamily="18" charset="0"/>
              </a:rPr>
              <a:t>A concessão do efeito suspensivo...,</a:t>
            </a:r>
          </a:p>
          <a:p>
            <a:pPr marL="457200" indent="-457200" algn="just">
              <a:lnSpc>
                <a:spcPct val="120000"/>
              </a:lnSpc>
              <a:spcBef>
                <a:spcPts val="0"/>
              </a:spcBef>
              <a:buAutoNum type="alphaLcParenR"/>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20000"/>
              </a:lnSpc>
              <a:spcBef>
                <a:spcPts val="0"/>
              </a:spcBef>
              <a:buAutoNum type="alphaLcParenR"/>
            </a:pPr>
            <a:r>
              <a:rPr lang="pt-BR" dirty="0">
                <a:latin typeface="Calibri" panose="020F0502020204030204" pitchFamily="34" charset="0"/>
                <a:ea typeface="Calibri" panose="020F0502020204030204" pitchFamily="34" charset="0"/>
                <a:cs typeface="Times New Roman" panose="02020603050405020304" pitchFamily="18" charset="0"/>
              </a:rPr>
              <a:t>Intimação da parte contrária para apresentar as contrarrazões</a:t>
            </a:r>
          </a:p>
          <a:p>
            <a:pPr marL="457200" indent="-457200" algn="just">
              <a:lnSpc>
                <a:spcPct val="120000"/>
              </a:lnSpc>
              <a:spcBef>
                <a:spcPts val="0"/>
              </a:spcBef>
              <a:buAutoNum type="alphaLcParenR"/>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20000"/>
              </a:lnSpc>
              <a:spcBef>
                <a:spcPts val="0"/>
              </a:spcBef>
              <a:buAutoNum type="alphaLcParenR"/>
            </a:pPr>
            <a:r>
              <a:rPr lang="pt-BR" dirty="0">
                <a:latin typeface="Calibri" panose="020F0502020204030204" pitchFamily="34" charset="0"/>
                <a:ea typeface="Calibri" panose="020F0502020204030204" pitchFamily="34" charset="0"/>
                <a:cs typeface="Times New Roman" panose="02020603050405020304" pitchFamily="18" charset="0"/>
              </a:rPr>
              <a:t>Ao final, conhecer e dar provimento do recurso para o fim de reformar a decisão...</a:t>
            </a:r>
          </a:p>
          <a:p>
            <a:pPr marL="457200" indent="-457200" algn="just">
              <a:lnSpc>
                <a:spcPct val="120000"/>
              </a:lnSpc>
              <a:spcBef>
                <a:spcPts val="0"/>
              </a:spcBef>
              <a:buAutoNum type="alphaLcParenR"/>
            </a:pPr>
            <a:endParaRPr lang="pt-BR"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20000"/>
              </a:lnSpc>
              <a:spcBef>
                <a:spcPts val="0"/>
              </a:spcBef>
              <a:buAutoNum type="alphaLcParenR"/>
            </a:pP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“Por todo o exposto, o agravante requer que o recurso seja conhecido, concedendo-se de imediato a antecipação de tutela da pretensão recursal para ...., e, no julgamento do mérito dado provimento integral ao recurso para reformar a decisão ora impugnada, confirmando a antecipação de tutela deferida”.</a:t>
            </a:r>
          </a:p>
        </p:txBody>
      </p:sp>
    </p:spTree>
    <p:extLst>
      <p:ext uri="{BB962C8B-B14F-4D97-AF65-F5344CB8AC3E}">
        <p14:creationId xmlns:p14="http://schemas.microsoft.com/office/powerpoint/2010/main" val="4131876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77FBB7B-3FB8-4B46-A9B2-427EB10C7BF8}"/>
              </a:ext>
            </a:extLst>
          </p:cNvPr>
          <p:cNvSpPr>
            <a:spLocks noGrp="1"/>
          </p:cNvSpPr>
          <p:nvPr>
            <p:ph type="subTitle" idx="1"/>
          </p:nvPr>
        </p:nvSpPr>
        <p:spPr>
          <a:xfrm>
            <a:off x="8626" y="-8625"/>
            <a:ext cx="12191999" cy="6607834"/>
          </a:xfrm>
        </p:spPr>
        <p:txBody>
          <a:bodyPr>
            <a:noAutofit/>
          </a:bodyPr>
          <a:lstStyle/>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Termos em que</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pede deferimento.</a:t>
            </a:r>
          </a:p>
          <a:p>
            <a:pPr algn="just">
              <a:lnSpc>
                <a:spcPct val="120000"/>
              </a:lnSpc>
              <a:spcBef>
                <a:spcPts val="0"/>
              </a:spcBef>
            </a:pPr>
            <a:r>
              <a:rPr lang="pt-BR" dirty="0">
                <a:effectLst/>
                <a:latin typeface="Calibri" panose="020F0502020204030204" pitchFamily="34" charset="0"/>
                <a:ea typeface="Calibri" panose="020F0502020204030204" pitchFamily="34" charset="0"/>
                <a:cs typeface="Times New Roman" panose="02020603050405020304" pitchFamily="18" charset="0"/>
              </a:rPr>
              <a:t>Cidade, data, assinatura</a:t>
            </a:r>
            <a:r>
              <a:rPr lang="pt-BR">
                <a:effectLst/>
                <a:latin typeface="Calibri" panose="020F0502020204030204" pitchFamily="34" charset="0"/>
                <a:ea typeface="Calibri" panose="020F0502020204030204" pitchFamily="34" charset="0"/>
                <a:cs typeface="Times New Roman" panose="02020603050405020304" pitchFamily="18" charset="0"/>
              </a:rPr>
              <a:t>, OAB.</a:t>
            </a:r>
            <a:endParaRPr lang="pt-B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220313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4117</TotalTime>
  <Words>3177</Words>
  <Application>Microsoft Office PowerPoint</Application>
  <PresentationFormat>Widescreen</PresentationFormat>
  <Paragraphs>202</Paragraphs>
  <Slides>32</Slides>
  <Notes>0</Notes>
  <HiddenSlides>0</HiddenSlides>
  <MMClips>0</MMClips>
  <ScaleCrop>false</ScaleCrop>
  <HeadingPairs>
    <vt:vector size="8" baseType="variant">
      <vt:variant>
        <vt:lpstr>Fontes usadas</vt:lpstr>
      </vt:variant>
      <vt:variant>
        <vt:i4>6</vt:i4>
      </vt:variant>
      <vt:variant>
        <vt:lpstr>Tema</vt:lpstr>
      </vt:variant>
      <vt:variant>
        <vt:i4>1</vt:i4>
      </vt:variant>
      <vt:variant>
        <vt:lpstr>Servidores OLE inseridos</vt:lpstr>
      </vt:variant>
      <vt:variant>
        <vt:i4>0</vt:i4>
      </vt:variant>
      <vt:variant>
        <vt:lpstr>Títulos de slides</vt:lpstr>
      </vt:variant>
      <vt:variant>
        <vt:i4>32</vt:i4>
      </vt:variant>
    </vt:vector>
  </HeadingPairs>
  <TitlesOfParts>
    <vt:vector size="39" baseType="lpstr">
      <vt:lpstr>ADLaM Display</vt:lpstr>
      <vt:lpstr>Arial</vt:lpstr>
      <vt:lpstr>Baguet Script</vt:lpstr>
      <vt:lpstr>Calibri</vt:lpstr>
      <vt:lpstr>Calibri Light</vt:lpstr>
      <vt:lpstr>Georgia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Julio Augusto Lopes</dc:creator>
  <cp:lastModifiedBy>Julio Augusto Lopes</cp:lastModifiedBy>
  <cp:revision>324</cp:revision>
  <dcterms:created xsi:type="dcterms:W3CDTF">2021-09-15T17:58:40Z</dcterms:created>
  <dcterms:modified xsi:type="dcterms:W3CDTF">2026-09-22T12:49:10Z</dcterms:modified>
</cp:coreProperties>
</file>