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88" r:id="rId2"/>
    <p:sldId id="578" r:id="rId3"/>
    <p:sldId id="579" r:id="rId4"/>
    <p:sldId id="574" r:id="rId5"/>
    <p:sldId id="584" r:id="rId6"/>
    <p:sldId id="586" r:id="rId7"/>
    <p:sldId id="580" r:id="rId8"/>
    <p:sldId id="587" r:id="rId9"/>
    <p:sldId id="566" r:id="rId10"/>
    <p:sldId id="281" r:id="rId11"/>
    <p:sldId id="590" r:id="rId12"/>
    <p:sldId id="591" r:id="rId13"/>
    <p:sldId id="600" r:id="rId14"/>
    <p:sldId id="601" r:id="rId15"/>
    <p:sldId id="603" r:id="rId16"/>
    <p:sldId id="602" r:id="rId17"/>
    <p:sldId id="604" r:id="rId18"/>
    <p:sldId id="606" r:id="rId19"/>
    <p:sldId id="605" r:id="rId20"/>
    <p:sldId id="607" r:id="rId21"/>
    <p:sldId id="608" r:id="rId22"/>
  </p:sldIdLst>
  <p:sldSz cx="12192000" cy="6858000"/>
  <p:notesSz cx="9144000" cy="6858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0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9C9937-6947-C68B-550B-60BD5EE83F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91B08A3-976B-D8A2-EEA4-3841C87D8B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7FC2855-F6BD-24E7-B355-51E556F29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A9475-81D4-4C02-8288-010B16D0AB09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9B551A-FA7F-3CD1-B3E6-6AADF52AD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3EC94A-3B82-B797-DF36-1C11DC2D3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3C226-CF83-41C2-8EF3-7686C2D17B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6656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B44C02-BEFA-1D12-D9C9-B24F8C782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667832-84B1-5557-EB63-46C85A276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B835A43-B889-DC37-29A6-21208FDA2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A9475-81D4-4C02-8288-010B16D0AB09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41BC2FA-1C67-CB01-4EC8-0AD2B8936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DE8729-AC5A-AC41-D1B4-4D6EEE48C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3C226-CF83-41C2-8EF3-7686C2D17B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3072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3CE57D-EDBA-9935-33A9-C19F90F87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A20DF22-167E-A889-6B3B-745871B66B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865DF15-5377-263F-40E1-2E70A9DC4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A9475-81D4-4C02-8288-010B16D0AB09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F7087C3-8DFC-A629-6F4A-07CBCD1D8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B77D53-621E-9C49-FA29-2402360AF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3C226-CF83-41C2-8EF3-7686C2D17B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6849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95F098-FE39-9FC8-EAA3-687A8D9A2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9F49C6D-1367-BD47-1BBC-C68D714EF3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6034472-ED51-B507-B177-F1E4B1E9B5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2D3601B-F4CC-9CD4-398A-81AFDB23F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A9475-81D4-4C02-8288-010B16D0AB09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BE9A6B2-37F8-982F-E8B2-B16FE557A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C98E120-E10E-A876-9DBF-023249F6F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3C226-CF83-41C2-8EF3-7686C2D17B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1155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284AF9-67D7-007C-C219-6A493ACF7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80C1FA8-916D-B2A3-6732-09C28493A7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A8B30ED-3546-4BBD-CD0B-9EEE5B184C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548E9D9-23C7-3BC0-5C1F-1B6F1B2A15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9C39AC8-CB66-0750-A29F-6B818BF92B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9FE6EF5-D284-3E52-7AA4-C1029527E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A9475-81D4-4C02-8288-010B16D0AB09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0CCB4C0-5B83-0DD3-B3CB-67B468886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FCE6FDF-8282-0EF5-10D7-D049A14CC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3C226-CF83-41C2-8EF3-7686C2D17B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5434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8F8479-CE77-BE39-6B8D-F54A7C519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5359711-6466-942D-7E04-495C088BD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A9475-81D4-4C02-8288-010B16D0AB09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D486200-523D-EEC3-0A7C-457274C77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EC4075C-396E-43AD-B619-CEDE456C9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3C226-CF83-41C2-8EF3-7686C2D17B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3824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BC5B4E8-71CF-8DD4-7ECB-B510C298F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A9475-81D4-4C02-8288-010B16D0AB09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5A8754A-7466-D104-3E76-BF7678E08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23C3CC5-8346-D8F9-F74F-CB890E072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3C226-CF83-41C2-8EF3-7686C2D17B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8458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7CBB43-D03C-625D-8544-2183E1FCC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6ADD6D7-C05B-DE74-3ED9-B206B269D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882E2E8-BC09-C55E-033A-4228A9AF42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591175D-337B-165E-AC06-303EA5AD1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A9475-81D4-4C02-8288-010B16D0AB09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C847594-F0A8-D0DB-187B-F7A7D2FDB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64426CF-57C9-15BA-3B8B-39658FFB7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3C226-CF83-41C2-8EF3-7686C2D17B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5749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ADFD89-C5D0-AFB5-249A-8F65D36D9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9CB8F11-7E80-C4C7-16AF-349A2979C2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7C83683-26B4-2617-A68F-AF86B709D9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ADD5C5B-057E-2704-C7F4-C7F9511C0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A9475-81D4-4C02-8288-010B16D0AB09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FDA4A4F-BCA9-7273-2D09-291BD5B0A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91DB452-DD91-3484-4661-35E48EFDC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3C226-CF83-41C2-8EF3-7686C2D17B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9873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3875A0-D28C-3DC1-1B3D-40B8B2445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046F293-6FCA-408A-83BC-1BC3CA119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F06B322-6CF9-3A75-C0AA-C48483E7B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A9475-81D4-4C02-8288-010B16D0AB09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170B338-4CA3-7F9C-B4F6-2B390C71B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FE2EDE1-0D15-022C-D151-0647040D1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3C226-CF83-41C2-8EF3-7686C2D17B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04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C7A8A0B-8AD4-6ABE-04FF-E1FA3FFCBA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9127659-9D62-4ABA-9464-FED47E0726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80290B8-F916-1C80-69BF-280D08DF7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A9475-81D4-4C02-8288-010B16D0AB09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7E50470-C0D9-6F26-3508-D6CD30B02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F91F755-9255-F7AA-209A-612676AAD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3C226-CF83-41C2-8EF3-7686C2D17B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8904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DD44343-FE29-A3F2-CA60-BF07EA4DC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27B71E6-A744-6080-AEB8-5D186F7AA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EB592C0-A946-BBAC-0934-6E4A590640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A9475-81D4-4C02-8288-010B16D0AB09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9EA6D0-62A5-AF2F-88C7-77678EC121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C95FAE2-9EE7-0A7A-5246-5C363A865B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3C226-CF83-41C2-8EF3-7686C2D17B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4383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777FBB7B-3FB8-4B46-A9B2-427EB10C7B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26" y="-8626"/>
            <a:ext cx="12191999" cy="6866625"/>
          </a:xfrm>
        </p:spPr>
        <p:txBody>
          <a:bodyPr>
            <a:noAutofit/>
          </a:bodyPr>
          <a:lstStyle/>
          <a:p>
            <a:pPr algn="just"/>
            <a:r>
              <a:rPr lang="pt-BR" b="1" dirty="0"/>
              <a:t>CASO PARA MONTAR:  </a:t>
            </a:r>
            <a:r>
              <a:rPr lang="pt-B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Publicação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DOE </a:t>
            </a:r>
            <a:r>
              <a:rPr lang="pt-B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04/03/2024.</a:t>
            </a: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Foro Regional de São Miguel Paulista  - Vara 1ª Vara da Família e Sucessões.</a:t>
            </a: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Processo eletrônico 00000019-14.2024.8.26.0005. Trata-se de cumprimento de sentença em ação de alimentos promovido por TICIANA em face de JONAS, sob o rito da penhora. 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Deferida a gratuidade de favor da exequente, fls. 29. </a:t>
            </a:r>
            <a:r>
              <a:rPr lang="pt-B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Título judicial as fls. 05.</a:t>
            </a:r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executado foi intimado e apresentou impugnação. Pesquisas de bens realizadas na execução e todas negativas. E o breve relatório. Decido. A empresa do executado é do tipo limitada unipessoal, possuindo personalidade jurídica própria, apartada da pessoa física. Assim sendo, por ora, indefiro o pedido de expropriação de bens e valores pertencentes a referida empresa. Outrossim, em 15 dias, manifeste a exequente sobre o prosseguimento do feito. No entanto, se decorridos sem manifestação, aguarde-se provocação no arquivo. Intimem-se. – ADV. exequente: AUGUSTO (OAB 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99.999</a:t>
            </a:r>
            <a:r>
              <a:rPr lang="pt-B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);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ADV. Executado </a:t>
            </a:r>
            <a:r>
              <a:rPr lang="pt-B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ZEFINHA (OAB 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1111</a:t>
            </a:r>
            <a:r>
              <a:rPr lang="pt-B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/SP).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pt-BR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Observações: </a:t>
            </a:r>
            <a:r>
              <a:rPr lang="pt-B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contexto, a exequente tem provas que que o executado é titular de empresa individual e não sociedade unipessoal. Na qualidade de patrono da exequente, promova a peça processual necessária no último dia. Sabe-se ainda que o executado tomou ciência do pedido e anunciou a venda dos bens em nome do CNPJ da firma individual.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800" dirty="0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REFER</a:t>
            </a:r>
            <a:r>
              <a:rPr lang="pt-BR" sz="1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Ê</a:t>
            </a:r>
            <a:r>
              <a:rPr lang="pt-BR" sz="1800" dirty="0">
                <a:effectLst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NCIA: EXECUÇÃO POR TÍTULO EXTRAJUDICIAL Cheques. Deferimento do bloqueio de valores em nome da firma individual do executado Empresa de pequeno porte. Inexistência de distinção entre a firma individual e a pessoa física Confusão de patrimônios Desnecessidade de desconsideração da personalidade jurídica Recurso improvido. (TJSP Agravo de Instrumento 2090693-35.2019.8.26.0000)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08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777FBB7B-3FB8-4B46-A9B2-427EB10C7B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26" y="-8626"/>
            <a:ext cx="12191999" cy="686662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t-BR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INTERPOSIÇÃO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EXCELENTÍSSIMO SENHOR DOUTOR DESEMBARGADOR PRESIDENTE DO TRIBUNAL DE JUSTIÇA DO ESTADO DE SÃO PAULO.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AGRAVANTE, qualificação, por seu advogado, inconformado com a decisão de f. ,,, vem, respeitosamente à presença de Vossa Excelência, com fundamento ...., interpor 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AGRAVO DE INSTRUMENTO COM PEDIDO DE ANTECIPAÇÃO DE TUTELA RECURSAL contra decisão que ... na ação movida em face ...., pelas razões que acompanham a presente peça de interposição.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INTIMAR AGRAVADO PARA RESPONDER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INFORMAR NOME E OAB ADVOGADOS DAS PARTES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INFORMAR PREPARO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Requer seja deferida a tutela antecipada recursal pleiteada e após os regulares trâmites seja o agravo conhecido e integralmente provido conforme minuta anexa.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Neste termos,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Pede deferimento.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Local e data -  NOME DO ADVOGADO E OAB</a:t>
            </a: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246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777FBB7B-3FB8-4B46-A9B2-427EB10C7B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26" y="-8626"/>
            <a:ext cx="12191999" cy="686662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MINUTA DO AGRAVO</a:t>
            </a:r>
            <a:endParaRPr lang="pt-BR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APRESENTAÇÃO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EGRÉGIO TRIBUNAL, Colenda Câmara, Nobres Julgadores.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OS NOMES DAS </a:t>
            </a:r>
            <a:r>
              <a:rPr lang="pt-BR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PARTES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“agravante”</a:t>
            </a: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PRESSUPOSTOS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ADMISSIBILIDADE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TEMPESTIVIDADE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art. 1.003 § 5º CPC 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PREPARO </a:t>
            </a:r>
            <a:r>
              <a:rPr lang="pt-B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art. 1.017, 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§ 1º - CABIMENTO </a:t>
            </a:r>
            <a:r>
              <a:rPr lang="pt-B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art. 1.015 CPC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 EXPOSIÇÃO DO </a:t>
            </a:r>
            <a:r>
              <a:rPr lang="pt-BR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FATO</a:t>
            </a:r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endParaRPr lang="pt-BR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DO </a:t>
            </a:r>
            <a:r>
              <a:rPr lang="pt-BR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DIREITO</a:t>
            </a: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DAS RAZÕES DO PEDIDO DE REFORMA OU DE INVALIDAÇÃO DA DECISÃO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O </a:t>
            </a:r>
            <a:r>
              <a:rPr lang="pt-BR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NOME</a:t>
            </a: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O </a:t>
            </a:r>
            <a:r>
              <a:rPr lang="pt-BR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ENDEREÇO</a:t>
            </a: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COMPLETO DOS ADVOGADOS CONSTANTES DO PROCESSO</a:t>
            </a:r>
          </a:p>
          <a:p>
            <a:pPr algn="just"/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DA </a:t>
            </a:r>
            <a:r>
              <a:rPr lang="pt-BR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ANTECIPAÇÃO DA TUTELA RECURSAL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DOS </a:t>
            </a:r>
            <a:r>
              <a:rPr lang="pt-BR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PEDIDOS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FECHAMENTO</a:t>
            </a:r>
            <a:endParaRPr lang="pt-BR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378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777FBB7B-3FB8-4B46-A9B2-427EB10C7B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0"/>
            <a:ext cx="12191999" cy="6607834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APRESENTAÇÃO E </a:t>
            </a:r>
            <a:r>
              <a:rPr lang="pt-B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NOMES DAS PARTES</a:t>
            </a:r>
            <a:r>
              <a:rPr lang="pt-BR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MINUTA AGRAVO DE INSTRUMENTO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Egrégio Tribunal,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Colenda 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urma,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Nobres Julgadores.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pt-B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Agravante: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Agravado: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rigem:</a:t>
            </a: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688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777FBB7B-3FB8-4B46-A9B2-427EB10C7B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26" y="-8626"/>
            <a:ext cx="12191999" cy="6866625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PRESSUPOSTOS DE ADMISSIBILIDADE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pt-B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CABIMENTO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Justifica-se a interposição do presente recurso na modalidade de instrumento por se tratar de uma das hipóteses do rol do art. 1.015, especificamente o inciso I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TEMPESTIVIDADE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O recurso é protocolado tempestivamente art. 1.003, § 5º CPC ...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pt-B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PREPARO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Nos termos do art. 1.017, § 1º, do CPC, o agravante recolheu os valores exigidos legalmente relativos às custas e ao porte de retorno, o que se comprova pelas guias devidamente quitadas que ora são juntadas aos autos.</a:t>
            </a: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641168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777FBB7B-3FB8-4B46-A9B2-427EB10C7B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26" y="-8626"/>
            <a:ext cx="12191999" cy="686662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t-B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MINUTA DO AGRAVO</a:t>
            </a:r>
            <a:endParaRPr lang="pt-BR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pt-B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DO DIREITO E DAS RAZÕES DO PEDIDO DE REFORMA OU DE INVALIDAÇÃO DA DECISÃO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pt-B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“Data venia”, a decisão agravada merece ser reformada.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....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400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EXECUÇÃO POR TÍTULO EXTRAJUDICIAL Cheques. Deferimento do bloqueio de valores em nome da firma individual do executado Empresa de pequeno porte. Inexistência de distinção entre a firma individual e a pessoa física Confusão de patrimônios Desnecessidade de desconsideração da personalidade jurídica Recurso improvido. (TJSP; Agravo de Instrumento 2090693-35.2019.8.26.0000)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Portanto, que a decisão merece ser reformada.</a:t>
            </a:r>
          </a:p>
        </p:txBody>
      </p:sp>
    </p:spTree>
    <p:extLst>
      <p:ext uri="{BB962C8B-B14F-4D97-AF65-F5344CB8AC3E}">
        <p14:creationId xmlns:p14="http://schemas.microsoft.com/office/powerpoint/2010/main" val="3378104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777FBB7B-3FB8-4B46-A9B2-427EB10C7B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26" y="-8625"/>
            <a:ext cx="12191999" cy="6607834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NOME E O ENDEREÇO COMPLETO DOS ADVOGADOS CONSTANTES DO PROCESSO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pt-B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Em cumprimento ao art. 1.016, IV, informa a agravante nome e endereço dos advogados constantes do processo: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Pelo agravante: Dr. (nome completo), com escritório em (endereço).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Pelo agravado: Dr. (nome completo), com escritório em (endereço).</a:t>
            </a:r>
            <a:endParaRPr lang="pt-B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PEÇAS OBRIGATÓRIAS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“Nos termos do art. 425, IV, do CPC/2015, as cópias das peças do processo são declaradas autênticas pelo advogado sob sua responsabilidade pessoal”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ou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Em cumprimento ao art. 1.017, I, do CPC, a petição de agravo de instrumento está sendo instruída obrigatoriamente OU processo eletrônico .... §5º art. 1.017</a:t>
            </a: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pt-B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527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777FBB7B-3FB8-4B46-A9B2-427EB10C7B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26" y="-8626"/>
            <a:ext cx="12191999" cy="6866625"/>
          </a:xfrm>
        </p:spPr>
        <p:txBody>
          <a:bodyPr>
            <a:noAutofit/>
          </a:bodyPr>
          <a:lstStyle/>
          <a:p>
            <a:pPr algn="just"/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DA ANTECIPAÇÃO DA TUTELA RECURSAL</a:t>
            </a:r>
          </a:p>
          <a:p>
            <a:pPr algn="just"/>
            <a:endParaRPr lang="pt-B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O art. 1.019, I, do Código de Processo Civil autoriza o relator a conceder o efeito suspensivo ou a tutela antecipada recursal...</a:t>
            </a:r>
          </a:p>
          <a:p>
            <a:pPr algn="just"/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Probabilidade do direito ...” A probabilidade do direito está presente considerando...”</a:t>
            </a:r>
          </a:p>
          <a:p>
            <a:pPr algn="just"/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Dano grave: “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 outro lado, caso não seja concedida a liminar, o Agravante sofrerá dano grave...”</a:t>
            </a:r>
          </a:p>
          <a:p>
            <a:pPr algn="just"/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Portanto, presentes os requisitos que autorizam a concessão da tutela antecipada recursal para o fim de deferir de imediato a tutela antecipada denegada na instância inferior.</a:t>
            </a:r>
          </a:p>
        </p:txBody>
      </p:sp>
    </p:spTree>
    <p:extLst>
      <p:ext uri="{BB962C8B-B14F-4D97-AF65-F5344CB8AC3E}">
        <p14:creationId xmlns:p14="http://schemas.microsoft.com/office/powerpoint/2010/main" val="1381063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777FBB7B-3FB8-4B46-A9B2-427EB10C7B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26" y="-8625"/>
            <a:ext cx="12191999" cy="6607834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 PEDIDOS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Em face do exposto, é a presente para requerer: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AutoNum type="alphaLcParenR"/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concessão do efeito suspensivo...,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AutoNum type="alphaLcParenR"/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Intimação da parte contrária para apresentar as contrarrazões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AutoNum type="alphaLcParenR"/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Ao final, conhecer e dar provimento do recurso para o fim de reformar a decisão...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pt-B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Por todo o exposto, o agravante requer que o recurso seja conhecido, concedendo-se de imediato a antecipação de tutela da pretensão recursal para ...., e, no julgamento do mérito dado provimento integral ao recurso para reformar a decisão ora impugnada, confirmando a antecipação de tutela deferida.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pt-B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Termos em que,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ede deferimento.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Local e data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pt-B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ome e assinatura do advogado, OAB/UF</a:t>
            </a:r>
            <a:endParaRPr lang="pt-B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876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71F41E1-0142-CA5B-2F37-387FEEF6C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b="1"/>
              <a:t>CENÁRIO</a:t>
            </a:r>
          </a:p>
          <a:p>
            <a:pPr marL="0" indent="0" algn="ctr">
              <a:buNone/>
            </a:pPr>
            <a:endParaRPr lang="pt-BR" b="1" dirty="0"/>
          </a:p>
          <a:p>
            <a:pPr marL="0" indent="0" algn="just">
              <a:buNone/>
            </a:pPr>
            <a:r>
              <a:rPr lang="pt-BR" dirty="0"/>
              <a:t>	João, diagnosticado com câncer na próstata, promoveu ação pelo procedimento comum em face da empresa Saúde Sempre para obter provimento de urgência que obrigasse a Ré a fornecer cirurgia e tratamento em situação de emergência, distribuída à 1ª Vara Cível de Piracicaba/SP (processo eletrônico).</a:t>
            </a:r>
          </a:p>
          <a:p>
            <a:pPr marL="0" indent="0" algn="just">
              <a:buNone/>
            </a:pPr>
            <a:r>
              <a:rPr lang="pt-BR" dirty="0"/>
              <a:t>	A inicial foi instruída o contrato, comprovantes de pagamento e a negativa indevida do plano de saúde.</a:t>
            </a:r>
          </a:p>
          <a:p>
            <a:pPr marL="0" indent="0" algn="just">
              <a:buNone/>
            </a:pPr>
            <a:r>
              <a:rPr lang="pt-BR" dirty="0"/>
              <a:t>	O magistrado denegou a tutela antecipada injustamente.</a:t>
            </a:r>
          </a:p>
          <a:p>
            <a:pPr marL="0" indent="0" algn="just">
              <a:buNone/>
            </a:pPr>
            <a:r>
              <a:rPr lang="pt-BR" dirty="0"/>
              <a:t>	Questão: elabore a peça processual cabível para a defesa dos interesses de João (considere que não existem omissões a serem sanadas e não têm cabimento embargos de declaração).</a:t>
            </a:r>
          </a:p>
        </p:txBody>
      </p:sp>
    </p:spTree>
    <p:extLst>
      <p:ext uri="{BB962C8B-B14F-4D97-AF65-F5344CB8AC3E}">
        <p14:creationId xmlns:p14="http://schemas.microsoft.com/office/powerpoint/2010/main" val="3460837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777FBB7B-3FB8-4B46-A9B2-427EB10C7B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26" y="-8626"/>
            <a:ext cx="12191999" cy="686662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t-BR" sz="2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REUMO ARTIGOS 1.015 A 1.020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t-BR" sz="25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FOLHA DE INTERPOSIÇÃO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pt-BR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ENDEREÇAMENTO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AGRAVAGANTE + QUALIFICAÇÃO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ADVOGADO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FUNDAMENTO ART. 1.015 do CPC,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INTERPOR AGRAVO DE INSTRUMENTO COM TUTELA ANTECIPADA RECURSAL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REQUERIMENTOS: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-EFEITO SUSPENSIVO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-INTIMAR AGRAVO PARA RESPONDER O RECURSO NO PRAZO DE 15 DIAS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-INFORMAR NOME E OAB ADVOGADOS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-INFORMAR PREPARO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FECHAMENTO</a:t>
            </a:r>
          </a:p>
        </p:txBody>
      </p:sp>
    </p:spTree>
    <p:extLst>
      <p:ext uri="{BB962C8B-B14F-4D97-AF65-F5344CB8AC3E}">
        <p14:creationId xmlns:p14="http://schemas.microsoft.com/office/powerpoint/2010/main" val="212475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777FBB7B-3FB8-4B46-A9B2-427EB10C7B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26" y="-8626"/>
            <a:ext cx="12191999" cy="686662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t-BR" sz="25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RESUMO MINUTA DO AGRAVO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APRESENTAÇÃO: EGRÉGIO TRIBUNAL, Colenda Câmara, Nobres Julgadores.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NOMES DAS PARTES “AGRAVANTE” – “AGRAVADO” - Origem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PRESSUPOSTOS DE ADMISSIBILIDADE: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</a:t>
            </a:r>
            <a:r>
              <a:rPr lang="pt-BR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TEMPESTIVIDADE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</a:t>
            </a:r>
            <a:r>
              <a:rPr lang="pt-BR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PREPARO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-</a:t>
            </a:r>
            <a:r>
              <a:rPr lang="pt-BR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CABIMENTO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EXPOSIÇÃO DO FATO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DIREITO E DAS RAZÕES DO PEDIDO DE REFORMA OU DE INVALIDAÇÃO DA DECISÃO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* atenção especial ao </a:t>
            </a:r>
            <a:r>
              <a:rPr lang="pt-BR" sz="25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direito material</a:t>
            </a:r>
            <a:endParaRPr lang="pt-BR" sz="2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NOME E O ENDEREÇO COMPLETO DOS ADVOGADOS CONSTANTES DO PROCESSO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ANTECIPAÇÃO DA TUTELA RECURSAL – FUNDAMENTO ART. 1.019, I CPC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NOME ADVOGADOS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PEÇAS OBRIGATÓRIAS (PROCESSO ELETRÔNICO – ART. 1.017 §5º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 PEDIDOS: CONHECER DO RESUMO E NO MÉRITO DAR PROVIMENTO PARA.... + LIMINAR</a:t>
            </a:r>
          </a:p>
        </p:txBody>
      </p:sp>
    </p:spTree>
    <p:extLst>
      <p:ext uri="{BB962C8B-B14F-4D97-AF65-F5344CB8AC3E}">
        <p14:creationId xmlns:p14="http://schemas.microsoft.com/office/powerpoint/2010/main" val="769170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F25853D-B97E-A4C2-C9C8-467908D1A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pt-BR" b="1" dirty="0"/>
              <a:t>AO EGRÉGIO TRIBUNAL DE JUSTIÇA DO ESTADO DE SÃO PAULO.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pt-BR" b="1" dirty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b="1" dirty="0"/>
              <a:t>JOÃO</a:t>
            </a:r>
            <a:r>
              <a:rPr lang="pt-BR" dirty="0"/>
              <a:t>, já qualificado nos autos da ação de obrigação de fazer, processo nº XXX, que tramita perante a 1ª Vara Cível da Comarca de Piracicaba/SP, que move em face de SAÚDE SEMPRE, pessoa jurídica de direito privado, já qualificada nos autos, por seu advogado, vem, respeitosamente, à presença de Vossas Excelências, com fundamento nos artigos 1.015, I, e 1.019, I, do Código de Processo Civil, interpor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pt-BR" dirty="0"/>
              <a:t> </a:t>
            </a:r>
            <a:r>
              <a:rPr lang="pt-BR" b="1" dirty="0"/>
              <a:t>AGRAVO DE INSTRUMENTO COM PEDIDO DE TUTELA ANTECIPADA RECURSAL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dirty="0"/>
              <a:t>em face da decisão interlocutória que indeferiu o pedido de tutela de urgência formulado pelo Agravante, pelas razões a seguir expostas.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dirty="0"/>
              <a:t>	Requer o recebimento e processamento do presente recurso, com a concessão imediata da tutela antecipada recursal, para determinar que a Agravada autorize e custeie a cirurgia e o tratamento médico necessários ao Agravante.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dirty="0"/>
              <a:t>	Requer, ainda, a concessão de efeito suspensivo, naquilo que for cabível, bem como a intimação da Agravada para apresentar resposta ao recurso, no prazo de 15 dias, nos termos do art. 1.019, II, do CPC.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pt-BR" dirty="0"/>
              <a:t>	Informa, para os fins legais, o nome e o número de inscrição na OAB dos advogados constituídos pelas partes: Advogado do Agravante: XXX, OAB/SP nº XXX - Advogado da Agravada: ainda não nomeou advogado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t-BR" dirty="0"/>
              <a:t>	Informa que o preparo foi devidamente recolhido nos termos do art. 1.007 do CPC, comprovante anexo.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pt-BR" dirty="0"/>
              <a:t>Termos em que, 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pt-BR" dirty="0"/>
              <a:t>pede deferimento.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pt-BR" dirty="0"/>
              <a:t>local e data.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pt-BR" dirty="0"/>
              <a:t>Advogado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pt-BR" dirty="0"/>
              <a:t>OAB nº XXX</a:t>
            </a:r>
          </a:p>
        </p:txBody>
      </p:sp>
    </p:spTree>
    <p:extLst>
      <p:ext uri="{BB962C8B-B14F-4D97-AF65-F5344CB8AC3E}">
        <p14:creationId xmlns:p14="http://schemas.microsoft.com/office/powerpoint/2010/main" val="2460166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B03B6-F187-A393-466A-4743D6ED4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C9A486-CEDC-B234-1848-9A5924AB6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 algn="ctr">
              <a:buNone/>
            </a:pPr>
            <a:r>
              <a:rPr lang="pt-BR" dirty="0"/>
              <a:t>RAZÕES DO AGRAVO DE INSTRUMENTO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/>
              <a:t>EGRÉGIO TRIBUNAL DE JUSTIÇA DO ESTADO DE SÃO PAULO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COLENDA CÂMARA</a:t>
            </a:r>
          </a:p>
          <a:p>
            <a:pPr marL="0" indent="0">
              <a:buNone/>
            </a:pPr>
            <a:r>
              <a:rPr lang="pt-BR" dirty="0"/>
              <a:t>	NOBRES JULGADORES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AGRAVANTE: João</a:t>
            </a:r>
          </a:p>
          <a:p>
            <a:pPr marL="0" indent="0">
              <a:buNone/>
            </a:pPr>
            <a:r>
              <a:rPr lang="pt-BR" dirty="0"/>
              <a:t>AGRAVADA: Saúde Sempre</a:t>
            </a:r>
          </a:p>
          <a:p>
            <a:pPr marL="0" indent="0">
              <a:buNone/>
            </a:pPr>
            <a:r>
              <a:rPr lang="pt-BR" dirty="0"/>
              <a:t>PROCESSO DE ORIGEM: nº XXX</a:t>
            </a:r>
          </a:p>
          <a:p>
            <a:pPr marL="0" indent="0">
              <a:buNone/>
            </a:pPr>
            <a:r>
              <a:rPr lang="pt-BR" dirty="0"/>
              <a:t>ORIGEM: 1ª Vara Cível da Comarca de Piracicaba</a:t>
            </a:r>
          </a:p>
        </p:txBody>
      </p:sp>
    </p:spTree>
    <p:extLst>
      <p:ext uri="{BB962C8B-B14F-4D97-AF65-F5344CB8AC3E}">
        <p14:creationId xmlns:p14="http://schemas.microsoft.com/office/powerpoint/2010/main" val="8314807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49208-5BF6-8FDE-A052-2B899D363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B4352FE-8EC6-43C0-4B45-7EDA2D193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t-BR" b="1" dirty="0"/>
              <a:t>DOS PRESSUPOSTOS DE ADMISSIBILIDADE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b="1" dirty="0"/>
              <a:t>Do cabimento</a:t>
            </a:r>
          </a:p>
          <a:p>
            <a:pPr marL="0" indent="0" algn="just">
              <a:buNone/>
            </a:pPr>
            <a:r>
              <a:rPr lang="pt-BR" dirty="0"/>
              <a:t>	O presente recurso é cabível, pois se volta contra decisão interlocutória que indeferiu pedido de tutela provisória de urgência.</a:t>
            </a:r>
          </a:p>
          <a:p>
            <a:pPr marL="0" indent="0" algn="just">
              <a:buNone/>
            </a:pPr>
            <a:r>
              <a:rPr lang="pt-BR" dirty="0"/>
              <a:t>	O art. 1.015, I, do CPC estabelece expressamente que cabe Agravo de Instrumento contra decisões interlocutórias que versarem sobre tutelas provisórias.</a:t>
            </a:r>
          </a:p>
          <a:p>
            <a:pPr marL="0" indent="0" algn="just">
              <a:buNone/>
            </a:pPr>
            <a:r>
              <a:rPr lang="pt-BR" dirty="0"/>
              <a:t>	Portanto, mostra-se adequada a utilização do presente recurso.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b="1" dirty="0"/>
              <a:t>Da tempestividade</a:t>
            </a:r>
          </a:p>
          <a:p>
            <a:pPr marL="0" indent="0" algn="just">
              <a:buNone/>
            </a:pPr>
            <a:r>
              <a:rPr lang="pt-BR" dirty="0"/>
              <a:t>	A decisão agravada foi devidamente disponibilizada/intimada em data recente, sendo o presente recurso interposto dentro do prazo legal de 15 dias úteis nos termos do 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art. 1.003, § 5º CPC</a:t>
            </a:r>
            <a:r>
              <a:rPr lang="pt-BR" dirty="0"/>
              <a:t>, razão pela qual é tempestivo.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>
              <a:buNone/>
            </a:pPr>
            <a:r>
              <a:rPr lang="pt-BR" b="1" dirty="0"/>
              <a:t>Do preparo</a:t>
            </a:r>
          </a:p>
          <a:p>
            <a:pPr marL="0" indent="0" algn="just">
              <a:buNone/>
            </a:pPr>
            <a:r>
              <a:rPr lang="pt-BR" dirty="0"/>
              <a:t>	Nos termos do art. 1.007 do CPC, no ato de interposição do recurso, o recorrente deve comprovar, quando exigido, o respectivo preparo. O Agravante junta o respectivo comprovante de recolhimento do preparo, quando exigível, atendendo ao pressuposto de admissibilidade recursal.</a:t>
            </a:r>
          </a:p>
        </p:txBody>
      </p:sp>
    </p:spTree>
    <p:extLst>
      <p:ext uri="{BB962C8B-B14F-4D97-AF65-F5344CB8AC3E}">
        <p14:creationId xmlns:p14="http://schemas.microsoft.com/office/powerpoint/2010/main" val="869003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67761-BA92-ABCF-221C-F22F51161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981F7CA-D637-8E3C-CF14-9C7E81666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b="1" dirty="0"/>
              <a:t>DOS FATOS</a:t>
            </a:r>
          </a:p>
          <a:p>
            <a:pPr marL="0" indent="0" algn="just">
              <a:buNone/>
            </a:pPr>
            <a:r>
              <a:rPr lang="pt-BR" dirty="0"/>
              <a:t>	O Agravante foi diagnosticado com </a:t>
            </a:r>
            <a:r>
              <a:rPr lang="pt-BR" b="1" dirty="0"/>
              <a:t>câncer na próstata</a:t>
            </a:r>
            <a:r>
              <a:rPr lang="pt-BR" dirty="0"/>
              <a:t>, encontrando-se em situação que exige a realização de cirurgia e tratamento médico em caráter de urgência.</a:t>
            </a:r>
          </a:p>
          <a:p>
            <a:pPr marL="0" indent="0" algn="just">
              <a:buNone/>
            </a:pPr>
            <a:r>
              <a:rPr lang="pt-BR" dirty="0"/>
              <a:t>	Diante da necessidade de atendimento médico imediato, João ajuizou ação em face da empresa </a:t>
            </a:r>
            <a:r>
              <a:rPr lang="pt-BR" b="1" dirty="0"/>
              <a:t>Saúde Sempre.</a:t>
            </a:r>
          </a:p>
          <a:p>
            <a:pPr marL="0" indent="0" algn="just">
              <a:buNone/>
            </a:pPr>
            <a:r>
              <a:rPr lang="pt-BR" b="1" dirty="0"/>
              <a:t>	E</a:t>
            </a:r>
            <a:r>
              <a:rPr lang="pt-BR" dirty="0"/>
              <a:t>m sede de tutela de urgência, que a agravada fosse obrigada a fornecer e custear a cirurgia e o tratamento necessários.</a:t>
            </a:r>
          </a:p>
          <a:p>
            <a:pPr marL="0" indent="0" algn="just">
              <a:buNone/>
            </a:pPr>
            <a:r>
              <a:rPr lang="pt-BR" dirty="0"/>
              <a:t>	A petição inicial foi devidamente instruída com o </a:t>
            </a:r>
            <a:r>
              <a:rPr lang="pt-BR" b="1" dirty="0"/>
              <a:t>contrato do plano de saúde</a:t>
            </a:r>
            <a:r>
              <a:rPr lang="pt-BR" dirty="0"/>
              <a:t>, os </a:t>
            </a:r>
            <a:r>
              <a:rPr lang="pt-BR" b="1" dirty="0"/>
              <a:t>comprovantes de pagamento das mensalidades</a:t>
            </a:r>
            <a:r>
              <a:rPr lang="pt-BR" dirty="0"/>
              <a:t> e a documentação que demonstra a </a:t>
            </a:r>
            <a:r>
              <a:rPr lang="pt-BR" b="1" dirty="0"/>
              <a:t>negativa de cobertura</a:t>
            </a:r>
            <a:r>
              <a:rPr lang="pt-BR" dirty="0"/>
              <a:t> pela operadora.</a:t>
            </a:r>
          </a:p>
          <a:p>
            <a:pPr marL="0" indent="0" algn="just">
              <a:buNone/>
            </a:pPr>
            <a:r>
              <a:rPr lang="pt-BR" dirty="0"/>
              <a:t>	Apesar da documentação apresentada e da situação de urgência decorrente da doença, o magistrado </a:t>
            </a:r>
            <a:r>
              <a:rPr lang="pt-BR" b="1" dirty="0"/>
              <a:t>indeferiu a tutela antecipada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771745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E2E48-71CB-033C-0743-FA334D7E2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584BB2-D229-B8D6-DAB1-77A6D3461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/>
              <a:t>DO DIREITO E DAS RAZÕES PARA REFORMA DA DECISÃO</a:t>
            </a:r>
          </a:p>
          <a:p>
            <a:pPr marL="0" indent="0">
              <a:buNone/>
            </a:pPr>
            <a:r>
              <a:rPr lang="pt-BR" dirty="0"/>
              <a:t>	O magistrado indeferiu a tutela antecipada equivocadamente.</a:t>
            </a:r>
          </a:p>
          <a:p>
            <a:pPr marL="0" indent="0">
              <a:buNone/>
            </a:pPr>
            <a:r>
              <a:rPr lang="pt-BR" dirty="0"/>
              <a:t>	A decisão agravada deve ser reformada, pois estão presentes os requisitos necessários à concessão da tutela de urgência.</a:t>
            </a:r>
          </a:p>
          <a:p>
            <a:pPr marL="0" indent="0">
              <a:buNone/>
            </a:pPr>
            <a:r>
              <a:rPr lang="pt-BR" dirty="0"/>
              <a:t>	O art. 300 do CPC autoriza a concessão da tutela de urgência quando presentes a probabilidade do direito e o perigo de dano ou risco ao resultado útil do processo.</a:t>
            </a:r>
          </a:p>
          <a:p>
            <a:pPr marL="0" indent="0">
              <a:buNone/>
            </a:pPr>
            <a:r>
              <a:rPr lang="pt-BR" dirty="0"/>
              <a:t>	No caso, a probabilidade do direito decorre da própria relação contratual existente entre as partes, demonstrada pelo contrato e pelos comprovantes de pagamento.</a:t>
            </a:r>
          </a:p>
          <a:p>
            <a:pPr marL="0" indent="0">
              <a:buNone/>
            </a:pPr>
            <a:r>
              <a:rPr lang="pt-BR" dirty="0"/>
              <a:t>	A documentação médica que demonstra a necessidade da cirurgia e do tratamento.</a:t>
            </a:r>
          </a:p>
          <a:p>
            <a:pPr marL="0" indent="0">
              <a:buNone/>
            </a:pPr>
            <a:r>
              <a:rPr lang="pt-BR" dirty="0"/>
              <a:t>	Assim, diante da contratação regularmente comprovada, do pagamento das mensalidades e da necessidade médica comprovada, mostra-se presente a probabilidade do direito.</a:t>
            </a:r>
          </a:p>
        </p:txBody>
      </p:sp>
    </p:spTree>
    <p:extLst>
      <p:ext uri="{BB962C8B-B14F-4D97-AF65-F5344CB8AC3E}">
        <p14:creationId xmlns:p14="http://schemas.microsoft.com/office/powerpoint/2010/main" val="32885155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C2FCB-5A2E-FF7A-5048-AEBF0FDEA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C7D750-B06C-9E77-06A7-720E60E26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>
              <a:buNone/>
            </a:pPr>
            <a:r>
              <a:rPr lang="pt-BR" b="1" dirty="0"/>
              <a:t>DA TUTELA DE URGÊNCIA</a:t>
            </a:r>
          </a:p>
          <a:p>
            <a:pPr marL="0" indent="0" algn="just">
              <a:buNone/>
            </a:pPr>
            <a:r>
              <a:rPr lang="pt-BR" dirty="0"/>
              <a:t> 	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dirty="0"/>
              <a:t>O </a:t>
            </a:r>
            <a:r>
              <a:rPr lang="pt-BR" b="1" dirty="0"/>
              <a:t>art. 1.019, I, do CPC</a:t>
            </a:r>
            <a:r>
              <a:rPr lang="pt-BR" dirty="0"/>
              <a:t> estabelece que, recebido o Agravo de Instrumento, o Relator poderá atribuir efeito suspensivo.</a:t>
            </a:r>
          </a:p>
          <a:p>
            <a:pPr marL="0" indent="0" algn="just">
              <a:buNone/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</a:t>
            </a:r>
            <a:r>
              <a:rPr lang="pt-BR" dirty="0"/>
              <a:t> decisão agravada deve ser reformada porque estão presentes os requisitos previstos no </a:t>
            </a:r>
            <a:r>
              <a:rPr lang="pt-BR" b="1" dirty="0"/>
              <a:t>art. 300 do CPC</a:t>
            </a:r>
            <a:r>
              <a:rPr lang="pt-BR" dirty="0"/>
              <a:t> para concessão da tutela de urgência</a:t>
            </a:r>
          </a:p>
          <a:p>
            <a:pPr marL="0" indent="0" algn="just">
              <a:buNone/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Nos autos h</a:t>
            </a:r>
            <a:r>
              <a:rPr lang="pt-BR" dirty="0"/>
              <a:t>á alta probabilidade de sucesso na demanda conforme os documentos anexados.</a:t>
            </a:r>
          </a:p>
          <a:p>
            <a:pPr marL="0" indent="0" algn="just">
              <a:buNone/>
            </a:pPr>
            <a:r>
              <a:rPr lang="pt-BR" dirty="0"/>
              <a:t>	O perigo de dano é evidente e o Agravante necessita de cirurgia e tratamento médico em situação de emergência conforme prescrição médica. </a:t>
            </a:r>
          </a:p>
          <a:p>
            <a:pPr marL="0" indent="0" algn="just">
              <a:buNone/>
            </a:pPr>
            <a:r>
              <a:rPr lang="pt-BR" dirty="0"/>
              <a:t>	O retardamento do tratamento pode agravar o quadro clínico e comprometer a efetividade da prestação jurisdicional buscada.</a:t>
            </a:r>
          </a:p>
          <a:p>
            <a:pPr marL="0" indent="0" algn="just">
              <a:buNone/>
            </a:pPr>
            <a:r>
              <a:rPr lang="pt-BR" dirty="0"/>
              <a:t>	Por essa razão, a decisão deve ser reformada através da concessão da tutela de urgência requerida.</a:t>
            </a:r>
          </a:p>
        </p:txBody>
      </p:sp>
    </p:spTree>
    <p:extLst>
      <p:ext uri="{BB962C8B-B14F-4D97-AF65-F5344CB8AC3E}">
        <p14:creationId xmlns:p14="http://schemas.microsoft.com/office/powerpoint/2010/main" val="15237280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A5BC3-79D7-E887-98CE-5773B31C2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2B5A360-73C1-7199-D680-E485284CD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>
              <a:buNone/>
            </a:pPr>
            <a:r>
              <a:rPr lang="pt-BR" b="1" dirty="0"/>
              <a:t>DOS ADVOGADOS DAS PARTES</a:t>
            </a:r>
          </a:p>
          <a:p>
            <a:pPr marL="0" indent="0">
              <a:buNone/>
            </a:pPr>
            <a:r>
              <a:rPr lang="pt-BR" dirty="0"/>
              <a:t>	Para os fins do art. 1.016, IV, do CPC, informa-se:</a:t>
            </a:r>
          </a:p>
          <a:p>
            <a:pPr marL="0" indent="0">
              <a:buNone/>
            </a:pPr>
            <a:r>
              <a:rPr lang="pt-BR" b="1" dirty="0"/>
              <a:t>Advogado do Agravante:</a:t>
            </a:r>
            <a:r>
              <a:rPr lang="pt-BR" dirty="0"/>
              <a:t> XXX, OAB/SP nº XXX, endereço completo: XXX.</a:t>
            </a:r>
          </a:p>
          <a:p>
            <a:pPr marL="0" indent="0">
              <a:buNone/>
            </a:pPr>
            <a:r>
              <a:rPr lang="pt-BR" b="1" dirty="0"/>
              <a:t>Advogado da Agravada:</a:t>
            </a:r>
            <a:r>
              <a:rPr lang="pt-BR" dirty="0"/>
              <a:t> o agravado ainda não foi intimado e não nomeou advogado.</a:t>
            </a:r>
          </a:p>
        </p:txBody>
      </p:sp>
    </p:spTree>
    <p:extLst>
      <p:ext uri="{BB962C8B-B14F-4D97-AF65-F5344CB8AC3E}">
        <p14:creationId xmlns:p14="http://schemas.microsoft.com/office/powerpoint/2010/main" val="11004677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A6D13-4485-9996-5D49-11773D1B2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920F3A3-12F1-6FC3-6CF2-9E47AF1211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>
              <a:buNone/>
            </a:pPr>
            <a:r>
              <a:rPr lang="pt-BR" b="1" dirty="0"/>
              <a:t>DAS PEÇAS</a:t>
            </a:r>
          </a:p>
          <a:p>
            <a:pPr marL="0" indent="0">
              <a:buNone/>
            </a:pPr>
            <a:r>
              <a:rPr lang="pt-BR" b="1" dirty="0"/>
              <a:t>	</a:t>
            </a:r>
            <a:r>
              <a:rPr lang="pt-BR" dirty="0"/>
              <a:t> Tratando-se de processo eletrônico, aplica-se a regra prevista no </a:t>
            </a:r>
            <a:r>
              <a:rPr lang="pt-BR" b="1" dirty="0"/>
              <a:t>art. 1.017, § 5º, do CPC</a:t>
            </a:r>
            <a:r>
              <a:rPr lang="pt-BR" dirty="0"/>
              <a:t>, dispensando a apresentação quanto à formação do recurso.</a:t>
            </a:r>
          </a:p>
          <a:p>
            <a:pPr marL="0" indent="0">
              <a:buNone/>
            </a:pP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42511240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1BCD5-0724-96C9-284A-30B1359DD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FE91485-6508-4A24-FF6E-0DDF3CF26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b="1" dirty="0"/>
              <a:t>DOS PEDIDOS</a:t>
            </a:r>
          </a:p>
          <a:p>
            <a:pPr marL="0" indent="0">
              <a:buNone/>
            </a:pPr>
            <a:r>
              <a:rPr lang="pt-BR" dirty="0"/>
              <a:t>	Diante do exposto, requer:</a:t>
            </a:r>
          </a:p>
          <a:p>
            <a:pPr marL="0" indent="0" algn="just">
              <a:buNone/>
            </a:pPr>
            <a:r>
              <a:rPr lang="pt-BR" dirty="0"/>
              <a:t>a) o </a:t>
            </a:r>
            <a:r>
              <a:rPr lang="pt-BR" b="1" dirty="0"/>
              <a:t>conhecimento</a:t>
            </a:r>
            <a:r>
              <a:rPr lang="pt-BR" dirty="0"/>
              <a:t> do presente Agravo de Instrumento, por estarem presentes todos os pressupostos de admissibilidade;</a:t>
            </a:r>
          </a:p>
          <a:p>
            <a:pPr marL="0" indent="0" algn="just">
              <a:buNone/>
            </a:pPr>
            <a:r>
              <a:rPr lang="pt-BR" dirty="0"/>
              <a:t>b) a atribuição de efeito suspensivo e a concessão imediata da tutela antecipada recursal, nos termos do art. 1.019, I, do CPC, para determinar que a Agravada autorize e custeie a cirurgia e o tratamento médico necessários ao Agravante, conforme prescrição médica;</a:t>
            </a:r>
          </a:p>
          <a:p>
            <a:pPr marL="0" indent="0" algn="just">
              <a:buNone/>
            </a:pPr>
            <a:r>
              <a:rPr lang="pt-BR" dirty="0"/>
              <a:t>c) a intimação da Agravada por carta com aviso de recebimento para apresentar resposta ao recurso, no prazo de 15 dias, nos termos do art. 1.019, II, do CPC;</a:t>
            </a:r>
          </a:p>
          <a:p>
            <a:pPr marL="0" indent="0" algn="just">
              <a:buNone/>
            </a:pPr>
            <a:r>
              <a:rPr lang="pt-BR" dirty="0"/>
              <a:t>d) ao final, o </a:t>
            </a:r>
            <a:r>
              <a:rPr lang="pt-BR" b="1" dirty="0"/>
              <a:t>provimento</a:t>
            </a:r>
            <a:r>
              <a:rPr lang="pt-BR" dirty="0"/>
              <a:t> do Agravo de Instrumento, para reformar a decisão agravada e confirmar a tutela concedida em sede recursal, determinando-se à Agravada o fornecimento e custeio da cirurgia e do tratamento necessários ao Agravante.</a:t>
            </a:r>
          </a:p>
          <a:p>
            <a:pPr marL="0" indent="0" algn="ctr">
              <a:buNone/>
            </a:pPr>
            <a:r>
              <a:rPr lang="pt-BR" dirty="0"/>
              <a:t>Termos em que,</a:t>
            </a:r>
          </a:p>
          <a:p>
            <a:pPr marL="0" indent="0" algn="ctr">
              <a:buNone/>
            </a:pPr>
            <a:r>
              <a:rPr lang="pt-BR" dirty="0"/>
              <a:t>pede deferimento.</a:t>
            </a:r>
          </a:p>
          <a:p>
            <a:pPr marL="0" indent="0" algn="ctr">
              <a:buNone/>
            </a:pPr>
            <a:r>
              <a:rPr lang="pt-BR" dirty="0"/>
              <a:t>Local e data.</a:t>
            </a:r>
          </a:p>
          <a:p>
            <a:pPr marL="0" indent="0" algn="ctr">
              <a:buNone/>
            </a:pPr>
            <a:r>
              <a:rPr lang="pt-BR" dirty="0"/>
              <a:t>Advogado</a:t>
            </a:r>
          </a:p>
          <a:p>
            <a:pPr marL="0" indent="0" algn="ctr">
              <a:buNone/>
            </a:pPr>
            <a:r>
              <a:rPr lang="pt-BR" dirty="0"/>
              <a:t>OAB nº XXX</a:t>
            </a:r>
          </a:p>
        </p:txBody>
      </p:sp>
    </p:spTree>
    <p:extLst>
      <p:ext uri="{BB962C8B-B14F-4D97-AF65-F5344CB8AC3E}">
        <p14:creationId xmlns:p14="http://schemas.microsoft.com/office/powerpoint/2010/main" val="34472807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2534</Words>
  <Application>Microsoft Office PowerPoint</Application>
  <PresentationFormat>Widescreen</PresentationFormat>
  <Paragraphs>196</Paragraphs>
  <Slides>21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7" baseType="lpstr">
      <vt:lpstr>ADLaM Display</vt:lpstr>
      <vt:lpstr>Arial</vt:lpstr>
      <vt:lpstr>Calibri</vt:lpstr>
      <vt:lpstr>Calibri Light</vt:lpstr>
      <vt:lpstr>Georgia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Julio Lopes</dc:creator>
  <cp:lastModifiedBy>Julio Augusto Lopes</cp:lastModifiedBy>
  <cp:revision>21</cp:revision>
  <dcterms:created xsi:type="dcterms:W3CDTF">2024-09-24T13:45:46Z</dcterms:created>
  <dcterms:modified xsi:type="dcterms:W3CDTF">2026-09-29T14:42:28Z</dcterms:modified>
</cp:coreProperties>
</file>