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511" r:id="rId2"/>
    <p:sldId id="554" r:id="rId3"/>
    <p:sldId id="562" r:id="rId4"/>
    <p:sldId id="563" r:id="rId5"/>
    <p:sldId id="564" r:id="rId6"/>
    <p:sldId id="565" r:id="rId7"/>
    <p:sldId id="566" r:id="rId8"/>
    <p:sldId id="567" r:id="rId9"/>
    <p:sldId id="555" r:id="rId10"/>
    <p:sldId id="558" r:id="rId11"/>
    <p:sldId id="556" r:id="rId12"/>
    <p:sldId id="559" r:id="rId13"/>
    <p:sldId id="560" r:id="rId14"/>
    <p:sldId id="557" r:id="rId15"/>
    <p:sldId id="553" r:id="rId16"/>
    <p:sldId id="561" r:id="rId17"/>
    <p:sldId id="552" r:id="rId18"/>
    <p:sldId id="541" r:id="rId19"/>
    <p:sldId id="542" r:id="rId20"/>
    <p:sldId id="545" r:id="rId21"/>
    <p:sldId id="543" r:id="rId22"/>
    <p:sldId id="544" r:id="rId23"/>
    <p:sldId id="546" r:id="rId24"/>
    <p:sldId id="547" r:id="rId25"/>
    <p:sldId id="548" r:id="rId26"/>
    <p:sldId id="550" r:id="rId27"/>
    <p:sldId id="549" r:id="rId28"/>
    <p:sldId id="519" r:id="rId29"/>
    <p:sldId id="531" r:id="rId30"/>
    <p:sldId id="532" r:id="rId31"/>
    <p:sldId id="537" r:id="rId32"/>
    <p:sldId id="520" r:id="rId33"/>
    <p:sldId id="533" r:id="rId34"/>
    <p:sldId id="522" r:id="rId35"/>
    <p:sldId id="535" r:id="rId36"/>
    <p:sldId id="516" r:id="rId37"/>
    <p:sldId id="527" r:id="rId38"/>
    <p:sldId id="538" r:id="rId39"/>
    <p:sldId id="539" r:id="rId40"/>
    <p:sldId id="497" r:id="rId41"/>
    <p:sldId id="498" r:id="rId42"/>
    <p:sldId id="513" r:id="rId43"/>
    <p:sldId id="523" r:id="rId44"/>
    <p:sldId id="496" r:id="rId45"/>
    <p:sldId id="540" r:id="rId46"/>
    <p:sldId id="512" r:id="rId47"/>
    <p:sldId id="514" r:id="rId48"/>
    <p:sldId id="524" r:id="rId49"/>
    <p:sldId id="525" r:id="rId50"/>
    <p:sldId id="526" r:id="rId51"/>
    <p:sldId id="521" r:id="rId52"/>
    <p:sldId id="534" r:id="rId53"/>
    <p:sldId id="517" r:id="rId54"/>
    <p:sldId id="536" r:id="rId55"/>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450" autoAdjust="0"/>
    <p:restoredTop sz="94660"/>
  </p:normalViewPr>
  <p:slideViewPr>
    <p:cSldViewPr>
      <p:cViewPr varScale="1">
        <p:scale>
          <a:sx n="65" d="100"/>
          <a:sy n="65" d="100"/>
        </p:scale>
        <p:origin x="1248"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B6540F-2434-43A9-98F9-B63F78311139}" type="datetimeFigureOut">
              <a:rPr lang="pt-BR" smtClean="0"/>
              <a:t>26/10/2026</a:t>
            </a:fld>
            <a:endParaRPr lang="pt-BR"/>
          </a:p>
        </p:txBody>
      </p:sp>
      <p:sp>
        <p:nvSpPr>
          <p:cNvPr id="4" name="Espaço Reservado para Imagem de Sli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35A5C1-C2B5-4012-82AC-1F674628FB09}" type="slidenum">
              <a:rPr lang="pt-BR" smtClean="0"/>
              <a:t>‹nº›</a:t>
            </a:fld>
            <a:endParaRPr lang="pt-BR"/>
          </a:p>
        </p:txBody>
      </p:sp>
    </p:spTree>
    <p:extLst>
      <p:ext uri="{BB962C8B-B14F-4D97-AF65-F5344CB8AC3E}">
        <p14:creationId xmlns:p14="http://schemas.microsoft.com/office/powerpoint/2010/main" val="24599030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a:t>Clique para editar o título mestre</a:t>
            </a: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85A572F1-DF52-40BE-9A6E-C41CBF95AA1B}" type="datetimeFigureOut">
              <a:rPr lang="pt-BR" smtClean="0"/>
              <a:t>26/10/2026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EB14B4DA-6B1F-416D-9A3C-9707AD360475}" type="slidenum">
              <a:rPr lang="pt-BR" smtClean="0"/>
              <a:t>‹nº›</a:t>
            </a:fld>
            <a:endParaRPr lang="pt-BR"/>
          </a:p>
        </p:txBody>
      </p:sp>
    </p:spTree>
    <p:extLst>
      <p:ext uri="{BB962C8B-B14F-4D97-AF65-F5344CB8AC3E}">
        <p14:creationId xmlns:p14="http://schemas.microsoft.com/office/powerpoint/2010/main" val="5480760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85A572F1-DF52-40BE-9A6E-C41CBF95AA1B}" type="datetimeFigureOut">
              <a:rPr lang="pt-BR" smtClean="0"/>
              <a:t>26/10/2026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EB14B4DA-6B1F-416D-9A3C-9707AD360475}" type="slidenum">
              <a:rPr lang="pt-BR" smtClean="0"/>
              <a:t>‹nº›</a:t>
            </a:fld>
            <a:endParaRPr lang="pt-BR"/>
          </a:p>
        </p:txBody>
      </p:sp>
    </p:spTree>
    <p:extLst>
      <p:ext uri="{BB962C8B-B14F-4D97-AF65-F5344CB8AC3E}">
        <p14:creationId xmlns:p14="http://schemas.microsoft.com/office/powerpoint/2010/main" val="3030420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a:t>Clique para editar o título mestre</a:t>
            </a: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 texto mestre</a:t>
            </a:r>
          </a:p>
        </p:txBody>
      </p:sp>
      <p:sp>
        <p:nvSpPr>
          <p:cNvPr id="4" name="Espaço Reservado para Data 3"/>
          <p:cNvSpPr>
            <a:spLocks noGrp="1"/>
          </p:cNvSpPr>
          <p:nvPr>
            <p:ph type="dt" sz="half" idx="10"/>
          </p:nvPr>
        </p:nvSpPr>
        <p:spPr/>
        <p:txBody>
          <a:bodyPr/>
          <a:lstStyle/>
          <a:p>
            <a:fld id="{85A572F1-DF52-40BE-9A6E-C41CBF95AA1B}" type="datetimeFigureOut">
              <a:rPr lang="pt-BR" smtClean="0"/>
              <a:t>26/10/2026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EB14B4DA-6B1F-416D-9A3C-9707AD360475}" type="slidenum">
              <a:rPr lang="pt-BR" smtClean="0"/>
              <a:t>‹nº›</a:t>
            </a:fld>
            <a:endParaRPr lang="pt-BR"/>
          </a:p>
        </p:txBody>
      </p:sp>
    </p:spTree>
    <p:extLst>
      <p:ext uri="{BB962C8B-B14F-4D97-AF65-F5344CB8AC3E}">
        <p14:creationId xmlns:p14="http://schemas.microsoft.com/office/powerpoint/2010/main" val="34291418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85A572F1-DF52-40BE-9A6E-C41CBF95AA1B}" type="datetimeFigureOut">
              <a:rPr lang="pt-BR" smtClean="0"/>
              <a:t>26/10/2026</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EB14B4DA-6B1F-416D-9A3C-9707AD360475}" type="slidenum">
              <a:rPr lang="pt-BR" smtClean="0"/>
              <a:t>‹nº›</a:t>
            </a:fld>
            <a:endParaRPr lang="pt-BR"/>
          </a:p>
        </p:txBody>
      </p:sp>
    </p:spTree>
    <p:extLst>
      <p:ext uri="{BB962C8B-B14F-4D97-AF65-F5344CB8AC3E}">
        <p14:creationId xmlns:p14="http://schemas.microsoft.com/office/powerpoint/2010/main" val="755728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a:t>Clique para editar o título mestre</a:t>
            </a: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85A572F1-DF52-40BE-9A6E-C41CBF95AA1B}" type="datetimeFigureOut">
              <a:rPr lang="pt-BR" smtClean="0"/>
              <a:t>26/10/2026</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EB14B4DA-6B1F-416D-9A3C-9707AD360475}" type="slidenum">
              <a:rPr lang="pt-BR" smtClean="0"/>
              <a:t>‹nº›</a:t>
            </a:fld>
            <a:endParaRPr lang="pt-BR"/>
          </a:p>
        </p:txBody>
      </p:sp>
    </p:spTree>
    <p:extLst>
      <p:ext uri="{BB962C8B-B14F-4D97-AF65-F5344CB8AC3E}">
        <p14:creationId xmlns:p14="http://schemas.microsoft.com/office/powerpoint/2010/main" val="33567529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2"/>
          <p:cNvSpPr>
            <a:spLocks noGrp="1"/>
          </p:cNvSpPr>
          <p:nvPr>
            <p:ph type="dt" sz="half" idx="10"/>
          </p:nvPr>
        </p:nvSpPr>
        <p:spPr/>
        <p:txBody>
          <a:bodyPr/>
          <a:lstStyle/>
          <a:p>
            <a:fld id="{85A572F1-DF52-40BE-9A6E-C41CBF95AA1B}" type="datetimeFigureOut">
              <a:rPr lang="pt-BR" smtClean="0"/>
              <a:t>26/10/2026</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EB14B4DA-6B1F-416D-9A3C-9707AD360475}" type="slidenum">
              <a:rPr lang="pt-BR" smtClean="0"/>
              <a:t>‹nº›</a:t>
            </a:fld>
            <a:endParaRPr lang="pt-BR"/>
          </a:p>
        </p:txBody>
      </p:sp>
    </p:spTree>
    <p:extLst>
      <p:ext uri="{BB962C8B-B14F-4D97-AF65-F5344CB8AC3E}">
        <p14:creationId xmlns:p14="http://schemas.microsoft.com/office/powerpoint/2010/main" val="6786921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85A572F1-DF52-40BE-9A6E-C41CBF95AA1B}" type="datetimeFigureOut">
              <a:rPr lang="pt-BR" smtClean="0"/>
              <a:t>26/10/2026</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EB14B4DA-6B1F-416D-9A3C-9707AD360475}" type="slidenum">
              <a:rPr lang="pt-BR" smtClean="0"/>
              <a:t>‹nº›</a:t>
            </a:fld>
            <a:endParaRPr lang="pt-BR"/>
          </a:p>
        </p:txBody>
      </p:sp>
    </p:spTree>
    <p:extLst>
      <p:ext uri="{BB962C8B-B14F-4D97-AF65-F5344CB8AC3E}">
        <p14:creationId xmlns:p14="http://schemas.microsoft.com/office/powerpoint/2010/main" val="2272674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a:t>Clique para editar o título mestre</a:t>
            </a: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85A572F1-DF52-40BE-9A6E-C41CBF95AA1B}" type="datetimeFigureOut">
              <a:rPr lang="pt-BR" smtClean="0"/>
              <a:t>26/10/2026</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EB14B4DA-6B1F-416D-9A3C-9707AD360475}" type="slidenum">
              <a:rPr lang="pt-BR" smtClean="0"/>
              <a:t>‹nº›</a:t>
            </a:fld>
            <a:endParaRPr lang="pt-BR"/>
          </a:p>
        </p:txBody>
      </p:sp>
    </p:spTree>
    <p:extLst>
      <p:ext uri="{BB962C8B-B14F-4D97-AF65-F5344CB8AC3E}">
        <p14:creationId xmlns:p14="http://schemas.microsoft.com/office/powerpoint/2010/main" val="34618620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a:t>Clique para editar o título mestre</a:t>
            </a: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85A572F1-DF52-40BE-9A6E-C41CBF95AA1B}" type="datetimeFigureOut">
              <a:rPr lang="pt-BR" smtClean="0"/>
              <a:t>26/10/2026</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EB14B4DA-6B1F-416D-9A3C-9707AD360475}" type="slidenum">
              <a:rPr lang="pt-BR" smtClean="0"/>
              <a:t>‹nº›</a:t>
            </a:fld>
            <a:endParaRPr lang="pt-BR"/>
          </a:p>
        </p:txBody>
      </p:sp>
    </p:spTree>
    <p:extLst>
      <p:ext uri="{BB962C8B-B14F-4D97-AF65-F5344CB8AC3E}">
        <p14:creationId xmlns:p14="http://schemas.microsoft.com/office/powerpoint/2010/main" val="3672530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85A572F1-DF52-40BE-9A6E-C41CBF95AA1B}" type="datetimeFigureOut">
              <a:rPr lang="pt-BR" smtClean="0"/>
              <a:t>26/10/2026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EB14B4DA-6B1F-416D-9A3C-9707AD360475}" type="slidenum">
              <a:rPr lang="pt-BR" smtClean="0"/>
              <a:t>‹nº›</a:t>
            </a:fld>
            <a:endParaRPr lang="pt-BR"/>
          </a:p>
        </p:txBody>
      </p:sp>
    </p:spTree>
    <p:extLst>
      <p:ext uri="{BB962C8B-B14F-4D97-AF65-F5344CB8AC3E}">
        <p14:creationId xmlns:p14="http://schemas.microsoft.com/office/powerpoint/2010/main" val="3744930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85A572F1-DF52-40BE-9A6E-C41CBF95AA1B}" type="datetimeFigureOut">
              <a:rPr lang="pt-BR" smtClean="0"/>
              <a:t>26/10/2026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EB14B4DA-6B1F-416D-9A3C-9707AD360475}" type="slidenum">
              <a:rPr lang="pt-BR" smtClean="0"/>
              <a:t>‹nº›</a:t>
            </a:fld>
            <a:endParaRPr lang="pt-BR"/>
          </a:p>
        </p:txBody>
      </p:sp>
    </p:spTree>
    <p:extLst>
      <p:ext uri="{BB962C8B-B14F-4D97-AF65-F5344CB8AC3E}">
        <p14:creationId xmlns:p14="http://schemas.microsoft.com/office/powerpoint/2010/main" val="25184295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A572F1-DF52-40BE-9A6E-C41CBF95AA1B}" type="datetimeFigureOut">
              <a:rPr lang="pt-BR" smtClean="0"/>
              <a:t>26/10/2026</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14B4DA-6B1F-416D-9A3C-9707AD360475}" type="slidenum">
              <a:rPr lang="pt-BR" smtClean="0"/>
              <a:t>‹nº›</a:t>
            </a:fld>
            <a:endParaRPr lang="pt-BR"/>
          </a:p>
        </p:txBody>
      </p:sp>
    </p:spTree>
    <p:extLst>
      <p:ext uri="{BB962C8B-B14F-4D97-AF65-F5344CB8AC3E}">
        <p14:creationId xmlns:p14="http://schemas.microsoft.com/office/powerpoint/2010/main" val="7575038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https://www.youtube.com/watch?v=UMKdwTTz5uQ"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F70BA-40C1-8272-9C09-4FAD45B4EB74}"/>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5F94F693-923A-818D-B997-67C993589B0A}"/>
              </a:ext>
            </a:extLst>
          </p:cNvPr>
          <p:cNvSpPr>
            <a:spLocks noGrp="1"/>
          </p:cNvSpPr>
          <p:nvPr>
            <p:ph idx="1"/>
          </p:nvPr>
        </p:nvSpPr>
        <p:spPr>
          <a:xfrm>
            <a:off x="0" y="0"/>
            <a:ext cx="9144000" cy="6858000"/>
          </a:xfrm>
        </p:spPr>
        <p:txBody>
          <a:bodyPr>
            <a:normAutofit fontScale="92500" lnSpcReduction="20000"/>
          </a:bodyPr>
          <a:lstStyle/>
          <a:p>
            <a:pPr marL="0" indent="0" algn="just">
              <a:buNone/>
            </a:pPr>
            <a:r>
              <a:rPr lang="pt-BR" sz="1800" b="1" dirty="0">
                <a:solidFill>
                  <a:srgbClr val="000000"/>
                </a:solidFill>
                <a:latin typeface="Arial" panose="020B0604020202020204" pitchFamily="34" charset="0"/>
              </a:rPr>
              <a:t>OAB 47 - Napoleão</a:t>
            </a:r>
            <a:r>
              <a:rPr lang="pt-BR" sz="1800" dirty="0">
                <a:solidFill>
                  <a:srgbClr val="000000"/>
                </a:solidFill>
                <a:latin typeface="Arial" panose="020B0604020202020204" pitchFamily="34" charset="0"/>
              </a:rPr>
              <a:t> celebrou contrato de compra e venda de um automóvel zero-quilômetro da marca </a:t>
            </a:r>
            <a:r>
              <a:rPr lang="pt-BR" sz="1800" dirty="0" err="1">
                <a:solidFill>
                  <a:srgbClr val="000000"/>
                </a:solidFill>
                <a:latin typeface="Arial" panose="020B0604020202020204" pitchFamily="34" charset="0"/>
              </a:rPr>
              <a:t>Botus</a:t>
            </a:r>
            <a:r>
              <a:rPr lang="pt-BR" sz="1800" dirty="0">
                <a:solidFill>
                  <a:srgbClr val="000000"/>
                </a:solidFill>
                <a:latin typeface="Arial" panose="020B0604020202020204" pitchFamily="34" charset="0"/>
              </a:rPr>
              <a:t>, fabricado pela </a:t>
            </a:r>
            <a:r>
              <a:rPr lang="pt-BR" sz="1800" b="1" dirty="0" err="1">
                <a:solidFill>
                  <a:srgbClr val="000000"/>
                </a:solidFill>
                <a:latin typeface="Arial" panose="020B0604020202020204" pitchFamily="34" charset="0"/>
              </a:rPr>
              <a:t>Botus</a:t>
            </a:r>
            <a:r>
              <a:rPr lang="pt-BR" sz="1800" dirty="0">
                <a:solidFill>
                  <a:srgbClr val="000000"/>
                </a:solidFill>
                <a:latin typeface="Arial" panose="020B0604020202020204" pitchFamily="34" charset="0"/>
              </a:rPr>
              <a:t> Automóveis do Brasil Ltda., e vendido pela concessionária </a:t>
            </a:r>
            <a:r>
              <a:rPr lang="pt-BR" sz="1800" b="1" dirty="0">
                <a:solidFill>
                  <a:srgbClr val="000000"/>
                </a:solidFill>
                <a:latin typeface="Arial" panose="020B0604020202020204" pitchFamily="34" charset="0"/>
              </a:rPr>
              <a:t>Carros Bons </a:t>
            </a:r>
            <a:r>
              <a:rPr lang="pt-BR" sz="1800" dirty="0">
                <a:solidFill>
                  <a:srgbClr val="000000"/>
                </a:solidFill>
                <a:latin typeface="Arial" panose="020B0604020202020204" pitchFamily="34" charset="0"/>
              </a:rPr>
              <a:t>Ltda. Ficou estabelecido que o comprador pagaria o valor de R$ 120.000,00 à vista, na véspera da data prevista para a entrega do automóvel, o que foi rigorosamente cumprido por Napoleão.</a:t>
            </a:r>
          </a:p>
          <a:p>
            <a:pPr marL="0" indent="0" algn="just">
              <a:buNone/>
            </a:pPr>
            <a:r>
              <a:rPr lang="pt-BR" sz="1800" dirty="0">
                <a:solidFill>
                  <a:srgbClr val="000000"/>
                </a:solidFill>
                <a:latin typeface="Arial" panose="020B0604020202020204" pitchFamily="34" charset="0"/>
              </a:rPr>
              <a:t>	No mesmo dia em que retirou o veículo da concessionária, Napoleão o conduziu por uma movimentada via da cidade do Rio de Janeiro (RJ), onde mora, de forma diligente e em velocidade compatível com os limites previstos. Todavia, ao pisar no freio visando parar em um sinal de trânsito, o automóvel não reduziu a velocidade. Em razão disso, Napoleão, ao empreender manobra evasiva para não atropelar um pedestre, veio a colidir contra um poste, causando danos de média monta ao veículo.</a:t>
            </a:r>
          </a:p>
          <a:p>
            <a:pPr marL="0" indent="0" algn="just">
              <a:buNone/>
            </a:pPr>
            <a:r>
              <a:rPr lang="pt-BR" sz="1800" dirty="0">
                <a:solidFill>
                  <a:srgbClr val="000000"/>
                </a:solidFill>
                <a:latin typeface="Arial" panose="020B0604020202020204" pitchFamily="34" charset="0"/>
              </a:rPr>
              <a:t>	Após o evento, o automóvel de Napoleão foi levado para a concessionária Carros Bons Ltda. Lá, constatou-se que, em razão de falha no software que comanda a central eletrônica, ocasionada por erro na montagem do veículo na fábrica, os freios não funcionaram, sendo essa a razão pela qual Napoleão não logrou êxito em parar o automóvel.</a:t>
            </a:r>
          </a:p>
          <a:p>
            <a:pPr marL="0" indent="0" algn="just">
              <a:buNone/>
            </a:pPr>
            <a:r>
              <a:rPr lang="pt-BR" sz="1800" dirty="0">
                <a:solidFill>
                  <a:srgbClr val="000000"/>
                </a:solidFill>
                <a:latin typeface="Arial" panose="020B0604020202020204" pitchFamily="34" charset="0"/>
              </a:rPr>
              <a:t>	O conserto do veículo demorou três semanas, custou R$ 20.000,00 e 90% do valor foi pago pela seguradora Seguro Bom, nos termos do seguro contratado por Napoleão para cobrir os eventos referentes a danos materiais em favor do próprio segurado e de terceiros. Em que pese o fato de o reparo ter sido efetuado de forma adequada, a existência de sinistro ocasionou a depreciação de cerca de 20% do valor de mercado do automóvel em relação a um veículo semelhante que não fora sinistrado, avaliado nos mesmos R$ 120.000,00 pagos por Napoleão. Não obstante o aborrecimento, Napoleão não suportou danos em sua esfera moral.</a:t>
            </a:r>
          </a:p>
          <a:p>
            <a:pPr marL="0" indent="0" algn="just">
              <a:buNone/>
            </a:pPr>
            <a:r>
              <a:rPr lang="pt-BR" sz="1800" dirty="0">
                <a:solidFill>
                  <a:srgbClr val="000000"/>
                </a:solidFill>
                <a:latin typeface="Arial" panose="020B0604020202020204" pitchFamily="34" charset="0"/>
              </a:rPr>
              <a:t>	Napoleão, representante comercial autônomo, fazia uso diário do veículo para o exercício de sua atividade profissional, possuindo hipossuficiência técnica quanto ao funcionamento mecânico e eletrônico do automóvel.</a:t>
            </a:r>
          </a:p>
          <a:p>
            <a:pPr marL="0" indent="0" algn="just">
              <a:buNone/>
            </a:pPr>
            <a:r>
              <a:rPr lang="pt-BR" sz="1800" dirty="0">
                <a:solidFill>
                  <a:srgbClr val="000000"/>
                </a:solidFill>
                <a:latin typeface="Arial" panose="020B0604020202020204" pitchFamily="34" charset="0"/>
              </a:rPr>
              <a:t>	No período em que permaneceu sem o automóvel, Napoleão perdeu cerca de R$ 30.000,00  em negócios que, comprovadamente, deixou de realizar por serem de clientes situados em localidades distantes do Rio de Janeiro, que foram atendidos por representantes comerciais que conseguiram se deslocar até o local. Diante dos fatos narrados, na qualidade de advogado(a) de Napoleão, elabore a peça processual.</a:t>
            </a:r>
          </a:p>
        </p:txBody>
      </p:sp>
    </p:spTree>
    <p:extLst>
      <p:ext uri="{BB962C8B-B14F-4D97-AF65-F5344CB8AC3E}">
        <p14:creationId xmlns:p14="http://schemas.microsoft.com/office/powerpoint/2010/main" val="35025021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77D31-D931-FE0E-774C-B75B6F38A21D}"/>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C6C4FCC9-5C26-4CD4-2EB9-6737DC2DB04B}"/>
              </a:ext>
            </a:extLst>
          </p:cNvPr>
          <p:cNvSpPr>
            <a:spLocks noGrp="1"/>
          </p:cNvSpPr>
          <p:nvPr>
            <p:ph idx="1"/>
          </p:nvPr>
        </p:nvSpPr>
        <p:spPr>
          <a:xfrm>
            <a:off x="0" y="0"/>
            <a:ext cx="9144000" cy="6858000"/>
          </a:xfrm>
        </p:spPr>
        <p:txBody>
          <a:bodyPr>
            <a:normAutofit fontScale="85000" lnSpcReduction="10000"/>
          </a:bodyPr>
          <a:lstStyle/>
          <a:p>
            <a:pPr marL="0" indent="0" algn="just">
              <a:buNone/>
            </a:pPr>
            <a:r>
              <a:rPr lang="pt-BR" sz="1800" dirty="0">
                <a:solidFill>
                  <a:srgbClr val="000000"/>
                </a:solidFill>
                <a:latin typeface="Arial" panose="020B0604020202020204" pitchFamily="34" charset="0"/>
              </a:rPr>
              <a:t>	A peça processual a ser redigida é uma </a:t>
            </a:r>
            <a:r>
              <a:rPr lang="pt-BR" sz="1800" b="1" dirty="0">
                <a:solidFill>
                  <a:srgbClr val="000000"/>
                </a:solidFill>
                <a:latin typeface="Arial" panose="020B0604020202020204" pitchFamily="34" charset="0"/>
              </a:rPr>
              <a:t>Petição Inicial </a:t>
            </a:r>
            <a:r>
              <a:rPr lang="pt-BR" sz="1800" dirty="0">
                <a:solidFill>
                  <a:srgbClr val="000000"/>
                </a:solidFill>
                <a:latin typeface="Arial" panose="020B0604020202020204" pitchFamily="34" charset="0"/>
              </a:rPr>
              <a:t>de Ação </a:t>
            </a:r>
            <a:r>
              <a:rPr lang="pt-BR" sz="1800" b="1" dirty="0">
                <a:solidFill>
                  <a:srgbClr val="000000"/>
                </a:solidFill>
                <a:latin typeface="Arial" panose="020B0604020202020204" pitchFamily="34" charset="0"/>
              </a:rPr>
              <a:t>Indenizatória</a:t>
            </a:r>
            <a:r>
              <a:rPr lang="pt-BR" sz="1800" dirty="0">
                <a:solidFill>
                  <a:srgbClr val="000000"/>
                </a:solidFill>
                <a:latin typeface="Arial" panose="020B0604020202020204" pitchFamily="34" charset="0"/>
              </a:rPr>
              <a:t> direcionada a uma das </a:t>
            </a:r>
            <a:r>
              <a:rPr lang="pt-BR" sz="1800" b="1" dirty="0">
                <a:solidFill>
                  <a:srgbClr val="000000"/>
                </a:solidFill>
                <a:latin typeface="Arial" panose="020B0604020202020204" pitchFamily="34" charset="0"/>
              </a:rPr>
              <a:t>Varas Cíveis da Comarca do Rio de Janeiro</a:t>
            </a:r>
            <a:r>
              <a:rPr lang="pt-BR" sz="1800" dirty="0">
                <a:solidFill>
                  <a:srgbClr val="000000"/>
                </a:solidFill>
                <a:latin typeface="Arial" panose="020B0604020202020204" pitchFamily="34" charset="0"/>
              </a:rPr>
              <a:t>.</a:t>
            </a:r>
          </a:p>
          <a:p>
            <a:pPr marL="0" indent="0" algn="just">
              <a:buNone/>
            </a:pPr>
            <a:r>
              <a:rPr lang="pt-BR" sz="1800" dirty="0">
                <a:solidFill>
                  <a:srgbClr val="000000"/>
                </a:solidFill>
                <a:latin typeface="Arial" panose="020B0604020202020204" pitchFamily="34" charset="0"/>
              </a:rPr>
              <a:t>	A ação deve ser proposta por </a:t>
            </a:r>
            <a:r>
              <a:rPr lang="pt-BR" sz="1800" b="1" dirty="0">
                <a:solidFill>
                  <a:srgbClr val="000000"/>
                </a:solidFill>
                <a:latin typeface="Arial" panose="020B0604020202020204" pitchFamily="34" charset="0"/>
              </a:rPr>
              <a:t>Napoleão</a:t>
            </a:r>
            <a:r>
              <a:rPr lang="pt-BR" sz="1800" dirty="0">
                <a:solidFill>
                  <a:srgbClr val="000000"/>
                </a:solidFill>
                <a:latin typeface="Arial" panose="020B0604020202020204" pitchFamily="34" charset="0"/>
              </a:rPr>
              <a:t> (autor) em face de </a:t>
            </a:r>
            <a:r>
              <a:rPr lang="pt-BR" sz="1800" b="1" dirty="0" err="1">
                <a:solidFill>
                  <a:srgbClr val="000000"/>
                </a:solidFill>
                <a:latin typeface="Arial" panose="020B0604020202020204" pitchFamily="34" charset="0"/>
              </a:rPr>
              <a:t>Botus</a:t>
            </a:r>
            <a:r>
              <a:rPr lang="pt-BR" sz="1800" dirty="0">
                <a:solidFill>
                  <a:srgbClr val="000000"/>
                </a:solidFill>
                <a:latin typeface="Arial" panose="020B0604020202020204" pitchFamily="34" charset="0"/>
              </a:rPr>
              <a:t> </a:t>
            </a:r>
            <a:r>
              <a:rPr lang="pt-BR" sz="1800" b="1" dirty="0">
                <a:solidFill>
                  <a:srgbClr val="000000"/>
                </a:solidFill>
                <a:latin typeface="Arial" panose="020B0604020202020204" pitchFamily="34" charset="0"/>
              </a:rPr>
              <a:t>Automóveis</a:t>
            </a:r>
            <a:r>
              <a:rPr lang="pt-BR" sz="1800" dirty="0">
                <a:solidFill>
                  <a:srgbClr val="000000"/>
                </a:solidFill>
                <a:latin typeface="Arial" panose="020B0604020202020204" pitchFamily="34" charset="0"/>
              </a:rPr>
              <a:t> do Brasil Ltda., fabricante do veículo (ré).</a:t>
            </a:r>
          </a:p>
          <a:p>
            <a:pPr marL="0" indent="0" algn="just">
              <a:buNone/>
            </a:pPr>
            <a:r>
              <a:rPr lang="pt-BR" sz="1800" dirty="0">
                <a:solidFill>
                  <a:srgbClr val="000000"/>
                </a:solidFill>
                <a:latin typeface="Arial" panose="020B0604020202020204" pitchFamily="34" charset="0"/>
              </a:rPr>
              <a:t>	Inicialmente, deve ser indicado que Napoleão é </a:t>
            </a:r>
            <a:r>
              <a:rPr lang="pt-BR" sz="1800" b="1" dirty="0">
                <a:solidFill>
                  <a:srgbClr val="000000"/>
                </a:solidFill>
                <a:latin typeface="Arial" panose="020B0604020202020204" pitchFamily="34" charset="0"/>
              </a:rPr>
              <a:t>consumidor</a:t>
            </a:r>
            <a:r>
              <a:rPr lang="pt-BR" sz="1800" dirty="0">
                <a:solidFill>
                  <a:srgbClr val="000000"/>
                </a:solidFill>
                <a:latin typeface="Arial" panose="020B0604020202020204" pitchFamily="34" charset="0"/>
              </a:rPr>
              <a:t>, aplicando-se a teoria </a:t>
            </a:r>
            <a:r>
              <a:rPr lang="pt-BR" sz="1800" b="1" dirty="0">
                <a:solidFill>
                  <a:srgbClr val="000000"/>
                </a:solidFill>
                <a:latin typeface="Arial" panose="020B0604020202020204" pitchFamily="34" charset="0"/>
              </a:rPr>
              <a:t>finalista mitigada em razão de ser comprovada a sua hipossuficiência técnica</a:t>
            </a:r>
            <a:r>
              <a:rPr lang="pt-BR" sz="1800" dirty="0">
                <a:solidFill>
                  <a:srgbClr val="000000"/>
                </a:solidFill>
                <a:latin typeface="Arial" panose="020B0604020202020204" pitchFamily="34" charset="0"/>
              </a:rPr>
              <a:t>, nos termos do Art. 2º do Código de Defesa do Consumidor.</a:t>
            </a:r>
          </a:p>
          <a:p>
            <a:pPr marL="0" indent="0" algn="just">
              <a:buNone/>
            </a:pPr>
            <a:r>
              <a:rPr lang="pt-BR" sz="1800" dirty="0">
                <a:solidFill>
                  <a:srgbClr val="000000"/>
                </a:solidFill>
                <a:latin typeface="Arial" panose="020B0604020202020204" pitchFamily="34" charset="0"/>
              </a:rPr>
              <a:t>	Mencionar </a:t>
            </a:r>
            <a:r>
              <a:rPr lang="pt-BR" sz="1800" b="1" dirty="0">
                <a:solidFill>
                  <a:srgbClr val="000000"/>
                </a:solidFill>
                <a:latin typeface="Arial" panose="020B0604020202020204" pitchFamily="34" charset="0"/>
              </a:rPr>
              <a:t>inversão do ônus da prova em seu favor</a:t>
            </a:r>
            <a:r>
              <a:rPr lang="pt-BR" sz="1800" dirty="0">
                <a:solidFill>
                  <a:srgbClr val="000000"/>
                </a:solidFill>
                <a:latin typeface="Arial" panose="020B0604020202020204" pitchFamily="34" charset="0"/>
              </a:rPr>
              <a:t>, nos termos do Art. 6º, inciso VIII, do Código de Defesa do Consumidor ou do Art. 373, § 1º, do Código de Processo Civil.</a:t>
            </a:r>
          </a:p>
          <a:p>
            <a:pPr marL="0" indent="0" algn="just">
              <a:buNone/>
            </a:pPr>
            <a:r>
              <a:rPr lang="pt-BR" sz="1800" dirty="0">
                <a:solidFill>
                  <a:srgbClr val="000000"/>
                </a:solidFill>
                <a:latin typeface="Arial" panose="020B0604020202020204" pitchFamily="34" charset="0"/>
              </a:rPr>
              <a:t>	No mérito, deve ser indicada a </a:t>
            </a:r>
            <a:r>
              <a:rPr lang="pt-BR" sz="1800" b="1" dirty="0">
                <a:solidFill>
                  <a:srgbClr val="000000"/>
                </a:solidFill>
                <a:latin typeface="Arial" panose="020B0604020202020204" pitchFamily="34" charset="0"/>
              </a:rPr>
              <a:t>responsabilidade objetiva do fabricante </a:t>
            </a:r>
            <a:r>
              <a:rPr lang="pt-BR" sz="1800" dirty="0">
                <a:solidFill>
                  <a:srgbClr val="000000"/>
                </a:solidFill>
                <a:latin typeface="Arial" panose="020B0604020202020204" pitchFamily="34" charset="0"/>
              </a:rPr>
              <a:t>pelo fato do produto, com amparo no Art. 12 do Código de Defesa do Consumidor ou no Art. 931 do Código Civil, em razão do defeito na fabricação do automóvel, o qual gerou o acidente de consumo.</a:t>
            </a:r>
          </a:p>
          <a:p>
            <a:pPr marL="0" indent="0" algn="just">
              <a:buNone/>
            </a:pPr>
            <a:r>
              <a:rPr lang="pt-BR" sz="1800" dirty="0">
                <a:solidFill>
                  <a:srgbClr val="000000"/>
                </a:solidFill>
                <a:latin typeface="Arial" panose="020B0604020202020204" pitchFamily="34" charset="0"/>
              </a:rPr>
              <a:t>	Também deve ser apontado o </a:t>
            </a:r>
            <a:r>
              <a:rPr lang="pt-BR" sz="1800" b="1" dirty="0">
                <a:solidFill>
                  <a:srgbClr val="000000"/>
                </a:solidFill>
                <a:latin typeface="Arial" panose="020B0604020202020204" pitchFamily="34" charset="0"/>
              </a:rPr>
              <a:t>dever do fabricante de indenizar </a:t>
            </a:r>
            <a:r>
              <a:rPr lang="pt-BR" sz="1800" dirty="0">
                <a:solidFill>
                  <a:srgbClr val="000000"/>
                </a:solidFill>
                <a:latin typeface="Arial" panose="020B0604020202020204" pitchFamily="34" charset="0"/>
              </a:rPr>
              <a:t>Napoleão por todos os danos sofridos, com </a:t>
            </a:r>
            <a:r>
              <a:rPr lang="pt-BR" sz="1800" b="1" dirty="0">
                <a:solidFill>
                  <a:srgbClr val="000000"/>
                </a:solidFill>
                <a:latin typeface="Arial" panose="020B0604020202020204" pitchFamily="34" charset="0"/>
              </a:rPr>
              <a:t>amparo no Art. 402 c/c o Art. 944 ou Art. 927, todos do Código Civil</a:t>
            </a:r>
            <a:r>
              <a:rPr lang="pt-BR" sz="1800" dirty="0">
                <a:solidFill>
                  <a:srgbClr val="000000"/>
                </a:solidFill>
                <a:latin typeface="Arial" panose="020B0604020202020204" pitchFamily="34" charset="0"/>
              </a:rPr>
              <a:t>, englobando a parcela do reparo do veículo que lhe coube custear (R$ 2.000,00), os R$ 24.000,00 da desvalorização do veículo ocasionada pelo acidente, a título de dano emergente, e R$ 30.000,00 pelos negócios que deixou de realizar, nesse caso, a título de lucros cessantes. Por tais razões, Napoleão deve pedir:</a:t>
            </a:r>
          </a:p>
          <a:p>
            <a:pPr marL="0" indent="0" algn="just">
              <a:buNone/>
            </a:pPr>
            <a:r>
              <a:rPr lang="pt-BR" sz="1800" dirty="0">
                <a:solidFill>
                  <a:srgbClr val="000000"/>
                </a:solidFill>
                <a:latin typeface="Arial" panose="020B0604020202020204" pitchFamily="34" charset="0"/>
              </a:rPr>
              <a:t>(i) A </a:t>
            </a:r>
            <a:r>
              <a:rPr lang="pt-BR" sz="1800" b="1" dirty="0">
                <a:solidFill>
                  <a:srgbClr val="000000"/>
                </a:solidFill>
                <a:latin typeface="Arial" panose="020B0604020202020204" pitchFamily="34" charset="0"/>
              </a:rPr>
              <a:t>procedência</a:t>
            </a:r>
            <a:r>
              <a:rPr lang="pt-BR" sz="1800" dirty="0">
                <a:solidFill>
                  <a:srgbClr val="000000"/>
                </a:solidFill>
                <a:latin typeface="Arial" panose="020B0604020202020204" pitchFamily="34" charset="0"/>
              </a:rPr>
              <a:t> do </a:t>
            </a:r>
            <a:r>
              <a:rPr lang="pt-BR" sz="1800" b="1" dirty="0">
                <a:solidFill>
                  <a:srgbClr val="000000"/>
                </a:solidFill>
                <a:latin typeface="Arial" panose="020B0604020202020204" pitchFamily="34" charset="0"/>
              </a:rPr>
              <a:t>pedido</a:t>
            </a:r>
            <a:r>
              <a:rPr lang="pt-BR" sz="1800" dirty="0">
                <a:solidFill>
                  <a:srgbClr val="000000"/>
                </a:solidFill>
                <a:latin typeface="Arial" panose="020B0604020202020204" pitchFamily="34" charset="0"/>
              </a:rPr>
              <a:t> para condenar a ré ao pagamento de </a:t>
            </a:r>
            <a:r>
              <a:rPr lang="pt-BR" sz="1800" b="1" dirty="0">
                <a:solidFill>
                  <a:srgbClr val="000000"/>
                </a:solidFill>
                <a:latin typeface="Arial" panose="020B0604020202020204" pitchFamily="34" charset="0"/>
              </a:rPr>
              <a:t>indenização</a:t>
            </a:r>
            <a:r>
              <a:rPr lang="pt-BR" sz="1800" dirty="0">
                <a:solidFill>
                  <a:srgbClr val="000000"/>
                </a:solidFill>
                <a:latin typeface="Arial" panose="020B0604020202020204" pitchFamily="34" charset="0"/>
              </a:rPr>
              <a:t> a </a:t>
            </a:r>
            <a:r>
              <a:rPr lang="pt-BR" sz="1800" b="1" dirty="0">
                <a:solidFill>
                  <a:srgbClr val="000000"/>
                </a:solidFill>
                <a:latin typeface="Arial" panose="020B0604020202020204" pitchFamily="34" charset="0"/>
              </a:rPr>
              <a:t>título de danos materiais</a:t>
            </a:r>
            <a:r>
              <a:rPr lang="pt-BR" sz="1800" dirty="0">
                <a:solidFill>
                  <a:srgbClr val="000000"/>
                </a:solidFill>
                <a:latin typeface="Arial" panose="020B0604020202020204" pitchFamily="34" charset="0"/>
              </a:rPr>
              <a:t>, sendo estes últimos quantificados no montante </a:t>
            </a:r>
            <a:r>
              <a:rPr lang="pt-BR" sz="1800" b="1" dirty="0">
                <a:solidFill>
                  <a:srgbClr val="000000"/>
                </a:solidFill>
                <a:latin typeface="Arial" panose="020B0604020202020204" pitchFamily="34" charset="0"/>
              </a:rPr>
              <a:t>equivalente a R$ 56.000,00, englobando os danos emergentes e os lucros cessantes;</a:t>
            </a:r>
          </a:p>
          <a:p>
            <a:pPr marL="0" indent="0" algn="just">
              <a:buNone/>
            </a:pPr>
            <a:r>
              <a:rPr lang="pt-BR" sz="1800" dirty="0">
                <a:solidFill>
                  <a:srgbClr val="000000"/>
                </a:solidFill>
                <a:latin typeface="Arial" panose="020B0604020202020204" pitchFamily="34" charset="0"/>
              </a:rPr>
              <a:t>(</a:t>
            </a:r>
            <a:r>
              <a:rPr lang="pt-BR" sz="1800" dirty="0" err="1">
                <a:solidFill>
                  <a:srgbClr val="000000"/>
                </a:solidFill>
                <a:latin typeface="Arial" panose="020B0604020202020204" pitchFamily="34" charset="0"/>
              </a:rPr>
              <a:t>ii</a:t>
            </a:r>
            <a:r>
              <a:rPr lang="pt-BR" sz="1800" dirty="0">
                <a:solidFill>
                  <a:srgbClr val="000000"/>
                </a:solidFill>
                <a:latin typeface="Arial" panose="020B0604020202020204" pitchFamily="34" charset="0"/>
              </a:rPr>
              <a:t>) A </a:t>
            </a:r>
            <a:r>
              <a:rPr lang="pt-BR" sz="1800" b="1" dirty="0">
                <a:solidFill>
                  <a:srgbClr val="000000"/>
                </a:solidFill>
                <a:latin typeface="Arial" panose="020B0604020202020204" pitchFamily="34" charset="0"/>
              </a:rPr>
              <a:t>inversão do ônus da prova</a:t>
            </a:r>
            <a:r>
              <a:rPr lang="pt-BR" sz="1800" dirty="0">
                <a:solidFill>
                  <a:srgbClr val="000000"/>
                </a:solidFill>
                <a:latin typeface="Arial" panose="020B0604020202020204" pitchFamily="34" charset="0"/>
              </a:rPr>
              <a:t> em razão de sua condição de consumidor hipossuficiente, nos termos do Art. 6º, inciso VIII, do Código de Defesa do Consumidor ou do Art. 373, § 1º, do Código de Processo Civil; e (</a:t>
            </a:r>
            <a:r>
              <a:rPr lang="pt-BR" sz="1800" dirty="0" err="1">
                <a:solidFill>
                  <a:srgbClr val="000000"/>
                </a:solidFill>
                <a:latin typeface="Arial" panose="020B0604020202020204" pitchFamily="34" charset="0"/>
              </a:rPr>
              <a:t>iii</a:t>
            </a:r>
            <a:r>
              <a:rPr lang="pt-BR" sz="1800" dirty="0">
                <a:solidFill>
                  <a:srgbClr val="000000"/>
                </a:solidFill>
                <a:latin typeface="Arial" panose="020B0604020202020204" pitchFamily="34" charset="0"/>
              </a:rPr>
              <a:t>) A </a:t>
            </a:r>
            <a:r>
              <a:rPr lang="pt-BR" sz="1800" b="1" dirty="0">
                <a:solidFill>
                  <a:srgbClr val="000000"/>
                </a:solidFill>
                <a:latin typeface="Arial" panose="020B0604020202020204" pitchFamily="34" charset="0"/>
              </a:rPr>
              <a:t>condenação da ré ao pagamento das custas e dos honorários advocatícios</a:t>
            </a:r>
            <a:r>
              <a:rPr lang="pt-BR" sz="1800" dirty="0">
                <a:solidFill>
                  <a:srgbClr val="000000"/>
                </a:solidFill>
                <a:latin typeface="Arial" panose="020B0604020202020204" pitchFamily="34" charset="0"/>
              </a:rPr>
              <a:t>.</a:t>
            </a:r>
          </a:p>
          <a:p>
            <a:pPr marL="0" indent="0" algn="just">
              <a:buNone/>
            </a:pPr>
            <a:r>
              <a:rPr lang="pt-BR" sz="1800" dirty="0">
                <a:solidFill>
                  <a:srgbClr val="000000"/>
                </a:solidFill>
                <a:latin typeface="Arial" panose="020B0604020202020204" pitchFamily="34" charset="0"/>
              </a:rPr>
              <a:t>	O </a:t>
            </a:r>
            <a:r>
              <a:rPr lang="pt-BR" sz="1800" b="1" dirty="0">
                <a:solidFill>
                  <a:srgbClr val="000000"/>
                </a:solidFill>
                <a:latin typeface="Arial" panose="020B0604020202020204" pitchFamily="34" charset="0"/>
              </a:rPr>
              <a:t>valor da causa</a:t>
            </a:r>
            <a:r>
              <a:rPr lang="pt-BR" sz="1800" dirty="0">
                <a:solidFill>
                  <a:srgbClr val="000000"/>
                </a:solidFill>
                <a:latin typeface="Arial" panose="020B0604020202020204" pitchFamily="34" charset="0"/>
              </a:rPr>
              <a:t> deve corresponder ao valor dos danos materiais, esses correspondentes a R$ 56.000,00.</a:t>
            </a:r>
          </a:p>
          <a:p>
            <a:pPr marL="0" indent="0" algn="just">
              <a:buNone/>
            </a:pPr>
            <a:r>
              <a:rPr lang="pt-BR" sz="1800" dirty="0">
                <a:solidFill>
                  <a:srgbClr val="000000"/>
                </a:solidFill>
                <a:latin typeface="Arial" panose="020B0604020202020204" pitchFamily="34" charset="0"/>
              </a:rPr>
              <a:t>	Deve indicar se tem interesse ou não na realização de </a:t>
            </a:r>
            <a:r>
              <a:rPr lang="pt-BR" sz="1800" b="1" dirty="0">
                <a:solidFill>
                  <a:srgbClr val="000000"/>
                </a:solidFill>
                <a:latin typeface="Arial" panose="020B0604020202020204" pitchFamily="34" charset="0"/>
              </a:rPr>
              <a:t>audiência de conciliação </a:t>
            </a:r>
            <a:r>
              <a:rPr lang="pt-BR" sz="1800" dirty="0">
                <a:solidFill>
                  <a:srgbClr val="000000"/>
                </a:solidFill>
                <a:latin typeface="Arial" panose="020B0604020202020204" pitchFamily="34" charset="0"/>
              </a:rPr>
              <a:t>(Art. 319, inciso VII, do CPC). </a:t>
            </a:r>
          </a:p>
          <a:p>
            <a:pPr marL="0" indent="0" algn="just">
              <a:buNone/>
            </a:pPr>
            <a:r>
              <a:rPr lang="pt-BR" sz="1800" dirty="0">
                <a:solidFill>
                  <a:srgbClr val="000000"/>
                </a:solidFill>
                <a:latin typeface="Arial" panose="020B0604020202020204" pitchFamily="34" charset="0"/>
              </a:rPr>
              <a:t>	Deve ser feito o protesto pela </a:t>
            </a:r>
            <a:r>
              <a:rPr lang="pt-BR" sz="1800" b="1" dirty="0">
                <a:solidFill>
                  <a:srgbClr val="000000"/>
                </a:solidFill>
                <a:latin typeface="Arial" panose="020B0604020202020204" pitchFamily="34" charset="0"/>
              </a:rPr>
              <a:t>produção de provas</a:t>
            </a:r>
            <a:r>
              <a:rPr lang="pt-BR" sz="1800" dirty="0">
                <a:solidFill>
                  <a:srgbClr val="000000"/>
                </a:solidFill>
                <a:latin typeface="Arial" panose="020B0604020202020204" pitchFamily="34" charset="0"/>
              </a:rPr>
              <a:t>. </a:t>
            </a:r>
          </a:p>
          <a:p>
            <a:pPr marL="0" indent="0" algn="just">
              <a:buNone/>
            </a:pPr>
            <a:r>
              <a:rPr lang="pt-BR" sz="1800" dirty="0">
                <a:solidFill>
                  <a:srgbClr val="000000"/>
                </a:solidFill>
                <a:latin typeface="Arial" panose="020B0604020202020204" pitchFamily="34" charset="0"/>
              </a:rPr>
              <a:t>	Finalizando a peça, indicar </a:t>
            </a:r>
            <a:r>
              <a:rPr lang="pt-BR" sz="1800" b="1" dirty="0">
                <a:solidFill>
                  <a:srgbClr val="000000"/>
                </a:solidFill>
                <a:latin typeface="Arial" panose="020B0604020202020204" pitchFamily="34" charset="0"/>
              </a:rPr>
              <a:t>local</a:t>
            </a:r>
            <a:r>
              <a:rPr lang="pt-BR" sz="1800" dirty="0">
                <a:solidFill>
                  <a:srgbClr val="000000"/>
                </a:solidFill>
                <a:latin typeface="Arial" panose="020B0604020202020204" pitchFamily="34" charset="0"/>
              </a:rPr>
              <a:t>, </a:t>
            </a:r>
            <a:r>
              <a:rPr lang="pt-BR" sz="1800" b="1" dirty="0">
                <a:solidFill>
                  <a:srgbClr val="000000"/>
                </a:solidFill>
                <a:latin typeface="Arial" panose="020B0604020202020204" pitchFamily="34" charset="0"/>
              </a:rPr>
              <a:t>data</a:t>
            </a:r>
            <a:r>
              <a:rPr lang="pt-BR" sz="1800" dirty="0">
                <a:solidFill>
                  <a:srgbClr val="000000"/>
                </a:solidFill>
                <a:latin typeface="Arial" panose="020B0604020202020204" pitchFamily="34" charset="0"/>
              </a:rPr>
              <a:t>, </a:t>
            </a:r>
            <a:r>
              <a:rPr lang="pt-BR" sz="1800" b="1" dirty="0">
                <a:solidFill>
                  <a:srgbClr val="000000"/>
                </a:solidFill>
                <a:latin typeface="Arial" panose="020B0604020202020204" pitchFamily="34" charset="0"/>
              </a:rPr>
              <a:t>nome e OAB</a:t>
            </a:r>
            <a:r>
              <a:rPr lang="pt-BR" sz="1800" dirty="0">
                <a:solidFill>
                  <a:srgbClr val="000000"/>
                </a:solidFill>
                <a:latin typeface="Arial" panose="020B0604020202020204" pitchFamily="34" charset="0"/>
              </a:rPr>
              <a:t>.</a:t>
            </a:r>
          </a:p>
        </p:txBody>
      </p:sp>
    </p:spTree>
    <p:extLst>
      <p:ext uri="{BB962C8B-B14F-4D97-AF65-F5344CB8AC3E}">
        <p14:creationId xmlns:p14="http://schemas.microsoft.com/office/powerpoint/2010/main" val="1283233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D2FBF-49E6-3B68-B14D-859EC58E8214}"/>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E87393E0-EB3D-0FEF-CC12-9F65AA058979}"/>
              </a:ext>
            </a:extLst>
          </p:cNvPr>
          <p:cNvSpPr>
            <a:spLocks noGrp="1"/>
          </p:cNvSpPr>
          <p:nvPr>
            <p:ph idx="1"/>
          </p:nvPr>
        </p:nvSpPr>
        <p:spPr>
          <a:xfrm>
            <a:off x="0" y="0"/>
            <a:ext cx="9144000" cy="6858000"/>
          </a:xfrm>
        </p:spPr>
        <p:txBody>
          <a:bodyPr>
            <a:normAutofit/>
          </a:bodyPr>
          <a:lstStyle/>
          <a:p>
            <a:pPr marL="0" indent="0" algn="just">
              <a:buNone/>
            </a:pPr>
            <a:r>
              <a:rPr lang="pt-BR" sz="2000" dirty="0">
                <a:solidFill>
                  <a:srgbClr val="000000"/>
                </a:solidFill>
                <a:latin typeface="Arial" panose="020B0604020202020204" pitchFamily="34" charset="0"/>
              </a:rPr>
              <a:t>EXCELENTÍSSIMO SENHOR DOUTOR JUIZ DE DIREITO DA XXX VARA CÍVEL DA COMARCA DO RIO DE JANEIRO.</a:t>
            </a:r>
          </a:p>
          <a:p>
            <a:pPr marL="0" indent="0" algn="just">
              <a:buNone/>
            </a:pPr>
            <a:endParaRPr lang="pt-BR" sz="2000" dirty="0">
              <a:solidFill>
                <a:srgbClr val="000000"/>
              </a:solidFill>
              <a:latin typeface="Arial" panose="020B0604020202020204" pitchFamily="34" charset="0"/>
            </a:endParaRPr>
          </a:p>
          <a:p>
            <a:pPr marL="0" indent="0" algn="just">
              <a:buNone/>
            </a:pPr>
            <a:r>
              <a:rPr lang="pt-BR" sz="2000" b="1" dirty="0">
                <a:solidFill>
                  <a:srgbClr val="000000"/>
                </a:solidFill>
                <a:latin typeface="Arial" panose="020B0604020202020204" pitchFamily="34" charset="0"/>
              </a:rPr>
              <a:t>NAPOLEÃO</a:t>
            </a:r>
            <a:r>
              <a:rPr lang="pt-BR" sz="2000" dirty="0">
                <a:solidFill>
                  <a:srgbClr val="000000"/>
                </a:solidFill>
                <a:latin typeface="Arial" panose="020B0604020202020204" pitchFamily="34" charset="0"/>
              </a:rPr>
              <a:t> (sobrenome), nacionalidade, estado civil, representante comercial autônomo, portador da Cédula de Identidade RG nº XXX, inscrito no CPF sob o nº XXX, residente e domiciliado na cidade do Rio de Janeiro/RJ, endereço eletrônico XXX, por seu advogado que esta subscreve, nome </a:t>
            </a:r>
            <a:r>
              <a:rPr lang="pt-BR" sz="2000" dirty="0" err="1">
                <a:solidFill>
                  <a:srgbClr val="000000"/>
                </a:solidFill>
                <a:latin typeface="Arial" panose="020B0604020202020204" pitchFamily="34" charset="0"/>
              </a:rPr>
              <a:t>xxx</a:t>
            </a:r>
            <a:r>
              <a:rPr lang="pt-BR" sz="2000" dirty="0">
                <a:solidFill>
                  <a:srgbClr val="000000"/>
                </a:solidFill>
                <a:latin typeface="Arial" panose="020B0604020202020204" pitchFamily="34" charset="0"/>
              </a:rPr>
              <a:t>, OAB XXX, endereço eletrônico </a:t>
            </a:r>
            <a:r>
              <a:rPr lang="pt-BR" sz="2000" dirty="0" err="1">
                <a:solidFill>
                  <a:srgbClr val="000000"/>
                </a:solidFill>
                <a:latin typeface="Arial" panose="020B0604020202020204" pitchFamily="34" charset="0"/>
              </a:rPr>
              <a:t>xxx</a:t>
            </a:r>
            <a:r>
              <a:rPr lang="pt-BR" sz="2000" dirty="0">
                <a:solidFill>
                  <a:srgbClr val="000000"/>
                </a:solidFill>
                <a:latin typeface="Arial" panose="020B0604020202020204" pitchFamily="34" charset="0"/>
              </a:rPr>
              <a:t> (procuração anexa), com escritório profissional situado em </a:t>
            </a:r>
            <a:r>
              <a:rPr lang="pt-BR" sz="2000" dirty="0" err="1">
                <a:solidFill>
                  <a:srgbClr val="000000"/>
                </a:solidFill>
                <a:latin typeface="Arial" panose="020B0604020202020204" pitchFamily="34" charset="0"/>
              </a:rPr>
              <a:t>xxx</a:t>
            </a:r>
            <a:r>
              <a:rPr lang="pt-BR" sz="2000" dirty="0">
                <a:solidFill>
                  <a:srgbClr val="000000"/>
                </a:solidFill>
                <a:latin typeface="Arial" panose="020B0604020202020204" pitchFamily="34" charset="0"/>
              </a:rPr>
              <a:t>, onde recebe intimações, vem, respeitosamente, à presença de Vossa Excelência, com fundamento no CDC, propor</a:t>
            </a:r>
          </a:p>
          <a:p>
            <a:pPr marL="0" indent="0" algn="ctr">
              <a:buNone/>
            </a:pPr>
            <a:endParaRPr lang="pt-BR" sz="2000" dirty="0">
              <a:solidFill>
                <a:srgbClr val="000000"/>
              </a:solidFill>
              <a:latin typeface="Arial" panose="020B0604020202020204" pitchFamily="34" charset="0"/>
            </a:endParaRPr>
          </a:p>
          <a:p>
            <a:pPr marL="0" indent="0" algn="ctr">
              <a:buNone/>
            </a:pPr>
            <a:r>
              <a:rPr lang="pt-BR" sz="2000" dirty="0">
                <a:solidFill>
                  <a:srgbClr val="000000"/>
                </a:solidFill>
                <a:latin typeface="Arial" panose="020B0604020202020204" pitchFamily="34" charset="0"/>
              </a:rPr>
              <a:t>AÇÃO DE INDENIZAÇÃO POR</a:t>
            </a:r>
          </a:p>
          <a:p>
            <a:pPr marL="0" indent="0" algn="ctr">
              <a:buNone/>
            </a:pPr>
            <a:r>
              <a:rPr lang="pt-BR" sz="2000" dirty="0">
                <a:solidFill>
                  <a:srgbClr val="000000"/>
                </a:solidFill>
                <a:latin typeface="Arial" panose="020B0604020202020204" pitchFamily="34" charset="0"/>
              </a:rPr>
              <a:t> DANOS MATERIAIS E LUCROS CESSANTES</a:t>
            </a:r>
          </a:p>
          <a:p>
            <a:pPr marL="0" indent="0" algn="ctr">
              <a:buNone/>
            </a:pPr>
            <a:endParaRPr lang="pt-BR" sz="2000" dirty="0">
              <a:solidFill>
                <a:srgbClr val="000000"/>
              </a:solidFill>
              <a:latin typeface="Arial" panose="020B0604020202020204" pitchFamily="34" charset="0"/>
            </a:endParaRPr>
          </a:p>
          <a:p>
            <a:pPr marL="0" indent="0" algn="just">
              <a:buNone/>
            </a:pPr>
            <a:r>
              <a:rPr lang="pt-BR" sz="2000" dirty="0">
                <a:solidFill>
                  <a:srgbClr val="000000"/>
                </a:solidFill>
                <a:latin typeface="Arial" panose="020B0604020202020204" pitchFamily="34" charset="0"/>
              </a:rPr>
              <a:t>em face de:  </a:t>
            </a:r>
            <a:r>
              <a:rPr lang="pt-BR" sz="2000" b="1" dirty="0">
                <a:solidFill>
                  <a:srgbClr val="000000"/>
                </a:solidFill>
                <a:latin typeface="Arial" panose="020B0604020202020204" pitchFamily="34" charset="0"/>
              </a:rPr>
              <a:t>BOTUS</a:t>
            </a:r>
            <a:r>
              <a:rPr lang="pt-BR" sz="2000" dirty="0">
                <a:solidFill>
                  <a:srgbClr val="000000"/>
                </a:solidFill>
                <a:latin typeface="Arial" panose="020B0604020202020204" pitchFamily="34" charset="0"/>
              </a:rPr>
              <a:t> AUTOMÓVEIS DO BRASIL LTDA., pessoa jurídica de direito privado, inscrita no CNPJ sob o nº </a:t>
            </a:r>
            <a:r>
              <a:rPr lang="pt-BR" sz="2000" dirty="0" err="1">
                <a:solidFill>
                  <a:srgbClr val="000000"/>
                </a:solidFill>
                <a:latin typeface="Arial" panose="020B0604020202020204" pitchFamily="34" charset="0"/>
              </a:rPr>
              <a:t>xxx</a:t>
            </a:r>
            <a:r>
              <a:rPr lang="pt-BR" sz="2000" dirty="0">
                <a:solidFill>
                  <a:srgbClr val="000000"/>
                </a:solidFill>
                <a:latin typeface="Arial" panose="020B0604020202020204" pitchFamily="34" charset="0"/>
              </a:rPr>
              <a:t>, com sede em </a:t>
            </a:r>
            <a:r>
              <a:rPr lang="pt-BR" sz="2000" dirty="0" err="1">
                <a:solidFill>
                  <a:srgbClr val="000000"/>
                </a:solidFill>
                <a:latin typeface="Arial" panose="020B0604020202020204" pitchFamily="34" charset="0"/>
              </a:rPr>
              <a:t>xxx</a:t>
            </a:r>
            <a:r>
              <a:rPr lang="pt-BR" sz="2000" dirty="0">
                <a:solidFill>
                  <a:srgbClr val="000000"/>
                </a:solidFill>
                <a:latin typeface="Arial" panose="020B0604020202020204" pitchFamily="34" charset="0"/>
              </a:rPr>
              <a:t>, endereço eletrônico </a:t>
            </a:r>
            <a:r>
              <a:rPr lang="pt-BR" sz="2000" dirty="0" err="1">
                <a:solidFill>
                  <a:srgbClr val="000000"/>
                </a:solidFill>
                <a:latin typeface="Arial" panose="020B0604020202020204" pitchFamily="34" charset="0"/>
              </a:rPr>
              <a:t>xxxx</a:t>
            </a:r>
            <a:r>
              <a:rPr lang="pt-BR" sz="2000" dirty="0">
                <a:solidFill>
                  <a:srgbClr val="000000"/>
                </a:solidFill>
                <a:latin typeface="Arial" panose="020B0604020202020204" pitchFamily="34" charset="0"/>
              </a:rPr>
              <a:t>;</a:t>
            </a:r>
          </a:p>
          <a:p>
            <a:pPr marL="0" indent="0" algn="just">
              <a:buNone/>
            </a:pPr>
            <a:endParaRPr lang="pt-BR" sz="2000" dirty="0">
              <a:solidFill>
                <a:srgbClr val="000000"/>
              </a:solidFill>
              <a:latin typeface="Arial" panose="020B0604020202020204" pitchFamily="34" charset="0"/>
            </a:endParaRPr>
          </a:p>
          <a:p>
            <a:pPr marL="0" indent="0" algn="just">
              <a:buNone/>
            </a:pPr>
            <a:r>
              <a:rPr lang="pt-BR" sz="2000" dirty="0">
                <a:solidFill>
                  <a:srgbClr val="000000"/>
                </a:solidFill>
                <a:latin typeface="Arial" panose="020B0604020202020204" pitchFamily="34" charset="0"/>
              </a:rPr>
              <a:t>*</a:t>
            </a:r>
            <a:r>
              <a:rPr lang="pt-BR" sz="1200" i="1" dirty="0">
                <a:solidFill>
                  <a:srgbClr val="000000"/>
                </a:solidFill>
                <a:latin typeface="Arial" panose="020B0604020202020204" pitchFamily="34" charset="0"/>
              </a:rPr>
              <a:t>CARROS BONS LTDA., pessoa jurídica de direito privado, inscrita no CNPJ sob o nº </a:t>
            </a:r>
            <a:r>
              <a:rPr lang="pt-BR" sz="1200" i="1" dirty="0" err="1">
                <a:solidFill>
                  <a:srgbClr val="000000"/>
                </a:solidFill>
                <a:latin typeface="Arial" panose="020B0604020202020204" pitchFamily="34" charset="0"/>
              </a:rPr>
              <a:t>xxx</a:t>
            </a:r>
            <a:r>
              <a:rPr lang="pt-BR" sz="1200" i="1" dirty="0">
                <a:solidFill>
                  <a:srgbClr val="000000"/>
                </a:solidFill>
                <a:latin typeface="Arial" panose="020B0604020202020204" pitchFamily="34" charset="0"/>
              </a:rPr>
              <a:t>, com sede em </a:t>
            </a:r>
            <a:r>
              <a:rPr lang="pt-BR" sz="1200" i="1" dirty="0" err="1">
                <a:solidFill>
                  <a:srgbClr val="000000"/>
                </a:solidFill>
                <a:latin typeface="Arial" panose="020B0604020202020204" pitchFamily="34" charset="0"/>
              </a:rPr>
              <a:t>xxx</a:t>
            </a:r>
            <a:r>
              <a:rPr lang="pt-BR" sz="1200" i="1" dirty="0">
                <a:solidFill>
                  <a:srgbClr val="000000"/>
                </a:solidFill>
                <a:latin typeface="Arial" panose="020B0604020202020204" pitchFamily="34" charset="0"/>
              </a:rPr>
              <a:t>, endereço eletrônico </a:t>
            </a:r>
            <a:r>
              <a:rPr lang="pt-BR" sz="1200" i="1" dirty="0" err="1">
                <a:solidFill>
                  <a:srgbClr val="000000"/>
                </a:solidFill>
                <a:latin typeface="Arial" panose="020B0604020202020204" pitchFamily="34" charset="0"/>
              </a:rPr>
              <a:t>xxx</a:t>
            </a:r>
            <a:r>
              <a:rPr lang="pt-BR" sz="1200" i="1" dirty="0">
                <a:solidFill>
                  <a:srgbClr val="000000"/>
                </a:solidFill>
                <a:latin typeface="Arial" panose="020B0604020202020204" pitchFamily="34" charset="0"/>
              </a:rPr>
              <a:t>; pelos fatos e fundamentos jurídicos a seguir expostos.</a:t>
            </a:r>
          </a:p>
        </p:txBody>
      </p:sp>
    </p:spTree>
    <p:extLst>
      <p:ext uri="{BB962C8B-B14F-4D97-AF65-F5344CB8AC3E}">
        <p14:creationId xmlns:p14="http://schemas.microsoft.com/office/powerpoint/2010/main" val="736478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A637B-44AA-2C17-30D0-9110B1E8FC3D}"/>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A8168D06-4B0F-4034-4B4D-B2C1D195F6F8}"/>
              </a:ext>
            </a:extLst>
          </p:cNvPr>
          <p:cNvSpPr>
            <a:spLocks noGrp="1"/>
          </p:cNvSpPr>
          <p:nvPr>
            <p:ph idx="1"/>
          </p:nvPr>
        </p:nvSpPr>
        <p:spPr>
          <a:xfrm>
            <a:off x="0" y="0"/>
            <a:ext cx="9144000" cy="6858000"/>
          </a:xfrm>
        </p:spPr>
        <p:txBody>
          <a:bodyPr>
            <a:normAutofit fontScale="92500" lnSpcReduction="10000"/>
          </a:bodyPr>
          <a:lstStyle/>
          <a:p>
            <a:pPr marL="0" indent="0" algn="just">
              <a:buNone/>
            </a:pPr>
            <a:r>
              <a:rPr lang="pt-BR" sz="1800" dirty="0">
                <a:solidFill>
                  <a:srgbClr val="000000"/>
                </a:solidFill>
                <a:latin typeface="Arial" panose="020B0604020202020204" pitchFamily="34" charset="0"/>
              </a:rPr>
              <a:t>DOS FATOS</a:t>
            </a:r>
          </a:p>
          <a:p>
            <a:pPr marL="0" indent="0" algn="just">
              <a:buNone/>
            </a:pPr>
            <a:r>
              <a:rPr lang="pt-BR" sz="1800" dirty="0">
                <a:solidFill>
                  <a:srgbClr val="000000"/>
                </a:solidFill>
                <a:latin typeface="Arial" panose="020B0604020202020204" pitchFamily="34" charset="0"/>
              </a:rPr>
              <a:t>	O Autor celebrou contrato de compra e venda com a Segunda Ré, adquirindo um automóvel zero-quilômetro da marca </a:t>
            </a:r>
            <a:r>
              <a:rPr lang="pt-BR" sz="1800" dirty="0" err="1">
                <a:solidFill>
                  <a:srgbClr val="000000"/>
                </a:solidFill>
                <a:latin typeface="Arial" panose="020B0604020202020204" pitchFamily="34" charset="0"/>
              </a:rPr>
              <a:t>Botus</a:t>
            </a:r>
            <a:r>
              <a:rPr lang="pt-BR" sz="1800" dirty="0">
                <a:solidFill>
                  <a:srgbClr val="000000"/>
                </a:solidFill>
                <a:latin typeface="Arial" panose="020B0604020202020204" pitchFamily="34" charset="0"/>
              </a:rPr>
              <a:t>, fabricado pela Primeira Ré, pelo valor de R$ 120.000,00 (cento e vinte mil reais), integralmente pago à vista na véspera da entrega, conforme ajustado.</a:t>
            </a:r>
          </a:p>
          <a:p>
            <a:pPr marL="0" indent="0" algn="just">
              <a:buNone/>
            </a:pPr>
            <a:r>
              <a:rPr lang="pt-BR" sz="1800" dirty="0">
                <a:solidFill>
                  <a:srgbClr val="000000"/>
                </a:solidFill>
                <a:latin typeface="Arial" panose="020B0604020202020204" pitchFamily="34" charset="0"/>
              </a:rPr>
              <a:t>	No mesmo dia da retirada do veículo, ao conduzi-lo em via pública da cidade do Rio de Janeiro/RJ, de forma diligente e dentro dos limites de velocidade, o Autor, ao acionar o freio para parar em um sinal de trânsito, constatou que o automóvel não reduziu a velocidade. Para evitar atropelar um pedestre, o Autor realizou manobra evasiva e colidiu contra um poste, sofrendo danos materiais de média monta no veículo.</a:t>
            </a:r>
          </a:p>
          <a:p>
            <a:pPr marL="0" indent="0" algn="just">
              <a:buNone/>
            </a:pPr>
            <a:r>
              <a:rPr lang="pt-BR" sz="1800" dirty="0">
                <a:solidFill>
                  <a:srgbClr val="000000"/>
                </a:solidFill>
                <a:latin typeface="Arial" panose="020B0604020202020204" pitchFamily="34" charset="0"/>
              </a:rPr>
              <a:t>	O automóvel foi levado à concessionária, onde se constatou, por meio de análise técnica, que a causa do acidente foi falha no software que comanda a central eletrônica, ocasionada por erro na montagem do veículo na fábrica, o que impediu o funcionamento dos freios. Trata-se, portanto, de defeito intrínseco de fabricação, que comprometeu a segurança do produto.</a:t>
            </a:r>
          </a:p>
          <a:p>
            <a:pPr marL="0" indent="0" algn="just">
              <a:buNone/>
            </a:pPr>
            <a:r>
              <a:rPr lang="pt-BR" sz="1800" dirty="0">
                <a:solidFill>
                  <a:srgbClr val="000000"/>
                </a:solidFill>
                <a:latin typeface="Arial" panose="020B0604020202020204" pitchFamily="34" charset="0"/>
              </a:rPr>
              <a:t>	O conserto demorou três semanas e custou R$ 20.000,00,sendo R$ 18.000,00 pagos pela seguradora do Autor, nos termos do seguro contratado. </a:t>
            </a:r>
          </a:p>
          <a:p>
            <a:pPr marL="0" indent="0" algn="just">
              <a:buNone/>
            </a:pPr>
            <a:r>
              <a:rPr lang="pt-BR" sz="1800" dirty="0">
                <a:solidFill>
                  <a:srgbClr val="000000"/>
                </a:solidFill>
                <a:latin typeface="Arial" panose="020B0604020202020204" pitchFamily="34" charset="0"/>
              </a:rPr>
              <a:t>	O reparo, embora adequado, causou depreciação de aproximadamente 20% do valor de mercado do veículo (cerca de R$ 24.000,00), em razão do histórico de sinistro.</a:t>
            </a:r>
          </a:p>
          <a:p>
            <a:pPr marL="0" indent="0" algn="just">
              <a:buNone/>
            </a:pPr>
            <a:r>
              <a:rPr lang="pt-BR" sz="1800" dirty="0">
                <a:solidFill>
                  <a:srgbClr val="000000"/>
                </a:solidFill>
                <a:latin typeface="Arial" panose="020B0604020202020204" pitchFamily="34" charset="0"/>
              </a:rPr>
              <a:t>	O Autor é representante comercial autônomo e utilizava o veículo diariamente para o exercício de sua atividade profissional. No período de três semanas em que ficou privado do automóvel, deixou de realizar negócios comprovadamente no valor de R$ 30.000,00 (trinta mil reais), em razão da impossibilidade de se deslocar até clientes situados em localidades distantes.</a:t>
            </a:r>
          </a:p>
          <a:p>
            <a:pPr marL="0" indent="0" algn="just">
              <a:buNone/>
            </a:pPr>
            <a:r>
              <a:rPr lang="pt-BR" sz="1800" dirty="0">
                <a:solidFill>
                  <a:srgbClr val="000000"/>
                </a:solidFill>
                <a:latin typeface="Arial" panose="020B0604020202020204" pitchFamily="34" charset="0"/>
              </a:rPr>
              <a:t>	O Autor é hipossuficiente técnico quanto ao funcionamento mecânico e eletrônico do veículo, não dispondo de meios para produzir prova pericial sem auxílio judicial.</a:t>
            </a:r>
          </a:p>
        </p:txBody>
      </p:sp>
    </p:spTree>
    <p:extLst>
      <p:ext uri="{BB962C8B-B14F-4D97-AF65-F5344CB8AC3E}">
        <p14:creationId xmlns:p14="http://schemas.microsoft.com/office/powerpoint/2010/main" val="11581198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D6596-241C-BA04-0B43-E32CC9C8D6AE}"/>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3D9EF911-FF42-ED8F-D970-EF0E1020B788}"/>
              </a:ext>
            </a:extLst>
          </p:cNvPr>
          <p:cNvSpPr>
            <a:spLocks noGrp="1"/>
          </p:cNvSpPr>
          <p:nvPr>
            <p:ph idx="1"/>
          </p:nvPr>
        </p:nvSpPr>
        <p:spPr>
          <a:xfrm>
            <a:off x="0" y="0"/>
            <a:ext cx="9144000" cy="6858000"/>
          </a:xfrm>
        </p:spPr>
        <p:txBody>
          <a:bodyPr>
            <a:normAutofit/>
          </a:bodyPr>
          <a:lstStyle/>
          <a:p>
            <a:pPr marL="0" indent="0" algn="just">
              <a:buNone/>
            </a:pPr>
            <a:r>
              <a:rPr lang="pt-BR" sz="1800" dirty="0">
                <a:solidFill>
                  <a:srgbClr val="000000"/>
                </a:solidFill>
                <a:latin typeface="Arial" panose="020B0604020202020204" pitchFamily="34" charset="0"/>
              </a:rPr>
              <a:t>DO DIREITO</a:t>
            </a:r>
          </a:p>
          <a:p>
            <a:pPr marL="0" indent="0" algn="just">
              <a:buNone/>
            </a:pPr>
            <a:r>
              <a:rPr lang="pt-BR" sz="1800" dirty="0">
                <a:solidFill>
                  <a:srgbClr val="000000"/>
                </a:solidFill>
                <a:latin typeface="Arial" panose="020B0604020202020204" pitchFamily="34" charset="0"/>
              </a:rPr>
              <a:t>Da aplicação do Código de Defesa do Consumidor e da responsabilidade objetiva</a:t>
            </a:r>
          </a:p>
          <a:p>
            <a:pPr marL="0" indent="0" algn="just">
              <a:buNone/>
            </a:pPr>
            <a:r>
              <a:rPr lang="pt-BR" sz="1800" dirty="0">
                <a:solidFill>
                  <a:srgbClr val="000000"/>
                </a:solidFill>
                <a:latin typeface="Arial" panose="020B0604020202020204" pitchFamily="34" charset="0"/>
              </a:rPr>
              <a:t>	A relação jurídica em questão é inequivocamente de consumo, nos termos dos artigos 2º e 3º do CDC. O Autor é destinatário final do produto; as Rés são fornecedoras (fabricante e comerciante).</a:t>
            </a:r>
          </a:p>
          <a:p>
            <a:pPr marL="0" indent="0" algn="just">
              <a:buNone/>
            </a:pPr>
            <a:r>
              <a:rPr lang="pt-BR" sz="1800" dirty="0">
                <a:solidFill>
                  <a:srgbClr val="000000"/>
                </a:solidFill>
                <a:latin typeface="Arial" panose="020B0604020202020204" pitchFamily="34" charset="0"/>
              </a:rPr>
              <a:t>	Trata-se de defeito do produto (artigo 12 do CDC), e não de simples vício de qualidade (artigo 18), pois a falha nos freios colocou em risco a segurança do consumidor e de terceiros, causando acidente de consumo.</a:t>
            </a:r>
          </a:p>
          <a:p>
            <a:pPr marL="0" indent="0" algn="just">
              <a:buNone/>
            </a:pPr>
            <a:r>
              <a:rPr lang="pt-BR" sz="1800" dirty="0">
                <a:solidFill>
                  <a:srgbClr val="000000"/>
                </a:solidFill>
                <a:latin typeface="Arial" panose="020B0604020202020204" pitchFamily="34" charset="0"/>
              </a:rPr>
              <a:t>	Nos termos do artigo 12 do CDC, o fabricante responde independentemente de culpa pelos danos causados por defeitos decorrentes de projeto, fabricação, montagem, entre outros. A responsabilidade é objetiva, bastando a prova do defeito, do dano e do nexo causal.</a:t>
            </a:r>
          </a:p>
          <a:p>
            <a:pPr marL="0" indent="0" algn="just">
              <a:buNone/>
            </a:pPr>
            <a:r>
              <a:rPr lang="pt-BR" sz="1800" dirty="0">
                <a:solidFill>
                  <a:srgbClr val="000000"/>
                </a:solidFill>
                <a:latin typeface="Arial" panose="020B0604020202020204" pitchFamily="34" charset="0"/>
              </a:rPr>
              <a:t>	A Primeira Ré (fabricante) é, portanto, diretamente responsável. A Segunda Ré (concessionária), embora o artigo 13 do CDC lhe permita, em tese, se eximir caso identifique o fabricante, é parte legítima na cadeia de fornecimento e a jurisprudência pátria tem reconhecido a solidariedade em hipóteses de vício/defeito que atinge a segurança, além de ser a fornecedora direta com quem o Autor contratou. A inclusão de ambas garante a plena satisfação do crédito.</a:t>
            </a:r>
          </a:p>
        </p:txBody>
      </p:sp>
    </p:spTree>
    <p:extLst>
      <p:ext uri="{BB962C8B-B14F-4D97-AF65-F5344CB8AC3E}">
        <p14:creationId xmlns:p14="http://schemas.microsoft.com/office/powerpoint/2010/main" val="9175511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3BB8A-5BD1-2165-C502-08B6E6030A34}"/>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D3A60EFC-C213-EAD7-B0F8-743A74823F85}"/>
              </a:ext>
            </a:extLst>
          </p:cNvPr>
          <p:cNvSpPr>
            <a:spLocks noGrp="1"/>
          </p:cNvSpPr>
          <p:nvPr>
            <p:ph idx="1"/>
          </p:nvPr>
        </p:nvSpPr>
        <p:spPr>
          <a:xfrm>
            <a:off x="0" y="0"/>
            <a:ext cx="9144000" cy="6858000"/>
          </a:xfrm>
        </p:spPr>
        <p:txBody>
          <a:bodyPr>
            <a:normAutofit/>
          </a:bodyPr>
          <a:lstStyle/>
          <a:p>
            <a:pPr marL="0" indent="0" algn="just">
              <a:buNone/>
            </a:pPr>
            <a:r>
              <a:rPr lang="pt-BR" sz="1800" dirty="0">
                <a:solidFill>
                  <a:srgbClr val="000000"/>
                </a:solidFill>
                <a:latin typeface="Arial" panose="020B0604020202020204" pitchFamily="34" charset="0"/>
              </a:rPr>
              <a:t>DOS DANOS MATERIAIS</a:t>
            </a:r>
          </a:p>
          <a:p>
            <a:pPr marL="0" indent="0" algn="just">
              <a:buNone/>
            </a:pPr>
            <a:r>
              <a:rPr lang="pt-BR" sz="1800" dirty="0">
                <a:solidFill>
                  <a:srgbClr val="000000"/>
                </a:solidFill>
                <a:latin typeface="Arial" panose="020B0604020202020204" pitchFamily="34" charset="0"/>
              </a:rPr>
              <a:t>	a) Despesas de reparo não cobertas pelo seguro: </a:t>
            </a:r>
          </a:p>
          <a:p>
            <a:pPr marL="0" indent="0" algn="just">
              <a:buNone/>
            </a:pPr>
            <a:r>
              <a:rPr lang="pt-BR" sz="1800" dirty="0">
                <a:solidFill>
                  <a:srgbClr val="000000"/>
                </a:solidFill>
                <a:latin typeface="Arial" panose="020B0604020202020204" pitchFamily="34" charset="0"/>
              </a:rPr>
              <a:t>	O conserto custou R$ 20.000,00,dos quais R$ 18.000,00 foram pagos pela seguradora. O Autor suportou diretamente R$ 2.000,00 (10% restantes), valor que deve ser ressarcido pelas Rés.</a:t>
            </a:r>
          </a:p>
          <a:p>
            <a:pPr marL="0" indent="0" algn="just">
              <a:buNone/>
            </a:pPr>
            <a:endParaRPr lang="pt-BR" sz="1800" dirty="0">
              <a:solidFill>
                <a:srgbClr val="000000"/>
              </a:solidFill>
              <a:latin typeface="Arial" panose="020B0604020202020204" pitchFamily="34" charset="0"/>
            </a:endParaRPr>
          </a:p>
          <a:p>
            <a:pPr marL="0" indent="0" algn="just">
              <a:buNone/>
            </a:pPr>
            <a:r>
              <a:rPr lang="pt-BR" sz="1800" dirty="0">
                <a:solidFill>
                  <a:srgbClr val="000000"/>
                </a:solidFill>
                <a:latin typeface="Arial" panose="020B0604020202020204" pitchFamily="34" charset="0"/>
              </a:rPr>
              <a:t>	b) Depreciação do veículo: </a:t>
            </a:r>
          </a:p>
          <a:p>
            <a:pPr marL="0" indent="0" algn="just">
              <a:buNone/>
            </a:pPr>
            <a:r>
              <a:rPr lang="pt-BR" sz="1800" dirty="0">
                <a:solidFill>
                  <a:srgbClr val="000000"/>
                </a:solidFill>
                <a:latin typeface="Arial" panose="020B0604020202020204" pitchFamily="34" charset="0"/>
              </a:rPr>
              <a:t>	O veículo, embora reparado, sofreu desvalorização de 20% em relação a um veículo semelhante sem sinistro, o que representa R$ 24.000,00.</a:t>
            </a:r>
          </a:p>
          <a:p>
            <a:pPr marL="0" indent="0" algn="just">
              <a:buNone/>
            </a:pPr>
            <a:r>
              <a:rPr lang="pt-BR" sz="1800" dirty="0">
                <a:solidFill>
                  <a:srgbClr val="000000"/>
                </a:solidFill>
                <a:latin typeface="Arial" panose="020B0604020202020204" pitchFamily="34" charset="0"/>
              </a:rPr>
              <a:t>	Trata-se de dano material emergente decorrente do defeito, que reduziu o patrimônio do Autor de forma permanente. A jurisprudência reconhece o direito à indenização por depreciação em casos de veículo novo com histórico de sinistro grave.</a:t>
            </a:r>
          </a:p>
          <a:p>
            <a:pPr marL="0" indent="0" algn="just">
              <a:buNone/>
            </a:pPr>
            <a:endParaRPr lang="pt-BR" sz="1800" dirty="0">
              <a:solidFill>
                <a:srgbClr val="000000"/>
              </a:solidFill>
              <a:latin typeface="Arial" panose="020B0604020202020204" pitchFamily="34" charset="0"/>
            </a:endParaRPr>
          </a:p>
          <a:p>
            <a:pPr marL="0" indent="0" algn="just">
              <a:buNone/>
            </a:pPr>
            <a:r>
              <a:rPr lang="pt-BR" sz="1800" dirty="0">
                <a:solidFill>
                  <a:srgbClr val="000000"/>
                </a:solidFill>
                <a:latin typeface="Arial" panose="020B0604020202020204" pitchFamily="34" charset="0"/>
              </a:rPr>
              <a:t>	c) Lucros cessantes: </a:t>
            </a:r>
          </a:p>
          <a:p>
            <a:pPr marL="0" indent="0" algn="just">
              <a:buNone/>
            </a:pPr>
            <a:r>
              <a:rPr lang="pt-BR" sz="1800" dirty="0">
                <a:solidFill>
                  <a:srgbClr val="000000"/>
                </a:solidFill>
                <a:latin typeface="Arial" panose="020B0604020202020204" pitchFamily="34" charset="0"/>
              </a:rPr>
              <a:t>	O Autor deixou de auferir R$ 30.000,00 em negócios comprovadamente perdidos durante as três semanas em que ficou privado do veículo. Os lucros cessantes, nos termos do artigo 402 do Código Civil, abrangem o que o credor razoavelmente deixou de lucrar. A comprovação documental dos negócios perdidos será produzida em instrução.</a:t>
            </a:r>
          </a:p>
        </p:txBody>
      </p:sp>
    </p:spTree>
    <p:extLst>
      <p:ext uri="{BB962C8B-B14F-4D97-AF65-F5344CB8AC3E}">
        <p14:creationId xmlns:p14="http://schemas.microsoft.com/office/powerpoint/2010/main" val="31821907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E2C52C-0E65-7DA2-D0CD-6EDE5DB906E9}"/>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31DA2E1A-B753-2124-6341-0AA80BE97825}"/>
              </a:ext>
            </a:extLst>
          </p:cNvPr>
          <p:cNvSpPr>
            <a:spLocks noGrp="1"/>
          </p:cNvSpPr>
          <p:nvPr>
            <p:ph idx="1"/>
          </p:nvPr>
        </p:nvSpPr>
        <p:spPr>
          <a:xfrm>
            <a:off x="0" y="0"/>
            <a:ext cx="9144000" cy="6858000"/>
          </a:xfrm>
        </p:spPr>
        <p:txBody>
          <a:bodyPr>
            <a:normAutofit/>
          </a:bodyPr>
          <a:lstStyle/>
          <a:p>
            <a:pPr marL="0" indent="0" algn="just">
              <a:buNone/>
            </a:pPr>
            <a:r>
              <a:rPr lang="pt-BR" sz="1800" dirty="0">
                <a:solidFill>
                  <a:srgbClr val="000000"/>
                </a:solidFill>
                <a:latin typeface="Arial" panose="020B0604020202020204" pitchFamily="34" charset="0"/>
              </a:rPr>
              <a:t>DA INVERSÃO DO ÔNUS DA PROVA</a:t>
            </a:r>
          </a:p>
          <a:p>
            <a:pPr marL="0" indent="0" algn="just">
              <a:buNone/>
            </a:pPr>
            <a:r>
              <a:rPr lang="pt-BR" sz="1800" dirty="0">
                <a:solidFill>
                  <a:srgbClr val="000000"/>
                </a:solidFill>
                <a:latin typeface="Arial" panose="020B0604020202020204" pitchFamily="34" charset="0"/>
              </a:rPr>
              <a:t>	O Autor é hipossuficiente técnico (artigo 6º, VIII, do CDC), pois não possui conhecimentos de engenharia automotiva ou eletrônica para demonstrar a falha no software da central eletrônica. A verossimilhança das alegações decorre do nexo direto entre a falha nos freios e o acidente narrado, confirmado pela própria concessionária. </a:t>
            </a:r>
          </a:p>
          <a:p>
            <a:pPr marL="0" indent="0" algn="just">
              <a:buNone/>
            </a:pPr>
            <a:r>
              <a:rPr lang="pt-BR" sz="1800" dirty="0">
                <a:solidFill>
                  <a:srgbClr val="000000"/>
                </a:solidFill>
                <a:latin typeface="Arial" panose="020B0604020202020204" pitchFamily="34" charset="0"/>
              </a:rPr>
              <a:t>	Requer-se, assim, a inversão do ônus da prova, cabendo às Rés demonstrar a inexistência do defeito ou a existência de culpa exclusiva do consumidor ou de terceiro (artigo 12, §3º, do CDC).</a:t>
            </a:r>
          </a:p>
          <a:p>
            <a:pPr marL="0" indent="0" algn="just">
              <a:buNone/>
            </a:pPr>
            <a:endParaRPr lang="pt-BR" sz="1800" dirty="0">
              <a:solidFill>
                <a:srgbClr val="000000"/>
              </a:solidFill>
              <a:latin typeface="Arial" panose="020B0604020202020204" pitchFamily="34" charset="0"/>
            </a:endParaRPr>
          </a:p>
          <a:p>
            <a:pPr marL="0" indent="0" algn="just">
              <a:buNone/>
            </a:pPr>
            <a:endParaRPr lang="pt-BR" sz="1800" dirty="0">
              <a:solidFill>
                <a:srgbClr val="000000"/>
              </a:solidFill>
              <a:latin typeface="Arial" panose="020B0604020202020204" pitchFamily="34" charset="0"/>
            </a:endParaRPr>
          </a:p>
          <a:p>
            <a:pPr marL="0" indent="0" algn="just">
              <a:buNone/>
            </a:pPr>
            <a:r>
              <a:rPr lang="pt-BR" sz="1800" dirty="0">
                <a:solidFill>
                  <a:srgbClr val="000000"/>
                </a:solidFill>
                <a:latin typeface="Arial" panose="020B0604020202020204" pitchFamily="34" charset="0"/>
              </a:rPr>
              <a:t>FORO COMPETENTE</a:t>
            </a:r>
          </a:p>
          <a:p>
            <a:pPr marL="0" indent="0" algn="just">
              <a:buNone/>
            </a:pPr>
            <a:r>
              <a:rPr lang="pt-BR" sz="1800" dirty="0">
                <a:solidFill>
                  <a:srgbClr val="000000"/>
                </a:solidFill>
                <a:latin typeface="Arial" panose="020B0604020202020204" pitchFamily="34" charset="0"/>
              </a:rPr>
              <a:t> 	O autor reside na cidade do Rio de Janeiro, e o fato ocorreu nesta mesma cidade. </a:t>
            </a:r>
          </a:p>
          <a:p>
            <a:pPr marL="0" indent="0" algn="just">
              <a:buNone/>
            </a:pPr>
            <a:r>
              <a:rPr lang="pt-BR" sz="1800" dirty="0">
                <a:solidFill>
                  <a:srgbClr val="000000"/>
                </a:solidFill>
                <a:latin typeface="Arial" panose="020B0604020202020204" pitchFamily="34" charset="0"/>
              </a:rPr>
              <a:t>	Nos termos do artigo 101, I, do CDC dispõe expressamente que, nas ações de responsabilidade civil do fornecedor de produtos ou serviços, o autor pode propor a ação no foro do seu domicílio.</a:t>
            </a:r>
          </a:p>
          <a:p>
            <a:pPr marL="0" indent="0" algn="just">
              <a:buNone/>
            </a:pPr>
            <a:r>
              <a:rPr lang="pt-BR" sz="1800" dirty="0">
                <a:solidFill>
                  <a:srgbClr val="000000"/>
                </a:solidFill>
                <a:latin typeface="Arial" panose="020B0604020202020204" pitchFamily="34" charset="0"/>
              </a:rPr>
              <a:t>	Logo, a ação é proposta no foro do seu domicílio do autor Rio de Janeiro está em total conformidade com a lei e é a escolha mais vantajosa. </a:t>
            </a:r>
          </a:p>
        </p:txBody>
      </p:sp>
    </p:spTree>
    <p:extLst>
      <p:ext uri="{BB962C8B-B14F-4D97-AF65-F5344CB8AC3E}">
        <p14:creationId xmlns:p14="http://schemas.microsoft.com/office/powerpoint/2010/main" val="1801178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F7CC4-364A-A10A-9A56-32660016507A}"/>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AF12F226-FEA4-02E9-8A9C-8488DA05C33C}"/>
              </a:ext>
            </a:extLst>
          </p:cNvPr>
          <p:cNvSpPr>
            <a:spLocks noGrp="1"/>
          </p:cNvSpPr>
          <p:nvPr>
            <p:ph idx="1"/>
          </p:nvPr>
        </p:nvSpPr>
        <p:spPr>
          <a:xfrm>
            <a:off x="0" y="0"/>
            <a:ext cx="9144000" cy="6858000"/>
          </a:xfrm>
        </p:spPr>
        <p:txBody>
          <a:bodyPr>
            <a:normAutofit fontScale="92500" lnSpcReduction="10000"/>
          </a:bodyPr>
          <a:lstStyle/>
          <a:p>
            <a:pPr marL="0" indent="0" algn="just">
              <a:buNone/>
            </a:pPr>
            <a:r>
              <a:rPr lang="pt-BR" sz="1800" dirty="0">
                <a:solidFill>
                  <a:srgbClr val="000000"/>
                </a:solidFill>
                <a:latin typeface="Arial" panose="020B0604020202020204" pitchFamily="34" charset="0"/>
              </a:rPr>
              <a:t>DOS PEDIDOS</a:t>
            </a:r>
          </a:p>
          <a:p>
            <a:pPr marL="0" indent="0" algn="just">
              <a:buNone/>
            </a:pPr>
            <a:r>
              <a:rPr lang="pt-BR" sz="1800" dirty="0">
                <a:solidFill>
                  <a:srgbClr val="000000"/>
                </a:solidFill>
                <a:latin typeface="Arial" panose="020B0604020202020204" pitchFamily="34" charset="0"/>
              </a:rPr>
              <a:t>	Diante do exposto, requer-se:</a:t>
            </a:r>
          </a:p>
          <a:p>
            <a:pPr marL="0" indent="0" algn="just">
              <a:buNone/>
            </a:pPr>
            <a:r>
              <a:rPr lang="pt-BR" sz="1800" dirty="0">
                <a:solidFill>
                  <a:srgbClr val="000000"/>
                </a:solidFill>
                <a:latin typeface="Arial" panose="020B0604020202020204" pitchFamily="34" charset="0"/>
              </a:rPr>
              <a:t>           a- A citação das Rés para, querendo, apresentarem contestação, sob pena de revelia;</a:t>
            </a:r>
          </a:p>
          <a:p>
            <a:pPr marL="0" indent="0" algn="just">
              <a:buNone/>
            </a:pPr>
            <a:r>
              <a:rPr lang="pt-BR" sz="1800" dirty="0">
                <a:solidFill>
                  <a:srgbClr val="000000"/>
                </a:solidFill>
                <a:latin typeface="Arial" panose="020B0604020202020204" pitchFamily="34" charset="0"/>
              </a:rPr>
              <a:t>           b- A inversão do ônus da prova, nos termos do artigo 6º, VIII, do CDC;</a:t>
            </a:r>
          </a:p>
          <a:p>
            <a:pPr marL="0" indent="0" algn="just">
              <a:buNone/>
            </a:pPr>
            <a:r>
              <a:rPr lang="pt-BR" sz="1800" dirty="0">
                <a:solidFill>
                  <a:srgbClr val="000000"/>
                </a:solidFill>
                <a:latin typeface="Arial" panose="020B0604020202020204" pitchFamily="34" charset="0"/>
              </a:rPr>
              <a:t>           c- A procedência integral dos pedidos, condenando-se as Rés, solidariamente, ao pagamento de: R$ 2.000,00 a título de danos materiais (despesa de reparo não coberta pelo seguro); R$ 24.000,00 a título de depreciação do veículo (20% do valor de mercado); R$ 30.000,00 a título de lucros cessantes;</a:t>
            </a:r>
          </a:p>
          <a:p>
            <a:pPr marL="0" indent="0" algn="just">
              <a:buNone/>
            </a:pPr>
            <a:r>
              <a:rPr lang="pt-BR" sz="1800" dirty="0">
                <a:solidFill>
                  <a:srgbClr val="000000"/>
                </a:solidFill>
                <a:latin typeface="Arial" panose="020B0604020202020204" pitchFamily="34" charset="0"/>
              </a:rPr>
              <a:t>         d- Correção monetária pelo índice oficial desde o efetivo prejuízo e juros de mora;</a:t>
            </a:r>
          </a:p>
          <a:p>
            <a:pPr marL="0" indent="0" algn="just">
              <a:buNone/>
            </a:pPr>
            <a:r>
              <a:rPr lang="pt-BR" sz="1800" dirty="0">
                <a:solidFill>
                  <a:srgbClr val="000000"/>
                </a:solidFill>
                <a:latin typeface="Arial" panose="020B0604020202020204" pitchFamily="34" charset="0"/>
              </a:rPr>
              <a:t>         e- A condenação das Rés ao pagamento das custas e despesas processuais e honorários advocatícios, nos termos do artigo 85 do CPC;</a:t>
            </a:r>
          </a:p>
          <a:p>
            <a:pPr marL="0" indent="0" algn="just">
              <a:buNone/>
            </a:pPr>
            <a:endParaRPr lang="pt-BR" sz="1800" dirty="0">
              <a:solidFill>
                <a:srgbClr val="000000"/>
              </a:solidFill>
              <a:latin typeface="Arial" panose="020B0604020202020204" pitchFamily="34" charset="0"/>
            </a:endParaRPr>
          </a:p>
          <a:p>
            <a:pPr marL="0" indent="0" algn="just">
              <a:buNone/>
            </a:pPr>
            <a:r>
              <a:rPr lang="pt-BR" sz="1800" dirty="0">
                <a:solidFill>
                  <a:srgbClr val="000000"/>
                </a:solidFill>
                <a:latin typeface="Arial" panose="020B0604020202020204" pitchFamily="34" charset="0"/>
              </a:rPr>
              <a:t>	A produção de todas as provas em direito admitidas, especialmente documental, pericial e depoimento pessoal, sem prejuízo da inversão do ônus da prova.</a:t>
            </a:r>
          </a:p>
          <a:p>
            <a:pPr marL="0" indent="0" algn="just">
              <a:buNone/>
            </a:pPr>
            <a:endParaRPr lang="pt-BR" sz="1800" dirty="0">
              <a:solidFill>
                <a:srgbClr val="000000"/>
              </a:solidFill>
              <a:latin typeface="Arial" panose="020B0604020202020204" pitchFamily="34" charset="0"/>
            </a:endParaRPr>
          </a:p>
          <a:p>
            <a:pPr marL="0" indent="0" algn="just">
              <a:buNone/>
            </a:pPr>
            <a:r>
              <a:rPr lang="pt-BR" sz="1800" dirty="0">
                <a:solidFill>
                  <a:srgbClr val="000000"/>
                </a:solidFill>
                <a:latin typeface="Arial" panose="020B0604020202020204" pitchFamily="34" charset="0"/>
              </a:rPr>
              <a:t>	Dá-se à causa o valor de R$ 56.000,00 (cinquenta e seis mil reais), correspondente à soma dos danos materiais e lucros cessantes pretendidos.</a:t>
            </a:r>
          </a:p>
          <a:p>
            <a:pPr marL="0" indent="0" algn="just">
              <a:buNone/>
            </a:pPr>
            <a:endParaRPr lang="pt-BR" sz="1800" dirty="0">
              <a:solidFill>
                <a:srgbClr val="000000"/>
              </a:solidFill>
              <a:latin typeface="Arial" panose="020B0604020202020204" pitchFamily="34" charset="0"/>
            </a:endParaRPr>
          </a:p>
          <a:p>
            <a:pPr marL="0" indent="0" algn="just">
              <a:buNone/>
            </a:pPr>
            <a:r>
              <a:rPr lang="pt-BR" sz="1800" dirty="0">
                <a:solidFill>
                  <a:srgbClr val="000000"/>
                </a:solidFill>
                <a:latin typeface="Arial" panose="020B0604020202020204" pitchFamily="34" charset="0"/>
              </a:rPr>
              <a:t>	O autor não tem interesse na audiência de conciliação.</a:t>
            </a:r>
          </a:p>
          <a:p>
            <a:pPr marL="0" indent="0" algn="just">
              <a:buNone/>
            </a:pPr>
            <a:endParaRPr lang="pt-BR" sz="1800" dirty="0">
              <a:solidFill>
                <a:srgbClr val="000000"/>
              </a:solidFill>
              <a:latin typeface="Arial" panose="020B0604020202020204" pitchFamily="34" charset="0"/>
            </a:endParaRPr>
          </a:p>
          <a:p>
            <a:pPr marL="0" indent="0" algn="just">
              <a:buNone/>
            </a:pPr>
            <a:r>
              <a:rPr lang="pt-BR" sz="1800" dirty="0">
                <a:solidFill>
                  <a:srgbClr val="000000"/>
                </a:solidFill>
                <a:latin typeface="Arial" panose="020B0604020202020204" pitchFamily="34" charset="0"/>
              </a:rPr>
              <a:t>Nestes termos, pede deferimento.</a:t>
            </a:r>
          </a:p>
          <a:p>
            <a:pPr marL="0" indent="0" algn="just">
              <a:buNone/>
            </a:pPr>
            <a:r>
              <a:rPr lang="pt-BR" sz="1800" dirty="0">
                <a:solidFill>
                  <a:srgbClr val="000000"/>
                </a:solidFill>
                <a:latin typeface="Arial" panose="020B0604020202020204" pitchFamily="34" charset="0"/>
              </a:rPr>
              <a:t>Local e data</a:t>
            </a:r>
          </a:p>
          <a:p>
            <a:pPr marL="0" indent="0" algn="just">
              <a:buNone/>
            </a:pPr>
            <a:r>
              <a:rPr lang="pt-BR" sz="1800" dirty="0">
                <a:solidFill>
                  <a:srgbClr val="000000"/>
                </a:solidFill>
                <a:latin typeface="Arial" panose="020B0604020202020204" pitchFamily="34" charset="0"/>
              </a:rPr>
              <a:t>Nome do Advogado</a:t>
            </a:r>
          </a:p>
          <a:p>
            <a:pPr marL="0" indent="0" algn="just">
              <a:buNone/>
            </a:pPr>
            <a:r>
              <a:rPr lang="pt-BR" sz="1800" dirty="0">
                <a:solidFill>
                  <a:srgbClr val="000000"/>
                </a:solidFill>
                <a:latin typeface="Arial" panose="020B0604020202020204" pitchFamily="34" charset="0"/>
              </a:rPr>
              <a:t>OAB </a:t>
            </a:r>
            <a:r>
              <a:rPr lang="pt-BR" sz="1800" dirty="0" err="1">
                <a:solidFill>
                  <a:srgbClr val="000000"/>
                </a:solidFill>
                <a:latin typeface="Arial" panose="020B0604020202020204" pitchFamily="34" charset="0"/>
              </a:rPr>
              <a:t>xxx</a:t>
            </a:r>
            <a:endParaRPr lang="pt-BR" sz="1800" dirty="0">
              <a:solidFill>
                <a:srgbClr val="000000"/>
              </a:solidFill>
              <a:latin typeface="Arial" panose="020B0604020202020204" pitchFamily="34" charset="0"/>
            </a:endParaRPr>
          </a:p>
        </p:txBody>
      </p:sp>
    </p:spTree>
    <p:extLst>
      <p:ext uri="{BB962C8B-B14F-4D97-AF65-F5344CB8AC3E}">
        <p14:creationId xmlns:p14="http://schemas.microsoft.com/office/powerpoint/2010/main" val="30552913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B9949-DA6F-448B-FE70-A45BB4CC1FBA}"/>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B17FC0E5-AA9D-0C28-FB98-50485DCDE216}"/>
              </a:ext>
            </a:extLst>
          </p:cNvPr>
          <p:cNvSpPr>
            <a:spLocks noGrp="1"/>
          </p:cNvSpPr>
          <p:nvPr>
            <p:ph idx="1"/>
          </p:nvPr>
        </p:nvSpPr>
        <p:spPr>
          <a:xfrm>
            <a:off x="0" y="0"/>
            <a:ext cx="9144000" cy="6858000"/>
          </a:xfrm>
        </p:spPr>
        <p:txBody>
          <a:bodyPr>
            <a:normAutofit/>
          </a:bodyPr>
          <a:lstStyle/>
          <a:p>
            <a:pPr marL="0" indent="0" algn="just">
              <a:buNone/>
            </a:pPr>
            <a:r>
              <a:rPr lang="pt-BR" sz="2000" dirty="0">
                <a:solidFill>
                  <a:srgbClr val="000000"/>
                </a:solidFill>
                <a:latin typeface="Arial" panose="020B0604020202020204" pitchFamily="34" charset="0"/>
              </a:rPr>
              <a:t>	A sociedade empresária Pizza Quente Ltda. celebrou acordo de confissão de dívidas com a fornecedora de queijos Laticínios Processados Ltda., por meio do qual aquela se obrigou a pagar a dívida de R$ 100.000,00, no prazo de 60 dias.</a:t>
            </a:r>
          </a:p>
          <a:p>
            <a:pPr marL="0" indent="0" algn="just">
              <a:buNone/>
            </a:pPr>
            <a:r>
              <a:rPr lang="pt-BR" sz="2000" dirty="0">
                <a:solidFill>
                  <a:srgbClr val="000000"/>
                </a:solidFill>
                <a:latin typeface="Arial" panose="020B0604020202020204" pitchFamily="34" charset="0"/>
              </a:rPr>
              <a:t>	Vencida e não paga a dívida, a credora propôs Ação de Cobrança, cujo pedido foi julgado procedente por sentença, transitada em julgado.</a:t>
            </a:r>
          </a:p>
          <a:p>
            <a:pPr marL="0" indent="0" algn="just">
              <a:buNone/>
            </a:pPr>
            <a:r>
              <a:rPr lang="pt-BR" sz="2000" dirty="0">
                <a:solidFill>
                  <a:srgbClr val="000000"/>
                </a:solidFill>
                <a:latin typeface="Arial" panose="020B0604020202020204" pitchFamily="34" charset="0"/>
              </a:rPr>
              <a:t>	Após o pedido de cumprimento definitivo da sentença pela parte exequente, as partes –extrajudicialmente– firmaram novo contrato de fornecimento, no qual constava cláusula expressa que extinguia os débitos oriundos do contrato anterior de confissão de dívidas, substituindo-se por novo débito de R$ 150.000,00, a ser pago em 15 prestações de R$ 10.000,00.</a:t>
            </a:r>
          </a:p>
          <a:p>
            <a:pPr marL="0" indent="0" algn="just">
              <a:buNone/>
            </a:pPr>
            <a:r>
              <a:rPr lang="pt-BR" sz="2000" dirty="0">
                <a:solidFill>
                  <a:srgbClr val="000000"/>
                </a:solidFill>
                <a:latin typeface="Arial" panose="020B0604020202020204" pitchFamily="34" charset="0"/>
              </a:rPr>
              <a:t>	Diante do caso, responda aos questionamentos a seguir.</a:t>
            </a:r>
          </a:p>
          <a:p>
            <a:pPr marL="0" indent="0" algn="just">
              <a:buNone/>
            </a:pPr>
            <a:r>
              <a:rPr lang="pt-BR" sz="2000" dirty="0">
                <a:solidFill>
                  <a:srgbClr val="000000"/>
                </a:solidFill>
                <a:latin typeface="Arial" panose="020B0604020202020204" pitchFamily="34" charset="0"/>
              </a:rPr>
              <a:t>	</a:t>
            </a:r>
            <a:r>
              <a:rPr lang="pt-BR" sz="2000" b="1" dirty="0">
                <a:solidFill>
                  <a:srgbClr val="000000"/>
                </a:solidFill>
                <a:latin typeface="Arial" panose="020B0604020202020204" pitchFamily="34" charset="0"/>
              </a:rPr>
              <a:t>No procedimento de cumprimento definitivo de sentença, indique o meio processual e a tese de defesa que devem ser apresentados pela parte executada. Justifique.</a:t>
            </a:r>
          </a:p>
        </p:txBody>
      </p:sp>
    </p:spTree>
    <p:extLst>
      <p:ext uri="{BB962C8B-B14F-4D97-AF65-F5344CB8AC3E}">
        <p14:creationId xmlns:p14="http://schemas.microsoft.com/office/powerpoint/2010/main" val="25631696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C3AEE6-B9F9-DF22-B993-788BA78B0E36}"/>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EFC55B84-9A0C-1086-7C5F-F6882221C9DE}"/>
              </a:ext>
            </a:extLst>
          </p:cNvPr>
          <p:cNvSpPr>
            <a:spLocks noGrp="1"/>
          </p:cNvSpPr>
          <p:nvPr>
            <p:ph idx="1"/>
          </p:nvPr>
        </p:nvSpPr>
        <p:spPr>
          <a:xfrm>
            <a:off x="0" y="0"/>
            <a:ext cx="9144000" cy="6858000"/>
          </a:xfrm>
        </p:spPr>
        <p:txBody>
          <a:bodyPr>
            <a:normAutofit/>
          </a:bodyPr>
          <a:lstStyle/>
          <a:p>
            <a:pPr marL="0" indent="0" algn="just">
              <a:buNone/>
            </a:pPr>
            <a:r>
              <a:rPr lang="pt-BR" sz="2000" dirty="0">
                <a:solidFill>
                  <a:srgbClr val="000000"/>
                </a:solidFill>
                <a:latin typeface="Arial" panose="020B0604020202020204" pitchFamily="34" charset="0"/>
              </a:rPr>
              <a:t>	A sociedade empresária Pizza Quente Ltda. celebrou acordo de confissão de dívidas com a fornecedora de queijos Laticínios Processados Ltda., por meio do qual aquela se obrigou a pagar a dívida de R$ 100.000,00, no prazo de 60 dias.</a:t>
            </a:r>
          </a:p>
          <a:p>
            <a:pPr marL="0" indent="0" algn="just">
              <a:buNone/>
            </a:pPr>
            <a:r>
              <a:rPr lang="pt-BR" sz="2000" dirty="0">
                <a:solidFill>
                  <a:srgbClr val="000000"/>
                </a:solidFill>
                <a:latin typeface="Arial" panose="020B0604020202020204" pitchFamily="34" charset="0"/>
              </a:rPr>
              <a:t>	Vencida e não paga a dívida, a credora propôs Ação de Cobrança, cujo pedido foi julgado procedente por sentença, transitada em julgado.</a:t>
            </a:r>
          </a:p>
          <a:p>
            <a:pPr marL="0" indent="0" algn="just">
              <a:buNone/>
            </a:pPr>
            <a:r>
              <a:rPr lang="pt-BR" sz="2000" dirty="0">
                <a:solidFill>
                  <a:srgbClr val="000000"/>
                </a:solidFill>
                <a:latin typeface="Arial" panose="020B0604020202020204" pitchFamily="34" charset="0"/>
              </a:rPr>
              <a:t>	Após o pedido de cumprimento definitivo da sentença pela parte exequente, as partes –extrajudicialmente– firmaram novo contrato de fornecimento, no qual constava cláusula expressa que extinguia os débitos oriundos do contrato anterior de confissão de dívidas, substituindo-se por novo débito de R$ 150.000,00, a ser pago em 15 prestações de R$ 10.000,00.</a:t>
            </a:r>
          </a:p>
          <a:p>
            <a:pPr marL="0" indent="0" algn="just">
              <a:buNone/>
            </a:pPr>
            <a:r>
              <a:rPr lang="pt-BR" sz="2000" dirty="0">
                <a:solidFill>
                  <a:srgbClr val="000000"/>
                </a:solidFill>
                <a:latin typeface="Arial" panose="020B0604020202020204" pitchFamily="34" charset="0"/>
              </a:rPr>
              <a:t>	Diante do caso, responda aos questionamentos a seguir.</a:t>
            </a:r>
          </a:p>
          <a:p>
            <a:pPr marL="0" indent="0" algn="just">
              <a:buNone/>
            </a:pPr>
            <a:r>
              <a:rPr lang="pt-BR" sz="2000" dirty="0">
                <a:solidFill>
                  <a:srgbClr val="000000"/>
                </a:solidFill>
                <a:latin typeface="Arial" panose="020B0604020202020204" pitchFamily="34" charset="0"/>
              </a:rPr>
              <a:t>	No procedimento de cumprimento definitivo de sentença, indique o meio processual e a tese de defesa que devem ser apresentados pela parte executada. Justifique.</a:t>
            </a:r>
          </a:p>
          <a:p>
            <a:pPr marL="0" indent="0" algn="just">
              <a:buNone/>
            </a:pPr>
            <a:endParaRPr lang="pt-BR" sz="2000" dirty="0">
              <a:solidFill>
                <a:srgbClr val="000000"/>
              </a:solidFill>
              <a:latin typeface="Arial" panose="020B0604020202020204" pitchFamily="34" charset="0"/>
            </a:endParaRPr>
          </a:p>
          <a:p>
            <a:pPr marL="0" indent="0" algn="just">
              <a:buNone/>
            </a:pPr>
            <a:r>
              <a:rPr lang="pt-BR" sz="2000" b="1" dirty="0">
                <a:solidFill>
                  <a:srgbClr val="FF0000"/>
                </a:solidFill>
                <a:latin typeface="Arial" panose="020B0604020202020204" pitchFamily="34" charset="0"/>
              </a:rPr>
              <a:t>O meio processual cabível é a impugnação ao cumprimento de sentença, na forma do Art. 525, caput, do CPC, devendo o executado (impugnante) invocar a extinção da obrigação pela novação, uma vez que operada em momento superveniente à sentença, na forma do Art. 525, §1º, inciso VII, do CPC.</a:t>
            </a:r>
          </a:p>
        </p:txBody>
      </p:sp>
    </p:spTree>
    <p:extLst>
      <p:ext uri="{BB962C8B-B14F-4D97-AF65-F5344CB8AC3E}">
        <p14:creationId xmlns:p14="http://schemas.microsoft.com/office/powerpoint/2010/main" val="11856558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A42C9-A7C5-7FB5-2185-B174DB1E865E}"/>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E7B86950-2662-CBB5-4D5A-9FE104B5CD3E}"/>
              </a:ext>
            </a:extLst>
          </p:cNvPr>
          <p:cNvSpPr>
            <a:spLocks noGrp="1"/>
          </p:cNvSpPr>
          <p:nvPr>
            <p:ph idx="1"/>
          </p:nvPr>
        </p:nvSpPr>
        <p:spPr>
          <a:xfrm>
            <a:off x="0" y="0"/>
            <a:ext cx="9144000" cy="6858000"/>
          </a:xfrm>
        </p:spPr>
        <p:txBody>
          <a:bodyPr>
            <a:normAutofit/>
          </a:bodyPr>
          <a:lstStyle/>
          <a:p>
            <a:pPr marL="0" indent="0" algn="just">
              <a:buNone/>
            </a:pPr>
            <a:r>
              <a:rPr lang="pt-BR" sz="1800" dirty="0">
                <a:solidFill>
                  <a:srgbClr val="000000"/>
                </a:solidFill>
                <a:latin typeface="Arial" panose="020B0604020202020204" pitchFamily="34" charset="0"/>
              </a:rPr>
              <a:t>	</a:t>
            </a:r>
            <a:r>
              <a:rPr lang="pt-BR" sz="2000" dirty="0">
                <a:solidFill>
                  <a:srgbClr val="000000"/>
                </a:solidFill>
                <a:latin typeface="Arial" panose="020B0604020202020204" pitchFamily="34" charset="0"/>
              </a:rPr>
              <a:t>Tiago, hoje com 22 anos, foi registrado aos 3 anos de idade por Sérgio, então companheiro de sua mãe, que o criou como filho, custeou a sua educação e com ele mantém, até hoje, convivência afetuosa e cotidiana. Sérgio sabia não ser o pai biológico e registrou o menino por vontade própria.</a:t>
            </a:r>
          </a:p>
          <a:p>
            <a:pPr marL="0" indent="0" algn="just">
              <a:buNone/>
            </a:pPr>
            <a:r>
              <a:rPr lang="pt-BR" sz="2000" dirty="0">
                <a:solidFill>
                  <a:srgbClr val="000000"/>
                </a:solidFill>
                <a:latin typeface="Arial" panose="020B0604020202020204" pitchFamily="34" charset="0"/>
              </a:rPr>
              <a:t>	Já adulto, Tiago localizou o pai biológico, Otávio, que sempre soube da gravidez, nunca conviveu com o filho e jamais lhe prestou assistência material ou afetiva. Realizado o exame de DNA em laboratório idôneo, com a participação voluntária de Otávio, o laudo apontou a probabilidade de paternidade de 99,9999%.</a:t>
            </a:r>
          </a:p>
          <a:p>
            <a:pPr marL="0" indent="0" algn="just">
              <a:buNone/>
            </a:pPr>
            <a:r>
              <a:rPr lang="pt-BR" sz="2000" dirty="0">
                <a:solidFill>
                  <a:srgbClr val="000000"/>
                </a:solidFill>
                <a:latin typeface="Arial" panose="020B0604020202020204" pitchFamily="34" charset="0"/>
              </a:rPr>
              <a:t>	Tiago ajuizou ação de reconhecimento de paternidade biológica, sem pretender desconstituir o registro em que figura Sérgio, requerendo expressamente a manutenção deste e a averbação concomitante do nome de Otávio, com todos os efeitos jurídicos daí decorrentes.</a:t>
            </a:r>
          </a:p>
          <a:p>
            <a:pPr marL="0" indent="0" algn="just">
              <a:buNone/>
            </a:pPr>
            <a:r>
              <a:rPr lang="pt-BR" sz="2000" dirty="0">
                <a:solidFill>
                  <a:srgbClr val="000000"/>
                </a:solidFill>
                <a:latin typeface="Arial" panose="020B0604020202020204" pitchFamily="34" charset="0"/>
              </a:rPr>
              <a:t>	Otávio foi pessoalmente citado e deixou transcorrer in albis o prazo de contestação.</a:t>
            </a:r>
          </a:p>
          <a:p>
            <a:pPr marL="0" indent="0" algn="just">
              <a:buNone/>
            </a:pPr>
            <a:r>
              <a:rPr lang="pt-BR" sz="2000" dirty="0">
                <a:solidFill>
                  <a:srgbClr val="000000"/>
                </a:solidFill>
                <a:latin typeface="Arial" panose="020B0604020202020204" pitchFamily="34" charset="0"/>
              </a:rPr>
              <a:t>	Diante do caso narrado, como advogado(a) de Tiago, responda: </a:t>
            </a:r>
            <a:r>
              <a:rPr lang="pt-BR" sz="2000" b="1" dirty="0">
                <a:solidFill>
                  <a:srgbClr val="000000"/>
                </a:solidFill>
                <a:latin typeface="Arial" panose="020B0604020202020204" pitchFamily="34" charset="0"/>
              </a:rPr>
              <a:t>A revelia de Otávio autoriza que se reputem verdadeiros os fatos alegados na inicial? Justifique.</a:t>
            </a:r>
          </a:p>
        </p:txBody>
      </p:sp>
    </p:spTree>
    <p:extLst>
      <p:ext uri="{BB962C8B-B14F-4D97-AF65-F5344CB8AC3E}">
        <p14:creationId xmlns:p14="http://schemas.microsoft.com/office/powerpoint/2010/main" val="22159688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43F81-3325-6BB1-40A5-AA4E4E2DAD80}"/>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4536DC59-643D-BC30-C041-D5A035CF388B}"/>
              </a:ext>
            </a:extLst>
          </p:cNvPr>
          <p:cNvSpPr>
            <a:spLocks noGrp="1"/>
          </p:cNvSpPr>
          <p:nvPr>
            <p:ph idx="1"/>
          </p:nvPr>
        </p:nvSpPr>
        <p:spPr>
          <a:xfrm>
            <a:off x="0" y="27384"/>
            <a:ext cx="9144000" cy="6858000"/>
          </a:xfrm>
        </p:spPr>
        <p:txBody>
          <a:bodyPr>
            <a:normAutofit fontScale="92500" lnSpcReduction="10000"/>
          </a:bodyPr>
          <a:lstStyle/>
          <a:p>
            <a:pPr marL="0" indent="0" algn="just">
              <a:buNone/>
            </a:pPr>
            <a:r>
              <a:rPr lang="pt-BR" sz="1800" dirty="0">
                <a:solidFill>
                  <a:srgbClr val="000000"/>
                </a:solidFill>
                <a:latin typeface="Arial" panose="020B0604020202020204" pitchFamily="34" charset="0"/>
              </a:rPr>
              <a:t>	</a:t>
            </a:r>
            <a:r>
              <a:rPr lang="pt-BR" sz="2000" dirty="0">
                <a:solidFill>
                  <a:srgbClr val="000000"/>
                </a:solidFill>
                <a:latin typeface="Arial" panose="020B0604020202020204" pitchFamily="34" charset="0"/>
              </a:rPr>
              <a:t>Tiago, hoje com 22 anos, foi registrado aos 3 anos de idade por Sérgio, então companheiro de sua mãe, que o criou como filho, custeou a sua educação e com ele mantém, até hoje, convivência afetuosa e cotidiana. Sérgio sabia não ser o pai biológico e registrou o menino por vontade própria.</a:t>
            </a:r>
          </a:p>
          <a:p>
            <a:pPr marL="0" indent="0" algn="just">
              <a:buNone/>
            </a:pPr>
            <a:r>
              <a:rPr lang="pt-BR" sz="2000" dirty="0">
                <a:solidFill>
                  <a:srgbClr val="000000"/>
                </a:solidFill>
                <a:latin typeface="Arial" panose="020B0604020202020204" pitchFamily="34" charset="0"/>
              </a:rPr>
              <a:t>	Já adulto, Tiago localizou o pai biológico, Otávio, que sempre soube da gravidez, nunca conviveu com o filho e jamais lhe prestou assistência material ou afetiva. Realizado o exame de DNA em laboratório idôneo, com a participação voluntária de Otávio, o laudo apontou a probabilidade de paternidade de 99,9999%.</a:t>
            </a:r>
          </a:p>
          <a:p>
            <a:pPr marL="0" indent="0" algn="just">
              <a:buNone/>
            </a:pPr>
            <a:r>
              <a:rPr lang="pt-BR" sz="2000" dirty="0">
                <a:solidFill>
                  <a:srgbClr val="000000"/>
                </a:solidFill>
                <a:latin typeface="Arial" panose="020B0604020202020204" pitchFamily="34" charset="0"/>
              </a:rPr>
              <a:t>	Tiago ajuizou ação de reconhecimento de paternidade biológica, sem pretender desconstituir o registro em que figura Sérgio, requerendo expressamente a manutenção deste e a averbação concomitante do nome de Otávio, com todos os efeitos jurídicos daí decorrentes.</a:t>
            </a:r>
          </a:p>
          <a:p>
            <a:pPr marL="0" indent="0" algn="just">
              <a:buNone/>
            </a:pPr>
            <a:r>
              <a:rPr lang="pt-BR" sz="2000" dirty="0">
                <a:solidFill>
                  <a:srgbClr val="000000"/>
                </a:solidFill>
                <a:latin typeface="Arial" panose="020B0604020202020204" pitchFamily="34" charset="0"/>
              </a:rPr>
              <a:t>	Otávio foi pessoalmente citado e deixou transcorrer in albis o prazo de contestação.</a:t>
            </a:r>
          </a:p>
          <a:p>
            <a:pPr marL="0" indent="0" algn="just">
              <a:buNone/>
            </a:pPr>
            <a:r>
              <a:rPr lang="pt-BR" sz="2000" dirty="0">
                <a:solidFill>
                  <a:srgbClr val="000000"/>
                </a:solidFill>
                <a:latin typeface="Arial" panose="020B0604020202020204" pitchFamily="34" charset="0"/>
              </a:rPr>
              <a:t>	Diante do caso narrado, como advogado(a) de Tiago, responda: A revelia de Otávio autoriza que se reputem verdadeiros os fatos alegados na inicial? Justifique.</a:t>
            </a:r>
          </a:p>
          <a:p>
            <a:pPr marL="0" indent="0" algn="just">
              <a:buNone/>
            </a:pPr>
            <a:r>
              <a:rPr lang="pt-BR" sz="2000" b="1" dirty="0">
                <a:solidFill>
                  <a:srgbClr val="000000"/>
                </a:solidFill>
                <a:latin typeface="Arial" panose="020B0604020202020204" pitchFamily="34" charset="0"/>
              </a:rPr>
              <a:t>	A revelia não reputam verdadeiros os fatos alegados no caso do enunciado pois versa o litígio sobre o direito indisponível. </a:t>
            </a:r>
          </a:p>
          <a:p>
            <a:pPr marL="0" indent="0" algn="just">
              <a:buNone/>
            </a:pPr>
            <a:r>
              <a:rPr lang="pt-BR" sz="2000" b="1" dirty="0">
                <a:solidFill>
                  <a:srgbClr val="000000"/>
                </a:solidFill>
                <a:latin typeface="Arial" panose="020B0604020202020204" pitchFamily="34" charset="0"/>
              </a:rPr>
              <a:t>	Nos termos do Art. 345, inciso II, do CPC a revelia não produz o efeito de presunção de veracidade dos fatos alegados. </a:t>
            </a:r>
          </a:p>
          <a:p>
            <a:pPr marL="0" indent="0" algn="just">
              <a:buNone/>
            </a:pPr>
            <a:r>
              <a:rPr lang="pt-BR" sz="2000" b="1" dirty="0">
                <a:solidFill>
                  <a:srgbClr val="000000"/>
                </a:solidFill>
                <a:latin typeface="Arial" panose="020B0604020202020204" pitchFamily="34" charset="0"/>
              </a:rPr>
              <a:t>	Permanece com o autor o ônus de provar os fatos constitutivos do seu direito, na forma do Art. 373, inciso I, do CPC.</a:t>
            </a:r>
          </a:p>
        </p:txBody>
      </p:sp>
    </p:spTree>
    <p:extLst>
      <p:ext uri="{BB962C8B-B14F-4D97-AF65-F5344CB8AC3E}">
        <p14:creationId xmlns:p14="http://schemas.microsoft.com/office/powerpoint/2010/main" val="16487187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43B00-C3CB-15FE-6819-8CE12DF248E1}"/>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4953848E-E00B-7497-901C-721251A43A2F}"/>
              </a:ext>
            </a:extLst>
          </p:cNvPr>
          <p:cNvSpPr>
            <a:spLocks noGrp="1"/>
          </p:cNvSpPr>
          <p:nvPr>
            <p:ph idx="1"/>
          </p:nvPr>
        </p:nvSpPr>
        <p:spPr>
          <a:xfrm>
            <a:off x="0" y="0"/>
            <a:ext cx="9144000" cy="6858000"/>
          </a:xfrm>
        </p:spPr>
        <p:txBody>
          <a:bodyPr>
            <a:noAutofit/>
          </a:bodyPr>
          <a:lstStyle/>
          <a:p>
            <a:pPr marL="0" indent="0" algn="just">
              <a:buNone/>
            </a:pPr>
            <a:r>
              <a:rPr lang="pt-BR" sz="2000" dirty="0">
                <a:solidFill>
                  <a:srgbClr val="000000"/>
                </a:solidFill>
                <a:latin typeface="Arial" panose="020B0604020202020204" pitchFamily="34" charset="0"/>
              </a:rPr>
              <a:t>	Carla possui, desde julho de 2023, anotação em cadastro de inadimplentes referente à fatura de cartão de crédito por ela efetivamente contratada e não paga, dívida que reconhece e jamais impugnou.</a:t>
            </a:r>
          </a:p>
          <a:p>
            <a:pPr marL="0" indent="0" algn="just">
              <a:buNone/>
            </a:pPr>
            <a:r>
              <a:rPr lang="pt-BR" sz="2000" dirty="0">
                <a:solidFill>
                  <a:srgbClr val="000000"/>
                </a:solidFill>
                <a:latin typeface="Arial" panose="020B0604020202020204" pitchFamily="34" charset="0"/>
              </a:rPr>
              <a:t>	Em fevereiro de 2025, Carla foi surpreendida por uma segunda anotação, lançada pela operadora Telecom Sul S.A., relativa ao contrato de linha móvel celebrado por terceiro mediante o uso de documentos falsificados. Carla nunca manteve uma relação jurídica com a Telecom Sul.</a:t>
            </a:r>
          </a:p>
          <a:p>
            <a:pPr marL="0" indent="0" algn="just">
              <a:buNone/>
            </a:pPr>
            <a:r>
              <a:rPr lang="pt-BR" sz="2000" dirty="0">
                <a:solidFill>
                  <a:srgbClr val="000000"/>
                </a:solidFill>
                <a:latin typeface="Arial" panose="020B0604020202020204" pitchFamily="34" charset="0"/>
              </a:rPr>
              <a:t>	Carla ajuizou ação declaratória de inexistência de débito cumulada com indenização por danos morais e exclusão da anotação. A Telecom Sul contestou sustentando a regularidade da contratação e, na fase de especificação de provas, requereu prova oral e perícia grafotécnica, ambas indeferidas pelo Juízo. O feito foi saneado sem qualquer menção à distribuição do ônus da prova.</a:t>
            </a:r>
          </a:p>
          <a:p>
            <a:pPr marL="0" indent="0" algn="just">
              <a:buNone/>
            </a:pPr>
            <a:r>
              <a:rPr lang="pt-BR" sz="2000" dirty="0">
                <a:solidFill>
                  <a:srgbClr val="000000"/>
                </a:solidFill>
                <a:latin typeface="Arial" panose="020B0604020202020204" pitchFamily="34" charset="0"/>
              </a:rPr>
              <a:t>	Na sentença, o Juiz redistribuiu o ônus da prova, atribuindo à ré o encargo de demonstrar a regularidade da contratação e, por não ter ela se desincumbido, julgou procedentes todos os pedidos, inclusive o de dano moral. Diante do caso narrado, como advogado(a) da Telecom Sul S.A., responda aos itens a seguir.</a:t>
            </a:r>
          </a:p>
          <a:p>
            <a:pPr marL="0" indent="0" algn="just">
              <a:buNone/>
            </a:pPr>
            <a:r>
              <a:rPr lang="pt-BR" sz="2000" dirty="0">
                <a:solidFill>
                  <a:srgbClr val="000000"/>
                </a:solidFill>
                <a:latin typeface="Arial" panose="020B0604020202020204" pitchFamily="34" charset="0"/>
              </a:rPr>
              <a:t>A) É devida a indenização por dano moral em razão da anotação lançada pela Telecom Sul? Justifique. (Valor: 0,65)</a:t>
            </a:r>
          </a:p>
          <a:p>
            <a:pPr marL="0" indent="0" algn="just">
              <a:buNone/>
            </a:pPr>
            <a:r>
              <a:rPr lang="pt-BR" sz="2000" dirty="0">
                <a:solidFill>
                  <a:srgbClr val="000000"/>
                </a:solidFill>
                <a:latin typeface="Arial" panose="020B0604020202020204" pitchFamily="34" charset="0"/>
              </a:rPr>
              <a:t>B) É válida a redistribuição do ônus da prova operada apenas na sentença?</a:t>
            </a:r>
          </a:p>
        </p:txBody>
      </p:sp>
    </p:spTree>
    <p:extLst>
      <p:ext uri="{BB962C8B-B14F-4D97-AF65-F5344CB8AC3E}">
        <p14:creationId xmlns:p14="http://schemas.microsoft.com/office/powerpoint/2010/main" val="20316118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1ED6AE-082A-2818-723F-661E02B0EBD1}"/>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0C642ADE-9C29-388D-48F6-8481460AA5B1}"/>
              </a:ext>
            </a:extLst>
          </p:cNvPr>
          <p:cNvSpPr>
            <a:spLocks noGrp="1"/>
          </p:cNvSpPr>
          <p:nvPr>
            <p:ph idx="1"/>
          </p:nvPr>
        </p:nvSpPr>
        <p:spPr>
          <a:xfrm>
            <a:off x="0" y="0"/>
            <a:ext cx="9144000" cy="6858000"/>
          </a:xfrm>
        </p:spPr>
        <p:txBody>
          <a:bodyPr>
            <a:noAutofit/>
          </a:bodyPr>
          <a:lstStyle/>
          <a:p>
            <a:pPr marL="0" indent="0" algn="just">
              <a:buNone/>
            </a:pPr>
            <a:r>
              <a:rPr lang="pt-BR" sz="2000" dirty="0">
                <a:solidFill>
                  <a:srgbClr val="000000"/>
                </a:solidFill>
                <a:latin typeface="Arial" panose="020B0604020202020204" pitchFamily="34" charset="0"/>
              </a:rPr>
              <a:t>	</a:t>
            </a:r>
            <a:r>
              <a:rPr lang="pt-BR" sz="1600" dirty="0">
                <a:solidFill>
                  <a:srgbClr val="000000"/>
                </a:solidFill>
                <a:latin typeface="Arial" panose="020B0604020202020204" pitchFamily="34" charset="0"/>
              </a:rPr>
              <a:t>Carla possui, desde julho de 2023, anotação em cadastro de inadimplentes referente à fatura de cartão de crédito por ela efetivamente contratada e não paga, dívida que reconhece e jamais impugnou.</a:t>
            </a:r>
          </a:p>
          <a:p>
            <a:pPr marL="0" indent="0" algn="just">
              <a:buNone/>
            </a:pPr>
            <a:r>
              <a:rPr lang="pt-BR" sz="1600" dirty="0">
                <a:solidFill>
                  <a:srgbClr val="000000"/>
                </a:solidFill>
                <a:latin typeface="Arial" panose="020B0604020202020204" pitchFamily="34" charset="0"/>
              </a:rPr>
              <a:t>	Em fevereiro de 2025, Carla foi surpreendida por uma segunda anotação, lançada pela operadora Telecom Sul S.A., relativa ao contrato de linha móvel celebrado por terceiro mediante o uso de documentos falsificados. Carla nunca manteve uma relação jurídica com a Telecom Sul.</a:t>
            </a:r>
          </a:p>
          <a:p>
            <a:pPr marL="0" indent="0" algn="just">
              <a:buNone/>
            </a:pPr>
            <a:r>
              <a:rPr lang="pt-BR" sz="1600" dirty="0">
                <a:solidFill>
                  <a:srgbClr val="000000"/>
                </a:solidFill>
                <a:latin typeface="Arial" panose="020B0604020202020204" pitchFamily="34" charset="0"/>
              </a:rPr>
              <a:t>	Carla ajuizou ação declaratória de inexistência de débito cumulada com indenização por danos morais e exclusão da anotação. A Telecom Sul contestou sustentando a regularidade da contratação e, na fase de especificação de provas, requereu prova oral e perícia grafotécnica, ambas indeferidas pelo Juízo. O feito foi saneado sem qualquer menção à distribuição do ônus da prova.</a:t>
            </a:r>
          </a:p>
          <a:p>
            <a:pPr marL="0" indent="0" algn="just">
              <a:buNone/>
            </a:pPr>
            <a:r>
              <a:rPr lang="pt-BR" sz="1600" dirty="0">
                <a:solidFill>
                  <a:srgbClr val="000000"/>
                </a:solidFill>
                <a:latin typeface="Arial" panose="020B0604020202020204" pitchFamily="34" charset="0"/>
              </a:rPr>
              <a:t>	Na sentença, o Juiz redistribuiu o ônus da prova, atribuindo à ré o encargo de demonstrar a regularidade da contratação e, por não ter ela se desincumbido, julgou procedentes todos os pedidos, inclusive o de dano moral. Diante do caso narrado, como advogado(a) da Telecom Sul S.A., responda aos itens a seguir.</a:t>
            </a:r>
          </a:p>
          <a:p>
            <a:pPr algn="just">
              <a:buAutoNum type="alphaUcParenR"/>
            </a:pPr>
            <a:r>
              <a:rPr lang="pt-BR" sz="1600" dirty="0">
                <a:solidFill>
                  <a:srgbClr val="000000"/>
                </a:solidFill>
                <a:latin typeface="Arial" panose="020B0604020202020204" pitchFamily="34" charset="0"/>
              </a:rPr>
              <a:t>É devida a indenização por dano moral em razão da anotação lançada pela Telecom Sul? Justifique. </a:t>
            </a:r>
          </a:p>
          <a:p>
            <a:pPr marL="0" indent="0" algn="just">
              <a:buNone/>
            </a:pPr>
            <a:r>
              <a:rPr lang="pt-BR" sz="1600" dirty="0">
                <a:solidFill>
                  <a:srgbClr val="000000"/>
                </a:solidFill>
                <a:latin typeface="Arial" panose="020B0604020202020204" pitchFamily="34" charset="0"/>
              </a:rPr>
              <a:t>B) É válida a redistribuição do ônus da prova operada apenas na sentença?</a:t>
            </a:r>
          </a:p>
          <a:p>
            <a:pPr marL="0" indent="0" algn="just">
              <a:buNone/>
            </a:pPr>
            <a:endParaRPr lang="pt-BR" sz="1600" dirty="0">
              <a:solidFill>
                <a:srgbClr val="000000"/>
              </a:solidFill>
              <a:latin typeface="Arial" panose="020B0604020202020204" pitchFamily="34" charset="0"/>
            </a:endParaRPr>
          </a:p>
          <a:p>
            <a:pPr marL="0" indent="0" algn="just">
              <a:buNone/>
            </a:pPr>
            <a:r>
              <a:rPr lang="pt-BR" sz="1600" dirty="0">
                <a:solidFill>
                  <a:srgbClr val="000000"/>
                </a:solidFill>
                <a:latin typeface="Arial" panose="020B0604020202020204" pitchFamily="34" charset="0"/>
              </a:rPr>
              <a:t>A) Não. Da anotação irregular em cadastro de proteção ao crédito não cabe indenização por dano moral quando preexistente a legítima inscrição, ressalvado o direito ao cancelamento, conforme a Súmula 385 do STJ.</a:t>
            </a:r>
          </a:p>
          <a:p>
            <a:pPr marL="0" indent="0" algn="just">
              <a:buNone/>
            </a:pPr>
            <a:r>
              <a:rPr lang="pt-BR" sz="1600" dirty="0">
                <a:solidFill>
                  <a:srgbClr val="000000"/>
                </a:solidFill>
                <a:latin typeface="Arial" panose="020B0604020202020204" pitchFamily="34" charset="0"/>
              </a:rPr>
              <a:t>B) Não é válida. A distribuição dinâmica exige uma decisão fundamentada e proferida em momento que permita à parte onerada desincumbir-se do encargo, nos termos do Art. 373, §1º, do CPC.</a:t>
            </a:r>
          </a:p>
        </p:txBody>
      </p:sp>
    </p:spTree>
    <p:extLst>
      <p:ext uri="{BB962C8B-B14F-4D97-AF65-F5344CB8AC3E}">
        <p14:creationId xmlns:p14="http://schemas.microsoft.com/office/powerpoint/2010/main" val="21684523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32BAEC-6D0C-9642-D01A-2C7CFEDA4793}"/>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81693718-965F-B026-E0E2-AEC49D073554}"/>
              </a:ext>
            </a:extLst>
          </p:cNvPr>
          <p:cNvSpPr>
            <a:spLocks noGrp="1"/>
          </p:cNvSpPr>
          <p:nvPr>
            <p:ph idx="1"/>
          </p:nvPr>
        </p:nvSpPr>
        <p:spPr>
          <a:xfrm>
            <a:off x="0" y="0"/>
            <a:ext cx="9144000" cy="6858000"/>
          </a:xfrm>
        </p:spPr>
        <p:txBody>
          <a:bodyPr>
            <a:normAutofit fontScale="92500"/>
          </a:bodyPr>
          <a:lstStyle/>
          <a:p>
            <a:pPr marL="0" indent="0" algn="just">
              <a:buNone/>
            </a:pPr>
            <a:r>
              <a:rPr lang="pt-BR" sz="1800" dirty="0">
                <a:solidFill>
                  <a:srgbClr val="000000"/>
                </a:solidFill>
                <a:latin typeface="Arial" panose="020B0604020202020204" pitchFamily="34" charset="0"/>
              </a:rPr>
              <a:t>	Maria adquiriu de boa-fé em 1997 da empresa X LTDA o imóvel localizado Rua Genebra n.º 77, Osasco. A vendedora era solvente com centenas de propriedades.</a:t>
            </a:r>
          </a:p>
          <a:p>
            <a:pPr marL="0" indent="0" algn="just">
              <a:buNone/>
            </a:pPr>
            <a:r>
              <a:rPr lang="pt-BR" sz="1800" dirty="0">
                <a:solidFill>
                  <a:srgbClr val="000000"/>
                </a:solidFill>
                <a:latin typeface="Arial" panose="020B0604020202020204" pitchFamily="34" charset="0"/>
              </a:rPr>
              <a:t>	A compra foi realizada através de escritura pública, porém, a compradora não registrou no Cartório de Imóveis de Osasco.</a:t>
            </a:r>
          </a:p>
          <a:p>
            <a:pPr marL="0" indent="0" algn="just">
              <a:buNone/>
            </a:pPr>
            <a:r>
              <a:rPr lang="pt-BR" sz="1800" dirty="0">
                <a:solidFill>
                  <a:srgbClr val="000000"/>
                </a:solidFill>
                <a:latin typeface="Arial" panose="020B0604020202020204" pitchFamily="34" charset="0"/>
              </a:rPr>
              <a:t>	Em 2022 a vendedora, Empresa X LTDA, deixou de pagar suas obrigações tributárias e culminou com duas execuções.</a:t>
            </a:r>
          </a:p>
          <a:p>
            <a:pPr marL="0" indent="0" algn="just">
              <a:buNone/>
            </a:pPr>
            <a:r>
              <a:rPr lang="pt-BR" sz="1800" dirty="0">
                <a:solidFill>
                  <a:srgbClr val="000000"/>
                </a:solidFill>
                <a:latin typeface="Arial" panose="020B0604020202020204" pitchFamily="34" charset="0"/>
              </a:rPr>
              <a:t>	 Em 2022 Maria não conseguiu registrar a compra ante a  indisponibilidade do imóvel decretada em desfavor de X Ltda, antiga proprietária do bem.</a:t>
            </a:r>
          </a:p>
          <a:p>
            <a:pPr marL="0" indent="0" algn="just">
              <a:buNone/>
            </a:pPr>
            <a:r>
              <a:rPr lang="pt-BR" sz="1800" dirty="0">
                <a:solidFill>
                  <a:srgbClr val="000000"/>
                </a:solidFill>
                <a:latin typeface="Arial" panose="020B0604020202020204" pitchFamily="34" charset="0"/>
              </a:rPr>
              <a:t>	A primeira execução, a saber: 1005941 se trata de </a:t>
            </a:r>
            <a:r>
              <a:rPr lang="pt-BR" sz="1800" dirty="0" err="1">
                <a:solidFill>
                  <a:srgbClr val="000000"/>
                </a:solidFill>
                <a:latin typeface="Arial" panose="020B0604020202020204" pitchFamily="34" charset="0"/>
              </a:rPr>
              <a:t>Iptu</a:t>
            </a:r>
            <a:r>
              <a:rPr lang="pt-BR" sz="1800" dirty="0">
                <a:solidFill>
                  <a:srgbClr val="000000"/>
                </a:solidFill>
                <a:latin typeface="Arial" panose="020B0604020202020204" pitchFamily="34" charset="0"/>
              </a:rPr>
              <a:t> do ano 2013; já o processo 1500967 refere-se ao processo de 2015.</a:t>
            </a:r>
          </a:p>
          <a:p>
            <a:pPr marL="0" indent="0" algn="just">
              <a:buNone/>
            </a:pPr>
            <a:r>
              <a:rPr lang="pt-BR" sz="1800" dirty="0">
                <a:solidFill>
                  <a:srgbClr val="000000"/>
                </a:solidFill>
                <a:latin typeface="Arial" panose="020B0604020202020204" pitchFamily="34" charset="0"/>
              </a:rPr>
              <a:t>	Nas execuções foram apontados o imóvel de Maria e prontamente a compradora ingressou com Embargos de Terceiro e apresentou todos argumentos e provas convincentes da aquisição de boa-fé da compra. Para cada execução, Maria ajuizou embargos de terceiro.</a:t>
            </a:r>
          </a:p>
          <a:p>
            <a:pPr marL="0" indent="0" algn="just">
              <a:buNone/>
            </a:pPr>
            <a:r>
              <a:rPr lang="pt-BR" sz="1800" dirty="0">
                <a:solidFill>
                  <a:srgbClr val="000000"/>
                </a:solidFill>
                <a:latin typeface="Arial" panose="020B0604020202020204" pitchFamily="34" charset="0"/>
              </a:rPr>
              <a:t>	Os embargos no processo 1005941 </a:t>
            </a:r>
            <a:r>
              <a:rPr lang="pt-BR" sz="1800" dirty="0" err="1">
                <a:solidFill>
                  <a:srgbClr val="000000"/>
                </a:solidFill>
                <a:latin typeface="Arial" panose="020B0604020202020204" pitchFamily="34" charset="0"/>
              </a:rPr>
              <a:t>foI</a:t>
            </a:r>
            <a:r>
              <a:rPr lang="pt-BR" sz="1800" dirty="0">
                <a:solidFill>
                  <a:srgbClr val="000000"/>
                </a:solidFill>
                <a:latin typeface="Arial" panose="020B0604020202020204" pitchFamily="34" charset="0"/>
              </a:rPr>
              <a:t> julgado procedentes diante da robusta tese apresentada pela embargante Maria.</a:t>
            </a:r>
          </a:p>
          <a:p>
            <a:pPr marL="0" indent="0" algn="just">
              <a:buNone/>
            </a:pPr>
            <a:r>
              <a:rPr lang="pt-BR" sz="1800" dirty="0">
                <a:solidFill>
                  <a:srgbClr val="000000"/>
                </a:solidFill>
                <a:latin typeface="Arial" panose="020B0604020202020204" pitchFamily="34" charset="0"/>
              </a:rPr>
              <a:t>	Contudo, os embargos no processo 1500967 o juiz julgou extinto sem resolução de mérito nos termos do art. 485, V do CPC porque entendeu equivocadamente que há litispendência com o processo 1005941, dada a semelhança entre fatos e normas.</a:t>
            </a:r>
          </a:p>
          <a:p>
            <a:pPr marL="0" indent="0" algn="just">
              <a:buNone/>
            </a:pPr>
            <a:r>
              <a:rPr lang="pt-BR" sz="1800" dirty="0">
                <a:solidFill>
                  <a:srgbClr val="000000"/>
                </a:solidFill>
                <a:latin typeface="Arial" panose="020B0604020202020204" pitchFamily="34" charset="0"/>
              </a:rPr>
              <a:t>	Apresente a medida cabível em favor de Maria com o objetivo de desconstituir a indisponibilidade apontada no imóvel da compradora.</a:t>
            </a:r>
          </a:p>
          <a:p>
            <a:pPr marL="0" indent="0" algn="just">
              <a:buNone/>
            </a:pPr>
            <a:r>
              <a:rPr lang="pt-BR" sz="1800" dirty="0">
                <a:solidFill>
                  <a:srgbClr val="000000"/>
                </a:solidFill>
                <a:latin typeface="Arial" panose="020B0604020202020204" pitchFamily="34" charset="0"/>
              </a:rPr>
              <a:t>	Sabe-se que Maria teve a gratuidade de justiça reconhecida, bem como, a sentença foi publicada no dia 6 de maio de 2024 (quarta-feira) e não há omissão, contradição e/ou erro material. Protocolo no último dia (desconsidere eventuais feriados).</a:t>
            </a:r>
          </a:p>
        </p:txBody>
      </p:sp>
    </p:spTree>
    <p:extLst>
      <p:ext uri="{BB962C8B-B14F-4D97-AF65-F5344CB8AC3E}">
        <p14:creationId xmlns:p14="http://schemas.microsoft.com/office/powerpoint/2010/main" val="18235538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F70BA-40C1-8272-9C09-4FAD45B4EB74}"/>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5F94F693-923A-818D-B997-67C993589B0A}"/>
              </a:ext>
            </a:extLst>
          </p:cNvPr>
          <p:cNvSpPr>
            <a:spLocks noGrp="1"/>
          </p:cNvSpPr>
          <p:nvPr>
            <p:ph idx="1"/>
          </p:nvPr>
        </p:nvSpPr>
        <p:spPr>
          <a:xfrm>
            <a:off x="0" y="0"/>
            <a:ext cx="9144000" cy="6858000"/>
          </a:xfrm>
        </p:spPr>
        <p:txBody>
          <a:bodyPr>
            <a:normAutofit lnSpcReduction="10000"/>
          </a:bodyPr>
          <a:lstStyle/>
          <a:p>
            <a:pPr marL="0" indent="0" algn="just">
              <a:buNone/>
            </a:pPr>
            <a:r>
              <a:rPr lang="pt-BR" sz="1800" dirty="0">
                <a:solidFill>
                  <a:srgbClr val="000000"/>
                </a:solidFill>
                <a:latin typeface="Arial" panose="020B0604020202020204" pitchFamily="34" charset="0"/>
              </a:rPr>
              <a:t>	Maria adquiriu de boa-fé em 1997 da empresa X LTDA o imóvel localizado Rua Genebra n.º 77, Osasco. A vendedora era solvente com centenas de propriedades.</a:t>
            </a:r>
          </a:p>
          <a:p>
            <a:pPr marL="0" indent="0" algn="just">
              <a:buNone/>
            </a:pPr>
            <a:r>
              <a:rPr lang="pt-BR" sz="1800" dirty="0">
                <a:solidFill>
                  <a:srgbClr val="000000"/>
                </a:solidFill>
                <a:latin typeface="Arial" panose="020B0604020202020204" pitchFamily="34" charset="0"/>
              </a:rPr>
              <a:t>	A compra foi realizada através de escritura pública, porém, a compradora não registrou no Cartório de Imóveis de Osasco.</a:t>
            </a:r>
          </a:p>
          <a:p>
            <a:pPr marL="0" indent="0" algn="just">
              <a:buNone/>
            </a:pPr>
            <a:r>
              <a:rPr lang="pt-BR" sz="1800" dirty="0">
                <a:solidFill>
                  <a:srgbClr val="000000"/>
                </a:solidFill>
                <a:latin typeface="Arial" panose="020B0604020202020204" pitchFamily="34" charset="0"/>
              </a:rPr>
              <a:t>	Em 2022 a Empresa X LTDA deixou de pagar suas obrigações tributárias e culminou com duas execuções e Maria não conseguiu registrar a compra ante a  indisponibilidade do imóvel decretada em desfavor de X Ltda, antiga proprietária do bem.</a:t>
            </a:r>
          </a:p>
          <a:p>
            <a:pPr marL="0" indent="0" algn="just">
              <a:buNone/>
            </a:pPr>
            <a:r>
              <a:rPr lang="pt-BR" sz="1800" dirty="0">
                <a:solidFill>
                  <a:srgbClr val="000000"/>
                </a:solidFill>
                <a:latin typeface="Arial" panose="020B0604020202020204" pitchFamily="34" charset="0"/>
              </a:rPr>
              <a:t>	A primeira execução, a saber: 1005941 se trata de IPTU do ano 2013; já o processo 1500967 refere-se a execução do IPTU do ano de 2015.</a:t>
            </a:r>
          </a:p>
          <a:p>
            <a:pPr marL="0" indent="0" algn="just">
              <a:buNone/>
            </a:pPr>
            <a:r>
              <a:rPr lang="pt-BR" sz="1800" dirty="0">
                <a:solidFill>
                  <a:srgbClr val="000000"/>
                </a:solidFill>
                <a:latin typeface="Arial" panose="020B0604020202020204" pitchFamily="34" charset="0"/>
              </a:rPr>
              <a:t>	Nas duas execuções foram apontados o imóvel de Maria e prontamente a compradora ingressou com dois Embargos de Terceiro e apresentou argumentos e provas convincentes da aquisição de boa-fé da compra do imóvel em 1997.</a:t>
            </a:r>
          </a:p>
          <a:p>
            <a:pPr marL="0" indent="0" algn="just">
              <a:buNone/>
            </a:pPr>
            <a:r>
              <a:rPr lang="pt-BR" sz="1800" dirty="0">
                <a:solidFill>
                  <a:srgbClr val="000000"/>
                </a:solidFill>
                <a:latin typeface="Arial" panose="020B0604020202020204" pitchFamily="34" charset="0"/>
              </a:rPr>
              <a:t>	Os embargos de terceiro no primeiro processo (1005941) foram julgados procedentes diante da robusta tese apresentada pela embargante Maria. </a:t>
            </a:r>
          </a:p>
          <a:p>
            <a:pPr marL="0" indent="0" algn="just">
              <a:buNone/>
            </a:pPr>
            <a:r>
              <a:rPr lang="pt-BR" sz="1800" dirty="0">
                <a:solidFill>
                  <a:srgbClr val="000000"/>
                </a:solidFill>
                <a:latin typeface="Arial" panose="020B0604020202020204" pitchFamily="34" charset="0"/>
              </a:rPr>
              <a:t>	Contudo, o segundo embargos de terceiro (no processo 1500967) o juiz julgou extinto sem resolução de mérito nos termos do art. 485, V do CPC porque entendeu equivocadamente que há litispendência com o processo 1005941.</a:t>
            </a:r>
          </a:p>
          <a:p>
            <a:pPr marL="0" indent="0" algn="just">
              <a:buNone/>
            </a:pPr>
            <a:r>
              <a:rPr lang="pt-BR" sz="1800" dirty="0">
                <a:solidFill>
                  <a:srgbClr val="000000"/>
                </a:solidFill>
                <a:latin typeface="Arial" panose="020B0604020202020204" pitchFamily="34" charset="0"/>
              </a:rPr>
              <a:t>	Apresente a medida cabível em favor de Maria com o objetivo de desconstituir a indisponibilidade apontada no imóvel da compradora não aceita nos embargos no processo 1500967.</a:t>
            </a:r>
          </a:p>
          <a:p>
            <a:pPr marL="0" indent="0" algn="just">
              <a:buNone/>
            </a:pPr>
            <a:r>
              <a:rPr lang="pt-BR" sz="1800" dirty="0">
                <a:solidFill>
                  <a:srgbClr val="000000"/>
                </a:solidFill>
                <a:latin typeface="Arial" panose="020B0604020202020204" pitchFamily="34" charset="0"/>
              </a:rPr>
              <a:t>	Sabe-se que Maria teve a gratuidade de justiça reconhecida, bem como, a sentença foi publicada no dia 6 de maio de 2024 e não há omissão, contradição e/ou erro material.</a:t>
            </a:r>
          </a:p>
        </p:txBody>
      </p:sp>
    </p:spTree>
    <p:extLst>
      <p:ext uri="{BB962C8B-B14F-4D97-AF65-F5344CB8AC3E}">
        <p14:creationId xmlns:p14="http://schemas.microsoft.com/office/powerpoint/2010/main" val="8263326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F70BA-40C1-8272-9C09-4FAD45B4EB74}"/>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5F94F693-923A-818D-B997-67C993589B0A}"/>
              </a:ext>
            </a:extLst>
          </p:cNvPr>
          <p:cNvSpPr>
            <a:spLocks noGrp="1"/>
          </p:cNvSpPr>
          <p:nvPr>
            <p:ph idx="1"/>
          </p:nvPr>
        </p:nvSpPr>
        <p:spPr>
          <a:xfrm>
            <a:off x="0" y="0"/>
            <a:ext cx="9144000" cy="6858000"/>
          </a:xfrm>
        </p:spPr>
        <p:txBody>
          <a:bodyPr>
            <a:normAutofit fontScale="92500" lnSpcReduction="20000"/>
          </a:bodyPr>
          <a:lstStyle/>
          <a:p>
            <a:pPr marL="0" indent="0" algn="just">
              <a:buNone/>
            </a:pPr>
            <a:r>
              <a:rPr lang="pt-BR" sz="1800" dirty="0">
                <a:solidFill>
                  <a:srgbClr val="000000"/>
                </a:solidFill>
                <a:latin typeface="Arial" panose="020B0604020202020204" pitchFamily="34" charset="0"/>
              </a:rPr>
              <a:t>PETIÇÃO INTERPOSIÇÃO: (intimar a parte contrária para apresentar contrarrazões razões e remessa para o Tribunal)</a:t>
            </a:r>
          </a:p>
          <a:p>
            <a:pPr marL="0" indent="0" algn="ctr">
              <a:buNone/>
            </a:pPr>
            <a:endParaRPr lang="pt-BR" sz="1800" dirty="0">
              <a:solidFill>
                <a:srgbClr val="000000"/>
              </a:solidFill>
              <a:latin typeface="Arial" panose="020B0604020202020204" pitchFamily="34" charset="0"/>
            </a:endParaRPr>
          </a:p>
          <a:p>
            <a:pPr marL="0" indent="0" algn="ctr">
              <a:buNone/>
            </a:pPr>
            <a:endParaRPr lang="pt-BR" sz="1800" dirty="0">
              <a:solidFill>
                <a:srgbClr val="000000"/>
              </a:solidFill>
              <a:latin typeface="Arial" panose="020B0604020202020204" pitchFamily="34" charset="0"/>
            </a:endParaRPr>
          </a:p>
          <a:p>
            <a:pPr marL="0" indent="0" algn="ctr">
              <a:buNone/>
            </a:pPr>
            <a:r>
              <a:rPr lang="pt-BR" sz="1800" dirty="0">
                <a:solidFill>
                  <a:srgbClr val="000000"/>
                </a:solidFill>
                <a:latin typeface="Arial" panose="020B0604020202020204" pitchFamily="34" charset="0"/>
              </a:rPr>
              <a:t>RAZÕES DE APELAÇÃO</a:t>
            </a:r>
          </a:p>
          <a:p>
            <a:pPr marL="0" indent="0" algn="just">
              <a:buNone/>
            </a:pPr>
            <a:endParaRPr lang="pt-BR" sz="1800" dirty="0">
              <a:solidFill>
                <a:srgbClr val="000000"/>
              </a:solidFill>
              <a:latin typeface="Arial" panose="020B0604020202020204" pitchFamily="34" charset="0"/>
            </a:endParaRPr>
          </a:p>
          <a:p>
            <a:pPr marL="0" indent="0" algn="just">
              <a:buNone/>
            </a:pPr>
            <a:r>
              <a:rPr lang="pt-BR" sz="1800" dirty="0">
                <a:solidFill>
                  <a:srgbClr val="000000"/>
                </a:solidFill>
                <a:latin typeface="Arial" panose="020B0604020202020204" pitchFamily="34" charset="0"/>
              </a:rPr>
              <a:t>EGRÉGIO TRIBUNAL DE JUSTIÇA,</a:t>
            </a:r>
          </a:p>
          <a:p>
            <a:pPr marL="0" indent="0" algn="just">
              <a:buNone/>
            </a:pPr>
            <a:r>
              <a:rPr lang="pt-BR" sz="1800" dirty="0">
                <a:solidFill>
                  <a:srgbClr val="000000"/>
                </a:solidFill>
                <a:latin typeface="Arial" panose="020B0604020202020204" pitchFamily="34" charset="0"/>
              </a:rPr>
              <a:t>	COLENDA CÂMARA,</a:t>
            </a:r>
          </a:p>
          <a:p>
            <a:pPr marL="0" indent="0" algn="just">
              <a:buNone/>
            </a:pPr>
            <a:r>
              <a:rPr lang="pt-BR" sz="1800" dirty="0">
                <a:solidFill>
                  <a:srgbClr val="000000"/>
                </a:solidFill>
                <a:latin typeface="Arial" panose="020B0604020202020204" pitchFamily="34" charset="0"/>
              </a:rPr>
              <a:t>		NOBRES DESEMBARGADORES!</a:t>
            </a:r>
          </a:p>
          <a:p>
            <a:pPr marL="0" indent="0" algn="just">
              <a:buNone/>
            </a:pPr>
            <a:r>
              <a:rPr lang="pt-BR" sz="1800" dirty="0">
                <a:solidFill>
                  <a:srgbClr val="000000"/>
                </a:solidFill>
                <a:latin typeface="Arial" panose="020B0604020202020204" pitchFamily="34" charset="0"/>
              </a:rPr>
              <a:t>Apelante:</a:t>
            </a:r>
          </a:p>
          <a:p>
            <a:pPr marL="0" indent="0" algn="just">
              <a:buNone/>
            </a:pPr>
            <a:r>
              <a:rPr lang="pt-BR" sz="1800" dirty="0">
                <a:solidFill>
                  <a:srgbClr val="000000"/>
                </a:solidFill>
                <a:latin typeface="Arial" panose="020B0604020202020204" pitchFamily="34" charset="0"/>
              </a:rPr>
              <a:t>Apelada:</a:t>
            </a:r>
          </a:p>
          <a:p>
            <a:pPr marL="0" indent="0" algn="just">
              <a:buNone/>
            </a:pPr>
            <a:r>
              <a:rPr lang="pt-BR" sz="1800" dirty="0">
                <a:solidFill>
                  <a:srgbClr val="000000"/>
                </a:solidFill>
                <a:latin typeface="Arial" panose="020B0604020202020204" pitchFamily="34" charset="0"/>
              </a:rPr>
              <a:t>Origem: </a:t>
            </a:r>
          </a:p>
          <a:p>
            <a:pPr marL="0" indent="0" algn="just">
              <a:buNone/>
            </a:pPr>
            <a:endParaRPr lang="pt-BR" sz="1800" dirty="0">
              <a:solidFill>
                <a:srgbClr val="000000"/>
              </a:solidFill>
              <a:latin typeface="Arial" panose="020B0604020202020204" pitchFamily="34" charset="0"/>
            </a:endParaRPr>
          </a:p>
          <a:p>
            <a:pPr marL="0" indent="0" algn="just">
              <a:buNone/>
            </a:pPr>
            <a:r>
              <a:rPr lang="pt-BR" sz="1800" dirty="0">
                <a:solidFill>
                  <a:srgbClr val="000000"/>
                </a:solidFill>
                <a:latin typeface="Arial" panose="020B0604020202020204" pitchFamily="34" charset="0"/>
              </a:rPr>
              <a:t>PRESSUPOSTOS RECURSAIS</a:t>
            </a:r>
          </a:p>
          <a:p>
            <a:pPr marL="0" indent="0" algn="just">
              <a:buNone/>
            </a:pPr>
            <a:r>
              <a:rPr lang="pt-BR" sz="1800" dirty="0">
                <a:solidFill>
                  <a:srgbClr val="000000"/>
                </a:solidFill>
                <a:latin typeface="Arial" panose="020B0604020202020204" pitchFamily="34" charset="0"/>
              </a:rPr>
              <a:t>	CABIMENTO</a:t>
            </a:r>
          </a:p>
          <a:p>
            <a:pPr marL="0" indent="0" algn="just">
              <a:buNone/>
            </a:pPr>
            <a:r>
              <a:rPr lang="pt-BR" sz="1800" dirty="0">
                <a:solidFill>
                  <a:srgbClr val="000000"/>
                </a:solidFill>
                <a:latin typeface="Arial" panose="020B0604020202020204" pitchFamily="34" charset="0"/>
              </a:rPr>
              <a:t>	PREPARO</a:t>
            </a:r>
          </a:p>
          <a:p>
            <a:pPr marL="0" indent="0" algn="just">
              <a:buNone/>
            </a:pPr>
            <a:r>
              <a:rPr lang="pt-BR" sz="1800" dirty="0">
                <a:solidFill>
                  <a:srgbClr val="000000"/>
                </a:solidFill>
                <a:latin typeface="Arial" panose="020B0604020202020204" pitchFamily="34" charset="0"/>
              </a:rPr>
              <a:t>	TEMPESTIVIDADE</a:t>
            </a:r>
          </a:p>
          <a:p>
            <a:pPr marL="0" indent="0" algn="just">
              <a:buNone/>
            </a:pPr>
            <a:endParaRPr lang="pt-BR" sz="1800" dirty="0">
              <a:solidFill>
                <a:srgbClr val="000000"/>
              </a:solidFill>
              <a:latin typeface="Arial" panose="020B0604020202020204" pitchFamily="34" charset="0"/>
            </a:endParaRPr>
          </a:p>
          <a:p>
            <a:pPr marL="0" indent="0" algn="just">
              <a:buNone/>
            </a:pPr>
            <a:r>
              <a:rPr lang="pt-BR" sz="1800" dirty="0">
                <a:solidFill>
                  <a:srgbClr val="000000"/>
                </a:solidFill>
                <a:latin typeface="Arial" panose="020B0604020202020204" pitchFamily="34" charset="0"/>
              </a:rPr>
              <a:t>FATOS</a:t>
            </a:r>
          </a:p>
          <a:p>
            <a:pPr marL="0" indent="0" algn="just">
              <a:buNone/>
            </a:pPr>
            <a:endParaRPr lang="pt-BR" sz="1800" dirty="0">
              <a:solidFill>
                <a:srgbClr val="000000"/>
              </a:solidFill>
              <a:latin typeface="Arial" panose="020B0604020202020204" pitchFamily="34" charset="0"/>
            </a:endParaRPr>
          </a:p>
          <a:p>
            <a:pPr marL="0" indent="0" algn="just">
              <a:buNone/>
            </a:pPr>
            <a:r>
              <a:rPr lang="pt-BR" sz="1800" dirty="0">
                <a:solidFill>
                  <a:srgbClr val="000000"/>
                </a:solidFill>
                <a:latin typeface="Arial" panose="020B0604020202020204" pitchFamily="34" charset="0"/>
              </a:rPr>
              <a:t>RAZÕES DA REFORMA</a:t>
            </a:r>
          </a:p>
          <a:p>
            <a:pPr marL="0" indent="0" algn="just">
              <a:buNone/>
            </a:pPr>
            <a:endParaRPr lang="pt-BR" sz="1800" dirty="0">
              <a:solidFill>
                <a:srgbClr val="000000"/>
              </a:solidFill>
              <a:latin typeface="Arial" panose="020B0604020202020204" pitchFamily="34" charset="0"/>
            </a:endParaRPr>
          </a:p>
          <a:p>
            <a:pPr marL="0" indent="0" algn="just">
              <a:buNone/>
            </a:pPr>
            <a:r>
              <a:rPr lang="pt-BR" sz="1800" dirty="0">
                <a:solidFill>
                  <a:srgbClr val="000000"/>
                </a:solidFill>
                <a:latin typeface="Arial" panose="020B0604020202020204" pitchFamily="34" charset="0"/>
              </a:rPr>
              <a:t>PEDIDOS ESPECIAIS: </a:t>
            </a:r>
          </a:p>
          <a:p>
            <a:pPr marL="0" indent="0" algn="just">
              <a:buNone/>
            </a:pPr>
            <a:r>
              <a:rPr lang="pt-BR" sz="1800" dirty="0">
                <a:solidFill>
                  <a:srgbClr val="000000"/>
                </a:solidFill>
                <a:latin typeface="Arial" panose="020B0604020202020204" pitchFamily="34" charset="0"/>
              </a:rPr>
              <a:t>	TUTELA PROVISÓRIA – CAUSA MADURA – JUÍZO DE RETRAÇÃO</a:t>
            </a:r>
          </a:p>
          <a:p>
            <a:pPr marL="0" indent="0" algn="just">
              <a:buNone/>
            </a:pPr>
            <a:endParaRPr lang="pt-BR" sz="1800" dirty="0">
              <a:solidFill>
                <a:srgbClr val="000000"/>
              </a:solidFill>
              <a:latin typeface="Arial" panose="020B0604020202020204" pitchFamily="34" charset="0"/>
            </a:endParaRPr>
          </a:p>
          <a:p>
            <a:pPr marL="0" indent="0" algn="just">
              <a:buNone/>
            </a:pPr>
            <a:r>
              <a:rPr lang="pt-BR" sz="1800" dirty="0">
                <a:solidFill>
                  <a:srgbClr val="000000"/>
                </a:solidFill>
                <a:latin typeface="Arial" panose="020B0604020202020204" pitchFamily="34" charset="0"/>
              </a:rPr>
              <a:t>CONCLUSÃO: CONHECIDO E PROVIDO</a:t>
            </a:r>
          </a:p>
        </p:txBody>
      </p:sp>
    </p:spTree>
    <p:extLst>
      <p:ext uri="{BB962C8B-B14F-4D97-AF65-F5344CB8AC3E}">
        <p14:creationId xmlns:p14="http://schemas.microsoft.com/office/powerpoint/2010/main" val="5881795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F70BA-40C1-8272-9C09-4FAD45B4EB74}"/>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5F94F693-923A-818D-B997-67C993589B0A}"/>
              </a:ext>
            </a:extLst>
          </p:cNvPr>
          <p:cNvSpPr>
            <a:spLocks noGrp="1"/>
          </p:cNvSpPr>
          <p:nvPr>
            <p:ph idx="1"/>
          </p:nvPr>
        </p:nvSpPr>
        <p:spPr>
          <a:xfrm>
            <a:off x="0" y="0"/>
            <a:ext cx="9144000" cy="6858000"/>
          </a:xfrm>
        </p:spPr>
        <p:txBody>
          <a:bodyPr>
            <a:normAutofit lnSpcReduction="10000"/>
          </a:bodyPr>
          <a:lstStyle/>
          <a:p>
            <a:pPr marL="0" indent="0" algn="just">
              <a:buNone/>
            </a:pPr>
            <a:r>
              <a:rPr lang="pt-BR" sz="1800" dirty="0">
                <a:solidFill>
                  <a:srgbClr val="000000"/>
                </a:solidFill>
                <a:latin typeface="Arial" panose="020B0604020202020204" pitchFamily="34" charset="0"/>
              </a:rPr>
              <a:t>AO JUÍZO CÍVEL DE OSASCO.</a:t>
            </a:r>
          </a:p>
          <a:p>
            <a:pPr marL="0" indent="0" algn="just">
              <a:buNone/>
            </a:pPr>
            <a:endParaRPr lang="pt-BR" sz="1800" dirty="0">
              <a:solidFill>
                <a:srgbClr val="000000"/>
              </a:solidFill>
              <a:latin typeface="Arial" panose="020B0604020202020204" pitchFamily="34" charset="0"/>
            </a:endParaRPr>
          </a:p>
          <a:p>
            <a:pPr marL="0" indent="0" algn="just">
              <a:buNone/>
            </a:pPr>
            <a:endParaRPr lang="pt-BR" sz="1800" dirty="0">
              <a:solidFill>
                <a:srgbClr val="000000"/>
              </a:solidFill>
              <a:latin typeface="Arial" panose="020B0604020202020204" pitchFamily="34" charset="0"/>
            </a:endParaRPr>
          </a:p>
          <a:p>
            <a:pPr marL="0" indent="0" algn="just">
              <a:buNone/>
            </a:pPr>
            <a:endParaRPr lang="pt-BR" sz="1800" dirty="0">
              <a:solidFill>
                <a:srgbClr val="000000"/>
              </a:solidFill>
              <a:latin typeface="Arial" panose="020B0604020202020204" pitchFamily="34" charset="0"/>
            </a:endParaRPr>
          </a:p>
          <a:p>
            <a:pPr marL="0" indent="0" algn="just">
              <a:buNone/>
            </a:pPr>
            <a:r>
              <a:rPr lang="pt-BR" sz="1800" dirty="0">
                <a:solidFill>
                  <a:srgbClr val="000000"/>
                </a:solidFill>
                <a:latin typeface="Arial" panose="020B0604020202020204" pitchFamily="34" charset="0"/>
              </a:rPr>
              <a:t>Processo XXX</a:t>
            </a:r>
          </a:p>
          <a:p>
            <a:pPr marL="0" indent="0" algn="just">
              <a:buNone/>
            </a:pPr>
            <a:endParaRPr lang="pt-BR" sz="1800" dirty="0">
              <a:solidFill>
                <a:srgbClr val="000000"/>
              </a:solidFill>
              <a:latin typeface="Arial" panose="020B0604020202020204" pitchFamily="34" charset="0"/>
            </a:endParaRPr>
          </a:p>
          <a:p>
            <a:pPr marL="0" indent="0" algn="just">
              <a:buNone/>
            </a:pPr>
            <a:r>
              <a:rPr lang="pt-BR" sz="1800" dirty="0">
                <a:solidFill>
                  <a:srgbClr val="000000"/>
                </a:solidFill>
                <a:latin typeface="Arial" panose="020B0604020202020204" pitchFamily="34" charset="0"/>
              </a:rPr>
              <a:t>MARIA ...., qualificação completa ..., por seu advogado, vem, permissa maxima venia, à presença de Vossa Excelência, com fundamento nos artigos 1.009 e ss. do CPC, interpor APELAÇÃO, conforme razões anexas.</a:t>
            </a:r>
          </a:p>
          <a:p>
            <a:pPr marL="0" indent="0" algn="just">
              <a:buNone/>
            </a:pPr>
            <a:r>
              <a:rPr lang="pt-BR" sz="1800" dirty="0">
                <a:solidFill>
                  <a:srgbClr val="000000"/>
                </a:solidFill>
                <a:latin typeface="Arial" panose="020B0604020202020204" pitchFamily="34" charset="0"/>
              </a:rPr>
              <a:t>	Considerando que a sentença extinguiu o feito sem resolução de mérito, desde já, nos termos do § 7º do artigo 485 do CPC, roga pela retratação da decisão pelo juízo “a quo” conforme razões anexas.</a:t>
            </a:r>
          </a:p>
          <a:p>
            <a:pPr marL="0" indent="0" algn="just">
              <a:buNone/>
            </a:pPr>
            <a:r>
              <a:rPr lang="pt-BR" sz="1800" dirty="0">
                <a:solidFill>
                  <a:srgbClr val="000000"/>
                </a:solidFill>
                <a:latin typeface="Arial" panose="020B0604020202020204" pitchFamily="34" charset="0"/>
              </a:rPr>
              <a:t>	Caso contrário, requer a intimação do apelado para apresentar contrarrazões no prazo de 15 dias úteis nos termos do artigo 1.010, § 2º do CPC e depois remeter ao Egrégio Tribunal de Justiça nos termos do art. 1.010, § 3º do CPC.</a:t>
            </a:r>
          </a:p>
          <a:p>
            <a:pPr marL="0" indent="0" algn="just">
              <a:buNone/>
            </a:pPr>
            <a:endParaRPr lang="pt-BR" sz="1800" dirty="0">
              <a:solidFill>
                <a:srgbClr val="000000"/>
              </a:solidFill>
              <a:latin typeface="Arial" panose="020B0604020202020204" pitchFamily="34" charset="0"/>
            </a:endParaRPr>
          </a:p>
          <a:p>
            <a:pPr marL="0" indent="0" algn="just">
              <a:buNone/>
            </a:pPr>
            <a:r>
              <a:rPr lang="pt-BR" sz="1800" dirty="0">
                <a:solidFill>
                  <a:srgbClr val="000000"/>
                </a:solidFill>
                <a:latin typeface="Arial" panose="020B0604020202020204" pitchFamily="34" charset="0"/>
              </a:rPr>
              <a:t>Nestes termos,</a:t>
            </a:r>
          </a:p>
          <a:p>
            <a:pPr marL="0" indent="0" algn="just">
              <a:buNone/>
            </a:pPr>
            <a:r>
              <a:rPr lang="pt-BR" sz="1800" dirty="0">
                <a:solidFill>
                  <a:srgbClr val="000000"/>
                </a:solidFill>
                <a:latin typeface="Arial" panose="020B0604020202020204" pitchFamily="34" charset="0"/>
              </a:rPr>
              <a:t>Pede deferimento.</a:t>
            </a:r>
          </a:p>
          <a:p>
            <a:pPr marL="0" indent="0" algn="just">
              <a:buNone/>
            </a:pPr>
            <a:endParaRPr lang="pt-BR" sz="1800" dirty="0">
              <a:solidFill>
                <a:srgbClr val="000000"/>
              </a:solidFill>
              <a:latin typeface="Arial" panose="020B0604020202020204" pitchFamily="34" charset="0"/>
            </a:endParaRPr>
          </a:p>
          <a:p>
            <a:pPr marL="0" indent="0" algn="just">
              <a:buNone/>
            </a:pPr>
            <a:r>
              <a:rPr lang="pt-BR" sz="1800" dirty="0">
                <a:solidFill>
                  <a:srgbClr val="000000"/>
                </a:solidFill>
                <a:latin typeface="Arial" panose="020B0604020202020204" pitchFamily="34" charset="0"/>
              </a:rPr>
              <a:t>Local, 27 de maio de 2024.</a:t>
            </a:r>
          </a:p>
          <a:p>
            <a:pPr marL="0" indent="0" algn="just">
              <a:buNone/>
            </a:pPr>
            <a:endParaRPr lang="pt-BR" sz="1800" dirty="0">
              <a:solidFill>
                <a:srgbClr val="000000"/>
              </a:solidFill>
              <a:latin typeface="Arial" panose="020B0604020202020204" pitchFamily="34" charset="0"/>
            </a:endParaRPr>
          </a:p>
          <a:p>
            <a:pPr marL="0" indent="0" algn="just">
              <a:buNone/>
            </a:pPr>
            <a:r>
              <a:rPr lang="pt-BR" sz="1800" dirty="0">
                <a:solidFill>
                  <a:srgbClr val="000000"/>
                </a:solidFill>
                <a:latin typeface="Arial" panose="020B0604020202020204" pitchFamily="34" charset="0"/>
              </a:rPr>
              <a:t>NOME</a:t>
            </a:r>
          </a:p>
          <a:p>
            <a:pPr marL="0" indent="0" algn="just">
              <a:buNone/>
            </a:pPr>
            <a:r>
              <a:rPr lang="pt-BR" sz="1800" dirty="0">
                <a:solidFill>
                  <a:srgbClr val="000000"/>
                </a:solidFill>
                <a:latin typeface="Arial" panose="020B0604020202020204" pitchFamily="34" charset="0"/>
              </a:rPr>
              <a:t> OAB ADVOGADO</a:t>
            </a:r>
          </a:p>
          <a:p>
            <a:pPr marL="0" indent="0" algn="just">
              <a:buNone/>
            </a:pPr>
            <a:endParaRPr lang="pt-BR" sz="1800" dirty="0">
              <a:solidFill>
                <a:srgbClr val="000000"/>
              </a:solidFill>
              <a:latin typeface="Arial" panose="020B0604020202020204" pitchFamily="34" charset="0"/>
            </a:endParaRPr>
          </a:p>
        </p:txBody>
      </p:sp>
    </p:spTree>
    <p:extLst>
      <p:ext uri="{BB962C8B-B14F-4D97-AF65-F5344CB8AC3E}">
        <p14:creationId xmlns:p14="http://schemas.microsoft.com/office/powerpoint/2010/main" val="22765550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F70BA-40C1-8272-9C09-4FAD45B4EB74}"/>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5F94F693-923A-818D-B997-67C993589B0A}"/>
              </a:ext>
            </a:extLst>
          </p:cNvPr>
          <p:cNvSpPr>
            <a:spLocks noGrp="1"/>
          </p:cNvSpPr>
          <p:nvPr>
            <p:ph idx="1"/>
          </p:nvPr>
        </p:nvSpPr>
        <p:spPr>
          <a:xfrm>
            <a:off x="0" y="0"/>
            <a:ext cx="9144000" cy="6858000"/>
          </a:xfrm>
        </p:spPr>
        <p:txBody>
          <a:bodyPr>
            <a:normAutofit/>
          </a:bodyPr>
          <a:lstStyle/>
          <a:p>
            <a:pPr marL="0" indent="0" algn="ctr">
              <a:buNone/>
            </a:pPr>
            <a:r>
              <a:rPr lang="pt-BR" sz="1800" dirty="0">
                <a:solidFill>
                  <a:srgbClr val="000000"/>
                </a:solidFill>
                <a:latin typeface="Arial" panose="020B0604020202020204" pitchFamily="34" charset="0"/>
              </a:rPr>
              <a:t>RAZÕES DE APELAÇÃO</a:t>
            </a:r>
          </a:p>
          <a:p>
            <a:pPr marL="0" indent="0" algn="just">
              <a:buNone/>
            </a:pPr>
            <a:endParaRPr lang="pt-BR" sz="1800" dirty="0">
              <a:solidFill>
                <a:srgbClr val="000000"/>
              </a:solidFill>
              <a:latin typeface="Arial" panose="020B0604020202020204" pitchFamily="34" charset="0"/>
            </a:endParaRPr>
          </a:p>
          <a:p>
            <a:pPr marL="0" indent="0" algn="just">
              <a:buNone/>
            </a:pPr>
            <a:endParaRPr lang="pt-BR" sz="1800" dirty="0">
              <a:solidFill>
                <a:srgbClr val="000000"/>
              </a:solidFill>
              <a:latin typeface="Arial" panose="020B0604020202020204" pitchFamily="34" charset="0"/>
            </a:endParaRPr>
          </a:p>
          <a:p>
            <a:pPr marL="0" indent="0" algn="just">
              <a:buNone/>
            </a:pPr>
            <a:endParaRPr lang="pt-BR" sz="1800" dirty="0">
              <a:solidFill>
                <a:srgbClr val="000000"/>
              </a:solidFill>
              <a:latin typeface="Arial" panose="020B0604020202020204" pitchFamily="34" charset="0"/>
            </a:endParaRPr>
          </a:p>
          <a:p>
            <a:pPr marL="0" indent="0" algn="just">
              <a:buNone/>
            </a:pPr>
            <a:r>
              <a:rPr lang="pt-BR" sz="1800" dirty="0">
                <a:solidFill>
                  <a:srgbClr val="000000"/>
                </a:solidFill>
                <a:latin typeface="Arial" panose="020B0604020202020204" pitchFamily="34" charset="0"/>
              </a:rPr>
              <a:t>EGRÉGIO TRIBUNAL DE JUSTIÇA,</a:t>
            </a:r>
          </a:p>
          <a:p>
            <a:pPr marL="0" indent="0" algn="just">
              <a:buNone/>
            </a:pPr>
            <a:r>
              <a:rPr lang="pt-BR" sz="1800" dirty="0">
                <a:solidFill>
                  <a:srgbClr val="000000"/>
                </a:solidFill>
                <a:latin typeface="Arial" panose="020B0604020202020204" pitchFamily="34" charset="0"/>
              </a:rPr>
              <a:t>	COLENDA CÂMARA,</a:t>
            </a:r>
          </a:p>
          <a:p>
            <a:pPr marL="0" indent="0" algn="just">
              <a:buNone/>
            </a:pPr>
            <a:r>
              <a:rPr lang="pt-BR" sz="1800" dirty="0">
                <a:solidFill>
                  <a:srgbClr val="000000"/>
                </a:solidFill>
                <a:latin typeface="Arial" panose="020B0604020202020204" pitchFamily="34" charset="0"/>
              </a:rPr>
              <a:t>		NOBRES DESEMBARGADORES!</a:t>
            </a:r>
          </a:p>
          <a:p>
            <a:pPr marL="0" indent="0" algn="just">
              <a:buNone/>
            </a:pPr>
            <a:endParaRPr lang="pt-BR" sz="1800" dirty="0">
              <a:solidFill>
                <a:srgbClr val="000000"/>
              </a:solidFill>
              <a:latin typeface="Arial" panose="020B0604020202020204" pitchFamily="34" charset="0"/>
            </a:endParaRPr>
          </a:p>
          <a:p>
            <a:pPr marL="0" indent="0" algn="just">
              <a:buNone/>
            </a:pPr>
            <a:endParaRPr lang="pt-BR" sz="1800" dirty="0">
              <a:solidFill>
                <a:srgbClr val="000000"/>
              </a:solidFill>
              <a:latin typeface="Arial" panose="020B0604020202020204" pitchFamily="34" charset="0"/>
            </a:endParaRPr>
          </a:p>
          <a:p>
            <a:pPr marL="0" indent="0" algn="just">
              <a:buNone/>
            </a:pPr>
            <a:endParaRPr lang="pt-BR" sz="1800" dirty="0">
              <a:solidFill>
                <a:srgbClr val="000000"/>
              </a:solidFill>
              <a:latin typeface="Arial" panose="020B0604020202020204" pitchFamily="34" charset="0"/>
            </a:endParaRPr>
          </a:p>
          <a:p>
            <a:pPr marL="0" indent="0" algn="just">
              <a:buNone/>
            </a:pPr>
            <a:r>
              <a:rPr lang="pt-BR" sz="1800" dirty="0">
                <a:solidFill>
                  <a:srgbClr val="000000"/>
                </a:solidFill>
                <a:latin typeface="Arial" panose="020B0604020202020204" pitchFamily="34" charset="0"/>
              </a:rPr>
              <a:t>Apelante:</a:t>
            </a:r>
          </a:p>
          <a:p>
            <a:pPr marL="0" indent="0" algn="just">
              <a:buNone/>
            </a:pPr>
            <a:r>
              <a:rPr lang="pt-BR" sz="1800" dirty="0">
                <a:solidFill>
                  <a:srgbClr val="000000"/>
                </a:solidFill>
                <a:latin typeface="Arial" panose="020B0604020202020204" pitchFamily="34" charset="0"/>
              </a:rPr>
              <a:t>Apelada:</a:t>
            </a:r>
          </a:p>
          <a:p>
            <a:pPr marL="0" indent="0" algn="just">
              <a:buNone/>
            </a:pPr>
            <a:r>
              <a:rPr lang="pt-BR" sz="1800" dirty="0">
                <a:solidFill>
                  <a:srgbClr val="000000"/>
                </a:solidFill>
                <a:latin typeface="Arial" panose="020B0604020202020204" pitchFamily="34" charset="0"/>
              </a:rPr>
              <a:t>Origem: </a:t>
            </a:r>
          </a:p>
        </p:txBody>
      </p:sp>
    </p:spTree>
    <p:extLst>
      <p:ext uri="{BB962C8B-B14F-4D97-AF65-F5344CB8AC3E}">
        <p14:creationId xmlns:p14="http://schemas.microsoft.com/office/powerpoint/2010/main" val="17257073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F70BA-40C1-8272-9C09-4FAD45B4EB74}"/>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5F94F693-923A-818D-B997-67C993589B0A}"/>
              </a:ext>
            </a:extLst>
          </p:cNvPr>
          <p:cNvSpPr>
            <a:spLocks noGrp="1"/>
          </p:cNvSpPr>
          <p:nvPr>
            <p:ph idx="1"/>
          </p:nvPr>
        </p:nvSpPr>
        <p:spPr>
          <a:xfrm>
            <a:off x="0" y="0"/>
            <a:ext cx="9144000" cy="6858000"/>
          </a:xfrm>
        </p:spPr>
        <p:txBody>
          <a:bodyPr>
            <a:normAutofit/>
          </a:bodyPr>
          <a:lstStyle/>
          <a:p>
            <a:pPr marL="0" indent="0" algn="just">
              <a:buNone/>
            </a:pPr>
            <a:r>
              <a:rPr lang="pt-BR" sz="1800" dirty="0">
                <a:solidFill>
                  <a:srgbClr val="000000"/>
                </a:solidFill>
                <a:latin typeface="Arial" panose="020B0604020202020204" pitchFamily="34" charset="0"/>
              </a:rPr>
              <a:t>CABIMENTO</a:t>
            </a:r>
          </a:p>
          <a:p>
            <a:pPr marL="0" indent="0" algn="just">
              <a:buNone/>
            </a:pPr>
            <a:r>
              <a:rPr lang="pt-BR" sz="1800" dirty="0">
                <a:solidFill>
                  <a:srgbClr val="000000"/>
                </a:solidFill>
                <a:latin typeface="Arial" panose="020B0604020202020204" pitchFamily="34" charset="0"/>
              </a:rPr>
              <a:t>	Trata-se de decisão que encerrou o processo na primeira instância.</a:t>
            </a:r>
          </a:p>
          <a:p>
            <a:pPr marL="0" indent="0" algn="just">
              <a:buNone/>
            </a:pPr>
            <a:r>
              <a:rPr lang="pt-BR" sz="1800" dirty="0">
                <a:solidFill>
                  <a:srgbClr val="000000"/>
                </a:solidFill>
                <a:latin typeface="Arial" panose="020B0604020202020204" pitchFamily="34" charset="0"/>
              </a:rPr>
              <a:t>	Nos termos  do art. 1.009 do CPC, da sentença cabe apelação.</a:t>
            </a:r>
          </a:p>
          <a:p>
            <a:pPr marL="0" indent="0" algn="just">
              <a:buNone/>
            </a:pPr>
            <a:r>
              <a:rPr lang="pt-BR" sz="1800" dirty="0">
                <a:solidFill>
                  <a:srgbClr val="000000"/>
                </a:solidFill>
                <a:latin typeface="Arial" panose="020B0604020202020204" pitchFamily="34" charset="0"/>
              </a:rPr>
              <a:t>	Logo, contra a decisão que encerra a fase de conhecimento comporta apelação, logo, preenchido o pressuposto do cabimento.</a:t>
            </a:r>
          </a:p>
        </p:txBody>
      </p:sp>
    </p:spTree>
    <p:extLst>
      <p:ext uri="{BB962C8B-B14F-4D97-AF65-F5344CB8AC3E}">
        <p14:creationId xmlns:p14="http://schemas.microsoft.com/office/powerpoint/2010/main" val="26847278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F70BA-40C1-8272-9C09-4FAD45B4EB74}"/>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5F94F693-923A-818D-B997-67C993589B0A}"/>
              </a:ext>
            </a:extLst>
          </p:cNvPr>
          <p:cNvSpPr>
            <a:spLocks noGrp="1"/>
          </p:cNvSpPr>
          <p:nvPr>
            <p:ph idx="1"/>
          </p:nvPr>
        </p:nvSpPr>
        <p:spPr>
          <a:xfrm>
            <a:off x="0" y="0"/>
            <a:ext cx="9144000" cy="6858000"/>
          </a:xfrm>
        </p:spPr>
        <p:txBody>
          <a:bodyPr>
            <a:normAutofit/>
          </a:bodyPr>
          <a:lstStyle/>
          <a:p>
            <a:pPr marL="0" indent="0" algn="just">
              <a:buNone/>
            </a:pPr>
            <a:r>
              <a:rPr lang="pt-BR" sz="1800" dirty="0">
                <a:solidFill>
                  <a:srgbClr val="000000"/>
                </a:solidFill>
                <a:latin typeface="Arial" panose="020B0604020202020204" pitchFamily="34" charset="0"/>
              </a:rPr>
              <a:t>PREPARO</a:t>
            </a:r>
          </a:p>
          <a:p>
            <a:pPr marL="0" indent="0" algn="just">
              <a:buNone/>
            </a:pPr>
            <a:endParaRPr lang="pt-BR" sz="1800" dirty="0">
              <a:solidFill>
                <a:srgbClr val="000000"/>
              </a:solidFill>
              <a:latin typeface="Arial" panose="020B0604020202020204" pitchFamily="34" charset="0"/>
            </a:endParaRPr>
          </a:p>
          <a:p>
            <a:pPr marL="0" indent="0" algn="just">
              <a:buNone/>
            </a:pPr>
            <a:r>
              <a:rPr lang="pt-BR" sz="1800" dirty="0">
                <a:solidFill>
                  <a:srgbClr val="000000"/>
                </a:solidFill>
                <a:latin typeface="Arial" panose="020B0604020202020204" pitchFamily="34" charset="0"/>
              </a:rPr>
              <a:t>	Às fls.  </a:t>
            </a:r>
            <a:r>
              <a:rPr lang="pt-BR" sz="1800" dirty="0" err="1">
                <a:solidFill>
                  <a:srgbClr val="000000"/>
                </a:solidFill>
                <a:latin typeface="Arial" panose="020B0604020202020204" pitchFamily="34" charset="0"/>
              </a:rPr>
              <a:t>xxx</a:t>
            </a:r>
            <a:r>
              <a:rPr lang="pt-BR" sz="1800" dirty="0">
                <a:solidFill>
                  <a:srgbClr val="000000"/>
                </a:solidFill>
                <a:latin typeface="Arial" panose="020B0604020202020204" pitchFamily="34" charset="0"/>
              </a:rPr>
              <a:t> foi deferida da gratuidade da justiça em favor da apelante.</a:t>
            </a:r>
          </a:p>
          <a:p>
            <a:pPr marL="0" indent="0" algn="just">
              <a:buNone/>
            </a:pPr>
            <a:r>
              <a:rPr lang="pt-BR" sz="1800" dirty="0">
                <a:solidFill>
                  <a:srgbClr val="000000"/>
                </a:solidFill>
                <a:latin typeface="Arial" panose="020B0604020202020204" pitchFamily="34" charset="0"/>
              </a:rPr>
              <a:t>	Nos termos do art. 98 do CPC, a pessoa natural com insuficiência de recursos para pagar as custas, as despesas processuais e os honorários advocatícios tem direito à gratuidade da justiça, na forma da lei.</a:t>
            </a:r>
          </a:p>
          <a:p>
            <a:pPr marL="0" indent="0" algn="just">
              <a:buNone/>
            </a:pPr>
            <a:r>
              <a:rPr lang="pt-BR" sz="1800" dirty="0">
                <a:solidFill>
                  <a:srgbClr val="000000"/>
                </a:solidFill>
                <a:latin typeface="Arial" panose="020B0604020202020204" pitchFamily="34" charset="0"/>
              </a:rPr>
              <a:t>	A gratuidade da justiça compreende as taxas ou as custas judiciais, razão pela qual deixa de realizar o preparo.</a:t>
            </a:r>
            <a:endParaRPr lang="pt-BR" sz="2200" dirty="0">
              <a:solidFill>
                <a:srgbClr val="000000"/>
              </a:solidFill>
              <a:latin typeface="Arial" panose="020B0604020202020204" pitchFamily="34" charset="0"/>
            </a:endParaRPr>
          </a:p>
          <a:p>
            <a:pPr marL="0" indent="0" algn="just">
              <a:buNone/>
            </a:pPr>
            <a:endParaRPr lang="pt-BR" sz="1800" dirty="0">
              <a:solidFill>
                <a:srgbClr val="000000"/>
              </a:solidFill>
              <a:latin typeface="Arial" panose="020B0604020202020204" pitchFamily="34" charset="0"/>
            </a:endParaRPr>
          </a:p>
        </p:txBody>
      </p:sp>
    </p:spTree>
    <p:extLst>
      <p:ext uri="{BB962C8B-B14F-4D97-AF65-F5344CB8AC3E}">
        <p14:creationId xmlns:p14="http://schemas.microsoft.com/office/powerpoint/2010/main" val="5514001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F70BA-40C1-8272-9C09-4FAD45B4EB74}"/>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5F94F693-923A-818D-B997-67C993589B0A}"/>
              </a:ext>
            </a:extLst>
          </p:cNvPr>
          <p:cNvSpPr>
            <a:spLocks noGrp="1"/>
          </p:cNvSpPr>
          <p:nvPr>
            <p:ph idx="1"/>
          </p:nvPr>
        </p:nvSpPr>
        <p:spPr>
          <a:xfrm>
            <a:off x="0" y="0"/>
            <a:ext cx="9144000" cy="6858000"/>
          </a:xfrm>
        </p:spPr>
        <p:txBody>
          <a:bodyPr>
            <a:normAutofit/>
          </a:bodyPr>
          <a:lstStyle/>
          <a:p>
            <a:pPr marL="0" indent="0" algn="just">
              <a:buNone/>
            </a:pPr>
            <a:r>
              <a:rPr lang="pt-BR" sz="1800" dirty="0">
                <a:solidFill>
                  <a:srgbClr val="000000"/>
                </a:solidFill>
                <a:latin typeface="Arial" panose="020B0604020202020204" pitchFamily="34" charset="0"/>
              </a:rPr>
              <a:t>TEMPESTIVIDADE</a:t>
            </a:r>
          </a:p>
          <a:p>
            <a:pPr marL="0" indent="0" algn="just">
              <a:buNone/>
            </a:pPr>
            <a:r>
              <a:rPr lang="pt-BR" sz="1800" dirty="0">
                <a:solidFill>
                  <a:srgbClr val="000000"/>
                </a:solidFill>
                <a:latin typeface="Arial" panose="020B0604020202020204" pitchFamily="34" charset="0"/>
              </a:rPr>
              <a:t>	A sentença foi publicada no dia </a:t>
            </a:r>
            <a:r>
              <a:rPr lang="pt-BR" sz="1800" dirty="0" err="1">
                <a:solidFill>
                  <a:srgbClr val="000000"/>
                </a:solidFill>
                <a:latin typeface="Arial" panose="020B0604020202020204" pitchFamily="34" charset="0"/>
              </a:rPr>
              <a:t>xxx</a:t>
            </a:r>
            <a:endParaRPr lang="pt-BR" sz="1800" dirty="0">
              <a:solidFill>
                <a:srgbClr val="000000"/>
              </a:solidFill>
              <a:latin typeface="Arial" panose="020B0604020202020204" pitchFamily="34" charset="0"/>
            </a:endParaRPr>
          </a:p>
          <a:p>
            <a:pPr marL="0" indent="0" algn="just">
              <a:buNone/>
            </a:pPr>
            <a:r>
              <a:rPr lang="pt-BR" sz="1800" dirty="0">
                <a:solidFill>
                  <a:srgbClr val="000000"/>
                </a:solidFill>
                <a:latin typeface="Arial" panose="020B0604020202020204" pitchFamily="34" charset="0"/>
              </a:rPr>
              <a:t>	O art. 1.003, § 5º do CPC prevê o prazo de 15 dias úteis para apelar.</a:t>
            </a:r>
          </a:p>
          <a:p>
            <a:pPr marL="0" indent="0" algn="just">
              <a:buNone/>
            </a:pPr>
            <a:r>
              <a:rPr lang="pt-BR" sz="1800" dirty="0">
                <a:solidFill>
                  <a:srgbClr val="000000"/>
                </a:solidFill>
                <a:latin typeface="Arial" panose="020B0604020202020204" pitchFamily="34" charset="0"/>
              </a:rPr>
              <a:t>	Portanto, o presente recurso é tempestivo considerando que a e o protocolo no último dia, 27 de maio de 2024, portanto, dentro no prazo legal.</a:t>
            </a:r>
            <a:endParaRPr lang="pt-BR" sz="2200" dirty="0">
              <a:solidFill>
                <a:srgbClr val="000000"/>
              </a:solidFill>
              <a:latin typeface="Arial" panose="020B0604020202020204" pitchFamily="34" charset="0"/>
            </a:endParaRPr>
          </a:p>
          <a:p>
            <a:pPr marL="0" indent="0" algn="just">
              <a:buNone/>
            </a:pPr>
            <a:endParaRPr lang="pt-BR" sz="1800" dirty="0">
              <a:solidFill>
                <a:srgbClr val="000000"/>
              </a:solidFill>
              <a:latin typeface="Arial" panose="020B0604020202020204" pitchFamily="34" charset="0"/>
            </a:endParaRPr>
          </a:p>
        </p:txBody>
      </p:sp>
    </p:spTree>
    <p:extLst>
      <p:ext uri="{BB962C8B-B14F-4D97-AF65-F5344CB8AC3E}">
        <p14:creationId xmlns:p14="http://schemas.microsoft.com/office/powerpoint/2010/main" val="6572905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F70BA-40C1-8272-9C09-4FAD45B4EB74}"/>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5F94F693-923A-818D-B997-67C993589B0A}"/>
              </a:ext>
            </a:extLst>
          </p:cNvPr>
          <p:cNvSpPr>
            <a:spLocks noGrp="1"/>
          </p:cNvSpPr>
          <p:nvPr>
            <p:ph idx="1"/>
          </p:nvPr>
        </p:nvSpPr>
        <p:spPr>
          <a:xfrm>
            <a:off x="0" y="0"/>
            <a:ext cx="9144000" cy="6858000"/>
          </a:xfrm>
        </p:spPr>
        <p:txBody>
          <a:bodyPr>
            <a:normAutofit/>
          </a:bodyPr>
          <a:lstStyle/>
          <a:p>
            <a:pPr marL="0" indent="0" algn="just">
              <a:buNone/>
            </a:pPr>
            <a:r>
              <a:rPr lang="pt-BR" sz="1800" dirty="0">
                <a:solidFill>
                  <a:srgbClr val="000000"/>
                </a:solidFill>
                <a:latin typeface="Arial" panose="020B0604020202020204" pitchFamily="34" charset="0"/>
              </a:rPr>
              <a:t>A EXPOSIÇÃO DOS FATOS</a:t>
            </a:r>
          </a:p>
          <a:p>
            <a:pPr marL="0" indent="0" algn="just">
              <a:buNone/>
            </a:pPr>
            <a:r>
              <a:rPr lang="pt-BR" sz="1800" dirty="0">
                <a:solidFill>
                  <a:srgbClr val="000000"/>
                </a:solidFill>
                <a:latin typeface="Arial" panose="020B0604020202020204" pitchFamily="34" charset="0"/>
              </a:rPr>
              <a:t>	A apelante ajuizou Embargos de Terceiros contra Prefeitura de Osasco, em razão da indisponibilidade de bens decretada em desfavor de X Ltda, antiga proprietária do bem.</a:t>
            </a:r>
          </a:p>
          <a:p>
            <a:pPr marL="0" indent="0" algn="just">
              <a:buNone/>
            </a:pPr>
            <a:r>
              <a:rPr lang="pt-BR" sz="1800" dirty="0">
                <a:solidFill>
                  <a:srgbClr val="000000"/>
                </a:solidFill>
                <a:latin typeface="Arial" panose="020B0604020202020204" pitchFamily="34" charset="0"/>
              </a:rPr>
              <a:t>	A apelante adquiriu em 1997 através de escritura pública, o imóvel localizado Rua Genebra n.º 77, (matrícula </a:t>
            </a:r>
            <a:r>
              <a:rPr lang="pt-BR" sz="1800" dirty="0" err="1">
                <a:solidFill>
                  <a:srgbClr val="000000"/>
                </a:solidFill>
                <a:latin typeface="Arial" panose="020B0604020202020204" pitchFamily="34" charset="0"/>
              </a:rPr>
              <a:t>ns</a:t>
            </a:r>
            <a:r>
              <a:rPr lang="pt-BR" sz="1800" dirty="0">
                <a:solidFill>
                  <a:srgbClr val="000000"/>
                </a:solidFill>
                <a:latin typeface="Arial" panose="020B0604020202020204" pitchFamily="34" charset="0"/>
              </a:rPr>
              <a:t>. </a:t>
            </a:r>
            <a:r>
              <a:rPr lang="pt-BR" sz="1800" dirty="0" err="1">
                <a:solidFill>
                  <a:srgbClr val="000000"/>
                </a:solidFill>
                <a:latin typeface="Arial" panose="020B0604020202020204" pitchFamily="34" charset="0"/>
              </a:rPr>
              <a:t>xxx</a:t>
            </a:r>
            <a:r>
              <a:rPr lang="pt-BR" sz="1800" dirty="0">
                <a:solidFill>
                  <a:srgbClr val="000000"/>
                </a:solidFill>
                <a:latin typeface="Arial" panose="020B0604020202020204" pitchFamily="34" charset="0"/>
              </a:rPr>
              <a:t>), porém, a apelante não conseguiu registrar o imóvel em seu nome porque a empresa vendedora teve seus bens declarados indisponíveis. </a:t>
            </a:r>
          </a:p>
          <a:p>
            <a:pPr marL="0" indent="0" algn="just">
              <a:buNone/>
            </a:pPr>
            <a:r>
              <a:rPr lang="pt-BR" sz="1800" dirty="0">
                <a:solidFill>
                  <a:srgbClr val="000000"/>
                </a:solidFill>
                <a:latin typeface="Arial" panose="020B0604020202020204" pitchFamily="34" charset="0"/>
              </a:rPr>
              <a:t>	A compra foi feita de forma legítima e os imóveis não mais pertencem ao patrimônio da parte executada, motivo pelo qual, pugna pela desconstituição da indisponibilidade.</a:t>
            </a:r>
          </a:p>
          <a:p>
            <a:pPr marL="0" indent="0" algn="just">
              <a:buNone/>
            </a:pPr>
            <a:r>
              <a:rPr lang="pt-BR" sz="1800" dirty="0">
                <a:solidFill>
                  <a:srgbClr val="000000"/>
                </a:solidFill>
                <a:latin typeface="Arial" panose="020B0604020202020204" pitchFamily="34" charset="0"/>
              </a:rPr>
              <a:t>	A apelante foi surpreendida com a sentença dos embargos de terceiro eis que supostamente teria configurado a litispendência e o processo foi julgado extinto sem resolução do mérito nos termos do art. 485, V do Código de Processo Civil.</a:t>
            </a:r>
          </a:p>
        </p:txBody>
      </p:sp>
    </p:spTree>
    <p:extLst>
      <p:ext uri="{BB962C8B-B14F-4D97-AF65-F5344CB8AC3E}">
        <p14:creationId xmlns:p14="http://schemas.microsoft.com/office/powerpoint/2010/main" val="41163006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F70BA-40C1-8272-9C09-4FAD45B4EB74}"/>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5F94F693-923A-818D-B997-67C993589B0A}"/>
              </a:ext>
            </a:extLst>
          </p:cNvPr>
          <p:cNvSpPr>
            <a:spLocks noGrp="1"/>
          </p:cNvSpPr>
          <p:nvPr>
            <p:ph idx="1"/>
          </p:nvPr>
        </p:nvSpPr>
        <p:spPr>
          <a:xfrm>
            <a:off x="0" y="0"/>
            <a:ext cx="9144000" cy="6858000"/>
          </a:xfrm>
        </p:spPr>
        <p:txBody>
          <a:bodyPr>
            <a:normAutofit fontScale="92500"/>
          </a:bodyPr>
          <a:lstStyle/>
          <a:p>
            <a:pPr marL="0" indent="0" algn="just">
              <a:buNone/>
            </a:pPr>
            <a:r>
              <a:rPr lang="pt-BR" sz="1800" dirty="0">
                <a:solidFill>
                  <a:srgbClr val="000000"/>
                </a:solidFill>
                <a:latin typeface="Arial" panose="020B0604020202020204" pitchFamily="34" charset="0"/>
              </a:rPr>
              <a:t>RAZÕES DA REFORMA</a:t>
            </a:r>
          </a:p>
          <a:p>
            <a:pPr marL="0" indent="0" algn="just">
              <a:buNone/>
            </a:pPr>
            <a:r>
              <a:rPr lang="pt-BR" sz="1800" dirty="0">
                <a:solidFill>
                  <a:srgbClr val="000000"/>
                </a:solidFill>
                <a:latin typeface="Arial" panose="020B0604020202020204" pitchFamily="34" charset="0"/>
              </a:rPr>
              <a:t>	A r. sentença é proferida com os seguintes termos: “</a:t>
            </a:r>
            <a:r>
              <a:rPr lang="pt-BR" sz="1800" dirty="0" err="1">
                <a:solidFill>
                  <a:srgbClr val="000000"/>
                </a:solidFill>
                <a:latin typeface="Arial" panose="020B0604020202020204" pitchFamily="34" charset="0"/>
              </a:rPr>
              <a:t>xxx</a:t>
            </a:r>
            <a:r>
              <a:rPr lang="pt-BR" sz="1800" dirty="0">
                <a:solidFill>
                  <a:srgbClr val="000000"/>
                </a:solidFill>
                <a:latin typeface="Arial" panose="020B0604020202020204" pitchFamily="34" charset="0"/>
              </a:rPr>
              <a:t>”, razão pela qual a apelante não se conforma e espera reforma.</a:t>
            </a:r>
          </a:p>
          <a:p>
            <a:pPr marL="0" indent="0" algn="just">
              <a:buNone/>
            </a:pPr>
            <a:r>
              <a:rPr lang="pt-BR" sz="1800" dirty="0">
                <a:solidFill>
                  <a:srgbClr val="000000"/>
                </a:solidFill>
                <a:latin typeface="Arial" panose="020B0604020202020204" pitchFamily="34" charset="0"/>
              </a:rPr>
              <a:t>	Com todo respeito, entende prematura a extinção do feito sem julgamento do feito.</a:t>
            </a:r>
          </a:p>
          <a:p>
            <a:pPr marL="0" indent="0" algn="just">
              <a:buNone/>
            </a:pPr>
            <a:r>
              <a:rPr lang="pt-BR" sz="1800" dirty="0">
                <a:solidFill>
                  <a:srgbClr val="000000"/>
                </a:solidFill>
                <a:latin typeface="Arial" panose="020B0604020202020204" pitchFamily="34" charset="0"/>
              </a:rPr>
              <a:t>	De fato, há semelhança nos textos dos diversos embargos ajuizados pela apelante, eis que os fatos são parecidos, contudo, as ações são diferentes.</a:t>
            </a:r>
          </a:p>
          <a:p>
            <a:pPr marL="0" indent="0" algn="just">
              <a:buNone/>
            </a:pPr>
            <a:r>
              <a:rPr lang="pt-BR" sz="1800" dirty="0">
                <a:solidFill>
                  <a:srgbClr val="000000"/>
                </a:solidFill>
                <a:latin typeface="Arial" panose="020B0604020202020204" pitchFamily="34" charset="0"/>
              </a:rPr>
              <a:t>	Destaca-se, as partes são iguais nos processos, porém, a causa de pedir e o pedido são diferentes.</a:t>
            </a:r>
          </a:p>
          <a:p>
            <a:pPr marL="0" indent="0" algn="just">
              <a:buNone/>
            </a:pPr>
            <a:r>
              <a:rPr lang="pt-BR" sz="1800" dirty="0">
                <a:solidFill>
                  <a:srgbClr val="000000"/>
                </a:solidFill>
                <a:latin typeface="Arial" panose="020B0604020202020204" pitchFamily="34" charset="0"/>
              </a:rPr>
              <a:t>	A apelante, ajuizou dois embargos de terceiros, distintos.</a:t>
            </a:r>
          </a:p>
          <a:p>
            <a:pPr marL="0" indent="0" algn="just">
              <a:buNone/>
            </a:pPr>
            <a:r>
              <a:rPr lang="pt-BR" sz="1800" dirty="0">
                <a:solidFill>
                  <a:srgbClr val="000000"/>
                </a:solidFill>
                <a:latin typeface="Arial" panose="020B0604020202020204" pitchFamily="34" charset="0"/>
              </a:rPr>
              <a:t>	Data venia, há evidente equívoco ao julgar o presente processo (1005941) sob o argumento de litispendência com os embargos 1005948).</a:t>
            </a:r>
          </a:p>
          <a:p>
            <a:pPr marL="0" indent="0" algn="just">
              <a:buNone/>
            </a:pPr>
            <a:r>
              <a:rPr lang="pt-BR" sz="1800" dirty="0">
                <a:solidFill>
                  <a:srgbClr val="000000"/>
                </a:solidFill>
                <a:latin typeface="Arial" panose="020B0604020202020204" pitchFamily="34" charset="0"/>
              </a:rPr>
              <a:t>  	Trata-se de matéria processual totalmente diferente, eis que os embargos se fundamentam em execuções de tributos diferentes e processos distintos.</a:t>
            </a:r>
          </a:p>
          <a:p>
            <a:pPr marL="0" indent="0" algn="just">
              <a:buNone/>
            </a:pPr>
            <a:r>
              <a:rPr lang="pt-BR" sz="1800" dirty="0">
                <a:solidFill>
                  <a:srgbClr val="000000"/>
                </a:solidFill>
                <a:latin typeface="Arial" panose="020B0604020202020204" pitchFamily="34" charset="0"/>
              </a:rPr>
              <a:t>	O processo 1005941 se trata de </a:t>
            </a:r>
            <a:r>
              <a:rPr lang="pt-BR" sz="1800" dirty="0" err="1">
                <a:solidFill>
                  <a:srgbClr val="000000"/>
                </a:solidFill>
                <a:latin typeface="Arial" panose="020B0604020202020204" pitchFamily="34" charset="0"/>
              </a:rPr>
              <a:t>Iptu</a:t>
            </a:r>
            <a:r>
              <a:rPr lang="pt-BR" sz="1800" dirty="0">
                <a:solidFill>
                  <a:srgbClr val="000000"/>
                </a:solidFill>
                <a:latin typeface="Arial" panose="020B0604020202020204" pitchFamily="34" charset="0"/>
              </a:rPr>
              <a:t> do ano 2013; já o processo 1500967 refere-se ao processo de 2015. Portanto, há duas execuções, com objeto e pedidos diferentes.</a:t>
            </a:r>
          </a:p>
          <a:p>
            <a:pPr marL="0" indent="0" algn="just">
              <a:buNone/>
            </a:pPr>
            <a:r>
              <a:rPr lang="pt-BR" sz="1800" dirty="0">
                <a:solidFill>
                  <a:srgbClr val="000000"/>
                </a:solidFill>
                <a:latin typeface="Arial" panose="020B0604020202020204" pitchFamily="34" charset="0"/>
              </a:rPr>
              <a:t>	Enfim, a prefeitura ingressou com duas execuções contra o antigo proprietário, o qual, culminou com embargos distintos. Assim, a embargante apresentou dois embargos de terceiro, vinculados respectivamente aso tributos cobrados nas execuções distintas.</a:t>
            </a:r>
          </a:p>
          <a:p>
            <a:pPr marL="0" indent="0" algn="just">
              <a:buNone/>
            </a:pPr>
            <a:r>
              <a:rPr lang="pt-BR" sz="1800" dirty="0">
                <a:solidFill>
                  <a:srgbClr val="000000"/>
                </a:solidFill>
                <a:latin typeface="Arial" panose="020B0604020202020204" pitchFamily="34" charset="0"/>
              </a:rPr>
              <a:t>	Logo, os débitos dos dois embargos são distintos. E, julgar extinto o feito é tirar o direito da embargante questionar a indisponibilidade lançada na matrícula, o que, certamente, não é coerente, afinal, ficará impedida de registrar sua escritura e ter seu pedido analisado pelo Poder Judiciário exclusivamente aos débitos gerados na execução.</a:t>
            </a:r>
          </a:p>
          <a:p>
            <a:pPr marL="0" indent="0" algn="just">
              <a:buNone/>
            </a:pPr>
            <a:endParaRPr lang="pt-BR" sz="1800" dirty="0">
              <a:solidFill>
                <a:srgbClr val="000000"/>
              </a:solidFill>
              <a:latin typeface="Arial" panose="020B0604020202020204" pitchFamily="34" charset="0"/>
            </a:endParaRPr>
          </a:p>
        </p:txBody>
      </p:sp>
    </p:spTree>
    <p:extLst>
      <p:ext uri="{BB962C8B-B14F-4D97-AF65-F5344CB8AC3E}">
        <p14:creationId xmlns:p14="http://schemas.microsoft.com/office/powerpoint/2010/main" val="20315424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F70BA-40C1-8272-9C09-4FAD45B4EB74}"/>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5F94F693-923A-818D-B997-67C993589B0A}"/>
              </a:ext>
            </a:extLst>
          </p:cNvPr>
          <p:cNvSpPr>
            <a:spLocks noGrp="1"/>
          </p:cNvSpPr>
          <p:nvPr>
            <p:ph idx="1"/>
          </p:nvPr>
        </p:nvSpPr>
        <p:spPr>
          <a:xfrm>
            <a:off x="0" y="0"/>
            <a:ext cx="9144000" cy="6858000"/>
          </a:xfrm>
        </p:spPr>
        <p:txBody>
          <a:bodyPr>
            <a:normAutofit/>
          </a:bodyPr>
          <a:lstStyle/>
          <a:p>
            <a:pPr marL="0" indent="0" algn="just">
              <a:buNone/>
            </a:pPr>
            <a:r>
              <a:rPr lang="pt-BR" sz="1800" dirty="0">
                <a:solidFill>
                  <a:srgbClr val="000000"/>
                </a:solidFill>
                <a:latin typeface="Arial" panose="020B0604020202020204" pitchFamily="34" charset="0"/>
              </a:rPr>
              <a:t>JUÍZO DE RETRATAÇÃO</a:t>
            </a:r>
          </a:p>
          <a:p>
            <a:pPr marL="0" indent="0" algn="just">
              <a:buNone/>
            </a:pPr>
            <a:r>
              <a:rPr lang="pt-BR" sz="1800" dirty="0">
                <a:solidFill>
                  <a:srgbClr val="000000"/>
                </a:solidFill>
                <a:latin typeface="Arial" panose="020B0604020202020204" pitchFamily="34" charset="0"/>
              </a:rPr>
              <a:t>	Há evidente equívoco na extinção dos embargos sem a resolução do mérito.</a:t>
            </a:r>
          </a:p>
          <a:p>
            <a:pPr marL="0" indent="0" algn="just">
              <a:buNone/>
            </a:pPr>
            <a:r>
              <a:rPr lang="pt-BR" sz="1800" dirty="0">
                <a:solidFill>
                  <a:srgbClr val="000000"/>
                </a:solidFill>
                <a:latin typeface="Arial" panose="020B0604020202020204" pitchFamily="34" charset="0"/>
              </a:rPr>
              <a:t>	Prevê o art. 485, §7º § 7º do CPC interposta a apelação em qualquer dos casos de que tratam os incisos deste artigo, o juiz terá 5 (cinco) dias para retratar-se.</a:t>
            </a:r>
          </a:p>
          <a:p>
            <a:pPr marL="0" indent="0" algn="just">
              <a:buNone/>
            </a:pPr>
            <a:r>
              <a:rPr lang="pt-BR" sz="1800" dirty="0">
                <a:solidFill>
                  <a:srgbClr val="000000"/>
                </a:solidFill>
                <a:latin typeface="Arial" panose="020B0604020202020204" pitchFamily="34" charset="0"/>
              </a:rPr>
              <a:t>	Razão pela qual, requer, seja revisto pelo magistrado “a quo” sem a necessidade de remessa da apelação ao juízo “ad quem”.</a:t>
            </a:r>
          </a:p>
        </p:txBody>
      </p:sp>
    </p:spTree>
    <p:extLst>
      <p:ext uri="{BB962C8B-B14F-4D97-AF65-F5344CB8AC3E}">
        <p14:creationId xmlns:p14="http://schemas.microsoft.com/office/powerpoint/2010/main" val="2049010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F70BA-40C1-8272-9C09-4FAD45B4EB74}"/>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5F94F693-923A-818D-B997-67C993589B0A}"/>
              </a:ext>
            </a:extLst>
          </p:cNvPr>
          <p:cNvSpPr>
            <a:spLocks noGrp="1"/>
          </p:cNvSpPr>
          <p:nvPr>
            <p:ph idx="1"/>
          </p:nvPr>
        </p:nvSpPr>
        <p:spPr>
          <a:xfrm>
            <a:off x="0" y="0"/>
            <a:ext cx="9144000" cy="6858000"/>
          </a:xfrm>
        </p:spPr>
        <p:txBody>
          <a:bodyPr>
            <a:normAutofit/>
          </a:bodyPr>
          <a:lstStyle/>
          <a:p>
            <a:pPr marL="0" indent="0" algn="just">
              <a:buNone/>
            </a:pPr>
            <a:r>
              <a:rPr lang="pt-BR" sz="1800" dirty="0">
                <a:solidFill>
                  <a:srgbClr val="000000"/>
                </a:solidFill>
                <a:latin typeface="Arial" panose="020B0604020202020204" pitchFamily="34" charset="0"/>
              </a:rPr>
              <a:t>TEORIA DA CAUSA MADURA</a:t>
            </a:r>
          </a:p>
          <a:p>
            <a:pPr marL="0" indent="0" algn="just">
              <a:buNone/>
            </a:pPr>
            <a:r>
              <a:rPr lang="pt-BR" sz="1800" dirty="0">
                <a:solidFill>
                  <a:srgbClr val="000000"/>
                </a:solidFill>
                <a:latin typeface="Arial" panose="020B0604020202020204" pitchFamily="34" charset="0"/>
              </a:rPr>
              <a:t>	A causa está em condições de julgamento imediato, dado ao contraditório e provas já produzidas na Primeira Instância.</a:t>
            </a:r>
          </a:p>
          <a:p>
            <a:pPr marL="0" indent="0" algn="just">
              <a:buNone/>
            </a:pPr>
            <a:r>
              <a:rPr lang="pt-BR" sz="1800" dirty="0">
                <a:solidFill>
                  <a:srgbClr val="000000"/>
                </a:solidFill>
                <a:latin typeface="Arial" panose="020B0604020202020204" pitchFamily="34" charset="0"/>
              </a:rPr>
              <a:t>	O art. 1.013, § 3º do CPC prevê se o processo estiver em condições de imediato julgamento, o tribunal deve decidir desde logo o mérito quando reformar sentença fundada no art. 485, exatamente no caso em tela.</a:t>
            </a:r>
          </a:p>
          <a:p>
            <a:pPr marL="0" indent="0" algn="just">
              <a:buNone/>
            </a:pPr>
            <a:r>
              <a:rPr lang="pt-BR" sz="1800" dirty="0">
                <a:solidFill>
                  <a:srgbClr val="000000"/>
                </a:solidFill>
                <a:latin typeface="Arial" panose="020B0604020202020204" pitchFamily="34" charset="0"/>
              </a:rPr>
              <a:t>	Nos autos a prova foi produzida e está apto </a:t>
            </a:r>
            <a:r>
              <a:rPr lang="pt-BR" sz="1800">
                <a:solidFill>
                  <a:srgbClr val="000000"/>
                </a:solidFill>
                <a:latin typeface="Arial" panose="020B0604020202020204" pitchFamily="34" charset="0"/>
              </a:rPr>
              <a:t>para julgamento.</a:t>
            </a:r>
            <a:endParaRPr lang="pt-BR" sz="1800" dirty="0">
              <a:solidFill>
                <a:srgbClr val="000000"/>
              </a:solidFill>
              <a:latin typeface="Arial" panose="020B0604020202020204" pitchFamily="34" charset="0"/>
            </a:endParaRPr>
          </a:p>
          <a:p>
            <a:pPr marL="0" indent="0" algn="just">
              <a:buNone/>
            </a:pPr>
            <a:r>
              <a:rPr lang="pt-BR" sz="1800" dirty="0">
                <a:solidFill>
                  <a:srgbClr val="000000"/>
                </a:solidFill>
                <a:latin typeface="Arial" panose="020B0604020202020204" pitchFamily="34" charset="0"/>
              </a:rPr>
              <a:t>	Assim, como todo respeito, espera que o mérito da ação seja julgado pelo Tribunal em consonância com a teoria da causa madura.</a:t>
            </a:r>
          </a:p>
          <a:p>
            <a:pPr marL="0" indent="0" algn="just">
              <a:buNone/>
            </a:pPr>
            <a:endParaRPr lang="pt-BR" sz="1800" dirty="0">
              <a:solidFill>
                <a:srgbClr val="000000"/>
              </a:solidFill>
              <a:latin typeface="Arial" panose="020B0604020202020204" pitchFamily="34" charset="0"/>
            </a:endParaRPr>
          </a:p>
        </p:txBody>
      </p:sp>
    </p:spTree>
    <p:extLst>
      <p:ext uri="{BB962C8B-B14F-4D97-AF65-F5344CB8AC3E}">
        <p14:creationId xmlns:p14="http://schemas.microsoft.com/office/powerpoint/2010/main" val="20637614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F70BA-40C1-8272-9C09-4FAD45B4EB74}"/>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5F94F693-923A-818D-B997-67C993589B0A}"/>
              </a:ext>
            </a:extLst>
          </p:cNvPr>
          <p:cNvSpPr>
            <a:spLocks noGrp="1"/>
          </p:cNvSpPr>
          <p:nvPr>
            <p:ph idx="1"/>
          </p:nvPr>
        </p:nvSpPr>
        <p:spPr>
          <a:xfrm>
            <a:off x="0" y="0"/>
            <a:ext cx="9144000" cy="6858000"/>
          </a:xfrm>
        </p:spPr>
        <p:txBody>
          <a:bodyPr>
            <a:normAutofit/>
          </a:bodyPr>
          <a:lstStyle/>
          <a:p>
            <a:pPr marL="0" indent="0" algn="just">
              <a:buNone/>
            </a:pPr>
            <a:r>
              <a:rPr lang="pt-BR" sz="1800" dirty="0">
                <a:solidFill>
                  <a:srgbClr val="000000"/>
                </a:solidFill>
                <a:latin typeface="Arial" panose="020B0604020202020204" pitchFamily="34" charset="0"/>
              </a:rPr>
              <a:t> PEDIDO DE NOVA DECISÃO </a:t>
            </a:r>
          </a:p>
          <a:p>
            <a:pPr marL="0" indent="0" algn="just">
              <a:buNone/>
            </a:pPr>
            <a:r>
              <a:rPr lang="pt-BR" sz="1800" dirty="0">
                <a:solidFill>
                  <a:srgbClr val="000000"/>
                </a:solidFill>
                <a:latin typeface="Arial" panose="020B0604020202020204" pitchFamily="34" charset="0"/>
              </a:rPr>
              <a:t>	Ante o exposto, diante do equívoco, requer seja conhecido e provido o presente recurso de apelação a fim anular a r. sentença, e, se for o caso, desde já, seja julgado procedente os Embargos de Terceiro com a inversão do ônus sucumbencial.</a:t>
            </a:r>
          </a:p>
          <a:p>
            <a:pPr marL="0" indent="0" algn="just">
              <a:buNone/>
            </a:pPr>
            <a:endParaRPr lang="pt-BR" sz="1800" dirty="0">
              <a:solidFill>
                <a:srgbClr val="000000"/>
              </a:solidFill>
              <a:latin typeface="Arial" panose="020B0604020202020204" pitchFamily="34" charset="0"/>
            </a:endParaRPr>
          </a:p>
          <a:p>
            <a:pPr marL="0" indent="0" algn="just">
              <a:buNone/>
            </a:pPr>
            <a:endParaRPr lang="pt-BR" sz="1800" dirty="0">
              <a:solidFill>
                <a:srgbClr val="000000"/>
              </a:solidFill>
              <a:latin typeface="Arial" panose="020B0604020202020204" pitchFamily="34" charset="0"/>
            </a:endParaRPr>
          </a:p>
          <a:p>
            <a:pPr marL="0" indent="0" algn="ctr">
              <a:buNone/>
            </a:pPr>
            <a:r>
              <a:rPr lang="pt-BR" sz="1800" dirty="0">
                <a:solidFill>
                  <a:srgbClr val="000000"/>
                </a:solidFill>
                <a:latin typeface="Arial" panose="020B0604020202020204" pitchFamily="34" charset="0"/>
              </a:rPr>
              <a:t>Nestes termos,</a:t>
            </a:r>
          </a:p>
          <a:p>
            <a:pPr marL="0" indent="0" algn="ctr">
              <a:buNone/>
            </a:pPr>
            <a:r>
              <a:rPr lang="pt-BR" sz="1800" dirty="0">
                <a:solidFill>
                  <a:srgbClr val="000000"/>
                </a:solidFill>
                <a:latin typeface="Arial" panose="020B0604020202020204" pitchFamily="34" charset="0"/>
              </a:rPr>
              <a:t>Pede deferimento.</a:t>
            </a:r>
          </a:p>
          <a:p>
            <a:pPr marL="0" indent="0" algn="ctr">
              <a:buNone/>
            </a:pPr>
            <a:endParaRPr lang="pt-BR" sz="1800" dirty="0">
              <a:solidFill>
                <a:srgbClr val="000000"/>
              </a:solidFill>
              <a:latin typeface="Arial" panose="020B0604020202020204" pitchFamily="34" charset="0"/>
            </a:endParaRPr>
          </a:p>
          <a:p>
            <a:pPr marL="0" indent="0" algn="ctr">
              <a:buNone/>
            </a:pPr>
            <a:r>
              <a:rPr lang="pt-BR" sz="1800" dirty="0">
                <a:solidFill>
                  <a:srgbClr val="000000"/>
                </a:solidFill>
                <a:latin typeface="Arial" panose="020B0604020202020204" pitchFamily="34" charset="0"/>
              </a:rPr>
              <a:t>Local e data</a:t>
            </a:r>
          </a:p>
          <a:p>
            <a:pPr marL="0" indent="0" algn="ctr">
              <a:buNone/>
            </a:pPr>
            <a:endParaRPr lang="pt-BR" sz="1800" dirty="0">
              <a:solidFill>
                <a:srgbClr val="000000"/>
              </a:solidFill>
              <a:latin typeface="Arial" panose="020B0604020202020204" pitchFamily="34" charset="0"/>
            </a:endParaRPr>
          </a:p>
          <a:p>
            <a:pPr marL="0" indent="0" algn="ctr">
              <a:buNone/>
            </a:pPr>
            <a:endParaRPr lang="pt-BR" sz="1800" dirty="0">
              <a:solidFill>
                <a:srgbClr val="000000"/>
              </a:solidFill>
              <a:latin typeface="Arial" panose="020B0604020202020204" pitchFamily="34" charset="0"/>
            </a:endParaRPr>
          </a:p>
          <a:p>
            <a:pPr marL="0" indent="0" algn="ctr">
              <a:buNone/>
            </a:pPr>
            <a:r>
              <a:rPr lang="pt-BR" sz="1800" dirty="0">
                <a:solidFill>
                  <a:srgbClr val="000000"/>
                </a:solidFill>
                <a:latin typeface="Arial" panose="020B0604020202020204" pitchFamily="34" charset="0"/>
              </a:rPr>
              <a:t>NOME</a:t>
            </a:r>
          </a:p>
          <a:p>
            <a:pPr marL="0" indent="0" algn="ctr">
              <a:buNone/>
            </a:pPr>
            <a:r>
              <a:rPr lang="pt-BR" sz="1800" dirty="0">
                <a:solidFill>
                  <a:srgbClr val="000000"/>
                </a:solidFill>
                <a:latin typeface="Arial" panose="020B0604020202020204" pitchFamily="34" charset="0"/>
              </a:rPr>
              <a:t> OAB ADVOGADO</a:t>
            </a:r>
          </a:p>
        </p:txBody>
      </p:sp>
    </p:spTree>
    <p:extLst>
      <p:ext uri="{BB962C8B-B14F-4D97-AF65-F5344CB8AC3E}">
        <p14:creationId xmlns:p14="http://schemas.microsoft.com/office/powerpoint/2010/main" val="29508078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F70BA-40C1-8272-9C09-4FAD45B4EB74}"/>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5F94F693-923A-818D-B997-67C993589B0A}"/>
              </a:ext>
            </a:extLst>
          </p:cNvPr>
          <p:cNvSpPr>
            <a:spLocks noGrp="1"/>
          </p:cNvSpPr>
          <p:nvPr>
            <p:ph idx="1"/>
          </p:nvPr>
        </p:nvSpPr>
        <p:spPr>
          <a:xfrm>
            <a:off x="0" y="0"/>
            <a:ext cx="9144000" cy="6858000"/>
          </a:xfrm>
        </p:spPr>
        <p:txBody>
          <a:bodyPr>
            <a:normAutofit fontScale="92500" lnSpcReduction="10000"/>
          </a:bodyPr>
          <a:lstStyle/>
          <a:p>
            <a:pPr marL="0" indent="0" algn="just">
              <a:buNone/>
            </a:pPr>
            <a:r>
              <a:rPr lang="pt-BR" sz="2500" dirty="0">
                <a:solidFill>
                  <a:srgbClr val="000000"/>
                </a:solidFill>
                <a:latin typeface="Arial" panose="020B0604020202020204" pitchFamily="34" charset="0"/>
              </a:rPr>
              <a:t>	Nivaldo e Bárbara casaram-se. Ocorre que Bárbara, ao conhecer o sogro, Ricardo, que até então estava morando no exterior a trabalho, apaixonou-se por ele. Como Ricardo era viúvo, Bárbara se divorciou de Nivaldo e foi morar com o ex-sogro em uma pequenina cidade no Acre, onde ninguém os conhecia. Lá, casaram-se há cerca de cinco anos. Um dia, avisado por um amigo, Nivaldo, que vivia na capital do estado do Amazonas, descobriu o casamento do pai com sua ex-esposa. </a:t>
            </a:r>
          </a:p>
          <a:p>
            <a:pPr marL="0" indent="0" algn="just">
              <a:buNone/>
            </a:pPr>
            <a:r>
              <a:rPr lang="pt-BR" sz="2500" dirty="0">
                <a:solidFill>
                  <a:srgbClr val="000000"/>
                </a:solidFill>
                <a:latin typeface="Arial" panose="020B0604020202020204" pitchFamily="34" charset="0"/>
              </a:rPr>
              <a:t>	Bárbara e Ricardo têm parentesco por afinidade (nora e sogro, respectivamente), que se formou pelo casamento e não é extinto pelo rompimento do vínculo matrimonial, conforme o Art. 1.595, § 2º, do Código Civil. Assim, estão impedidos de casar, segundo o Artigo 1.521, inciso II, do Código Civil. O casamento é nulo por infringência de impedimento, a teor do Art. 1.548, inciso II, do Código Civil. Logo a ação cabível é a ação de nulidade de casamento.</a:t>
            </a:r>
          </a:p>
          <a:p>
            <a:pPr marL="0" indent="0" algn="just">
              <a:buNone/>
            </a:pPr>
            <a:r>
              <a:rPr lang="pt-BR" sz="2500" dirty="0">
                <a:solidFill>
                  <a:srgbClr val="000000"/>
                </a:solidFill>
                <a:latin typeface="Arial" panose="020B0604020202020204" pitchFamily="34" charset="0"/>
              </a:rPr>
              <a:t>	De imediato, moveu ação de nulidade de casamento.</a:t>
            </a:r>
          </a:p>
          <a:p>
            <a:pPr marL="0" indent="0" algn="just">
              <a:buNone/>
            </a:pPr>
            <a:r>
              <a:rPr lang="pt-BR" sz="2500" dirty="0">
                <a:solidFill>
                  <a:srgbClr val="000000"/>
                </a:solidFill>
                <a:latin typeface="Arial" panose="020B0604020202020204" pitchFamily="34" charset="0"/>
              </a:rPr>
              <a:t>A- No contexto, identifique o litisconsórcio existente.</a:t>
            </a:r>
          </a:p>
          <a:p>
            <a:pPr marL="0" indent="0" algn="just">
              <a:buNone/>
            </a:pPr>
            <a:r>
              <a:rPr lang="pt-BR" sz="2500" dirty="0">
                <a:solidFill>
                  <a:srgbClr val="000000"/>
                </a:solidFill>
                <a:latin typeface="Arial" panose="020B0604020202020204" pitchFamily="34" charset="0"/>
              </a:rPr>
              <a:t>B- No contexto, de quem é ônus da provar a nulidade de casamento?</a:t>
            </a:r>
          </a:p>
        </p:txBody>
      </p:sp>
    </p:spTree>
    <p:extLst>
      <p:ext uri="{BB962C8B-B14F-4D97-AF65-F5344CB8AC3E}">
        <p14:creationId xmlns:p14="http://schemas.microsoft.com/office/powerpoint/2010/main" val="34350279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F70BA-40C1-8272-9C09-4FAD45B4EB74}"/>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5F94F693-923A-818D-B997-67C993589B0A}"/>
              </a:ext>
            </a:extLst>
          </p:cNvPr>
          <p:cNvSpPr>
            <a:spLocks noGrp="1"/>
          </p:cNvSpPr>
          <p:nvPr>
            <p:ph idx="1"/>
          </p:nvPr>
        </p:nvSpPr>
        <p:spPr>
          <a:xfrm>
            <a:off x="0" y="0"/>
            <a:ext cx="9144000" cy="6858000"/>
          </a:xfrm>
        </p:spPr>
        <p:txBody>
          <a:bodyPr>
            <a:normAutofit fontScale="85000" lnSpcReduction="10000"/>
          </a:bodyPr>
          <a:lstStyle/>
          <a:p>
            <a:pPr marL="0" indent="0" algn="just">
              <a:buNone/>
            </a:pPr>
            <a:r>
              <a:rPr lang="pt-BR" sz="2500" dirty="0">
                <a:solidFill>
                  <a:srgbClr val="000000"/>
                </a:solidFill>
                <a:latin typeface="Arial" panose="020B0604020202020204" pitchFamily="34" charset="0"/>
              </a:rPr>
              <a:t>	Nivaldo e Bárbara casaram-se. Ocorre que Bárbara, ao conhecer o sogro, Ricardo, que até então estava morando no exterior a trabalho, apaixonou-se por ele. Como Ricardo era viúvo, Bárbara se divorciou de Nivaldo e foi morar com o ex-sogro em uma pequenina cidade no Acre, onde ninguém os conhecia. Lá, casaram-se há cerca de cinco anos. Um dia, avisado por um amigo, Nivaldo, que vivia na capital do estado do Amazonas, descobriu o casamento do pai com sua ex-esposa. </a:t>
            </a:r>
          </a:p>
          <a:p>
            <a:pPr marL="0" indent="0" algn="just">
              <a:buNone/>
            </a:pPr>
            <a:r>
              <a:rPr lang="pt-BR" sz="2500" dirty="0">
                <a:solidFill>
                  <a:srgbClr val="000000"/>
                </a:solidFill>
                <a:latin typeface="Arial" panose="020B0604020202020204" pitchFamily="34" charset="0"/>
              </a:rPr>
              <a:t>	Bárbara e Ricardo têm parentesco por afinidade (nora e sogro, respectivamente), que se formou pelo casamento e não é extinto pelo rompimento do vínculo matrimonial, conforme o Art. 1.595, § 2º, do Código Civil. Assim, estão impedidos de casar, segundo o Artigo 1.521, inciso II, do Código Civil. O casamento é nulo por infringência de impedimento, a teor do Art. 1.548, inciso II, do Código Civil. Logo a ação cabível é a ação de nulidade de casamento.</a:t>
            </a:r>
          </a:p>
          <a:p>
            <a:pPr marL="0" indent="0" algn="just">
              <a:buNone/>
            </a:pPr>
            <a:r>
              <a:rPr lang="pt-BR" sz="2500" dirty="0">
                <a:solidFill>
                  <a:srgbClr val="000000"/>
                </a:solidFill>
                <a:latin typeface="Arial" panose="020B0604020202020204" pitchFamily="34" charset="0"/>
              </a:rPr>
              <a:t>	De imediato, moveu ação de nulidade de casamento.</a:t>
            </a:r>
          </a:p>
          <a:p>
            <a:pPr marL="0" indent="0" algn="just">
              <a:buNone/>
            </a:pPr>
            <a:r>
              <a:rPr lang="pt-BR" sz="2500" dirty="0">
                <a:solidFill>
                  <a:srgbClr val="000000"/>
                </a:solidFill>
                <a:latin typeface="Arial" panose="020B0604020202020204" pitchFamily="34" charset="0"/>
              </a:rPr>
              <a:t>A- No contexto, identifique o litisconsórcio existente.</a:t>
            </a:r>
          </a:p>
          <a:p>
            <a:pPr marL="0" indent="0" algn="just">
              <a:buNone/>
            </a:pPr>
            <a:r>
              <a:rPr lang="pt-BR" sz="2500" b="1" dirty="0">
                <a:solidFill>
                  <a:srgbClr val="000000"/>
                </a:solidFill>
                <a:latin typeface="Arial" panose="020B0604020202020204" pitchFamily="34" charset="0"/>
              </a:rPr>
              <a:t>GABARITO</a:t>
            </a:r>
            <a:r>
              <a:rPr lang="pt-BR" sz="2500" dirty="0">
                <a:solidFill>
                  <a:srgbClr val="000000"/>
                </a:solidFill>
                <a:latin typeface="Arial" panose="020B0604020202020204" pitchFamily="34" charset="0"/>
              </a:rPr>
              <a:t>: O litisconsórcio é unitário, conforme dispõe o Art. 116 do CPC e também é necessário, conforme dispõe o Art. 114 do CPC, e ainda inicial, pois no início da ação teremos o litisconsórcio conforme art. 113 do CPC.</a:t>
            </a:r>
          </a:p>
          <a:p>
            <a:pPr marL="0" indent="0" algn="just">
              <a:buNone/>
            </a:pPr>
            <a:endParaRPr lang="pt-BR" sz="2500" dirty="0">
              <a:solidFill>
                <a:srgbClr val="000000"/>
              </a:solidFill>
              <a:latin typeface="Arial" panose="020B0604020202020204" pitchFamily="34" charset="0"/>
            </a:endParaRPr>
          </a:p>
          <a:p>
            <a:pPr marL="0" indent="0" algn="just">
              <a:buNone/>
            </a:pPr>
            <a:r>
              <a:rPr lang="pt-BR" sz="2500" dirty="0">
                <a:solidFill>
                  <a:srgbClr val="000000"/>
                </a:solidFill>
                <a:latin typeface="Arial" panose="020B0604020202020204" pitchFamily="34" charset="0"/>
              </a:rPr>
              <a:t>B- O ônus da prova é de Nivaldo nos termos do art.373 CPC, o ônus da prova pertence ao autor.</a:t>
            </a:r>
          </a:p>
        </p:txBody>
      </p:sp>
    </p:spTree>
    <p:extLst>
      <p:ext uri="{BB962C8B-B14F-4D97-AF65-F5344CB8AC3E}">
        <p14:creationId xmlns:p14="http://schemas.microsoft.com/office/powerpoint/2010/main" val="24168530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F70BA-40C1-8272-9C09-4FAD45B4EB74}"/>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5F94F693-923A-818D-B997-67C993589B0A}"/>
              </a:ext>
            </a:extLst>
          </p:cNvPr>
          <p:cNvSpPr>
            <a:spLocks noGrp="1"/>
          </p:cNvSpPr>
          <p:nvPr>
            <p:ph idx="1"/>
          </p:nvPr>
        </p:nvSpPr>
        <p:spPr>
          <a:xfrm>
            <a:off x="0" y="0"/>
            <a:ext cx="9144000" cy="6858000"/>
          </a:xfrm>
        </p:spPr>
        <p:txBody>
          <a:bodyPr>
            <a:normAutofit lnSpcReduction="10000"/>
          </a:bodyPr>
          <a:lstStyle/>
          <a:p>
            <a:pPr marL="0" indent="0" algn="just">
              <a:buNone/>
            </a:pPr>
            <a:r>
              <a:rPr lang="pt-BR" sz="2500" dirty="0">
                <a:solidFill>
                  <a:srgbClr val="000000"/>
                </a:solidFill>
                <a:latin typeface="Arial" panose="020B0604020202020204" pitchFamily="34" charset="0"/>
              </a:rPr>
              <a:t>	Marcos estacionou seu automóvel diante de um prédio de apartamentos. Pouco depois, um vaso de plantas caiu da janela de uma das unidades e atingiu o veículo, danificando o para-brisa e parte da lataria. Não foi possível identificar de qual das unidades caiu o objeto. O automóvel era importado, de modo que seu reparo foi custoso e demorou cerca de dez meses. </a:t>
            </a:r>
          </a:p>
          <a:p>
            <a:pPr marL="0" indent="0" algn="just">
              <a:buNone/>
            </a:pPr>
            <a:r>
              <a:rPr lang="pt-BR" sz="2500" dirty="0">
                <a:solidFill>
                  <a:srgbClr val="000000"/>
                </a:solidFill>
                <a:latin typeface="Arial" panose="020B0604020202020204" pitchFamily="34" charset="0"/>
              </a:rPr>
              <a:t>	Dois anos e meio depois da saída do automóvel da oficina, Marcos ajuíza ação indenizatória em face do condomínio do edifício.</a:t>
            </a:r>
          </a:p>
          <a:p>
            <a:pPr marL="0" indent="0" algn="just">
              <a:buNone/>
            </a:pPr>
            <a:endParaRPr lang="pt-BR" sz="2500" dirty="0">
              <a:solidFill>
                <a:srgbClr val="000000"/>
              </a:solidFill>
              <a:latin typeface="Arial" panose="020B0604020202020204" pitchFamily="34" charset="0"/>
            </a:endParaRPr>
          </a:p>
          <a:p>
            <a:pPr marL="0" indent="0" algn="just">
              <a:buNone/>
            </a:pPr>
            <a:r>
              <a:rPr lang="pt-BR" sz="2500" dirty="0">
                <a:solidFill>
                  <a:srgbClr val="000000"/>
                </a:solidFill>
                <a:latin typeface="Arial" panose="020B0604020202020204" pitchFamily="34" charset="0"/>
              </a:rPr>
              <a:t>	PERGUNTA: </a:t>
            </a:r>
          </a:p>
          <a:p>
            <a:pPr marL="0" indent="0" algn="just">
              <a:buNone/>
            </a:pPr>
            <a:r>
              <a:rPr lang="pt-BR" sz="2500" dirty="0">
                <a:solidFill>
                  <a:srgbClr val="000000"/>
                </a:solidFill>
                <a:latin typeface="Arial" panose="020B0604020202020204" pitchFamily="34" charset="0"/>
              </a:rPr>
              <a:t>A- A pretensão encontra-se prescrita? Fundamente</a:t>
            </a:r>
          </a:p>
          <a:p>
            <a:pPr marL="0" indent="0" algn="just">
              <a:buNone/>
            </a:pPr>
            <a:r>
              <a:rPr lang="pt-BR" sz="2500" dirty="0">
                <a:solidFill>
                  <a:srgbClr val="000000"/>
                </a:solidFill>
                <a:latin typeface="Arial" panose="020B0604020202020204" pitchFamily="34" charset="0"/>
              </a:rPr>
              <a:t>B- Após a contestação, ao perceber que a pretensão de Marcos está prescrita, pode o juiz conhecer de ofício dessa prescrição se nenhuma das partes tiver se manifestado a respeito?</a:t>
            </a:r>
          </a:p>
        </p:txBody>
      </p:sp>
    </p:spTree>
    <p:extLst>
      <p:ext uri="{BB962C8B-B14F-4D97-AF65-F5344CB8AC3E}">
        <p14:creationId xmlns:p14="http://schemas.microsoft.com/office/powerpoint/2010/main" val="25065336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F70BA-40C1-8272-9C09-4FAD45B4EB74}"/>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5F94F693-923A-818D-B997-67C993589B0A}"/>
              </a:ext>
            </a:extLst>
          </p:cNvPr>
          <p:cNvSpPr>
            <a:spLocks noGrp="1"/>
          </p:cNvSpPr>
          <p:nvPr>
            <p:ph idx="1"/>
          </p:nvPr>
        </p:nvSpPr>
        <p:spPr>
          <a:xfrm>
            <a:off x="0" y="0"/>
            <a:ext cx="9144000" cy="6858000"/>
          </a:xfrm>
        </p:spPr>
        <p:txBody>
          <a:bodyPr>
            <a:normAutofit fontScale="85000" lnSpcReduction="20000"/>
          </a:bodyPr>
          <a:lstStyle/>
          <a:p>
            <a:pPr marL="0" indent="0" algn="just">
              <a:buNone/>
            </a:pPr>
            <a:r>
              <a:rPr lang="pt-BR" sz="2500" dirty="0">
                <a:solidFill>
                  <a:srgbClr val="000000"/>
                </a:solidFill>
                <a:latin typeface="Arial" panose="020B0604020202020204" pitchFamily="34" charset="0"/>
              </a:rPr>
              <a:t>	Marcos estacionou seu automóvel diante de um prédio de apartamentos. Pouco depois, um vaso de plantas caiu da janela de uma das unidades e atingiu o veículo, danificando o para-brisa e parte da lataria. Não foi possível identificar de qual das unidades caiu o objeto. O automóvel era importado, de modo que seu reparo foi custoso e demorou cerca de dez meses. </a:t>
            </a:r>
          </a:p>
          <a:p>
            <a:pPr marL="0" indent="0" algn="just">
              <a:buNone/>
            </a:pPr>
            <a:r>
              <a:rPr lang="pt-BR" sz="2500" dirty="0">
                <a:solidFill>
                  <a:srgbClr val="000000"/>
                </a:solidFill>
                <a:latin typeface="Arial" panose="020B0604020202020204" pitchFamily="34" charset="0"/>
              </a:rPr>
              <a:t>	Dois anos e meio depois da saída do automóvel da oficina, Marcos ajuíza ação indenizatória em face do condomínio do edifício.</a:t>
            </a:r>
          </a:p>
          <a:p>
            <a:pPr marL="0" indent="0" algn="just">
              <a:buNone/>
            </a:pPr>
            <a:endParaRPr lang="pt-BR" sz="2500" dirty="0">
              <a:solidFill>
                <a:srgbClr val="000000"/>
              </a:solidFill>
              <a:latin typeface="Arial" panose="020B0604020202020204" pitchFamily="34" charset="0"/>
            </a:endParaRPr>
          </a:p>
          <a:p>
            <a:pPr marL="0" indent="0" algn="just">
              <a:buNone/>
            </a:pPr>
            <a:r>
              <a:rPr lang="pt-BR" sz="2500" dirty="0">
                <a:solidFill>
                  <a:srgbClr val="000000"/>
                </a:solidFill>
                <a:latin typeface="Arial" panose="020B0604020202020204" pitchFamily="34" charset="0"/>
              </a:rPr>
              <a:t>	PERGUNTA: </a:t>
            </a:r>
          </a:p>
          <a:p>
            <a:pPr marL="0" indent="0" algn="just">
              <a:buNone/>
            </a:pPr>
            <a:r>
              <a:rPr lang="pt-BR" sz="2500" dirty="0">
                <a:solidFill>
                  <a:srgbClr val="000000"/>
                </a:solidFill>
                <a:latin typeface="Arial" panose="020B0604020202020204" pitchFamily="34" charset="0"/>
              </a:rPr>
              <a:t>A- A pretensão encontra-se prescrita? Fundamente</a:t>
            </a:r>
          </a:p>
          <a:p>
            <a:pPr marL="0" indent="0" algn="just">
              <a:buNone/>
            </a:pPr>
            <a:r>
              <a:rPr lang="pt-BR" sz="2500" dirty="0">
                <a:solidFill>
                  <a:srgbClr val="000000"/>
                </a:solidFill>
                <a:latin typeface="Arial" panose="020B0604020202020204" pitchFamily="34" charset="0"/>
              </a:rPr>
              <a:t>B- Após a contestação, ao perceber que a pretensão de Marcos está prescrita, pode o juiz conhecer de ofício dessa prescrição se nenhuma das partes tiver se manifestado a respeito?</a:t>
            </a:r>
          </a:p>
          <a:p>
            <a:pPr marL="0" indent="0" algn="just">
              <a:buNone/>
            </a:pPr>
            <a:endParaRPr lang="pt-BR" sz="2500" dirty="0">
              <a:solidFill>
                <a:srgbClr val="000000"/>
              </a:solidFill>
              <a:latin typeface="Arial" panose="020B0604020202020204" pitchFamily="34" charset="0"/>
            </a:endParaRPr>
          </a:p>
          <a:p>
            <a:pPr marL="0" indent="0" algn="just">
              <a:buNone/>
            </a:pPr>
            <a:r>
              <a:rPr lang="pt-BR" sz="2500" b="1" dirty="0">
                <a:solidFill>
                  <a:srgbClr val="000000"/>
                </a:solidFill>
                <a:latin typeface="Arial" panose="020B0604020202020204" pitchFamily="34" charset="0"/>
              </a:rPr>
              <a:t>GABARITO</a:t>
            </a:r>
            <a:r>
              <a:rPr lang="pt-BR" sz="2500" dirty="0">
                <a:solidFill>
                  <a:srgbClr val="000000"/>
                </a:solidFill>
                <a:latin typeface="Arial" panose="020B0604020202020204" pitchFamily="34" charset="0"/>
              </a:rPr>
              <a:t>: </a:t>
            </a:r>
          </a:p>
          <a:p>
            <a:pPr marL="0" indent="0" algn="just">
              <a:buNone/>
            </a:pPr>
            <a:r>
              <a:rPr lang="pt-BR" sz="2500" dirty="0">
                <a:solidFill>
                  <a:srgbClr val="000000"/>
                </a:solidFill>
                <a:latin typeface="Arial" panose="020B0604020202020204" pitchFamily="34" charset="0"/>
              </a:rPr>
              <a:t>A- A pretensão encontra-se prescrita, aplicando-se à hipótese o prazo trienal previsto pelo Art. 206, § 3º, inciso V, do Código Civil, contado da data do evento danoso.</a:t>
            </a:r>
          </a:p>
          <a:p>
            <a:pPr marL="0" indent="0" algn="just">
              <a:buNone/>
            </a:pPr>
            <a:r>
              <a:rPr lang="pt-BR" sz="2500" dirty="0">
                <a:solidFill>
                  <a:srgbClr val="000000"/>
                </a:solidFill>
                <a:latin typeface="Arial" panose="020B0604020202020204" pitchFamily="34" charset="0"/>
              </a:rPr>
              <a:t>B- Sim, trata-se de matéria que pode ser conhecida de ofício pelo julgador conforme Art. 487, inciso II, do CPC. No entanto, após a contestação da lide pelo réu, não se autoriza ao juiz conhecer da prescrição sem antes oportunizar a manifestação das partes, em homenagem ao princípio da não surpresa (Art. 10 ou Art. 487, parágrafo único, ambos do CPC).</a:t>
            </a:r>
          </a:p>
          <a:p>
            <a:pPr marL="0" indent="0" algn="just">
              <a:buNone/>
            </a:pPr>
            <a:endParaRPr lang="pt-BR" sz="2500" dirty="0">
              <a:solidFill>
                <a:srgbClr val="000000"/>
              </a:solidFill>
              <a:latin typeface="Arial" panose="020B0604020202020204" pitchFamily="34" charset="0"/>
            </a:endParaRPr>
          </a:p>
        </p:txBody>
      </p:sp>
    </p:spTree>
    <p:extLst>
      <p:ext uri="{BB962C8B-B14F-4D97-AF65-F5344CB8AC3E}">
        <p14:creationId xmlns:p14="http://schemas.microsoft.com/office/powerpoint/2010/main" val="41630939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F70BA-40C1-8272-9C09-4FAD45B4EB74}"/>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5F94F693-923A-818D-B997-67C993589B0A}"/>
              </a:ext>
            </a:extLst>
          </p:cNvPr>
          <p:cNvSpPr>
            <a:spLocks noGrp="1"/>
          </p:cNvSpPr>
          <p:nvPr>
            <p:ph idx="1"/>
          </p:nvPr>
        </p:nvSpPr>
        <p:spPr>
          <a:xfrm>
            <a:off x="0" y="0"/>
            <a:ext cx="9144000" cy="6858000"/>
          </a:xfrm>
        </p:spPr>
        <p:txBody>
          <a:bodyPr>
            <a:normAutofit/>
          </a:bodyPr>
          <a:lstStyle/>
          <a:p>
            <a:pPr marL="0" indent="0" algn="just">
              <a:buNone/>
            </a:pPr>
            <a:r>
              <a:rPr lang="pt-BR" sz="2500" dirty="0">
                <a:solidFill>
                  <a:srgbClr val="000000"/>
                </a:solidFill>
                <a:latin typeface="Arial" panose="020B0604020202020204" pitchFamily="34" charset="0"/>
              </a:rPr>
              <a:t>	Após se aposentar, Álvaro, que mora com sua esposa em Brasília, adquiriu de Valério um imóvel, hipotecado, localizado na cidade do Rio de Janeiro, por meio de escritura pública de cessão de direitos e obrigações. </a:t>
            </a:r>
          </a:p>
          <a:p>
            <a:pPr marL="0" indent="0" algn="just">
              <a:buNone/>
            </a:pPr>
            <a:r>
              <a:rPr lang="pt-BR" sz="2500" dirty="0">
                <a:solidFill>
                  <a:srgbClr val="000000"/>
                </a:solidFill>
                <a:latin typeface="Arial" panose="020B0604020202020204" pitchFamily="34" charset="0"/>
              </a:rPr>
              <a:t>	Com a intenção de extinguir a hipoteca, Álvaro pretende pagar a dívida de Valério, mas encontra obstáculos para realizar o seu desejo, já que a instituição credora hipotecária não participou da aquisição do imóvel e alega que o pagamento não pode ser realizado por pessoa estranha ao vínculo obrigacional. </a:t>
            </a:r>
          </a:p>
          <a:p>
            <a:pPr marL="0" indent="0" algn="just">
              <a:buNone/>
            </a:pPr>
            <a:r>
              <a:rPr lang="pt-BR" sz="2500" dirty="0">
                <a:solidFill>
                  <a:srgbClr val="000000"/>
                </a:solidFill>
                <a:latin typeface="Arial" panose="020B0604020202020204" pitchFamily="34" charset="0"/>
              </a:rPr>
              <a:t> 	Diante dessa situação, responda aos itens a seguir.</a:t>
            </a:r>
          </a:p>
          <a:p>
            <a:pPr marL="0" indent="0" algn="just">
              <a:buNone/>
            </a:pPr>
            <a:r>
              <a:rPr lang="pt-BR" sz="2500" dirty="0">
                <a:solidFill>
                  <a:srgbClr val="000000"/>
                </a:solidFill>
                <a:latin typeface="Arial" panose="020B0604020202020204" pitchFamily="34" charset="0"/>
              </a:rPr>
              <a:t> A)Qual é a medida judicial mais adequada para assegurar o interesse de Álvaro? </a:t>
            </a:r>
          </a:p>
          <a:p>
            <a:pPr marL="0" indent="0" algn="just">
              <a:buNone/>
            </a:pPr>
            <a:r>
              <a:rPr lang="pt-BR" sz="2500" dirty="0">
                <a:solidFill>
                  <a:srgbClr val="000000"/>
                </a:solidFill>
                <a:latin typeface="Arial" panose="020B0604020202020204" pitchFamily="34" charset="0"/>
              </a:rPr>
              <a:t>B)  Qual o foro competente para processar e julgar a referida medida? </a:t>
            </a:r>
          </a:p>
        </p:txBody>
      </p:sp>
    </p:spTree>
    <p:extLst>
      <p:ext uri="{BB962C8B-B14F-4D97-AF65-F5344CB8AC3E}">
        <p14:creationId xmlns:p14="http://schemas.microsoft.com/office/powerpoint/2010/main" val="2896842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F70BA-40C1-8272-9C09-4FAD45B4EB74}"/>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5F94F693-923A-818D-B997-67C993589B0A}"/>
              </a:ext>
            </a:extLst>
          </p:cNvPr>
          <p:cNvSpPr>
            <a:spLocks noGrp="1"/>
          </p:cNvSpPr>
          <p:nvPr>
            <p:ph idx="1"/>
          </p:nvPr>
        </p:nvSpPr>
        <p:spPr>
          <a:xfrm>
            <a:off x="0" y="0"/>
            <a:ext cx="9144000" cy="6858000"/>
          </a:xfrm>
        </p:spPr>
        <p:txBody>
          <a:bodyPr>
            <a:normAutofit/>
          </a:bodyPr>
          <a:lstStyle/>
          <a:p>
            <a:pPr marL="0" indent="0" algn="just">
              <a:buNone/>
            </a:pPr>
            <a:r>
              <a:rPr lang="pt-BR" sz="1600" dirty="0">
                <a:solidFill>
                  <a:srgbClr val="000000"/>
                </a:solidFill>
                <a:latin typeface="Arial" panose="020B0604020202020204" pitchFamily="34" charset="0"/>
              </a:rPr>
              <a:t>	Após se aposentar, Álvaro, que mora com sua esposa em Brasília, adquiriu de Valério um imóvel, hipotecado, localizado na cidade do Rio de Janeiro, por meio de escritura pública de cessão de direitos e obrigações. </a:t>
            </a:r>
          </a:p>
          <a:p>
            <a:pPr marL="0" indent="0" algn="just">
              <a:buNone/>
            </a:pPr>
            <a:r>
              <a:rPr lang="pt-BR" sz="1600" dirty="0">
                <a:solidFill>
                  <a:srgbClr val="000000"/>
                </a:solidFill>
                <a:latin typeface="Arial" panose="020B0604020202020204" pitchFamily="34" charset="0"/>
              </a:rPr>
              <a:t>	Com a intenção de extinguir a hipoteca, Álvaro pretende pagar a dívida de Valério, mas encontra obstáculos para realizar o seu desejo, já que a instituição credora hipotecária não participou da aquisição do imóvel e alega que o pagamento não pode ser realizado por pessoa estranha ao vínculo obrigacional. </a:t>
            </a:r>
          </a:p>
          <a:p>
            <a:pPr marL="0" indent="0" algn="just">
              <a:buNone/>
            </a:pPr>
            <a:r>
              <a:rPr lang="pt-BR" sz="1600" dirty="0">
                <a:solidFill>
                  <a:srgbClr val="000000"/>
                </a:solidFill>
                <a:latin typeface="Arial" panose="020B0604020202020204" pitchFamily="34" charset="0"/>
              </a:rPr>
              <a:t> 	Diante dessa situação, responda aos itens a seguir.</a:t>
            </a:r>
          </a:p>
          <a:p>
            <a:pPr marL="0" indent="0" algn="just">
              <a:buNone/>
            </a:pPr>
            <a:r>
              <a:rPr lang="pt-BR" sz="2500" dirty="0">
                <a:solidFill>
                  <a:srgbClr val="000000"/>
                </a:solidFill>
                <a:latin typeface="Arial" panose="020B0604020202020204" pitchFamily="34" charset="0"/>
              </a:rPr>
              <a:t> A)Qual é a medida judicial mais adequada para assegurar o interesse de Álvaro? </a:t>
            </a:r>
          </a:p>
          <a:p>
            <a:pPr marL="0" indent="0" algn="just">
              <a:buNone/>
            </a:pPr>
            <a:r>
              <a:rPr lang="pt-BR" sz="2500" dirty="0">
                <a:solidFill>
                  <a:srgbClr val="000000"/>
                </a:solidFill>
                <a:latin typeface="Arial" panose="020B0604020202020204" pitchFamily="34" charset="0"/>
              </a:rPr>
              <a:t>	</a:t>
            </a:r>
            <a:r>
              <a:rPr lang="pt-BR" sz="2500" b="1" dirty="0">
                <a:solidFill>
                  <a:srgbClr val="000000"/>
                </a:solidFill>
                <a:latin typeface="Arial" panose="020B0604020202020204" pitchFamily="34" charset="0"/>
              </a:rPr>
              <a:t>GABARITO</a:t>
            </a:r>
            <a:r>
              <a:rPr lang="pt-BR" sz="2500" dirty="0">
                <a:solidFill>
                  <a:srgbClr val="000000"/>
                </a:solidFill>
                <a:latin typeface="Arial" panose="020B0604020202020204" pitchFamily="34" charset="0"/>
              </a:rPr>
              <a:t>: A ação cabível é ação de consignação em pagamento, já que Álvaro é terceiro interessado e, portanto, parte legítima, nos termos do Art. 304 do CC e do Art. 539 do CPC.</a:t>
            </a:r>
          </a:p>
          <a:p>
            <a:pPr marL="0" indent="0" algn="just">
              <a:buNone/>
            </a:pPr>
            <a:endParaRPr lang="pt-BR" sz="2500" dirty="0">
              <a:solidFill>
                <a:srgbClr val="000000"/>
              </a:solidFill>
              <a:latin typeface="Arial" panose="020B0604020202020204" pitchFamily="34" charset="0"/>
            </a:endParaRPr>
          </a:p>
          <a:p>
            <a:pPr marL="0" indent="0" algn="just">
              <a:buNone/>
            </a:pPr>
            <a:r>
              <a:rPr lang="pt-BR" sz="2500" dirty="0">
                <a:solidFill>
                  <a:srgbClr val="000000"/>
                </a:solidFill>
                <a:latin typeface="Arial" panose="020B0604020202020204" pitchFamily="34" charset="0"/>
              </a:rPr>
              <a:t>B)  Qual o foro competente para processar e julgar a referida medida? </a:t>
            </a:r>
          </a:p>
          <a:p>
            <a:pPr marL="0" indent="0" algn="just">
              <a:buNone/>
            </a:pPr>
            <a:r>
              <a:rPr lang="pt-BR" sz="2500" b="1" dirty="0">
                <a:solidFill>
                  <a:srgbClr val="000000"/>
                </a:solidFill>
                <a:latin typeface="Arial" panose="020B0604020202020204" pitchFamily="34" charset="0"/>
              </a:rPr>
              <a:t>GABARITO: </a:t>
            </a:r>
            <a:r>
              <a:rPr lang="pt-BR" sz="2500" dirty="0">
                <a:solidFill>
                  <a:srgbClr val="000000"/>
                </a:solidFill>
                <a:latin typeface="Arial" panose="020B0604020202020204" pitchFamily="34" charset="0"/>
              </a:rPr>
              <a:t>O foro competente é o da cidade do Rio de Janeiro conforme o Art. 540 do CPC.</a:t>
            </a:r>
          </a:p>
        </p:txBody>
      </p:sp>
    </p:spTree>
    <p:extLst>
      <p:ext uri="{BB962C8B-B14F-4D97-AF65-F5344CB8AC3E}">
        <p14:creationId xmlns:p14="http://schemas.microsoft.com/office/powerpoint/2010/main" val="8419427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F70BA-40C1-8272-9C09-4FAD45B4EB74}"/>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5F94F693-923A-818D-B997-67C993589B0A}"/>
              </a:ext>
            </a:extLst>
          </p:cNvPr>
          <p:cNvSpPr>
            <a:spLocks noGrp="1"/>
          </p:cNvSpPr>
          <p:nvPr>
            <p:ph idx="1"/>
          </p:nvPr>
        </p:nvSpPr>
        <p:spPr>
          <a:xfrm>
            <a:off x="0" y="0"/>
            <a:ext cx="9144000" cy="6858000"/>
          </a:xfrm>
        </p:spPr>
        <p:txBody>
          <a:bodyPr>
            <a:normAutofit/>
          </a:bodyPr>
          <a:lstStyle/>
          <a:p>
            <a:pPr marL="0" indent="0" algn="just">
              <a:buNone/>
            </a:pPr>
            <a:r>
              <a:rPr lang="pt-BR" sz="1800" dirty="0">
                <a:solidFill>
                  <a:srgbClr val="000000"/>
                </a:solidFill>
                <a:latin typeface="Arial" panose="020B0604020202020204" pitchFamily="34" charset="0"/>
              </a:rPr>
              <a:t>	Danilo ajuizou ação cominatória com pedido de reparação por danos morais contra a financeira Boa Vida S/A, alegando ter sofrido dano extrapatrimonial em virtude da negativação equivocada de seu nome nos bancos de dados de proteção ao crédito no valor de R$ 2.000,00. Danilo sustenta e comprova que nunca atrasou uma parcela sequer do financiamento do seu veículo, motivo pelo qual a negativação de seu nome causou-lhe dano moral indenizável, requerendo, liminarmente, a retirada de seu nome dos bancos de dados e a condenação da ré à indenização por danos morais no valor de R$5.000,00. </a:t>
            </a:r>
          </a:p>
          <a:p>
            <a:pPr marL="0" indent="0" algn="just">
              <a:buNone/>
            </a:pPr>
            <a:r>
              <a:rPr lang="pt-BR" sz="1800" dirty="0">
                <a:solidFill>
                  <a:srgbClr val="000000"/>
                </a:solidFill>
                <a:latin typeface="Arial" panose="020B0604020202020204" pitchFamily="34" charset="0"/>
              </a:rPr>
              <a:t>	O juiz concedeu tutela provisória com relação à obrigação de fazer, apesar de reconhecer que não foi vislumbrado perigo de dano ou risco ao resultado útil do processo; contudo, verificou que a petição inicial foi instruída com prova documental suficiente dos fatos constitutivos do direito do autor, não havendo oposição do réu capaz de gerar dúvida razoável. Em sentença, o juiz julgou parcialmente procedentes os pedidos, condenando a ré à obrigação de retirar o nome do autor dos bancos de dados de proteção ao crédito, confirmando a tutela provisória, mas julgando improcedente o pedido de indenização, pois se constatou que o autor já estava com o nome negativado em virtude de anotações legítimas de dívidas preexistentes com instituições diversas, sendo um devedor contumaz. </a:t>
            </a:r>
          </a:p>
          <a:p>
            <a:pPr marL="0" indent="0" algn="just">
              <a:buNone/>
            </a:pPr>
            <a:r>
              <a:rPr lang="pt-BR" sz="1800" dirty="0">
                <a:solidFill>
                  <a:srgbClr val="000000"/>
                </a:solidFill>
                <a:latin typeface="Arial" panose="020B0604020202020204" pitchFamily="34" charset="0"/>
              </a:rPr>
              <a:t> 	Em face do exposto, responda aos itens a seguir.</a:t>
            </a:r>
          </a:p>
          <a:p>
            <a:pPr marL="0" indent="0" algn="just">
              <a:buNone/>
            </a:pPr>
            <a:r>
              <a:rPr lang="pt-BR" sz="1800" dirty="0">
                <a:solidFill>
                  <a:srgbClr val="000000"/>
                </a:solidFill>
                <a:latin typeface="Arial" panose="020B0604020202020204" pitchFamily="34" charset="0"/>
              </a:rPr>
              <a:t> A)  À luz da jurisprudência dos tribunais superiores, é correta a decisão do juiz que julgou improcedente o pedido de indenização por danos morais?</a:t>
            </a:r>
          </a:p>
          <a:p>
            <a:pPr marL="0" indent="0" algn="just">
              <a:buNone/>
            </a:pPr>
            <a:r>
              <a:rPr lang="pt-BR" sz="1800" dirty="0">
                <a:solidFill>
                  <a:srgbClr val="000000"/>
                </a:solidFill>
                <a:latin typeface="Arial" panose="020B0604020202020204" pitchFamily="34" charset="0"/>
              </a:rPr>
              <a:t> </a:t>
            </a:r>
          </a:p>
          <a:p>
            <a:pPr marL="0" indent="0" algn="just">
              <a:buNone/>
            </a:pPr>
            <a:r>
              <a:rPr lang="pt-BR" sz="1800" dirty="0">
                <a:solidFill>
                  <a:srgbClr val="000000"/>
                </a:solidFill>
                <a:latin typeface="Arial" panose="020B0604020202020204" pitchFamily="34" charset="0"/>
              </a:rPr>
              <a:t>B)  Qual o valor da causa? Fundamente.</a:t>
            </a:r>
          </a:p>
        </p:txBody>
      </p:sp>
    </p:spTree>
    <p:extLst>
      <p:ext uri="{BB962C8B-B14F-4D97-AF65-F5344CB8AC3E}">
        <p14:creationId xmlns:p14="http://schemas.microsoft.com/office/powerpoint/2010/main" val="27599006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F70BA-40C1-8272-9C09-4FAD45B4EB74}"/>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5F94F693-923A-818D-B997-67C993589B0A}"/>
              </a:ext>
            </a:extLst>
          </p:cNvPr>
          <p:cNvSpPr>
            <a:spLocks noGrp="1"/>
          </p:cNvSpPr>
          <p:nvPr>
            <p:ph idx="1"/>
          </p:nvPr>
        </p:nvSpPr>
        <p:spPr>
          <a:xfrm>
            <a:off x="0" y="0"/>
            <a:ext cx="9144000" cy="6858000"/>
          </a:xfrm>
        </p:spPr>
        <p:txBody>
          <a:bodyPr>
            <a:normAutofit/>
          </a:bodyPr>
          <a:lstStyle/>
          <a:p>
            <a:pPr marL="0" indent="0" algn="just">
              <a:buNone/>
            </a:pPr>
            <a:r>
              <a:rPr lang="pt-BR" sz="1500" dirty="0">
                <a:solidFill>
                  <a:srgbClr val="000000"/>
                </a:solidFill>
                <a:latin typeface="Arial" panose="020B0604020202020204" pitchFamily="34" charset="0"/>
              </a:rPr>
              <a:t>	Danilo ajuizou ação cominatória com pedido de reparação por danos morais contra a financeira Boa Vida S/A, alegando ter sofrido dano extrapatrimonial em virtude da negativação equivocada de seu nome nos bancos de dados de proteção ao crédito. Danilo sustenta e comprova que nunca atrasou uma parcela sequer do financiamento do seu veículo, motivo pelo qual a negativação de seu nome causou-lhe dano moral indenizável, requerendo, liminarmente, a retirada de seu nome dos bancos de dados e a condenação da ré à indenização por danos morais no valor de R$5.000,00. </a:t>
            </a:r>
          </a:p>
          <a:p>
            <a:pPr marL="0" indent="0" algn="just">
              <a:buNone/>
            </a:pPr>
            <a:r>
              <a:rPr lang="pt-BR" sz="1500" dirty="0">
                <a:solidFill>
                  <a:srgbClr val="000000"/>
                </a:solidFill>
                <a:latin typeface="Arial" panose="020B0604020202020204" pitchFamily="34" charset="0"/>
              </a:rPr>
              <a:t>	O juiz concedeu tutela provisória com relação à obrigação de fazer, apesar de reconhecer que não foi vislumbrado perigo de dano ou risco ao resultado útil do processo; contudo, verificou que a petição inicial foi instruída com prova documental suficiente dos fatos constitutivos do direito do autor, não havendo oposição do réu capaz de gerar dúvida razoável. Em sentença, o juiz julgou parcialmente procedentes os pedidos, condenando a ré à obrigação de retirar o nome do autor dos bancos de dados de proteção ao crédito, confirmando a tutela provisória, mas julgando improcedente o pedido de indenização, pois se constatou que o autor já estava com o nome negativado em virtude de anotações legítimas de dívidas preexistentes com instituições diversas, sendo um devedor contumaz. </a:t>
            </a:r>
          </a:p>
          <a:p>
            <a:pPr marL="0" indent="0" algn="just">
              <a:buNone/>
            </a:pPr>
            <a:r>
              <a:rPr lang="pt-BR" sz="1500" dirty="0">
                <a:solidFill>
                  <a:srgbClr val="000000"/>
                </a:solidFill>
                <a:latin typeface="Arial" panose="020B0604020202020204" pitchFamily="34" charset="0"/>
              </a:rPr>
              <a:t> 	Em face do exposto, responda aos itens a seguir.</a:t>
            </a:r>
          </a:p>
          <a:p>
            <a:pPr marL="0" indent="0" algn="just">
              <a:buNone/>
            </a:pPr>
            <a:r>
              <a:rPr lang="pt-BR" sz="1800" dirty="0">
                <a:solidFill>
                  <a:srgbClr val="000000"/>
                </a:solidFill>
                <a:latin typeface="Arial" panose="020B0604020202020204" pitchFamily="34" charset="0"/>
              </a:rPr>
              <a:t> A)  À luz da jurisprudência dos tribunais superiores, é correta a decisão do juiz que julgou improcedente o pedido de indenização por danos morais?</a:t>
            </a:r>
          </a:p>
          <a:p>
            <a:pPr marL="0" indent="0" algn="just">
              <a:buNone/>
            </a:pPr>
            <a:r>
              <a:rPr lang="pt-BR" sz="1800" dirty="0">
                <a:solidFill>
                  <a:srgbClr val="000000"/>
                </a:solidFill>
                <a:latin typeface="Arial" panose="020B0604020202020204" pitchFamily="34" charset="0"/>
              </a:rPr>
              <a:t> 	</a:t>
            </a:r>
            <a:r>
              <a:rPr lang="pt-BR" sz="1800" b="1" dirty="0">
                <a:solidFill>
                  <a:srgbClr val="000000"/>
                </a:solidFill>
                <a:latin typeface="Arial" panose="020B0604020202020204" pitchFamily="34" charset="0"/>
              </a:rPr>
              <a:t>GABARITO</a:t>
            </a:r>
            <a:r>
              <a:rPr lang="pt-BR" sz="1800" dirty="0">
                <a:solidFill>
                  <a:srgbClr val="000000"/>
                </a:solidFill>
                <a:latin typeface="Arial" panose="020B0604020202020204" pitchFamily="34" charset="0"/>
              </a:rPr>
              <a:t>: Sim; com apoio na jurisprudência consolidada no Superior Tribunal de Justiça, “da anotação irregular em cadastro de proteção ao crédito, não cabe indenização por dano moral quando preexistente legítima inscrição, ressalvado o direito ao cancelamento”. É o que dispõe o teor da Súmula 385 do STJ. </a:t>
            </a:r>
          </a:p>
          <a:p>
            <a:pPr marL="0" indent="0" algn="just">
              <a:buNone/>
            </a:pPr>
            <a:endParaRPr lang="pt-BR" sz="1800" dirty="0">
              <a:solidFill>
                <a:srgbClr val="000000"/>
              </a:solidFill>
              <a:latin typeface="Arial" panose="020B0604020202020204" pitchFamily="34" charset="0"/>
            </a:endParaRPr>
          </a:p>
          <a:p>
            <a:pPr marL="0" indent="0" algn="just">
              <a:buNone/>
            </a:pPr>
            <a:r>
              <a:rPr lang="pt-BR" sz="1800" dirty="0">
                <a:solidFill>
                  <a:srgbClr val="000000"/>
                </a:solidFill>
                <a:latin typeface="Arial" panose="020B0604020202020204" pitchFamily="34" charset="0"/>
              </a:rPr>
              <a:t>B)  Qual o valor da causa? Fundamente.</a:t>
            </a:r>
          </a:p>
          <a:p>
            <a:pPr marL="0" indent="0" algn="just">
              <a:buNone/>
            </a:pPr>
            <a:r>
              <a:rPr lang="pt-BR" sz="1800" dirty="0">
                <a:solidFill>
                  <a:srgbClr val="000000"/>
                </a:solidFill>
                <a:latin typeface="Arial" panose="020B0604020202020204" pitchFamily="34" charset="0"/>
              </a:rPr>
              <a:t>	O valor da causa será de </a:t>
            </a:r>
            <a:r>
              <a:rPr lang="pt-BR" sz="1800" b="1" dirty="0">
                <a:solidFill>
                  <a:srgbClr val="000000"/>
                </a:solidFill>
                <a:latin typeface="Arial" panose="020B0604020202020204" pitchFamily="34" charset="0"/>
              </a:rPr>
              <a:t>R$ 7.000,00 nos termos do art. 292, VI do CPC.</a:t>
            </a:r>
            <a:endParaRPr lang="pt-BR" sz="1800" dirty="0">
              <a:solidFill>
                <a:srgbClr val="000000"/>
              </a:solidFill>
              <a:latin typeface="Arial" panose="020B0604020202020204" pitchFamily="34" charset="0"/>
            </a:endParaRPr>
          </a:p>
        </p:txBody>
      </p:sp>
    </p:spTree>
    <p:extLst>
      <p:ext uri="{BB962C8B-B14F-4D97-AF65-F5344CB8AC3E}">
        <p14:creationId xmlns:p14="http://schemas.microsoft.com/office/powerpoint/2010/main" val="39285311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F70BA-40C1-8272-9C09-4FAD45B4EB74}"/>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5F94F693-923A-818D-B997-67C993589B0A}"/>
              </a:ext>
            </a:extLst>
          </p:cNvPr>
          <p:cNvSpPr>
            <a:spLocks noGrp="1"/>
          </p:cNvSpPr>
          <p:nvPr>
            <p:ph idx="1"/>
          </p:nvPr>
        </p:nvSpPr>
        <p:spPr>
          <a:xfrm>
            <a:off x="28373" y="0"/>
            <a:ext cx="9144000" cy="6858000"/>
          </a:xfrm>
        </p:spPr>
        <p:txBody>
          <a:bodyPr>
            <a:normAutofit fontScale="77500" lnSpcReduction="20000"/>
          </a:bodyPr>
          <a:lstStyle/>
          <a:p>
            <a:pPr marL="0" indent="0" algn="just">
              <a:buNone/>
            </a:pPr>
            <a:r>
              <a:rPr lang="pt-BR" sz="2500" dirty="0">
                <a:solidFill>
                  <a:srgbClr val="000000"/>
                </a:solidFill>
                <a:latin typeface="Arial" panose="020B0604020202020204" pitchFamily="34" charset="0"/>
              </a:rPr>
              <a:t>	Lúcia, sem ter onde morar e sem ser proprietária de outro imóvel, adentra, sem violência, à vista de todos, um terreno de 100 m2, vazio e aparentemente abandonado na zona rural de Campo Grande/MS, em 20/01/2013. Com a ajuda de amigos, constrói um pequeno cômodo e começa a plantar para garantir a subsistência da família. Depois de alguns bons resultados na colheita, passa a vender o excedente da sua produção, fazendo da agricultura sua fonte de renda. </a:t>
            </a:r>
          </a:p>
          <a:p>
            <a:pPr marL="0" indent="0" algn="just">
              <a:buNone/>
            </a:pPr>
            <a:r>
              <a:rPr lang="pt-BR" sz="2500" dirty="0">
                <a:solidFill>
                  <a:srgbClr val="000000"/>
                </a:solidFill>
                <a:latin typeface="Arial" panose="020B0604020202020204" pitchFamily="34" charset="0"/>
              </a:rPr>
              <a:t>	Em 20/02/2019, Lúcia procura orientação jurídica especializada para saber dos seus direitos sobre o imóvel que ocupa, sem oposição, desde 2013. Ao conversar com Cristina, advogada sensibilizada com sua luta, Lúcia é informada que tem direito de pleitear a usucapião do imóvel, cujo pedido judicial é distribuído em 20/03/2019, acompanhado das certidões de cartórios de registros de imóveis, que efetivamente provam não ser proprietária de outro imóvel. </a:t>
            </a:r>
          </a:p>
          <a:p>
            <a:pPr marL="0" indent="0" algn="just">
              <a:buNone/>
            </a:pPr>
            <a:r>
              <a:rPr lang="pt-BR" sz="2500" dirty="0">
                <a:solidFill>
                  <a:srgbClr val="000000"/>
                </a:solidFill>
                <a:latin typeface="Arial" panose="020B0604020202020204" pitchFamily="34" charset="0"/>
              </a:rPr>
              <a:t>	Cristóvão, inscrito no registro como proprietário do terreno, é regularmente citado e oferece contestação, na qual alega que Lúcia deixou de fazer prova da não titularidade de outro imóvel, o que demandaria a anexação de certidões negativas de todos os registros públicos do país. Ao julgar o pedido, o Juízo julga improcedente o pedido de Lúcia, corroborando integralmente o entendimento esboçado na contestação por Cristóvão. </a:t>
            </a:r>
          </a:p>
          <a:p>
            <a:pPr marL="0" indent="0" algn="just">
              <a:buNone/>
            </a:pPr>
            <a:r>
              <a:rPr lang="pt-BR" sz="2500" dirty="0">
                <a:solidFill>
                  <a:srgbClr val="000000"/>
                </a:solidFill>
                <a:latin typeface="Arial" panose="020B0604020202020204" pitchFamily="34" charset="0"/>
              </a:rPr>
              <a:t>	Diante do caso narrado, responda aos itens a seguir. </a:t>
            </a:r>
          </a:p>
          <a:p>
            <a:pPr marL="0" indent="0" algn="just">
              <a:buNone/>
            </a:pPr>
            <a:endParaRPr lang="pt-BR" sz="2500" dirty="0">
              <a:solidFill>
                <a:srgbClr val="000000"/>
              </a:solidFill>
              <a:latin typeface="Arial" panose="020B0604020202020204" pitchFamily="34" charset="0"/>
            </a:endParaRPr>
          </a:p>
          <a:p>
            <a:pPr marL="0" indent="0" algn="just">
              <a:buNone/>
            </a:pPr>
            <a:r>
              <a:rPr lang="pt-BR" sz="2500" dirty="0">
                <a:solidFill>
                  <a:srgbClr val="000000"/>
                </a:solidFill>
                <a:latin typeface="Arial" panose="020B0604020202020204" pitchFamily="34" charset="0"/>
              </a:rPr>
              <a:t>A)   Cristina orientou corretamente Lúcia acerca da usucapião? (Valor: 0.50)</a:t>
            </a:r>
          </a:p>
          <a:p>
            <a:pPr marL="0" indent="0" algn="just">
              <a:buNone/>
            </a:pPr>
            <a:endParaRPr lang="pt-BR" sz="2500" dirty="0">
              <a:solidFill>
                <a:srgbClr val="000000"/>
              </a:solidFill>
              <a:latin typeface="Arial" panose="020B0604020202020204" pitchFamily="34" charset="0"/>
            </a:endParaRPr>
          </a:p>
          <a:p>
            <a:pPr marL="0" indent="0" algn="just">
              <a:buNone/>
            </a:pPr>
            <a:r>
              <a:rPr lang="pt-BR" sz="2500" dirty="0">
                <a:solidFill>
                  <a:srgbClr val="000000"/>
                </a:solidFill>
                <a:latin typeface="Arial" panose="020B0604020202020204" pitchFamily="34" charset="0"/>
              </a:rPr>
              <a:t>B)   Qual a medida processual cabível contra a decisão proferida em desfavor de Lúcia? Sob qual fundamento? (Valor: 0,75)</a:t>
            </a:r>
          </a:p>
          <a:p>
            <a:pPr marL="0" indent="0" algn="just">
              <a:buNone/>
            </a:pPr>
            <a:endParaRPr lang="pt-BR" sz="2500" dirty="0">
              <a:solidFill>
                <a:srgbClr val="000000"/>
              </a:solidFill>
              <a:latin typeface="Arial" panose="020B0604020202020204" pitchFamily="34" charset="0"/>
            </a:endParaRPr>
          </a:p>
        </p:txBody>
      </p:sp>
    </p:spTree>
    <p:extLst>
      <p:ext uri="{BB962C8B-B14F-4D97-AF65-F5344CB8AC3E}">
        <p14:creationId xmlns:p14="http://schemas.microsoft.com/office/powerpoint/2010/main" val="39990103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F70BA-40C1-8272-9C09-4FAD45B4EB74}"/>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5F94F693-923A-818D-B997-67C993589B0A}"/>
              </a:ext>
            </a:extLst>
          </p:cNvPr>
          <p:cNvSpPr>
            <a:spLocks noGrp="1"/>
          </p:cNvSpPr>
          <p:nvPr>
            <p:ph idx="1"/>
          </p:nvPr>
        </p:nvSpPr>
        <p:spPr>
          <a:xfrm>
            <a:off x="28373" y="0"/>
            <a:ext cx="9144000" cy="6858000"/>
          </a:xfrm>
        </p:spPr>
        <p:txBody>
          <a:bodyPr>
            <a:normAutofit fontScale="70000" lnSpcReduction="20000"/>
          </a:bodyPr>
          <a:lstStyle/>
          <a:p>
            <a:pPr marL="0" indent="0" algn="just">
              <a:buNone/>
            </a:pPr>
            <a:r>
              <a:rPr lang="pt-BR" sz="2500" dirty="0">
                <a:solidFill>
                  <a:srgbClr val="000000"/>
                </a:solidFill>
                <a:latin typeface="Arial" panose="020B0604020202020204" pitchFamily="34" charset="0"/>
              </a:rPr>
              <a:t>	Lúcia, sem ter onde morar e sem ser proprietária de outro imóvel, adentra, sem violência, à vista de todos, um terreno de 100 m2, vazio e aparentemente abandonado na zona rural de Campo Grande/MS, em 20/01/2013. Com a ajuda de amigos, constrói um pequeno cômodo e começa a plantar para garantir a subsistência da família. Depois de alguns bons resultados na colheita, passa a vender o excedente da sua produção, fazendo da agricultura sua fonte de renda. </a:t>
            </a:r>
          </a:p>
          <a:p>
            <a:pPr marL="0" indent="0" algn="just">
              <a:buNone/>
            </a:pPr>
            <a:r>
              <a:rPr lang="pt-BR" sz="2500" dirty="0">
                <a:solidFill>
                  <a:srgbClr val="000000"/>
                </a:solidFill>
                <a:latin typeface="Arial" panose="020B0604020202020204" pitchFamily="34" charset="0"/>
              </a:rPr>
              <a:t>	Em 20/02/2019, Lúcia procura orientação jurídica especializada para saber dos seus direitos sobre o imóvel que ocupa, sem oposição, desde 2013. Ao conversar com Cristina, advogada sensibilizada com sua luta, Lúcia é informada que tem direito de pleitear a usucapião do imóvel, cujo pedido judicial é distribuído em 20/03/2019, acompanhado das certidões de cartórios de registros de imóveis, que efetivamente provam não ser proprietária de outro imóvel. </a:t>
            </a:r>
          </a:p>
          <a:p>
            <a:pPr marL="0" indent="0" algn="just">
              <a:buNone/>
            </a:pPr>
            <a:r>
              <a:rPr lang="pt-BR" sz="2500" dirty="0">
                <a:solidFill>
                  <a:srgbClr val="000000"/>
                </a:solidFill>
                <a:latin typeface="Arial" panose="020B0604020202020204" pitchFamily="34" charset="0"/>
              </a:rPr>
              <a:t>	Cristóvão, inscrito no registro como proprietário do terreno, é regularmente citado e oferece contestação, na qual alega que Lúcia deixou de fazer prova da não titularidade de outro imóvel, o que demandaria a anexação de certidões negativas de todos os registros públicos do país. Ao julgar o pedido, o Juízo julga improcedente o pedido de Lúcia, corroborando integralmente o entendimento esboçado na contestação por Cristóvão. </a:t>
            </a:r>
          </a:p>
          <a:p>
            <a:pPr marL="0" indent="0" algn="just">
              <a:buNone/>
            </a:pPr>
            <a:r>
              <a:rPr lang="pt-BR" sz="2500" dirty="0">
                <a:solidFill>
                  <a:srgbClr val="000000"/>
                </a:solidFill>
                <a:latin typeface="Arial" panose="020B0604020202020204" pitchFamily="34" charset="0"/>
              </a:rPr>
              <a:t>	Diante do caso narrado, responda aos itens a seguir. </a:t>
            </a:r>
          </a:p>
          <a:p>
            <a:pPr marL="0" indent="0" algn="just">
              <a:buNone/>
            </a:pPr>
            <a:endParaRPr lang="pt-BR" sz="2500" dirty="0">
              <a:solidFill>
                <a:srgbClr val="000000"/>
              </a:solidFill>
              <a:latin typeface="Arial" panose="020B0604020202020204" pitchFamily="34" charset="0"/>
            </a:endParaRPr>
          </a:p>
          <a:p>
            <a:pPr marL="0" indent="0" algn="just">
              <a:buNone/>
            </a:pPr>
            <a:r>
              <a:rPr lang="pt-BR" sz="2500" dirty="0">
                <a:solidFill>
                  <a:srgbClr val="000000"/>
                </a:solidFill>
                <a:latin typeface="Arial" panose="020B0604020202020204" pitchFamily="34" charset="0"/>
              </a:rPr>
              <a:t>A)   Cristina orientou corretamente Lúcia acerca da usucapião? (Valor: 0.50)</a:t>
            </a:r>
          </a:p>
          <a:p>
            <a:pPr marL="0" indent="0" algn="just">
              <a:buNone/>
            </a:pPr>
            <a:r>
              <a:rPr lang="pt-BR" sz="2500" dirty="0">
                <a:solidFill>
                  <a:srgbClr val="000000"/>
                </a:solidFill>
                <a:latin typeface="Arial" panose="020B0604020202020204" pitchFamily="34" charset="0"/>
              </a:rPr>
              <a:t>	Sim. Considerando os termos indicados na questão, Lúcia está apta a pleitear a aquisição da propriedade pela usucapião na modalidade especial rural, prevista no Art. 1.239 do CC. </a:t>
            </a:r>
          </a:p>
          <a:p>
            <a:pPr marL="0" indent="0" algn="just">
              <a:buNone/>
            </a:pPr>
            <a:endParaRPr lang="pt-BR" sz="2500" dirty="0">
              <a:solidFill>
                <a:srgbClr val="000000"/>
              </a:solidFill>
              <a:latin typeface="Arial" panose="020B0604020202020204" pitchFamily="34" charset="0"/>
            </a:endParaRPr>
          </a:p>
          <a:p>
            <a:pPr marL="0" indent="0" algn="just">
              <a:buNone/>
            </a:pPr>
            <a:r>
              <a:rPr lang="pt-BR" sz="2500" dirty="0">
                <a:solidFill>
                  <a:srgbClr val="000000"/>
                </a:solidFill>
                <a:latin typeface="Arial" panose="020B0604020202020204" pitchFamily="34" charset="0"/>
              </a:rPr>
              <a:t>B)   Qual a medida processual cabível contra a decisão proferida em desfavor de Lúcia? Sob qual fundamento? (Valor: 0,75)</a:t>
            </a:r>
          </a:p>
          <a:p>
            <a:pPr marL="0" indent="0" algn="just">
              <a:buNone/>
            </a:pPr>
            <a:r>
              <a:rPr lang="pt-BR" sz="2500" dirty="0">
                <a:solidFill>
                  <a:srgbClr val="000000"/>
                </a:solidFill>
                <a:latin typeface="Arial" panose="020B0604020202020204" pitchFamily="34" charset="0"/>
              </a:rPr>
              <a:t>	Deve interpor o recurso de apelação previsto no Art. 1.009, caput, do CPC.</a:t>
            </a:r>
          </a:p>
        </p:txBody>
      </p:sp>
    </p:spTree>
    <p:extLst>
      <p:ext uri="{BB962C8B-B14F-4D97-AF65-F5344CB8AC3E}">
        <p14:creationId xmlns:p14="http://schemas.microsoft.com/office/powerpoint/2010/main" val="32972746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F70BA-40C1-8272-9C09-4FAD45B4EB74}"/>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5F94F693-923A-818D-B997-67C993589B0A}"/>
              </a:ext>
            </a:extLst>
          </p:cNvPr>
          <p:cNvSpPr>
            <a:spLocks noGrp="1"/>
          </p:cNvSpPr>
          <p:nvPr>
            <p:ph idx="1"/>
          </p:nvPr>
        </p:nvSpPr>
        <p:spPr>
          <a:xfrm>
            <a:off x="28373" y="0"/>
            <a:ext cx="9144000" cy="6858000"/>
          </a:xfrm>
        </p:spPr>
        <p:txBody>
          <a:bodyPr>
            <a:normAutofit/>
          </a:bodyPr>
          <a:lstStyle/>
          <a:p>
            <a:pPr marL="0" indent="0" algn="just">
              <a:buNone/>
            </a:pPr>
            <a:r>
              <a:rPr lang="pt-BR" sz="2500" dirty="0">
                <a:solidFill>
                  <a:srgbClr val="000000"/>
                </a:solidFill>
                <a:latin typeface="Arial" panose="020B0604020202020204" pitchFamily="34" charset="0"/>
              </a:rPr>
              <a:t>-</a:t>
            </a:r>
          </a:p>
        </p:txBody>
      </p:sp>
      <p:pic>
        <p:nvPicPr>
          <p:cNvPr id="4" name="Imagem 3">
            <a:extLst>
              <a:ext uri="{FF2B5EF4-FFF2-40B4-BE49-F238E27FC236}">
                <a16:creationId xmlns:a16="http://schemas.microsoft.com/office/drawing/2014/main" id="{DA9D5DBD-8129-67B4-1A1D-7807B6F735D0}"/>
              </a:ext>
            </a:extLst>
          </p:cNvPr>
          <p:cNvPicPr>
            <a:picLocks noChangeAspect="1"/>
          </p:cNvPicPr>
          <p:nvPr/>
        </p:nvPicPr>
        <p:blipFill>
          <a:blip r:embed="rId2"/>
          <a:stretch>
            <a:fillRect/>
          </a:stretch>
        </p:blipFill>
        <p:spPr>
          <a:xfrm>
            <a:off x="0" y="836712"/>
            <a:ext cx="9144000" cy="4437112"/>
          </a:xfrm>
          <a:prstGeom prst="rect">
            <a:avLst/>
          </a:prstGeom>
        </p:spPr>
      </p:pic>
    </p:spTree>
    <p:extLst>
      <p:ext uri="{BB962C8B-B14F-4D97-AF65-F5344CB8AC3E}">
        <p14:creationId xmlns:p14="http://schemas.microsoft.com/office/powerpoint/2010/main" val="38499240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F70BA-40C1-8272-9C09-4FAD45B4EB74}"/>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5F94F693-923A-818D-B997-67C993589B0A}"/>
              </a:ext>
            </a:extLst>
          </p:cNvPr>
          <p:cNvSpPr>
            <a:spLocks noGrp="1"/>
          </p:cNvSpPr>
          <p:nvPr>
            <p:ph idx="1"/>
          </p:nvPr>
        </p:nvSpPr>
        <p:spPr>
          <a:xfrm>
            <a:off x="28373" y="0"/>
            <a:ext cx="9144000" cy="6858000"/>
          </a:xfrm>
        </p:spPr>
        <p:txBody>
          <a:bodyPr>
            <a:normAutofit/>
          </a:bodyPr>
          <a:lstStyle/>
          <a:p>
            <a:pPr marL="0" indent="0" algn="just">
              <a:buNone/>
            </a:pPr>
            <a:r>
              <a:rPr lang="pt-BR" sz="2500" dirty="0">
                <a:solidFill>
                  <a:srgbClr val="000000"/>
                </a:solidFill>
                <a:latin typeface="Arial" panose="020B0604020202020204" pitchFamily="34" charset="0"/>
              </a:rPr>
              <a:t>-</a:t>
            </a:r>
          </a:p>
        </p:txBody>
      </p:sp>
      <p:pic>
        <p:nvPicPr>
          <p:cNvPr id="4" name="Imagem 3">
            <a:extLst>
              <a:ext uri="{FF2B5EF4-FFF2-40B4-BE49-F238E27FC236}">
                <a16:creationId xmlns:a16="http://schemas.microsoft.com/office/drawing/2014/main" id="{DA9D5DBD-8129-67B4-1A1D-7807B6F735D0}"/>
              </a:ext>
            </a:extLst>
          </p:cNvPr>
          <p:cNvPicPr>
            <a:picLocks noChangeAspect="1"/>
          </p:cNvPicPr>
          <p:nvPr/>
        </p:nvPicPr>
        <p:blipFill>
          <a:blip r:embed="rId2"/>
          <a:stretch>
            <a:fillRect/>
          </a:stretch>
        </p:blipFill>
        <p:spPr>
          <a:xfrm>
            <a:off x="0" y="0"/>
            <a:ext cx="9144000" cy="5013176"/>
          </a:xfrm>
          <a:prstGeom prst="rect">
            <a:avLst/>
          </a:prstGeom>
        </p:spPr>
      </p:pic>
      <p:pic>
        <p:nvPicPr>
          <p:cNvPr id="5" name="Imagem 4">
            <a:extLst>
              <a:ext uri="{FF2B5EF4-FFF2-40B4-BE49-F238E27FC236}">
                <a16:creationId xmlns:a16="http://schemas.microsoft.com/office/drawing/2014/main" id="{AA57DD9C-F953-766C-7457-9680E57428B9}"/>
              </a:ext>
            </a:extLst>
          </p:cNvPr>
          <p:cNvPicPr>
            <a:picLocks noChangeAspect="1"/>
          </p:cNvPicPr>
          <p:nvPr/>
        </p:nvPicPr>
        <p:blipFill>
          <a:blip r:embed="rId3"/>
          <a:stretch>
            <a:fillRect/>
          </a:stretch>
        </p:blipFill>
        <p:spPr>
          <a:xfrm>
            <a:off x="0" y="5373216"/>
            <a:ext cx="9144000" cy="902280"/>
          </a:xfrm>
          <a:prstGeom prst="rect">
            <a:avLst/>
          </a:prstGeom>
        </p:spPr>
      </p:pic>
    </p:spTree>
    <p:extLst>
      <p:ext uri="{BB962C8B-B14F-4D97-AF65-F5344CB8AC3E}">
        <p14:creationId xmlns:p14="http://schemas.microsoft.com/office/powerpoint/2010/main" val="42103954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F70BA-40C1-8272-9C09-4FAD45B4EB74}"/>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5F94F693-923A-818D-B997-67C993589B0A}"/>
              </a:ext>
            </a:extLst>
          </p:cNvPr>
          <p:cNvSpPr>
            <a:spLocks noGrp="1"/>
          </p:cNvSpPr>
          <p:nvPr>
            <p:ph idx="1"/>
          </p:nvPr>
        </p:nvSpPr>
        <p:spPr>
          <a:xfrm>
            <a:off x="0" y="0"/>
            <a:ext cx="9144000" cy="6858000"/>
          </a:xfrm>
        </p:spPr>
        <p:txBody>
          <a:bodyPr>
            <a:normAutofit/>
          </a:bodyPr>
          <a:lstStyle/>
          <a:p>
            <a:pPr marL="0" indent="0" algn="just">
              <a:buNone/>
            </a:pPr>
            <a:r>
              <a:rPr lang="pt-BR" sz="1800" dirty="0">
                <a:solidFill>
                  <a:srgbClr val="000000"/>
                </a:solidFill>
                <a:latin typeface="Arial" panose="020B0604020202020204" pitchFamily="34" charset="0"/>
              </a:rPr>
              <a:t>-</a:t>
            </a:r>
            <a:endParaRPr lang="pt-BR" dirty="0"/>
          </a:p>
        </p:txBody>
      </p:sp>
      <p:pic>
        <p:nvPicPr>
          <p:cNvPr id="4" name="Imagem 3">
            <a:extLst>
              <a:ext uri="{FF2B5EF4-FFF2-40B4-BE49-F238E27FC236}">
                <a16:creationId xmlns:a16="http://schemas.microsoft.com/office/drawing/2014/main" id="{5637C150-0D84-DF0A-1131-D8B0E5DF813F}"/>
              </a:ext>
            </a:extLst>
          </p:cNvPr>
          <p:cNvPicPr>
            <a:picLocks noChangeAspect="1"/>
          </p:cNvPicPr>
          <p:nvPr/>
        </p:nvPicPr>
        <p:blipFill>
          <a:blip r:embed="rId2"/>
          <a:stretch>
            <a:fillRect/>
          </a:stretch>
        </p:blipFill>
        <p:spPr>
          <a:xfrm>
            <a:off x="0" y="65321"/>
            <a:ext cx="9144000" cy="6768752"/>
          </a:xfrm>
          <a:prstGeom prst="rect">
            <a:avLst/>
          </a:prstGeom>
        </p:spPr>
      </p:pic>
      <p:cxnSp>
        <p:nvCxnSpPr>
          <p:cNvPr id="5" name="Conector reto 4">
            <a:extLst>
              <a:ext uri="{FF2B5EF4-FFF2-40B4-BE49-F238E27FC236}">
                <a16:creationId xmlns:a16="http://schemas.microsoft.com/office/drawing/2014/main" id="{E25209EA-C46C-FA8D-5109-BD6B70F3CFC4}"/>
              </a:ext>
            </a:extLst>
          </p:cNvPr>
          <p:cNvCxnSpPr/>
          <p:nvPr/>
        </p:nvCxnSpPr>
        <p:spPr>
          <a:xfrm>
            <a:off x="4067944" y="2060848"/>
            <a:ext cx="468052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Conector reto 6">
            <a:extLst>
              <a:ext uri="{FF2B5EF4-FFF2-40B4-BE49-F238E27FC236}">
                <a16:creationId xmlns:a16="http://schemas.microsoft.com/office/drawing/2014/main" id="{74A337AD-440A-1766-84B9-0CE8C3598BF8}"/>
              </a:ext>
            </a:extLst>
          </p:cNvPr>
          <p:cNvCxnSpPr/>
          <p:nvPr/>
        </p:nvCxnSpPr>
        <p:spPr>
          <a:xfrm>
            <a:off x="107504" y="4437112"/>
            <a:ext cx="144016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71494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F70BA-40C1-8272-9C09-4FAD45B4EB74}"/>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5F94F693-923A-818D-B997-67C993589B0A}"/>
              </a:ext>
            </a:extLst>
          </p:cNvPr>
          <p:cNvSpPr>
            <a:spLocks noGrp="1"/>
          </p:cNvSpPr>
          <p:nvPr>
            <p:ph idx="1"/>
          </p:nvPr>
        </p:nvSpPr>
        <p:spPr>
          <a:xfrm>
            <a:off x="0" y="0"/>
            <a:ext cx="9144000" cy="6858000"/>
          </a:xfrm>
        </p:spPr>
        <p:txBody>
          <a:bodyPr>
            <a:normAutofit/>
          </a:bodyPr>
          <a:lstStyle/>
          <a:p>
            <a:pPr marL="0" indent="0" algn="just">
              <a:buNone/>
            </a:pPr>
            <a:r>
              <a:rPr lang="pt-BR" sz="1800" dirty="0">
                <a:solidFill>
                  <a:srgbClr val="000000"/>
                </a:solidFill>
                <a:latin typeface="Arial" panose="020B0604020202020204" pitchFamily="34" charset="0"/>
              </a:rPr>
              <a:t>-</a:t>
            </a:r>
            <a:endParaRPr lang="pt-BR" dirty="0"/>
          </a:p>
        </p:txBody>
      </p:sp>
      <p:pic>
        <p:nvPicPr>
          <p:cNvPr id="4" name="Imagem 3">
            <a:extLst>
              <a:ext uri="{FF2B5EF4-FFF2-40B4-BE49-F238E27FC236}">
                <a16:creationId xmlns:a16="http://schemas.microsoft.com/office/drawing/2014/main" id="{82B9827A-5D60-996A-77CC-D76D163C8E17}"/>
              </a:ext>
            </a:extLst>
          </p:cNvPr>
          <p:cNvPicPr>
            <a:picLocks noChangeAspect="1"/>
          </p:cNvPicPr>
          <p:nvPr/>
        </p:nvPicPr>
        <p:blipFill>
          <a:blip r:embed="rId2"/>
          <a:stretch>
            <a:fillRect/>
          </a:stretch>
        </p:blipFill>
        <p:spPr>
          <a:xfrm>
            <a:off x="0" y="44624"/>
            <a:ext cx="9144000" cy="6696744"/>
          </a:xfrm>
          <a:prstGeom prst="rect">
            <a:avLst/>
          </a:prstGeom>
        </p:spPr>
      </p:pic>
    </p:spTree>
    <p:extLst>
      <p:ext uri="{BB962C8B-B14F-4D97-AF65-F5344CB8AC3E}">
        <p14:creationId xmlns:p14="http://schemas.microsoft.com/office/powerpoint/2010/main" val="23260523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F70BA-40C1-8272-9C09-4FAD45B4EB74}"/>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5F94F693-923A-818D-B997-67C993589B0A}"/>
              </a:ext>
            </a:extLst>
          </p:cNvPr>
          <p:cNvSpPr>
            <a:spLocks noGrp="1"/>
          </p:cNvSpPr>
          <p:nvPr>
            <p:ph idx="1"/>
          </p:nvPr>
        </p:nvSpPr>
        <p:spPr>
          <a:xfrm>
            <a:off x="0" y="0"/>
            <a:ext cx="9144000" cy="6858000"/>
          </a:xfrm>
        </p:spPr>
        <p:txBody>
          <a:bodyPr>
            <a:normAutofit/>
          </a:bodyPr>
          <a:lstStyle/>
          <a:p>
            <a:pPr marL="0" indent="0" algn="just">
              <a:buNone/>
            </a:pPr>
            <a:r>
              <a:rPr lang="pt-BR" sz="1800" dirty="0">
                <a:solidFill>
                  <a:srgbClr val="000000"/>
                </a:solidFill>
                <a:latin typeface="Arial" panose="020B0604020202020204" pitchFamily="34" charset="0"/>
              </a:rPr>
              <a:t>	João, em 2011, celebra contrato escrito com sua sobrinha Maria (maior e capaz), sem prazo determinado, por via do qual empresta uma loja comercial de 350m2, situada em área urbana, transferindo-lhe a posse com a finalidade estrita de dar-lhe  oportunidade de explorar atividade empresarial para a sua subsistência. Passados 12 (doze) anos (2023), João descobre que Maria passou a residir no imóvel, desde que desistiu de empreender, há quatro anos (2019), e conseguiu emprego formal na iniciativa privada.</a:t>
            </a:r>
          </a:p>
          <a:p>
            <a:pPr marL="0" indent="0" algn="just">
              <a:buNone/>
            </a:pPr>
            <a:r>
              <a:rPr lang="pt-BR" sz="1800" dirty="0">
                <a:solidFill>
                  <a:srgbClr val="000000"/>
                </a:solidFill>
                <a:latin typeface="Arial" panose="020B0604020202020204" pitchFamily="34" charset="0"/>
              </a:rPr>
              <a:t>	Inconformado, João notifica Maria para que ela restitua o bem imóvel no prazo de 30 (trinta) dias, denunciando unilateralmente o contrato. Três semanas depois, recebe citação eletrônica em ação de usucapião promovida por Maria, na qual requer a declaração de usucapião, considerando o uso pacífico e contínuo da posse por mais de 10 (dez) anos, com base na usucapião extraordinária com redução de prazo, considerando o estabelecimento de moradia e serviços de caráter produtivo.  </a:t>
            </a:r>
          </a:p>
          <a:p>
            <a:pPr marL="0" indent="0" algn="just">
              <a:buNone/>
            </a:pPr>
            <a:r>
              <a:rPr lang="pt-BR" sz="1800" dirty="0">
                <a:solidFill>
                  <a:srgbClr val="000000"/>
                </a:solidFill>
                <a:latin typeface="Arial" panose="020B0604020202020204" pitchFamily="34" charset="0"/>
              </a:rPr>
              <a:t>	Em sua defesa, João afirma que ele é o proprietário do imóvel e Maria é quem está obrigada a restituir -lhe o bem, em razão da extinção do contrato outrora firmado entre as partes.</a:t>
            </a:r>
          </a:p>
          <a:p>
            <a:pPr marL="0" indent="0" algn="just">
              <a:buNone/>
            </a:pPr>
            <a:r>
              <a:rPr lang="pt-BR" sz="1800" dirty="0">
                <a:solidFill>
                  <a:srgbClr val="000000"/>
                </a:solidFill>
                <a:latin typeface="Arial" panose="020B0604020202020204" pitchFamily="34" charset="0"/>
              </a:rPr>
              <a:t>	Diante do caso narrado, responda aos itens a seguir.</a:t>
            </a:r>
          </a:p>
          <a:p>
            <a:pPr marL="0" indent="0" algn="just">
              <a:buNone/>
            </a:pPr>
            <a:r>
              <a:rPr lang="pt-BR" sz="1800" dirty="0">
                <a:solidFill>
                  <a:srgbClr val="000000"/>
                </a:solidFill>
                <a:latin typeface="Arial" panose="020B0604020202020204" pitchFamily="34" charset="0"/>
              </a:rPr>
              <a:t>	Maria tem direito de usucapir o imóvel? Justifique.</a:t>
            </a:r>
          </a:p>
        </p:txBody>
      </p:sp>
    </p:spTree>
    <p:extLst>
      <p:ext uri="{BB962C8B-B14F-4D97-AF65-F5344CB8AC3E}">
        <p14:creationId xmlns:p14="http://schemas.microsoft.com/office/powerpoint/2010/main" val="40308684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F70BA-40C1-8272-9C09-4FAD45B4EB74}"/>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5F94F693-923A-818D-B997-67C993589B0A}"/>
              </a:ext>
            </a:extLst>
          </p:cNvPr>
          <p:cNvSpPr>
            <a:spLocks noGrp="1"/>
          </p:cNvSpPr>
          <p:nvPr>
            <p:ph idx="1"/>
          </p:nvPr>
        </p:nvSpPr>
        <p:spPr>
          <a:xfrm>
            <a:off x="0" y="0"/>
            <a:ext cx="9144000" cy="6858000"/>
          </a:xfrm>
        </p:spPr>
        <p:txBody>
          <a:bodyPr>
            <a:normAutofit fontScale="92500" lnSpcReduction="10000"/>
          </a:bodyPr>
          <a:lstStyle/>
          <a:p>
            <a:pPr marL="0" indent="0" algn="just">
              <a:buNone/>
            </a:pPr>
            <a:r>
              <a:rPr lang="pt-BR" sz="1800" dirty="0">
                <a:solidFill>
                  <a:srgbClr val="000000"/>
                </a:solidFill>
                <a:latin typeface="Arial" panose="020B0604020202020204" pitchFamily="34" charset="0"/>
              </a:rPr>
              <a:t>	João, em 2011, celebra contrato escrito com sua sobrinha Maria (maior e capaz), sem prazo determinado, por via do qual empresta uma loja comercial de 350m2, situada em área urbana, transferindo-lhe a posse com a finalidade estrita de dar-lhe  oportunidade de explorar atividade empresarial para a sua subsistência. Passados 12 (doze) anos (2023), João descobre que Maria passou a residir no imóvel, desde que desistiu de empreender, há quatro anos (2019), e conseguiu emprego formal na iniciativa privada.</a:t>
            </a:r>
          </a:p>
          <a:p>
            <a:pPr marL="0" indent="0" algn="just">
              <a:buNone/>
            </a:pPr>
            <a:r>
              <a:rPr lang="pt-BR" sz="1800" dirty="0">
                <a:solidFill>
                  <a:srgbClr val="000000"/>
                </a:solidFill>
                <a:latin typeface="Arial" panose="020B0604020202020204" pitchFamily="34" charset="0"/>
              </a:rPr>
              <a:t>	Inconformado, João notifica Maria para que ela restitua o bem imóvel no prazo de 30 (trinta) dias, denunciando unilateralmente o contrato. Três semanas depois, recebe citação eletrônica em ação de usucapião promovida por Maria, na qual requer a declaração de usucapião, considerando o uso pacífico e contínuo da posse por mais de 10 (dez) anos, com base na usucapião extraordinária com redução de prazo, considerando o estabelecimento de moradia e serviços de caráter produtivo.  </a:t>
            </a:r>
          </a:p>
          <a:p>
            <a:pPr marL="0" indent="0" algn="just">
              <a:buNone/>
            </a:pPr>
            <a:r>
              <a:rPr lang="pt-BR" sz="1800" dirty="0">
                <a:solidFill>
                  <a:srgbClr val="000000"/>
                </a:solidFill>
                <a:latin typeface="Arial" panose="020B0604020202020204" pitchFamily="34" charset="0"/>
              </a:rPr>
              <a:t>	Em sua defesa, João afirma que ele é o proprietário do imóvel e Maria é quem está obrigada a restituir -lhe o bem, em razão da extinção do contrato outrora firmado entre as partes.</a:t>
            </a:r>
          </a:p>
          <a:p>
            <a:pPr marL="0" indent="0" algn="just">
              <a:buNone/>
            </a:pPr>
            <a:r>
              <a:rPr lang="pt-BR" sz="1800" dirty="0">
                <a:solidFill>
                  <a:srgbClr val="000000"/>
                </a:solidFill>
                <a:latin typeface="Arial" panose="020B0604020202020204" pitchFamily="34" charset="0"/>
              </a:rPr>
              <a:t>	Diante do caso narrado, responda aos itens a seguir.</a:t>
            </a:r>
          </a:p>
          <a:p>
            <a:pPr marL="0" indent="0" algn="just">
              <a:buNone/>
            </a:pPr>
            <a:r>
              <a:rPr lang="pt-BR" sz="1800" dirty="0">
                <a:solidFill>
                  <a:srgbClr val="000000"/>
                </a:solidFill>
                <a:latin typeface="Arial" panose="020B0604020202020204" pitchFamily="34" charset="0"/>
              </a:rPr>
              <a:t>	Maria tem direito de usucapir o imóvel? Justifique.</a:t>
            </a:r>
          </a:p>
          <a:p>
            <a:pPr marL="0" indent="0" algn="just">
              <a:buNone/>
            </a:pPr>
            <a:endParaRPr lang="pt-BR" sz="1800" dirty="0">
              <a:solidFill>
                <a:srgbClr val="000000"/>
              </a:solidFill>
              <a:latin typeface="Arial" panose="020B0604020202020204" pitchFamily="34" charset="0"/>
            </a:endParaRPr>
          </a:p>
          <a:p>
            <a:pPr marL="0" indent="0" algn="just">
              <a:buNone/>
            </a:pPr>
            <a:r>
              <a:rPr lang="pt-BR" sz="1800" dirty="0">
                <a:solidFill>
                  <a:srgbClr val="000000"/>
                </a:solidFill>
                <a:latin typeface="Arial" panose="020B0604020202020204" pitchFamily="34" charset="0"/>
              </a:rPr>
              <a:t>GABARITO: Não. Maria não tem direito a obter a declaração de usucapião do bem imóvel em questão. A despeito de ter o tempo de posse suficiente e adequado ao seu pedido (usucapião extraordinária de prazo reduzido – Art. 1.238, </a:t>
            </a:r>
            <a:r>
              <a:rPr lang="pt-BR" sz="1800" i="1" dirty="0">
                <a:solidFill>
                  <a:srgbClr val="000000"/>
                </a:solidFill>
                <a:latin typeface="Arial" panose="020B0604020202020204" pitchFamily="34" charset="0"/>
              </a:rPr>
              <a:t>caput</a:t>
            </a:r>
            <a:r>
              <a:rPr lang="pt-BR" sz="1800" dirty="0">
                <a:solidFill>
                  <a:srgbClr val="000000"/>
                </a:solidFill>
                <a:latin typeface="Arial" panose="020B0604020202020204" pitchFamily="34" charset="0"/>
              </a:rPr>
              <a:t> e parágrafo único, do CC), com a demonstração dos requisitos da moradia e utilização do bem em caráter produtivo, bem como as características objetivas da posse bem delineadas (posse pacífica e ininterrupta), falta o requisito subjetivo do animus </a:t>
            </a:r>
            <a:r>
              <a:rPr lang="pt-BR" sz="1800" dirty="0" err="1">
                <a:solidFill>
                  <a:srgbClr val="000000"/>
                </a:solidFill>
                <a:latin typeface="Arial" panose="020B0604020202020204" pitchFamily="34" charset="0"/>
              </a:rPr>
              <a:t>domini</a:t>
            </a:r>
            <a:r>
              <a:rPr lang="pt-BR" sz="1800" dirty="0">
                <a:solidFill>
                  <a:srgbClr val="000000"/>
                </a:solidFill>
                <a:latin typeface="Arial" panose="020B0604020202020204" pitchFamily="34" charset="0"/>
              </a:rPr>
              <a:t>. Isso porque havia relação contratual de comodato (empréstimo de coisa infungível), o que reflete a ausência de intenção e consciência da comodatária de “possuir a coisa como sua”, eis que era sabidamente comodatária.</a:t>
            </a:r>
          </a:p>
        </p:txBody>
      </p:sp>
    </p:spTree>
    <p:extLst>
      <p:ext uri="{BB962C8B-B14F-4D97-AF65-F5344CB8AC3E}">
        <p14:creationId xmlns:p14="http://schemas.microsoft.com/office/powerpoint/2010/main" val="13878200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F70BA-40C1-8272-9C09-4FAD45B4EB74}"/>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5F94F693-923A-818D-B997-67C993589B0A}"/>
              </a:ext>
            </a:extLst>
          </p:cNvPr>
          <p:cNvSpPr>
            <a:spLocks noGrp="1"/>
          </p:cNvSpPr>
          <p:nvPr>
            <p:ph idx="1"/>
          </p:nvPr>
        </p:nvSpPr>
        <p:spPr>
          <a:xfrm>
            <a:off x="0" y="0"/>
            <a:ext cx="9144000" cy="6858000"/>
          </a:xfrm>
        </p:spPr>
        <p:txBody>
          <a:bodyPr>
            <a:normAutofit/>
          </a:bodyPr>
          <a:lstStyle/>
          <a:p>
            <a:pPr marL="0" indent="0" algn="just">
              <a:buNone/>
            </a:pPr>
            <a:r>
              <a:rPr lang="pt-BR" dirty="0">
                <a:hlinkClick r:id="rId2"/>
              </a:rPr>
              <a:t>https://</a:t>
            </a:r>
            <a:r>
              <a:rPr lang="pt-BR" dirty="0" err="1">
                <a:hlinkClick r:id="rId2"/>
              </a:rPr>
              <a:t>www.youtube.com</a:t>
            </a:r>
            <a:r>
              <a:rPr lang="pt-BR" dirty="0">
                <a:hlinkClick r:id="rId2"/>
              </a:rPr>
              <a:t>/</a:t>
            </a:r>
            <a:r>
              <a:rPr lang="pt-BR" dirty="0" err="1">
                <a:hlinkClick r:id="rId2"/>
              </a:rPr>
              <a:t>watch?v</a:t>
            </a:r>
            <a:r>
              <a:rPr lang="pt-BR" dirty="0">
                <a:hlinkClick r:id="rId2"/>
              </a:rPr>
              <a:t>=UMKdwTTz5uQ</a:t>
            </a:r>
            <a:endParaRPr lang="pt-BR" dirty="0"/>
          </a:p>
          <a:p>
            <a:pPr marL="0" indent="0" algn="just">
              <a:buNone/>
            </a:pPr>
            <a:endParaRPr lang="pt-BR"/>
          </a:p>
          <a:p>
            <a:pPr marL="0" indent="0" algn="just">
              <a:buNone/>
            </a:pPr>
            <a:endParaRPr lang="pt-BR" dirty="0"/>
          </a:p>
        </p:txBody>
      </p:sp>
    </p:spTree>
    <p:extLst>
      <p:ext uri="{BB962C8B-B14F-4D97-AF65-F5344CB8AC3E}">
        <p14:creationId xmlns:p14="http://schemas.microsoft.com/office/powerpoint/2010/main" val="3501004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F70BA-40C1-8272-9C09-4FAD45B4EB74}"/>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5F94F693-923A-818D-B997-67C993589B0A}"/>
              </a:ext>
            </a:extLst>
          </p:cNvPr>
          <p:cNvSpPr>
            <a:spLocks noGrp="1"/>
          </p:cNvSpPr>
          <p:nvPr>
            <p:ph idx="1"/>
          </p:nvPr>
        </p:nvSpPr>
        <p:spPr>
          <a:xfrm>
            <a:off x="0" y="0"/>
            <a:ext cx="9144000" cy="6858000"/>
          </a:xfrm>
        </p:spPr>
        <p:txBody>
          <a:bodyPr>
            <a:normAutofit lnSpcReduction="10000"/>
          </a:bodyPr>
          <a:lstStyle/>
          <a:p>
            <a:pPr marL="0" indent="0" algn="just">
              <a:buNone/>
            </a:pPr>
            <a:r>
              <a:rPr lang="pt-BR" sz="1800" dirty="0">
                <a:solidFill>
                  <a:srgbClr val="000000"/>
                </a:solidFill>
                <a:latin typeface="Arial" panose="020B0604020202020204" pitchFamily="34" charset="0"/>
              </a:rPr>
              <a:t>	</a:t>
            </a:r>
            <a:r>
              <a:rPr lang="pt-BR" sz="2200" dirty="0">
                <a:solidFill>
                  <a:srgbClr val="000000"/>
                </a:solidFill>
                <a:latin typeface="Arial" panose="020B0604020202020204" pitchFamily="34" charset="0"/>
              </a:rPr>
              <a:t>Mariana e Leonardo foram casados, pelo regime da comunhão parcial de bens, durante 10 anos. Desde o início do casamento, Leonardo sempre apresentou comportamento explosivo, e, por diversas ocasiões, agrediu sua esposa de forma verbal e física. Durante o casamento, o casal adquiriu um apartamento, um carro, dois terrenos, e Mariana herdou uma casa de praia do seu pai.</a:t>
            </a:r>
          </a:p>
          <a:p>
            <a:pPr marL="0" indent="0" algn="just">
              <a:buNone/>
            </a:pPr>
            <a:r>
              <a:rPr lang="pt-BR" sz="2200" dirty="0">
                <a:solidFill>
                  <a:srgbClr val="000000"/>
                </a:solidFill>
                <a:latin typeface="Arial" panose="020B0604020202020204" pitchFamily="34" charset="0"/>
              </a:rPr>
              <a:t>	Mariana, em determinado dia, arma-se de coragem, vai à delegacia e denuncia Leonardo por violência doméstica.</a:t>
            </a:r>
          </a:p>
          <a:p>
            <a:pPr marL="0" indent="0" algn="just">
              <a:buNone/>
            </a:pPr>
            <a:r>
              <a:rPr lang="pt-BR" sz="2200" dirty="0">
                <a:solidFill>
                  <a:srgbClr val="000000"/>
                </a:solidFill>
                <a:latin typeface="Arial" panose="020B0604020202020204" pitchFamily="34" charset="0"/>
              </a:rPr>
              <a:t>	Em seguida, com medo do ex-marido, Mariana deixa seu apartamento no Rio de Janeiro e se muda para o interior do estado, para a cidade de Cabo Frio.</a:t>
            </a:r>
          </a:p>
          <a:p>
            <a:pPr marL="0" indent="0" algn="just">
              <a:buNone/>
            </a:pPr>
            <a:r>
              <a:rPr lang="pt-BR" sz="2200" dirty="0">
                <a:solidFill>
                  <a:srgbClr val="000000"/>
                </a:solidFill>
                <a:latin typeface="Arial" panose="020B0604020202020204" pitchFamily="34" charset="0"/>
              </a:rPr>
              <a:t>	Com base em tais fatos, responda, fundamentadamente, aos itens a seguir.</a:t>
            </a:r>
          </a:p>
          <a:p>
            <a:pPr marL="0" indent="0" algn="just">
              <a:buNone/>
            </a:pPr>
            <a:endParaRPr lang="pt-BR" sz="2200" dirty="0">
              <a:solidFill>
                <a:srgbClr val="000000"/>
              </a:solidFill>
              <a:latin typeface="Arial" panose="020B0604020202020204" pitchFamily="34" charset="0"/>
            </a:endParaRPr>
          </a:p>
          <a:p>
            <a:pPr marL="0" indent="0" algn="just">
              <a:buNone/>
            </a:pPr>
            <a:r>
              <a:rPr lang="pt-BR" sz="2200" dirty="0">
                <a:solidFill>
                  <a:srgbClr val="000000"/>
                </a:solidFill>
                <a:latin typeface="Arial" panose="020B0604020202020204" pitchFamily="34" charset="0"/>
              </a:rPr>
              <a:t>	A- Onde deve ser ajuizada a ação de divórcio do casal? Fundamente.</a:t>
            </a:r>
          </a:p>
          <a:p>
            <a:pPr marL="0" indent="0" algn="just">
              <a:buNone/>
            </a:pPr>
            <a:endParaRPr lang="pt-BR" sz="2200" dirty="0">
              <a:solidFill>
                <a:srgbClr val="000000"/>
              </a:solidFill>
              <a:latin typeface="Arial" panose="020B0604020202020204" pitchFamily="34" charset="0"/>
            </a:endParaRPr>
          </a:p>
          <a:p>
            <a:pPr marL="0" indent="0" algn="just">
              <a:buNone/>
            </a:pPr>
            <a:r>
              <a:rPr lang="pt-BR" sz="2200" dirty="0">
                <a:solidFill>
                  <a:srgbClr val="000000"/>
                </a:solidFill>
                <a:latin typeface="Arial" panose="020B0604020202020204" pitchFamily="34" charset="0"/>
              </a:rPr>
              <a:t>	B- Promovida a ação de divórcio, o autor pode dispensar a audiência de conciliação e mediação? Justifique.</a:t>
            </a:r>
          </a:p>
          <a:p>
            <a:pPr marL="0" indent="0" algn="just">
              <a:buNone/>
            </a:pPr>
            <a:endParaRPr lang="pt-BR" sz="1800" dirty="0">
              <a:solidFill>
                <a:srgbClr val="000000"/>
              </a:solidFill>
              <a:latin typeface="Arial" panose="020B0604020202020204" pitchFamily="34" charset="0"/>
            </a:endParaRPr>
          </a:p>
        </p:txBody>
      </p:sp>
    </p:spTree>
    <p:extLst>
      <p:ext uri="{BB962C8B-B14F-4D97-AF65-F5344CB8AC3E}">
        <p14:creationId xmlns:p14="http://schemas.microsoft.com/office/powerpoint/2010/main" val="30570902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F70BA-40C1-8272-9C09-4FAD45B4EB74}"/>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5F94F693-923A-818D-B997-67C993589B0A}"/>
              </a:ext>
            </a:extLst>
          </p:cNvPr>
          <p:cNvSpPr>
            <a:spLocks noGrp="1"/>
          </p:cNvSpPr>
          <p:nvPr>
            <p:ph idx="1"/>
          </p:nvPr>
        </p:nvSpPr>
        <p:spPr>
          <a:xfrm>
            <a:off x="0" y="0"/>
            <a:ext cx="9144000" cy="6741368"/>
          </a:xfrm>
        </p:spPr>
        <p:txBody>
          <a:bodyPr>
            <a:noAutofit/>
          </a:bodyPr>
          <a:lstStyle/>
          <a:p>
            <a:pPr marL="0" indent="0" algn="just">
              <a:buNone/>
            </a:pPr>
            <a:r>
              <a:rPr lang="pt-BR" sz="1500" dirty="0">
                <a:solidFill>
                  <a:srgbClr val="000000"/>
                </a:solidFill>
                <a:latin typeface="Arial" panose="020B0604020202020204" pitchFamily="34" charset="0"/>
              </a:rPr>
              <a:t>	Mariana e Leonardo foram casados, pelo regime da comunhão parcial de bens, durante 10 anos. Desde o início do casamento, Leonardo sempre apresentou comportamento explosivo, e, por diversas ocasiões, agrediu sua esposa de forma verbal e física. 	Durante o casamento, o casal adquiriu um apartamento, um carro, dois terrenos, e Mariana herdou uma casa de praia do seu pai.</a:t>
            </a:r>
          </a:p>
          <a:p>
            <a:pPr marL="0" indent="0" algn="just">
              <a:buNone/>
            </a:pPr>
            <a:r>
              <a:rPr lang="pt-BR" sz="1500" dirty="0">
                <a:solidFill>
                  <a:srgbClr val="000000"/>
                </a:solidFill>
                <a:latin typeface="Arial" panose="020B0604020202020204" pitchFamily="34" charset="0"/>
              </a:rPr>
              <a:t>	Mariana, em determinado dia, arma-se de coragem, vai à delegacia e denuncia Leonardo por violência doméstica.</a:t>
            </a:r>
          </a:p>
          <a:p>
            <a:pPr marL="0" indent="0" algn="just">
              <a:buNone/>
            </a:pPr>
            <a:r>
              <a:rPr lang="pt-BR" sz="1500" dirty="0">
                <a:solidFill>
                  <a:srgbClr val="000000"/>
                </a:solidFill>
                <a:latin typeface="Arial" panose="020B0604020202020204" pitchFamily="34" charset="0"/>
              </a:rPr>
              <a:t>	Em seguida, com medo do ex-marido, Mariana deixa seu apartamento no Rio de Janeiro e se muda para o interior do estado, para a cidade de Cabo Frio.</a:t>
            </a:r>
          </a:p>
          <a:p>
            <a:pPr marL="0" indent="0" algn="just">
              <a:buNone/>
            </a:pPr>
            <a:r>
              <a:rPr lang="pt-BR" sz="2200" dirty="0">
                <a:solidFill>
                  <a:srgbClr val="000000"/>
                </a:solidFill>
                <a:latin typeface="Arial" panose="020B0604020202020204" pitchFamily="34" charset="0"/>
              </a:rPr>
              <a:t>A- Onde deve ser ajuizada a ação de divórcio do casal?</a:t>
            </a:r>
          </a:p>
          <a:p>
            <a:pPr marL="0" indent="0" algn="just">
              <a:buNone/>
            </a:pPr>
            <a:r>
              <a:rPr lang="pt-BR" sz="2200" dirty="0">
                <a:solidFill>
                  <a:srgbClr val="000000"/>
                </a:solidFill>
                <a:latin typeface="Arial" panose="020B0604020202020204" pitchFamily="34" charset="0"/>
              </a:rPr>
              <a:t>	RESPOSTA: A ação de divórcio deverá ser ajuizada na cidade de Cabo Frio, pois, nos termos do Art. 53, inciso I, alínea “d”, do CPC, na ação de divórcio é competente o foro do domicílio da vítima de violência doméstica.</a:t>
            </a:r>
          </a:p>
          <a:p>
            <a:pPr marL="0" indent="0" algn="just">
              <a:buNone/>
            </a:pPr>
            <a:endParaRPr lang="pt-BR" sz="800" dirty="0">
              <a:solidFill>
                <a:srgbClr val="000000"/>
              </a:solidFill>
              <a:latin typeface="Arial" panose="020B0604020202020204" pitchFamily="34" charset="0"/>
            </a:endParaRPr>
          </a:p>
          <a:p>
            <a:pPr marL="0" indent="0" algn="just">
              <a:buNone/>
            </a:pPr>
            <a:r>
              <a:rPr lang="pt-BR" sz="2200" dirty="0">
                <a:solidFill>
                  <a:srgbClr val="000000"/>
                </a:solidFill>
                <a:latin typeface="Arial" panose="020B0604020202020204" pitchFamily="34" charset="0"/>
              </a:rPr>
              <a:t>B- Promovida a ação de divórcio, o autor pode dispensar a audiência de conciliação e mediação? Justifique.</a:t>
            </a:r>
          </a:p>
          <a:p>
            <a:pPr marL="0" indent="0" algn="just">
              <a:buNone/>
            </a:pPr>
            <a:r>
              <a:rPr lang="pt-BR" sz="2200" dirty="0">
                <a:solidFill>
                  <a:srgbClr val="000000"/>
                </a:solidFill>
                <a:latin typeface="Arial" panose="020B0604020202020204" pitchFamily="34" charset="0"/>
              </a:rPr>
              <a:t>	RESPOSTA: Não porque nas ações de família, todos os esforços serão empreendidos para a solução consensual da controvérsia. Nos termos do art. 695. Recebida a petição inicial e, se for o caso, tomadas as providências referentes à tutela provisória, o juiz ordenará a citação do réu para comparecer à audiência de mediação e conciliação.</a:t>
            </a:r>
          </a:p>
        </p:txBody>
      </p:sp>
    </p:spTree>
    <p:extLst>
      <p:ext uri="{BB962C8B-B14F-4D97-AF65-F5344CB8AC3E}">
        <p14:creationId xmlns:p14="http://schemas.microsoft.com/office/powerpoint/2010/main" val="29738351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F70BA-40C1-8272-9C09-4FAD45B4EB74}"/>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5F94F693-923A-818D-B997-67C993589B0A}"/>
              </a:ext>
            </a:extLst>
          </p:cNvPr>
          <p:cNvSpPr>
            <a:spLocks noGrp="1"/>
          </p:cNvSpPr>
          <p:nvPr>
            <p:ph idx="1"/>
          </p:nvPr>
        </p:nvSpPr>
        <p:spPr>
          <a:xfrm>
            <a:off x="0" y="0"/>
            <a:ext cx="9144000" cy="6858000"/>
          </a:xfrm>
        </p:spPr>
        <p:txBody>
          <a:bodyPr>
            <a:normAutofit/>
          </a:bodyPr>
          <a:lstStyle/>
          <a:p>
            <a:pPr marL="0" indent="0" algn="just">
              <a:buNone/>
            </a:pPr>
            <a:r>
              <a:rPr lang="pt-BR" sz="2400" dirty="0">
                <a:solidFill>
                  <a:srgbClr val="000000"/>
                </a:solidFill>
                <a:latin typeface="Arial" panose="020B0604020202020204" pitchFamily="34" charset="0"/>
              </a:rPr>
              <a:t>Fernanda é dona da loja Obra Mais que vende material de construção. No mês passado ela fez uma venda de R$ 30.000,00 (trinta mil reais) para José, que pagou o material com cheque. No entanto, ao ser descontado, o cheque não foi pago pelo banco por falta de fundos.</a:t>
            </a:r>
          </a:p>
          <a:p>
            <a:pPr marL="0" indent="0" algn="just">
              <a:buNone/>
            </a:pPr>
            <a:r>
              <a:rPr lang="pt-BR" sz="2400" dirty="0">
                <a:solidFill>
                  <a:srgbClr val="000000"/>
                </a:solidFill>
                <a:latin typeface="Arial" panose="020B0604020202020204" pitchFamily="34" charset="0"/>
              </a:rPr>
              <a:t>	A respeito dessa situação, responda aos itens a seguir.</a:t>
            </a:r>
          </a:p>
          <a:p>
            <a:pPr marL="0" indent="0" algn="just">
              <a:buNone/>
            </a:pPr>
            <a:r>
              <a:rPr lang="pt-BR" sz="2400" dirty="0">
                <a:solidFill>
                  <a:srgbClr val="000000"/>
                </a:solidFill>
                <a:latin typeface="Arial" panose="020B0604020202020204" pitchFamily="34" charset="0"/>
              </a:rPr>
              <a:t>	</a:t>
            </a:r>
          </a:p>
          <a:p>
            <a:pPr marL="0" indent="0" algn="just">
              <a:buNone/>
            </a:pPr>
            <a:r>
              <a:rPr lang="pt-BR" sz="2400" dirty="0">
                <a:solidFill>
                  <a:srgbClr val="000000"/>
                </a:solidFill>
                <a:latin typeface="Arial" panose="020B0604020202020204" pitchFamily="34" charset="0"/>
              </a:rPr>
              <a:t>	A) Qual a ação mais célere que Fernanda deve adotar para cobrar o valor devido? Justifique.</a:t>
            </a:r>
          </a:p>
          <a:p>
            <a:pPr marL="0" indent="0" algn="just">
              <a:buNone/>
            </a:pPr>
            <a:endParaRPr lang="pt-BR" sz="2400" dirty="0">
              <a:solidFill>
                <a:srgbClr val="000000"/>
              </a:solidFill>
              <a:latin typeface="Arial" panose="020B0604020202020204" pitchFamily="34" charset="0"/>
            </a:endParaRPr>
          </a:p>
          <a:p>
            <a:pPr marL="0" indent="0" algn="just">
              <a:buNone/>
            </a:pPr>
            <a:r>
              <a:rPr lang="pt-BR" sz="2400" dirty="0">
                <a:solidFill>
                  <a:srgbClr val="000000"/>
                </a:solidFill>
                <a:latin typeface="Arial" panose="020B0604020202020204" pitchFamily="34" charset="0"/>
              </a:rPr>
              <a:t>	B) Considerando que o único bem localizado para satisfação do débito foi o táxi de José, é possível determinar a penhora do automóvel? Justifique.</a:t>
            </a:r>
          </a:p>
        </p:txBody>
      </p:sp>
    </p:spTree>
    <p:extLst>
      <p:ext uri="{BB962C8B-B14F-4D97-AF65-F5344CB8AC3E}">
        <p14:creationId xmlns:p14="http://schemas.microsoft.com/office/powerpoint/2010/main" val="39348894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F70BA-40C1-8272-9C09-4FAD45B4EB74}"/>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5F94F693-923A-818D-B997-67C993589B0A}"/>
              </a:ext>
            </a:extLst>
          </p:cNvPr>
          <p:cNvSpPr>
            <a:spLocks noGrp="1"/>
          </p:cNvSpPr>
          <p:nvPr>
            <p:ph idx="1"/>
          </p:nvPr>
        </p:nvSpPr>
        <p:spPr>
          <a:xfrm>
            <a:off x="0" y="0"/>
            <a:ext cx="9144000" cy="6858000"/>
          </a:xfrm>
        </p:spPr>
        <p:txBody>
          <a:bodyPr>
            <a:normAutofit/>
          </a:bodyPr>
          <a:lstStyle/>
          <a:p>
            <a:pPr marL="0" indent="0" algn="just">
              <a:buNone/>
            </a:pPr>
            <a:r>
              <a:rPr lang="pt-BR" sz="1800" dirty="0">
                <a:solidFill>
                  <a:srgbClr val="000000"/>
                </a:solidFill>
                <a:latin typeface="Arial" panose="020B0604020202020204" pitchFamily="34" charset="0"/>
              </a:rPr>
              <a:t>Fernanda é dona da loja Obra Mais que vende material de construção. No mês passado ela fez uma venda de R$ 30.000,00 (trinta mil reais) para José, que pagou o material com cheque. No entanto, ao ser descontado, o cheque não foi pago pelo banco por falta de fundos. A respeito dessa situação, responda aos itens a seguir.</a:t>
            </a:r>
          </a:p>
          <a:p>
            <a:pPr marL="0" indent="0" algn="just">
              <a:buNone/>
            </a:pPr>
            <a:r>
              <a:rPr lang="pt-BR" sz="1800" dirty="0">
                <a:solidFill>
                  <a:srgbClr val="000000"/>
                </a:solidFill>
                <a:latin typeface="Arial" panose="020B0604020202020204" pitchFamily="34" charset="0"/>
              </a:rPr>
              <a:t>	A) Qual a ação mais célere que Fernanda deve adotar para cobrar o valor devido? Justifique. (Valor: 0,65)</a:t>
            </a:r>
          </a:p>
          <a:p>
            <a:pPr marL="0" indent="0" algn="just">
              <a:buNone/>
            </a:pPr>
            <a:r>
              <a:rPr lang="pt-BR" sz="1800" dirty="0">
                <a:solidFill>
                  <a:srgbClr val="000000"/>
                </a:solidFill>
                <a:latin typeface="Arial" panose="020B0604020202020204" pitchFamily="34" charset="0"/>
              </a:rPr>
              <a:t>	B) Considerando que o único bem localizado para satisfação do débito foi o táxi de José, é possível determinar a penhora do automóvel? Justifique. (Valor: 0,60</a:t>
            </a:r>
          </a:p>
          <a:p>
            <a:pPr marL="0" indent="0" algn="just">
              <a:buNone/>
            </a:pPr>
            <a:r>
              <a:rPr lang="pt-BR" sz="1800" dirty="0">
                <a:solidFill>
                  <a:srgbClr val="000000"/>
                </a:solidFill>
                <a:latin typeface="Arial" panose="020B0604020202020204" pitchFamily="34" charset="0"/>
              </a:rPr>
              <a:t>	DETALHE: prazo prescricional: 6 meses, contados da expiração do prazo de apresentação, como determina o Art. 59 da Lei nº 7.357/85.</a:t>
            </a:r>
          </a:p>
          <a:p>
            <a:pPr marL="0" indent="0" algn="just">
              <a:buNone/>
            </a:pPr>
            <a:endParaRPr lang="pt-BR" sz="2400" dirty="0">
              <a:solidFill>
                <a:srgbClr val="000000"/>
              </a:solidFill>
              <a:latin typeface="Arial" panose="020B0604020202020204" pitchFamily="34" charset="0"/>
            </a:endParaRPr>
          </a:p>
          <a:p>
            <a:pPr algn="just">
              <a:buAutoNum type="alphaUcParenR"/>
            </a:pPr>
            <a:r>
              <a:rPr lang="pt-BR" sz="2400" dirty="0">
                <a:solidFill>
                  <a:srgbClr val="000000"/>
                </a:solidFill>
                <a:latin typeface="Arial" panose="020B0604020202020204" pitchFamily="34" charset="0"/>
              </a:rPr>
              <a:t>Fernanda pode ingressar com uma execução de título extrajudicial, por ser o cheque título executivo extrajudicial, na forma do Art. 784, inciso I, do CPC.</a:t>
            </a:r>
          </a:p>
          <a:p>
            <a:pPr algn="just">
              <a:buAutoNum type="alphaUcParenR"/>
            </a:pPr>
            <a:endParaRPr lang="pt-BR" sz="2400" dirty="0">
              <a:solidFill>
                <a:srgbClr val="000000"/>
              </a:solidFill>
              <a:latin typeface="Arial" panose="020B0604020202020204" pitchFamily="34" charset="0"/>
            </a:endParaRPr>
          </a:p>
          <a:p>
            <a:pPr marL="0" indent="0" algn="just">
              <a:buNone/>
            </a:pPr>
            <a:r>
              <a:rPr lang="pt-BR" sz="2400" dirty="0">
                <a:solidFill>
                  <a:srgbClr val="000000"/>
                </a:solidFill>
                <a:latin typeface="Arial" panose="020B0604020202020204" pitchFamily="34" charset="0"/>
              </a:rPr>
              <a:t>B) Não, pois o taxi é instrumento de trabalho de José, e, na forma do Art. 833, inciso V, do CPC, os bens necessários ao exercício da profissão são impenhoráveis.</a:t>
            </a:r>
          </a:p>
        </p:txBody>
      </p:sp>
    </p:spTree>
    <p:extLst>
      <p:ext uri="{BB962C8B-B14F-4D97-AF65-F5344CB8AC3E}">
        <p14:creationId xmlns:p14="http://schemas.microsoft.com/office/powerpoint/2010/main" val="26903603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F70BA-40C1-8272-9C09-4FAD45B4EB74}"/>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5F94F693-923A-818D-B997-67C993589B0A}"/>
              </a:ext>
            </a:extLst>
          </p:cNvPr>
          <p:cNvSpPr>
            <a:spLocks noGrp="1"/>
          </p:cNvSpPr>
          <p:nvPr>
            <p:ph idx="1"/>
          </p:nvPr>
        </p:nvSpPr>
        <p:spPr>
          <a:xfrm>
            <a:off x="0" y="0"/>
            <a:ext cx="9144000" cy="6858000"/>
          </a:xfrm>
        </p:spPr>
        <p:txBody>
          <a:bodyPr>
            <a:normAutofit lnSpcReduction="10000"/>
          </a:bodyPr>
          <a:lstStyle/>
          <a:p>
            <a:pPr marL="0" indent="0" algn="just">
              <a:buNone/>
            </a:pPr>
            <a:r>
              <a:rPr lang="pt-BR" sz="1800" dirty="0">
                <a:solidFill>
                  <a:srgbClr val="000000"/>
                </a:solidFill>
                <a:latin typeface="Arial" panose="020B0604020202020204" pitchFamily="34" charset="0"/>
              </a:rPr>
              <a:t>	</a:t>
            </a:r>
            <a:r>
              <a:rPr lang="pt-BR" sz="2500" dirty="0">
                <a:solidFill>
                  <a:srgbClr val="000000"/>
                </a:solidFill>
                <a:latin typeface="Arial" panose="020B0604020202020204" pitchFamily="34" charset="0"/>
              </a:rPr>
              <a:t>José estava caminhando em um parque em uma noite chuvosa, quando o empregado da sociedade empresária contratada para realizar o serviço de jardinagem do local perdeu o controle do cortador de grama e acabou por decepar parte do pé de José. Percebendo-se culpado, o empregado evadiu-se do local.</a:t>
            </a:r>
          </a:p>
          <a:p>
            <a:pPr marL="0" indent="0" algn="just">
              <a:buNone/>
            </a:pPr>
            <a:r>
              <a:rPr lang="pt-BR" sz="2500" dirty="0">
                <a:solidFill>
                  <a:srgbClr val="000000"/>
                </a:solidFill>
                <a:latin typeface="Arial" panose="020B0604020202020204" pitchFamily="34" charset="0"/>
              </a:rPr>
              <a:t>	José foi socorrido por Marcos e Maria, ambos com cerca de 80 anos, únicas testemunhas do ocorrido, que o levaram ao hospital. Em razão da chuva torrencial e do frio que fazia naquela noite, Marcos e Maria contraíram uma forte pneumonia e os médicos consideraram que ambos sofriam grave risco de vida.</a:t>
            </a:r>
          </a:p>
          <a:p>
            <a:pPr marL="0" indent="0" algn="just">
              <a:buNone/>
            </a:pPr>
            <a:r>
              <a:rPr lang="pt-BR" sz="2500" dirty="0">
                <a:solidFill>
                  <a:srgbClr val="000000"/>
                </a:solidFill>
                <a:latin typeface="Arial" panose="020B0604020202020204" pitchFamily="34" charset="0"/>
              </a:rPr>
              <a:t>	Após ter recebido alta médica, José procura seu advogado, desejando obter uma indenização pelos danos experimentados.</a:t>
            </a:r>
          </a:p>
          <a:p>
            <a:pPr marL="0" indent="0" algn="just">
              <a:buNone/>
            </a:pPr>
            <a:r>
              <a:rPr lang="pt-BR" sz="2500" dirty="0">
                <a:solidFill>
                  <a:srgbClr val="000000"/>
                </a:solidFill>
                <a:latin typeface="Arial" panose="020B0604020202020204" pitchFamily="34" charset="0"/>
              </a:rPr>
              <a:t>	PERGUNTA: Considerando o iminente risco de óbito de Marcos e Maria, existe algum mecanismo processual que permita a preservação da prova que poderia ser futuramente produzida por José?</a:t>
            </a:r>
          </a:p>
        </p:txBody>
      </p:sp>
    </p:spTree>
    <p:extLst>
      <p:ext uri="{BB962C8B-B14F-4D97-AF65-F5344CB8AC3E}">
        <p14:creationId xmlns:p14="http://schemas.microsoft.com/office/powerpoint/2010/main" val="18260022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F70BA-40C1-8272-9C09-4FAD45B4EB74}"/>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5F94F693-923A-818D-B997-67C993589B0A}"/>
              </a:ext>
            </a:extLst>
          </p:cNvPr>
          <p:cNvSpPr>
            <a:spLocks noGrp="1"/>
          </p:cNvSpPr>
          <p:nvPr>
            <p:ph idx="1"/>
          </p:nvPr>
        </p:nvSpPr>
        <p:spPr>
          <a:xfrm>
            <a:off x="0" y="0"/>
            <a:ext cx="9144000" cy="6858000"/>
          </a:xfrm>
        </p:spPr>
        <p:txBody>
          <a:bodyPr>
            <a:normAutofit fontScale="85000" lnSpcReduction="10000"/>
          </a:bodyPr>
          <a:lstStyle/>
          <a:p>
            <a:pPr marL="0" indent="0" algn="just">
              <a:buNone/>
            </a:pPr>
            <a:r>
              <a:rPr lang="pt-BR" sz="1800" dirty="0">
                <a:solidFill>
                  <a:srgbClr val="000000"/>
                </a:solidFill>
                <a:latin typeface="Arial" panose="020B0604020202020204" pitchFamily="34" charset="0"/>
              </a:rPr>
              <a:t>	</a:t>
            </a:r>
            <a:r>
              <a:rPr lang="pt-BR" sz="2500" dirty="0">
                <a:solidFill>
                  <a:srgbClr val="000000"/>
                </a:solidFill>
                <a:latin typeface="Arial" panose="020B0604020202020204" pitchFamily="34" charset="0"/>
              </a:rPr>
              <a:t>José estava caminhando em um parque em uma noite chuvosa, quando o empregado da sociedade empresária contratada para realizar o serviço de jardinagem do local perdeu o controle do cortador de grama e acabou por decepar parte do pé de José. Percebendo-se culpado, o empregado evadiu-se do local.</a:t>
            </a:r>
          </a:p>
          <a:p>
            <a:pPr marL="0" indent="0" algn="just">
              <a:buNone/>
            </a:pPr>
            <a:r>
              <a:rPr lang="pt-BR" sz="2500" dirty="0">
                <a:solidFill>
                  <a:srgbClr val="000000"/>
                </a:solidFill>
                <a:latin typeface="Arial" panose="020B0604020202020204" pitchFamily="34" charset="0"/>
              </a:rPr>
              <a:t>	José foi socorrido por Marcos e Maria, ambos com cerca de 80 anos, únicas testemunhas do ocorrido, que o levaram ao hospital. Em razão da chuva torrencial e do frio que fazia naquela noite, Marcos e Maria contraíram uma forte pneumonia e os médicos consideraram que ambos sofriam grave risco de vida.</a:t>
            </a:r>
          </a:p>
          <a:p>
            <a:pPr marL="0" indent="0" algn="just">
              <a:buNone/>
            </a:pPr>
            <a:r>
              <a:rPr lang="pt-BR" sz="2500" dirty="0">
                <a:solidFill>
                  <a:srgbClr val="000000"/>
                </a:solidFill>
                <a:latin typeface="Arial" panose="020B0604020202020204" pitchFamily="34" charset="0"/>
              </a:rPr>
              <a:t>	Após ter recebido alta médica, José procura seu advogado, desejando obter uma indenização pelos danos experimentados.</a:t>
            </a:r>
          </a:p>
          <a:p>
            <a:pPr marL="0" indent="0" algn="just">
              <a:buNone/>
            </a:pPr>
            <a:r>
              <a:rPr lang="pt-BR" sz="2500" dirty="0">
                <a:solidFill>
                  <a:srgbClr val="000000"/>
                </a:solidFill>
                <a:latin typeface="Arial" panose="020B0604020202020204" pitchFamily="34" charset="0"/>
              </a:rPr>
              <a:t>	PERGUNTA: Considerando o iminente risco de óbito de Marcos e Maria, </a:t>
            </a:r>
            <a:r>
              <a:rPr lang="pt-BR" sz="2500" b="1" dirty="0">
                <a:solidFill>
                  <a:srgbClr val="000000"/>
                </a:solidFill>
                <a:latin typeface="Arial" panose="020B0604020202020204" pitchFamily="34" charset="0"/>
              </a:rPr>
              <a:t>existe</a:t>
            </a:r>
            <a:r>
              <a:rPr lang="pt-BR" sz="2500" dirty="0">
                <a:solidFill>
                  <a:srgbClr val="000000"/>
                </a:solidFill>
                <a:latin typeface="Arial" panose="020B0604020202020204" pitchFamily="34" charset="0"/>
              </a:rPr>
              <a:t> algum mecanismo processual que permita a preservação da prova que poderia ser futuramente produzida por José?</a:t>
            </a:r>
          </a:p>
          <a:p>
            <a:pPr marL="0" indent="0" algn="just">
              <a:buNone/>
            </a:pPr>
            <a:endParaRPr lang="pt-BR" sz="2500" dirty="0">
              <a:solidFill>
                <a:srgbClr val="000000"/>
              </a:solidFill>
              <a:latin typeface="Arial" panose="020B0604020202020204" pitchFamily="34" charset="0"/>
            </a:endParaRPr>
          </a:p>
          <a:p>
            <a:pPr marL="0" indent="0" algn="just">
              <a:buNone/>
            </a:pPr>
            <a:r>
              <a:rPr lang="pt-BR" sz="2500" b="1" dirty="0">
                <a:solidFill>
                  <a:srgbClr val="000000"/>
                </a:solidFill>
                <a:latin typeface="Arial" panose="020B0604020202020204" pitchFamily="34" charset="0"/>
              </a:rPr>
              <a:t>GABARITO</a:t>
            </a:r>
            <a:r>
              <a:rPr lang="pt-BR" sz="2500" dirty="0">
                <a:solidFill>
                  <a:srgbClr val="000000"/>
                </a:solidFill>
                <a:latin typeface="Arial" panose="020B0604020202020204" pitchFamily="34" charset="0"/>
              </a:rPr>
              <a:t>: Sim, o Art. 381, inciso I, do CPC, prevê a admissibilidade da produção antecipada de prova quando houver fundado receio de que venha a tornar-se impossível ou muito difícil a verificação de certos fatos na pendência da ação. Portanto, considerando o risco iminente de óbito das duas únicas testemunhas do episódio, José poderá valer-se da produção antecipada de prova. </a:t>
            </a:r>
          </a:p>
        </p:txBody>
      </p:sp>
    </p:spTree>
    <p:extLst>
      <p:ext uri="{BB962C8B-B14F-4D97-AF65-F5344CB8AC3E}">
        <p14:creationId xmlns:p14="http://schemas.microsoft.com/office/powerpoint/2010/main" val="24505056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F70BA-40C1-8272-9C09-4FAD45B4EB74}"/>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5F94F693-923A-818D-B997-67C993589B0A}"/>
              </a:ext>
            </a:extLst>
          </p:cNvPr>
          <p:cNvSpPr>
            <a:spLocks noGrp="1"/>
          </p:cNvSpPr>
          <p:nvPr>
            <p:ph idx="1"/>
          </p:nvPr>
        </p:nvSpPr>
        <p:spPr>
          <a:xfrm>
            <a:off x="0" y="0"/>
            <a:ext cx="9144000" cy="6858000"/>
          </a:xfrm>
        </p:spPr>
        <p:txBody>
          <a:bodyPr>
            <a:normAutofit fontScale="92500" lnSpcReduction="20000"/>
          </a:bodyPr>
          <a:lstStyle/>
          <a:p>
            <a:pPr marL="0" indent="0" algn="just">
              <a:buNone/>
            </a:pPr>
            <a:r>
              <a:rPr lang="pt-BR" sz="1800" dirty="0">
                <a:solidFill>
                  <a:srgbClr val="000000"/>
                </a:solidFill>
                <a:latin typeface="Arial" panose="020B0604020202020204" pitchFamily="34" charset="0"/>
              </a:rPr>
              <a:t>	</a:t>
            </a:r>
            <a:r>
              <a:rPr lang="pt-BR" sz="2400" dirty="0">
                <a:solidFill>
                  <a:srgbClr val="000000"/>
                </a:solidFill>
                <a:latin typeface="Arial" panose="020B0604020202020204" pitchFamily="34" charset="0"/>
              </a:rPr>
              <a:t>Após sofrer acidente automobilístico, Vinícius, adolescente de 15 anos, necessita realizar cirurgia no joelho direito para reconstruir os ligamentos rompidos, conforme apontam os exames de imagem. Contudo, ao realizar a intervenção cirúrgica no Hospital Boa Saúde S/A, o paciente percebe que o médico realizou o procedimento no seu joelho esquerdo, que estava intacto. Ressalta-se que o profissional não mantém relação de trabalho com o hospital, utilizando sua estrutura mediante vínculo de comodato, sem relação de subordinação. </a:t>
            </a:r>
          </a:p>
          <a:p>
            <a:pPr marL="0" indent="0" algn="just">
              <a:buNone/>
            </a:pPr>
            <a:r>
              <a:rPr lang="pt-BR" sz="2400" dirty="0">
                <a:solidFill>
                  <a:srgbClr val="000000"/>
                </a:solidFill>
                <a:latin typeface="Arial" panose="020B0604020202020204" pitchFamily="34" charset="0"/>
              </a:rPr>
              <a:t>	Após realizar nova cirurgia no joelho correto, Vinícius, representado por sua mãe, decide ajuizar ação indenizatória em face do Hospital Boa Saúde S/A e do médico que realizou o primeiro procedimento.</a:t>
            </a:r>
          </a:p>
          <a:p>
            <a:pPr marL="0" indent="0" algn="just">
              <a:buNone/>
            </a:pPr>
            <a:r>
              <a:rPr lang="pt-BR" sz="2400" dirty="0">
                <a:solidFill>
                  <a:srgbClr val="000000"/>
                </a:solidFill>
                <a:latin typeface="Arial" panose="020B0604020202020204" pitchFamily="34" charset="0"/>
              </a:rPr>
              <a:t>	Vinicius mora em Jacareí.</a:t>
            </a:r>
          </a:p>
          <a:p>
            <a:pPr marL="0" indent="0" algn="just">
              <a:buNone/>
            </a:pPr>
            <a:r>
              <a:rPr lang="pt-BR" sz="2400" dirty="0">
                <a:solidFill>
                  <a:srgbClr val="000000"/>
                </a:solidFill>
                <a:latin typeface="Arial" panose="020B0604020202020204" pitchFamily="34" charset="0"/>
              </a:rPr>
              <a:t>	O acidente se deu em Jundiaí.</a:t>
            </a:r>
          </a:p>
          <a:p>
            <a:pPr marL="0" indent="0" algn="just">
              <a:buNone/>
            </a:pPr>
            <a:r>
              <a:rPr lang="pt-BR" sz="2400" dirty="0">
                <a:solidFill>
                  <a:srgbClr val="000000"/>
                </a:solidFill>
                <a:latin typeface="Arial" panose="020B0604020202020204" pitchFamily="34" charset="0"/>
              </a:rPr>
              <a:t>	O médico reside em Santos.</a:t>
            </a:r>
          </a:p>
          <a:p>
            <a:pPr marL="0" indent="0" algn="just">
              <a:buNone/>
            </a:pPr>
            <a:r>
              <a:rPr lang="pt-BR" sz="2400" dirty="0">
                <a:solidFill>
                  <a:srgbClr val="000000"/>
                </a:solidFill>
                <a:latin typeface="Arial" panose="020B0604020202020204" pitchFamily="34" charset="0"/>
              </a:rPr>
              <a:t>	Hospital está localizada em Marília, local da cirurgia.</a:t>
            </a:r>
          </a:p>
          <a:p>
            <a:pPr marL="0" indent="0" algn="just">
              <a:buNone/>
            </a:pPr>
            <a:r>
              <a:rPr lang="pt-BR" sz="2400" dirty="0">
                <a:solidFill>
                  <a:srgbClr val="000000"/>
                </a:solidFill>
                <a:latin typeface="Arial" panose="020B0604020202020204" pitchFamily="34" charset="0"/>
              </a:rPr>
              <a:t> </a:t>
            </a:r>
          </a:p>
          <a:p>
            <a:pPr marL="0" indent="0" algn="just">
              <a:buNone/>
            </a:pPr>
            <a:r>
              <a:rPr lang="pt-BR" sz="2400" dirty="0">
                <a:solidFill>
                  <a:srgbClr val="000000"/>
                </a:solidFill>
                <a:latin typeface="Arial" panose="020B0604020202020204" pitchFamily="34" charset="0"/>
              </a:rPr>
              <a:t>	Em face do exposto, responda aos itens a seguir.</a:t>
            </a:r>
          </a:p>
          <a:p>
            <a:pPr marL="0" indent="0" algn="just">
              <a:buNone/>
            </a:pPr>
            <a:r>
              <a:rPr lang="pt-BR" sz="2400" dirty="0">
                <a:solidFill>
                  <a:srgbClr val="000000"/>
                </a:solidFill>
                <a:latin typeface="Arial" panose="020B0604020202020204" pitchFamily="34" charset="0"/>
              </a:rPr>
              <a:t>	a- O procedimento do juizado especial cível é cabível?</a:t>
            </a:r>
          </a:p>
          <a:p>
            <a:pPr marL="0" indent="0" algn="just">
              <a:buNone/>
            </a:pPr>
            <a:r>
              <a:rPr lang="pt-BR" sz="2400" dirty="0">
                <a:solidFill>
                  <a:srgbClr val="000000"/>
                </a:solidFill>
                <a:latin typeface="Arial" panose="020B0604020202020204" pitchFamily="34" charset="0"/>
              </a:rPr>
              <a:t>	b- Qual o foro competente para eventual ação de responsabilidade civil em face do Hospital?	</a:t>
            </a:r>
          </a:p>
        </p:txBody>
      </p:sp>
    </p:spTree>
    <p:extLst>
      <p:ext uri="{BB962C8B-B14F-4D97-AF65-F5344CB8AC3E}">
        <p14:creationId xmlns:p14="http://schemas.microsoft.com/office/powerpoint/2010/main" val="35787477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F70BA-40C1-8272-9C09-4FAD45B4EB74}"/>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5F94F693-923A-818D-B997-67C993589B0A}"/>
              </a:ext>
            </a:extLst>
          </p:cNvPr>
          <p:cNvSpPr>
            <a:spLocks noGrp="1"/>
          </p:cNvSpPr>
          <p:nvPr>
            <p:ph idx="1"/>
          </p:nvPr>
        </p:nvSpPr>
        <p:spPr>
          <a:xfrm>
            <a:off x="0" y="0"/>
            <a:ext cx="9144000" cy="6858000"/>
          </a:xfrm>
        </p:spPr>
        <p:txBody>
          <a:bodyPr>
            <a:normAutofit/>
          </a:bodyPr>
          <a:lstStyle/>
          <a:p>
            <a:pPr marL="0" indent="0" algn="just">
              <a:buNone/>
            </a:pPr>
            <a:r>
              <a:rPr lang="pt-BR" sz="1400" dirty="0">
                <a:solidFill>
                  <a:srgbClr val="000000"/>
                </a:solidFill>
                <a:latin typeface="Arial" panose="020B0604020202020204" pitchFamily="34" charset="0"/>
              </a:rPr>
              <a:t>	Após sofrer acidente automobilístico, Vinícius, adolescente de 15 anos, necessita realizar cirurgia no joelho direito para reconstruir os ligamentos rompidos, conforme apontam os exames de imagem. Contudo, ao realizar a intervenção cirúrgica no Hospital Boa Saúde S/A, o paciente percebe que o médico realizou o procedimento no seu joelho esquerdo, que estava intacto. Ressalta-se que o profissional não mantém relação de trabalho com o hospital, utilizando sua estrutura mediante vínculo de comodato, sem relação de subordinação.  Após realizar nova cirurgia no joelho correto, Vinícius, representado por sua mãe, decide ajuizar ação indenizatória em face do Hospital Boa Saúde S/A e do médico que realizou o primeiro procedimento.</a:t>
            </a:r>
          </a:p>
          <a:p>
            <a:pPr marL="0" indent="0" algn="just">
              <a:buNone/>
            </a:pPr>
            <a:r>
              <a:rPr lang="pt-BR" sz="1400" dirty="0">
                <a:solidFill>
                  <a:srgbClr val="000000"/>
                </a:solidFill>
                <a:latin typeface="Arial" panose="020B0604020202020204" pitchFamily="34" charset="0"/>
              </a:rPr>
              <a:t> 	Em face do exposto, responda aos itens a seguir.</a:t>
            </a:r>
          </a:p>
          <a:p>
            <a:pPr marL="0" indent="0" algn="just">
              <a:buNone/>
            </a:pPr>
            <a:endParaRPr lang="pt-BR" sz="1800" dirty="0">
              <a:solidFill>
                <a:srgbClr val="000000"/>
              </a:solidFill>
              <a:latin typeface="Arial" panose="020B0604020202020204" pitchFamily="34" charset="0"/>
            </a:endParaRPr>
          </a:p>
          <a:p>
            <a:pPr marL="0" indent="0" algn="just">
              <a:buNone/>
            </a:pPr>
            <a:r>
              <a:rPr lang="pt-BR" sz="1800" dirty="0">
                <a:solidFill>
                  <a:srgbClr val="000000"/>
                </a:solidFill>
                <a:latin typeface="Arial" panose="020B0604020202020204" pitchFamily="34" charset="0"/>
              </a:rPr>
              <a:t> a- O procedimento do juizado especial cível é cabível?</a:t>
            </a:r>
          </a:p>
          <a:p>
            <a:pPr marL="0" indent="0" algn="just">
              <a:buNone/>
            </a:pPr>
            <a:r>
              <a:rPr lang="pt-BR" sz="1800" b="1" dirty="0">
                <a:solidFill>
                  <a:srgbClr val="000000"/>
                </a:solidFill>
                <a:latin typeface="Arial" panose="020B0604020202020204" pitchFamily="34" charset="0"/>
              </a:rPr>
              <a:t>GABARITO</a:t>
            </a:r>
            <a:r>
              <a:rPr lang="pt-BR" sz="1800" dirty="0">
                <a:solidFill>
                  <a:srgbClr val="000000"/>
                </a:solidFill>
                <a:latin typeface="Arial" panose="020B0604020202020204" pitchFamily="34" charset="0"/>
              </a:rPr>
              <a:t>: A- Não. Na forma do Art. 8º, </a:t>
            </a:r>
            <a:r>
              <a:rPr lang="pt-BR" sz="1800" i="1" dirty="0">
                <a:solidFill>
                  <a:srgbClr val="000000"/>
                </a:solidFill>
                <a:latin typeface="Arial" panose="020B0604020202020204" pitchFamily="34" charset="0"/>
              </a:rPr>
              <a:t>caput</a:t>
            </a:r>
            <a:r>
              <a:rPr lang="pt-BR" sz="1800" dirty="0">
                <a:solidFill>
                  <a:srgbClr val="000000"/>
                </a:solidFill>
                <a:latin typeface="Arial" panose="020B0604020202020204" pitchFamily="34" charset="0"/>
              </a:rPr>
              <a:t>, da Lei nº 9.099/95, “não poderão ser partes, no processo instituído por esta Lei, o incapaz, o preso, as pessoas jurídicas de direito público, as empresas públicas da União, a massa falida e o insolvente civil”. Como o autor da ação é um adolescente de 15 anos, trata-se de pessoa absolutamente incapaz, na forma do Art. 3º do CC, motivo pelo qual deve buscar a Justiça Comum para o ajuizamento da demanda. </a:t>
            </a:r>
          </a:p>
          <a:p>
            <a:pPr marL="0" indent="0" algn="just">
              <a:buNone/>
            </a:pPr>
            <a:endParaRPr lang="pt-BR" sz="1800" dirty="0">
              <a:solidFill>
                <a:srgbClr val="000000"/>
              </a:solidFill>
              <a:latin typeface="Arial" panose="020B0604020202020204" pitchFamily="34" charset="0"/>
            </a:endParaRPr>
          </a:p>
          <a:p>
            <a:pPr marL="0" indent="0" algn="just">
              <a:buNone/>
            </a:pPr>
            <a:r>
              <a:rPr lang="pt-BR" sz="1800" dirty="0">
                <a:solidFill>
                  <a:srgbClr val="000000"/>
                </a:solidFill>
                <a:latin typeface="Arial" panose="020B0604020202020204" pitchFamily="34" charset="0"/>
              </a:rPr>
              <a:t>b- Qual o foro competente para eventual ação de responsabilidade civil em face do Hospital?</a:t>
            </a:r>
          </a:p>
          <a:p>
            <a:pPr marL="0" indent="0" algn="just">
              <a:buNone/>
            </a:pPr>
            <a:r>
              <a:rPr lang="pt-BR" sz="1800" dirty="0">
                <a:solidFill>
                  <a:srgbClr val="000000"/>
                </a:solidFill>
                <a:latin typeface="Arial" panose="020B0604020202020204" pitchFamily="34" charset="0"/>
              </a:rPr>
              <a:t>	O foro competente é Jacareí diante do chamado foro privilegiado nos termos do art. 101, I CDC que prevê nas ações de responsabilidade civil do fornecedor de serviços, a ação pode ser proposta no domicílio do autor.</a:t>
            </a:r>
          </a:p>
        </p:txBody>
      </p:sp>
    </p:spTree>
    <p:extLst>
      <p:ext uri="{BB962C8B-B14F-4D97-AF65-F5344CB8AC3E}">
        <p14:creationId xmlns:p14="http://schemas.microsoft.com/office/powerpoint/2010/main" val="21162810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F70BA-40C1-8272-9C09-4FAD45B4EB74}"/>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5F94F693-923A-818D-B997-67C993589B0A}"/>
              </a:ext>
            </a:extLst>
          </p:cNvPr>
          <p:cNvSpPr>
            <a:spLocks noGrp="1"/>
          </p:cNvSpPr>
          <p:nvPr>
            <p:ph idx="1"/>
          </p:nvPr>
        </p:nvSpPr>
        <p:spPr>
          <a:xfrm>
            <a:off x="0" y="0"/>
            <a:ext cx="9144000" cy="6858000"/>
          </a:xfrm>
        </p:spPr>
        <p:txBody>
          <a:bodyPr>
            <a:normAutofit fontScale="92500" lnSpcReduction="10000"/>
          </a:bodyPr>
          <a:lstStyle/>
          <a:p>
            <a:pPr marL="0" indent="0" algn="just">
              <a:buNone/>
            </a:pPr>
            <a:r>
              <a:rPr lang="pt-BR" sz="1800" dirty="0">
                <a:solidFill>
                  <a:srgbClr val="000000"/>
                </a:solidFill>
                <a:latin typeface="Arial" panose="020B0604020202020204" pitchFamily="34" charset="0"/>
              </a:rPr>
              <a:t>	</a:t>
            </a:r>
            <a:r>
              <a:rPr lang="pt-BR" sz="2300" dirty="0">
                <a:solidFill>
                  <a:srgbClr val="000000"/>
                </a:solidFill>
                <a:latin typeface="Arial" panose="020B0604020202020204" pitchFamily="34" charset="0"/>
              </a:rPr>
              <a:t>Em 30/6/2019, Marcelo ajuizou, com fundamento no Art. 700 e seguintes do Código de Processo Civil, ação monitória contra Rafael, visando satisfazer crédito no valor de R$ 100.000,00, oriundo de confissão de dívida celebrada pelas partes, em 01/01/2014. </a:t>
            </a:r>
          </a:p>
          <a:p>
            <a:pPr marL="0" indent="0" algn="just">
              <a:buNone/>
            </a:pPr>
            <a:r>
              <a:rPr lang="pt-BR" sz="2300" dirty="0">
                <a:solidFill>
                  <a:srgbClr val="000000"/>
                </a:solidFill>
                <a:latin typeface="Arial" panose="020B0604020202020204" pitchFamily="34" charset="0"/>
              </a:rPr>
              <a:t>	Após ser devidamente citado, Rafael opôs embargos monitórios, nos quais sustentou, preliminarmente, a prescrição da dívida. No mérito, defendeu, com base em farta prova documental, que tinha realizado o pagamento de 50% (cinquenta por cento) do crédito cobrado por Marcelo, razão pela qual haveria excesso na execução. </a:t>
            </a:r>
          </a:p>
          <a:p>
            <a:pPr marL="0" indent="0" algn="just">
              <a:buNone/>
            </a:pPr>
            <a:r>
              <a:rPr lang="pt-BR" sz="2300" dirty="0">
                <a:solidFill>
                  <a:srgbClr val="000000"/>
                </a:solidFill>
                <a:latin typeface="Arial" panose="020B0604020202020204" pitchFamily="34" charset="0"/>
              </a:rPr>
              <a:t>	Após a apresentação de réplica, o MM. Juízo da Vara Cível da Comarca da Capital do Rio de Janeiro proferiu decisão na qual rejeitou a preliminar de prescrição arguida por Rafael e intimou as partes a informarem as provas que pretendiam produzir. </a:t>
            </a:r>
          </a:p>
          <a:p>
            <a:pPr marL="0" indent="0" algn="just">
              <a:buNone/>
            </a:pPr>
            <a:r>
              <a:rPr lang="pt-BR" sz="2300" dirty="0">
                <a:solidFill>
                  <a:srgbClr val="000000"/>
                </a:solidFill>
                <a:latin typeface="Arial" panose="020B0604020202020204" pitchFamily="34" charset="0"/>
              </a:rPr>
              <a:t>	1- Qual é o recurso cabível contra a parcela da decisão que rejeitou a preliminar de prescrição?</a:t>
            </a:r>
          </a:p>
          <a:p>
            <a:pPr marL="0" indent="0" algn="just">
              <a:buNone/>
            </a:pPr>
            <a:r>
              <a:rPr lang="pt-BR" sz="2300" dirty="0">
                <a:solidFill>
                  <a:srgbClr val="000000"/>
                </a:solidFill>
                <a:latin typeface="Arial" panose="020B0604020202020204" pitchFamily="34" charset="0"/>
              </a:rPr>
              <a:t>	Especificamente no recurso em questão, como requerer o recorrente deve proceder para requerer o efeito ativo?</a:t>
            </a:r>
          </a:p>
          <a:p>
            <a:pPr marL="0" indent="0" algn="just">
              <a:buNone/>
            </a:pPr>
            <a:endParaRPr lang="pt-BR" sz="2300" dirty="0">
              <a:solidFill>
                <a:srgbClr val="000000"/>
              </a:solidFill>
              <a:latin typeface="Arial" panose="020B0604020202020204" pitchFamily="34" charset="0"/>
            </a:endParaRPr>
          </a:p>
          <a:p>
            <a:pPr marL="0" indent="0" algn="just">
              <a:buNone/>
            </a:pPr>
            <a:r>
              <a:rPr lang="pt-BR" sz="2300" dirty="0">
                <a:solidFill>
                  <a:srgbClr val="000000"/>
                </a:solidFill>
                <a:latin typeface="Arial" panose="020B0604020202020204" pitchFamily="34" charset="0"/>
              </a:rPr>
              <a:t>Dica: Art. 487. Haverá resolução de mérito quando o juiz: II - decidir, de ofício ou a requerimento, sobre a ocorrência de decadência ou prescrição;</a:t>
            </a:r>
          </a:p>
        </p:txBody>
      </p:sp>
    </p:spTree>
    <p:extLst>
      <p:ext uri="{BB962C8B-B14F-4D97-AF65-F5344CB8AC3E}">
        <p14:creationId xmlns:p14="http://schemas.microsoft.com/office/powerpoint/2010/main" val="23732092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F70BA-40C1-8272-9C09-4FAD45B4EB74}"/>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5F94F693-923A-818D-B997-67C993589B0A}"/>
              </a:ext>
            </a:extLst>
          </p:cNvPr>
          <p:cNvSpPr>
            <a:spLocks noGrp="1"/>
          </p:cNvSpPr>
          <p:nvPr>
            <p:ph idx="1"/>
          </p:nvPr>
        </p:nvSpPr>
        <p:spPr>
          <a:xfrm>
            <a:off x="0" y="0"/>
            <a:ext cx="9144000" cy="6858000"/>
          </a:xfrm>
        </p:spPr>
        <p:txBody>
          <a:bodyPr>
            <a:normAutofit fontScale="85000" lnSpcReduction="20000"/>
          </a:bodyPr>
          <a:lstStyle/>
          <a:p>
            <a:pPr marL="0" indent="0" algn="just">
              <a:buNone/>
            </a:pPr>
            <a:r>
              <a:rPr lang="pt-BR" sz="1200" dirty="0">
                <a:solidFill>
                  <a:srgbClr val="000000"/>
                </a:solidFill>
                <a:latin typeface="Arial" panose="020B0604020202020204" pitchFamily="34" charset="0"/>
              </a:rPr>
              <a:t>Em 30/6/2019, Marcelo ajuizou, com fundamento no Art. 700 e seguintes do Código de Processo Civil, ação monitória contra Rafael, visando satisfazer crédito no valor de R$ 100.000,00, oriundo de confissão de dívida celebrada pelas partes, em 01/01/2014. Após ser devidamente citado, Rafael opôs embargos monitórios, nos quais sustentou, preliminarmente, a prescrição da dívida. No mérito, defendeu, com base em farta prova documental, que tinha realizado o pagamento de 50% (cinquenta por cento) do crédito cobrado por Marcelo, razão pela qual haveria excesso na execução. Após a apresentação de réplica, o MM. Juízo da Vara Cível da Comarca da Capital do Rio de Janeiro proferiu decisão na qual rejeitou a preliminar de prescrição arguida por Rafael e intimou as partes a informarem as provas que pretendiam produzir. </a:t>
            </a:r>
          </a:p>
          <a:p>
            <a:pPr marL="0" indent="0" algn="just">
              <a:buNone/>
            </a:pPr>
            <a:r>
              <a:rPr lang="pt-BR" sz="2300" dirty="0">
                <a:solidFill>
                  <a:srgbClr val="000000"/>
                </a:solidFill>
                <a:latin typeface="Arial" panose="020B0604020202020204" pitchFamily="34" charset="0"/>
              </a:rPr>
              <a:t>	1- Qual é o recurso cabível contra a parcela da decisão que rejeitou a preliminar de prescrição?</a:t>
            </a:r>
          </a:p>
          <a:p>
            <a:pPr marL="0" indent="0" algn="just">
              <a:buNone/>
            </a:pPr>
            <a:r>
              <a:rPr lang="pt-BR" sz="2300" dirty="0">
                <a:solidFill>
                  <a:srgbClr val="000000"/>
                </a:solidFill>
                <a:latin typeface="Arial" panose="020B0604020202020204" pitchFamily="34" charset="0"/>
              </a:rPr>
              <a:t>	</a:t>
            </a:r>
            <a:r>
              <a:rPr lang="pt-BR" sz="2300" b="1" dirty="0">
                <a:solidFill>
                  <a:srgbClr val="000000"/>
                </a:solidFill>
                <a:latin typeface="Arial" panose="020B0604020202020204" pitchFamily="34" charset="0"/>
              </a:rPr>
              <a:t>GABARITO</a:t>
            </a:r>
            <a:r>
              <a:rPr lang="pt-BR" sz="2300" dirty="0">
                <a:solidFill>
                  <a:srgbClr val="000000"/>
                </a:solidFill>
                <a:latin typeface="Arial" panose="020B0604020202020204" pitchFamily="34" charset="0"/>
              </a:rPr>
              <a:t>: O recurso cabível é o Agravo de Instrumento. O Art. 487, inciso II, do CPC, dispõe que “haverá resolução de mérito quando o juiz: (...) decidir, de ofício ou a requerimento, sobre a ocorrência de decadência ou prescrição”. Assim, a parcela da decisão que rejeitou a preliminar de prescrição suscitada por Rafael versa sobre o mérito do processo. Por esse motivo, o recurso cabível contra essa parcela da decisão é o Agravo de Instrumento, na forma do Art. 1.015, inciso II, do CPC, o qual prevê que “cabe agravo de instrumento contra as decisões interlocutórias que versarem sobre: (...) mérito do processo”.</a:t>
            </a:r>
          </a:p>
          <a:p>
            <a:pPr marL="0" indent="0" algn="just">
              <a:buNone/>
            </a:pPr>
            <a:endParaRPr lang="pt-BR" sz="2300" dirty="0">
              <a:solidFill>
                <a:srgbClr val="000000"/>
              </a:solidFill>
              <a:latin typeface="Arial" panose="020B0604020202020204" pitchFamily="34" charset="0"/>
            </a:endParaRPr>
          </a:p>
          <a:p>
            <a:pPr marL="0" indent="0" algn="just">
              <a:buNone/>
            </a:pPr>
            <a:r>
              <a:rPr lang="pt-BR" sz="2300" dirty="0">
                <a:solidFill>
                  <a:srgbClr val="000000"/>
                </a:solidFill>
                <a:latin typeface="Arial" panose="020B0604020202020204" pitchFamily="34" charset="0"/>
              </a:rPr>
              <a:t>	2- Especificamente no recurso em questão, como requerer o recorrente deve proceder para requerer o efeito ativo?</a:t>
            </a:r>
          </a:p>
          <a:p>
            <a:pPr marL="0" indent="0" algn="just">
              <a:buNone/>
            </a:pPr>
            <a:r>
              <a:rPr lang="pt-BR" sz="2300" dirty="0">
                <a:solidFill>
                  <a:srgbClr val="000000"/>
                </a:solidFill>
                <a:latin typeface="Arial" panose="020B0604020202020204" pitchFamily="34" charset="0"/>
              </a:rPr>
              <a:t>	Deverá requerer ao relator diretamente na segunda Instância em conformidade com o art. 1.019 que prevê que recebido o agravo de instrumento no tribunal e distribuído imediatamente, se não for o caso de aplicação do art. 932, incisos III e IV , o relator, no prazo de 5 (cinco) dias poderá atribuir efeito suspensivo ao recurso ou deferir, em antecipação de tutela, total ou parcialmente, a pretensão recursal, comunicando ao juiz sua decisão.</a:t>
            </a:r>
          </a:p>
        </p:txBody>
      </p:sp>
    </p:spTree>
    <p:extLst>
      <p:ext uri="{BB962C8B-B14F-4D97-AF65-F5344CB8AC3E}">
        <p14:creationId xmlns:p14="http://schemas.microsoft.com/office/powerpoint/2010/main" val="1413579737"/>
      </p:ext>
    </p:extLst>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3087</TotalTime>
  <Words>11089</Words>
  <Application>Microsoft Office PowerPoint</Application>
  <PresentationFormat>Apresentação na tela (4:3)</PresentationFormat>
  <Paragraphs>404</Paragraphs>
  <Slides>54</Slides>
  <Notes>0</Notes>
  <HiddenSlides>0</HiddenSlides>
  <MMClips>0</MMClips>
  <ScaleCrop>false</ScaleCrop>
  <HeadingPairs>
    <vt:vector size="6" baseType="variant">
      <vt:variant>
        <vt:lpstr>Fontes usadas</vt:lpstr>
      </vt:variant>
      <vt:variant>
        <vt:i4>2</vt:i4>
      </vt:variant>
      <vt:variant>
        <vt:lpstr>Tema</vt:lpstr>
      </vt:variant>
      <vt:variant>
        <vt:i4>1</vt:i4>
      </vt:variant>
      <vt:variant>
        <vt:lpstr>Títulos de slides</vt:lpstr>
      </vt:variant>
      <vt:variant>
        <vt:i4>54</vt:i4>
      </vt:variant>
    </vt:vector>
  </HeadingPairs>
  <TitlesOfParts>
    <vt:vector size="57" baseType="lpstr">
      <vt:lpstr>Arial</vt:lpstr>
      <vt:lpstr>Calibri</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PROF. JULIO</dc:title>
  <dc:creator>PALAS</dc:creator>
  <cp:lastModifiedBy>Julio Augusto Lopes</cp:lastModifiedBy>
  <cp:revision>339</cp:revision>
  <dcterms:created xsi:type="dcterms:W3CDTF">2020-08-07T16:47:54Z</dcterms:created>
  <dcterms:modified xsi:type="dcterms:W3CDTF">2026-10-26T21:56:09Z</dcterms:modified>
</cp:coreProperties>
</file>